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56" r:id="rId2"/>
    <p:sldId id="257" r:id="rId3"/>
    <p:sldId id="334" r:id="rId4"/>
    <p:sldId id="335" r:id="rId5"/>
    <p:sldId id="336" r:id="rId6"/>
    <p:sldId id="338" r:id="rId7"/>
    <p:sldId id="337" r:id="rId8"/>
    <p:sldId id="339" r:id="rId9"/>
    <p:sldId id="289" r:id="rId10"/>
    <p:sldId id="340" r:id="rId11"/>
    <p:sldId id="341" r:id="rId12"/>
    <p:sldId id="345" r:id="rId13"/>
    <p:sldId id="354" r:id="rId14"/>
    <p:sldId id="343" r:id="rId15"/>
    <p:sldId id="347" r:id="rId16"/>
    <p:sldId id="295" r:id="rId17"/>
    <p:sldId id="356" r:id="rId18"/>
    <p:sldId id="298" r:id="rId19"/>
    <p:sldId id="296" r:id="rId20"/>
    <p:sldId id="348" r:id="rId21"/>
    <p:sldId id="349" r:id="rId22"/>
    <p:sldId id="350" r:id="rId23"/>
    <p:sldId id="351" r:id="rId24"/>
    <p:sldId id="352" r:id="rId25"/>
    <p:sldId id="302" r:id="rId26"/>
    <p:sldId id="357" r:id="rId27"/>
    <p:sldId id="358" r:id="rId28"/>
    <p:sldId id="353" r:id="rId29"/>
    <p:sldId id="361" r:id="rId30"/>
    <p:sldId id="363" r:id="rId31"/>
    <p:sldId id="359" r:id="rId32"/>
    <p:sldId id="366" r:id="rId33"/>
    <p:sldId id="368" r:id="rId34"/>
    <p:sldId id="365" r:id="rId35"/>
    <p:sldId id="367" r:id="rId36"/>
    <p:sldId id="317" r:id="rId37"/>
    <p:sldId id="373" r:id="rId38"/>
    <p:sldId id="372" r:id="rId39"/>
    <p:sldId id="374" r:id="rId40"/>
    <p:sldId id="370" r:id="rId41"/>
    <p:sldId id="371" r:id="rId42"/>
    <p:sldId id="376" r:id="rId43"/>
    <p:sldId id="377" r:id="rId44"/>
    <p:sldId id="375" r:id="rId45"/>
    <p:sldId id="378" r:id="rId46"/>
    <p:sldId id="379" r:id="rId47"/>
    <p:sldId id="380" r:id="rId48"/>
    <p:sldId id="383" r:id="rId49"/>
    <p:sldId id="385" r:id="rId50"/>
    <p:sldId id="381" r:id="rId51"/>
    <p:sldId id="386" r:id="rId52"/>
    <p:sldId id="389" r:id="rId53"/>
    <p:sldId id="390" r:id="rId54"/>
    <p:sldId id="387" r:id="rId55"/>
    <p:sldId id="391" r:id="rId56"/>
    <p:sldId id="388" r:id="rId57"/>
    <p:sldId id="392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55" autoAdjust="0"/>
  </p:normalViewPr>
  <p:slideViewPr>
    <p:cSldViewPr>
      <p:cViewPr>
        <p:scale>
          <a:sx n="70" d="100"/>
          <a:sy n="70" d="100"/>
        </p:scale>
        <p:origin x="-178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00860A-8A61-4E52-B2EC-A245BD866043}" type="doc">
      <dgm:prSet loTypeId="urn:microsoft.com/office/officeart/2005/8/layout/pyramid1" loCatId="pyramid" qsTypeId="urn:microsoft.com/office/officeart/2005/8/quickstyle/simple2" qsCatId="simple" csTypeId="urn:microsoft.com/office/officeart/2005/8/colors/colorful2" csCatId="colorful" phldr="1"/>
      <dgm:spPr/>
    </dgm:pt>
    <dgm:pt modelId="{A54073B7-5F7B-4C5E-B1F7-FC2029FB76E2}">
      <dgm:prSet phldrT="[Text]"/>
      <dgm:spPr/>
      <dgm:t>
        <a:bodyPr/>
        <a:lstStyle/>
        <a:p>
          <a:r>
            <a:rPr lang="en-US" dirty="0" smtClean="0"/>
            <a:t>Stage 3 (30-59)</a:t>
          </a:r>
        </a:p>
        <a:p>
          <a:r>
            <a:rPr lang="en-US" dirty="0" smtClean="0"/>
            <a:t>N=15,500,000</a:t>
          </a:r>
          <a:endParaRPr lang="en-US" dirty="0"/>
        </a:p>
      </dgm:t>
    </dgm:pt>
    <dgm:pt modelId="{E07ECF61-64A0-45B0-BB09-F5A5DE9B1748}" type="parTrans" cxnId="{F8383C2E-A532-4D64-9377-365887340DCA}">
      <dgm:prSet/>
      <dgm:spPr/>
      <dgm:t>
        <a:bodyPr/>
        <a:lstStyle/>
        <a:p>
          <a:endParaRPr lang="en-US"/>
        </a:p>
      </dgm:t>
    </dgm:pt>
    <dgm:pt modelId="{7A66D026-CA4D-4A57-B2D4-C28B4CCDDA8D}" type="sibTrans" cxnId="{F8383C2E-A532-4D64-9377-365887340DCA}">
      <dgm:prSet/>
      <dgm:spPr/>
      <dgm:t>
        <a:bodyPr/>
        <a:lstStyle/>
        <a:p>
          <a:endParaRPr lang="en-US"/>
        </a:p>
      </dgm:t>
    </dgm:pt>
    <dgm:pt modelId="{49FB73AE-EFCC-4888-ACA4-415F5ABDF977}">
      <dgm:prSet phldrT="[Text]"/>
      <dgm:spPr/>
      <dgm:t>
        <a:bodyPr/>
        <a:lstStyle/>
        <a:p>
          <a:r>
            <a:rPr lang="en-US" dirty="0" smtClean="0"/>
            <a:t>Stage 2 (60-89)</a:t>
          </a:r>
        </a:p>
        <a:p>
          <a:r>
            <a:rPr lang="en-US" dirty="0" smtClean="0"/>
            <a:t>N=6,500,000</a:t>
          </a:r>
          <a:endParaRPr lang="en-US" dirty="0"/>
        </a:p>
      </dgm:t>
    </dgm:pt>
    <dgm:pt modelId="{8EF55CAA-ECEE-4760-B820-A13D818773BB}" type="parTrans" cxnId="{D483FF3C-6E72-4F3A-AF0C-88BD7DE7E307}">
      <dgm:prSet/>
      <dgm:spPr/>
      <dgm:t>
        <a:bodyPr/>
        <a:lstStyle/>
        <a:p>
          <a:endParaRPr lang="en-US"/>
        </a:p>
      </dgm:t>
    </dgm:pt>
    <dgm:pt modelId="{16057F3A-7AA7-4F81-B0FC-2DED568F3502}" type="sibTrans" cxnId="{D483FF3C-6E72-4F3A-AF0C-88BD7DE7E307}">
      <dgm:prSet/>
      <dgm:spPr/>
      <dgm:t>
        <a:bodyPr/>
        <a:lstStyle/>
        <a:p>
          <a:endParaRPr lang="en-US"/>
        </a:p>
      </dgm:t>
    </dgm:pt>
    <dgm:pt modelId="{FCC02F87-0A11-4363-8215-182A024F46FE}">
      <dgm:prSet phldrT="[Text]"/>
      <dgm:spPr/>
      <dgm:t>
        <a:bodyPr/>
        <a:lstStyle/>
        <a:p>
          <a:r>
            <a:rPr lang="en-US" dirty="0" smtClean="0"/>
            <a:t>Stage 1 (&gt;90)</a:t>
          </a:r>
        </a:p>
        <a:p>
          <a:r>
            <a:rPr lang="en-US" dirty="0" smtClean="0"/>
            <a:t>N=3,600,000</a:t>
          </a:r>
          <a:endParaRPr lang="en-US" dirty="0"/>
        </a:p>
      </dgm:t>
    </dgm:pt>
    <dgm:pt modelId="{D0D89CDD-FBA6-4038-82F3-EFCB16202284}" type="parTrans" cxnId="{CE2B4B68-083C-458F-90A5-6F9B61904AFF}">
      <dgm:prSet/>
      <dgm:spPr/>
      <dgm:t>
        <a:bodyPr/>
        <a:lstStyle/>
        <a:p>
          <a:endParaRPr lang="en-US"/>
        </a:p>
      </dgm:t>
    </dgm:pt>
    <dgm:pt modelId="{CE4765F5-8968-4EF1-855F-29D4B30FE923}" type="sibTrans" cxnId="{CE2B4B68-083C-458F-90A5-6F9B61904AFF}">
      <dgm:prSet/>
      <dgm:spPr/>
      <dgm:t>
        <a:bodyPr/>
        <a:lstStyle/>
        <a:p>
          <a:endParaRPr lang="en-US"/>
        </a:p>
      </dgm:t>
    </dgm:pt>
    <dgm:pt modelId="{82E4550F-D830-468E-B1D7-38989CEE0F37}">
      <dgm:prSet phldrT="[Text]"/>
      <dgm:spPr/>
      <dgm:t>
        <a:bodyPr/>
        <a:lstStyle/>
        <a:p>
          <a:r>
            <a:rPr lang="en-US" dirty="0" smtClean="0"/>
            <a:t>Stage 4 </a:t>
          </a:r>
        </a:p>
        <a:p>
          <a:r>
            <a:rPr lang="en-US" dirty="0" smtClean="0"/>
            <a:t>(15-29)</a:t>
          </a:r>
        </a:p>
        <a:p>
          <a:r>
            <a:rPr lang="en-US" dirty="0" smtClean="0"/>
            <a:t>N=700,000</a:t>
          </a:r>
          <a:endParaRPr lang="en-US" dirty="0"/>
        </a:p>
      </dgm:t>
    </dgm:pt>
    <dgm:pt modelId="{C8007EA7-3F6E-4370-B479-BCDA87D35AF1}" type="parTrans" cxnId="{559427FA-D621-4D06-A5A6-DB0AF33043F2}">
      <dgm:prSet/>
      <dgm:spPr/>
      <dgm:t>
        <a:bodyPr/>
        <a:lstStyle/>
        <a:p>
          <a:endParaRPr lang="en-US"/>
        </a:p>
      </dgm:t>
    </dgm:pt>
    <dgm:pt modelId="{6B44A9B2-3FAA-4DA4-A9D5-50C37F16E0F5}" type="sibTrans" cxnId="{559427FA-D621-4D06-A5A6-DB0AF33043F2}">
      <dgm:prSet/>
      <dgm:spPr/>
      <dgm:t>
        <a:bodyPr/>
        <a:lstStyle/>
        <a:p>
          <a:endParaRPr lang="en-US"/>
        </a:p>
      </dgm:t>
    </dgm:pt>
    <dgm:pt modelId="{2EC26588-7F1C-4749-A9CA-523638BC2305}">
      <dgm:prSet phldrT="[Text]"/>
      <dgm:spPr/>
      <dgm:t>
        <a:bodyPr/>
        <a:lstStyle/>
        <a:p>
          <a:r>
            <a:rPr lang="en-US" dirty="0" smtClean="0"/>
            <a:t>Stage 5 (&lt;15) N=372,000</a:t>
          </a:r>
          <a:endParaRPr lang="en-US" dirty="0"/>
        </a:p>
      </dgm:t>
    </dgm:pt>
    <dgm:pt modelId="{F93F7FCF-FB10-4FAF-9F72-4490B14BF48D}" type="parTrans" cxnId="{4F5E2407-22DA-4293-9CC0-2E3343DDCCD4}">
      <dgm:prSet/>
      <dgm:spPr/>
      <dgm:t>
        <a:bodyPr/>
        <a:lstStyle/>
        <a:p>
          <a:endParaRPr lang="en-US"/>
        </a:p>
      </dgm:t>
    </dgm:pt>
    <dgm:pt modelId="{A4D2B6A2-42BE-4E96-9295-283FCC802AF0}" type="sibTrans" cxnId="{4F5E2407-22DA-4293-9CC0-2E3343DDCCD4}">
      <dgm:prSet/>
      <dgm:spPr/>
      <dgm:t>
        <a:bodyPr/>
        <a:lstStyle/>
        <a:p>
          <a:endParaRPr lang="en-US"/>
        </a:p>
      </dgm:t>
    </dgm:pt>
    <dgm:pt modelId="{882638C6-117F-471E-B268-46837A500BE8}" type="pres">
      <dgm:prSet presAssocID="{C700860A-8A61-4E52-B2EC-A245BD866043}" presName="Name0" presStyleCnt="0">
        <dgm:presLayoutVars>
          <dgm:dir/>
          <dgm:animLvl val="lvl"/>
          <dgm:resizeHandles val="exact"/>
        </dgm:presLayoutVars>
      </dgm:prSet>
      <dgm:spPr/>
    </dgm:pt>
    <dgm:pt modelId="{D05036EC-B2AB-4CEF-96CB-E5D028029C9F}" type="pres">
      <dgm:prSet presAssocID="{2EC26588-7F1C-4749-A9CA-523638BC2305}" presName="Name8" presStyleCnt="0"/>
      <dgm:spPr/>
    </dgm:pt>
    <dgm:pt modelId="{CF4A20F2-1D4E-454D-BA0F-E183CB363F8C}" type="pres">
      <dgm:prSet presAssocID="{2EC26588-7F1C-4749-A9CA-523638BC2305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5451FD-14B9-4871-8F11-B0DF00BEC028}" type="pres">
      <dgm:prSet presAssocID="{2EC26588-7F1C-4749-A9CA-523638BC230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2D563-5F94-4706-8A5B-34F6A0A95CEF}" type="pres">
      <dgm:prSet presAssocID="{82E4550F-D830-468E-B1D7-38989CEE0F37}" presName="Name8" presStyleCnt="0"/>
      <dgm:spPr/>
    </dgm:pt>
    <dgm:pt modelId="{A467E11F-8479-45ED-8635-4C073A370F45}" type="pres">
      <dgm:prSet presAssocID="{82E4550F-D830-468E-B1D7-38989CEE0F3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91C53-A270-4B38-AE05-3D0C2A976A89}" type="pres">
      <dgm:prSet presAssocID="{82E4550F-D830-468E-B1D7-38989CEE0F3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D4598-4BAA-46E3-A65A-6767BA8A8F26}" type="pres">
      <dgm:prSet presAssocID="{A54073B7-5F7B-4C5E-B1F7-FC2029FB76E2}" presName="Name8" presStyleCnt="0"/>
      <dgm:spPr/>
    </dgm:pt>
    <dgm:pt modelId="{5328F318-9F03-4D59-AED1-F425ED6194BD}" type="pres">
      <dgm:prSet presAssocID="{A54073B7-5F7B-4C5E-B1F7-FC2029FB76E2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22CEB-0E4C-4FB3-AE29-34D3C8B3DC29}" type="pres">
      <dgm:prSet presAssocID="{A54073B7-5F7B-4C5E-B1F7-FC2029FB76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FAC08-FF86-44E6-B9A3-BDC495D04831}" type="pres">
      <dgm:prSet presAssocID="{49FB73AE-EFCC-4888-ACA4-415F5ABDF977}" presName="Name8" presStyleCnt="0"/>
      <dgm:spPr/>
    </dgm:pt>
    <dgm:pt modelId="{6695A548-C799-480D-9417-6B10FE507146}" type="pres">
      <dgm:prSet presAssocID="{49FB73AE-EFCC-4888-ACA4-415F5ABDF977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6ACF0-C5F9-48CB-B1EB-1D9793A7D6A1}" type="pres">
      <dgm:prSet presAssocID="{49FB73AE-EFCC-4888-ACA4-415F5ABDF9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91092-FDBE-4378-A860-175BA2218B33}" type="pres">
      <dgm:prSet presAssocID="{FCC02F87-0A11-4363-8215-182A024F46FE}" presName="Name8" presStyleCnt="0"/>
      <dgm:spPr/>
    </dgm:pt>
    <dgm:pt modelId="{223349AC-3CC0-4441-B3D8-CDC21A3F6DC8}" type="pres">
      <dgm:prSet presAssocID="{FCC02F87-0A11-4363-8215-182A024F46F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75F6A-684B-486F-8992-6CA37880215A}" type="pres">
      <dgm:prSet presAssocID="{FCC02F87-0A11-4363-8215-182A024F46F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ADCD18-F724-4AF0-9E85-1D12A19BB7DC}" type="presOf" srcId="{82E4550F-D830-468E-B1D7-38989CEE0F37}" destId="{A467E11F-8479-45ED-8635-4C073A370F45}" srcOrd="0" destOrd="0" presId="urn:microsoft.com/office/officeart/2005/8/layout/pyramid1"/>
    <dgm:cxn modelId="{8D1B3A3F-B1C0-4BD8-88BA-705BB70E2E4E}" type="presOf" srcId="{A54073B7-5F7B-4C5E-B1F7-FC2029FB76E2}" destId="{5328F318-9F03-4D59-AED1-F425ED6194BD}" srcOrd="0" destOrd="0" presId="urn:microsoft.com/office/officeart/2005/8/layout/pyramid1"/>
    <dgm:cxn modelId="{D483FF3C-6E72-4F3A-AF0C-88BD7DE7E307}" srcId="{C700860A-8A61-4E52-B2EC-A245BD866043}" destId="{49FB73AE-EFCC-4888-ACA4-415F5ABDF977}" srcOrd="3" destOrd="0" parTransId="{8EF55CAA-ECEE-4760-B820-A13D818773BB}" sibTransId="{16057F3A-7AA7-4F81-B0FC-2DED568F3502}"/>
    <dgm:cxn modelId="{2028BEBB-88D5-4720-8914-E9FE273B7B70}" type="presOf" srcId="{A54073B7-5F7B-4C5E-B1F7-FC2029FB76E2}" destId="{EEA22CEB-0E4C-4FB3-AE29-34D3C8B3DC29}" srcOrd="1" destOrd="0" presId="urn:microsoft.com/office/officeart/2005/8/layout/pyramid1"/>
    <dgm:cxn modelId="{F8383C2E-A532-4D64-9377-365887340DCA}" srcId="{C700860A-8A61-4E52-B2EC-A245BD866043}" destId="{A54073B7-5F7B-4C5E-B1F7-FC2029FB76E2}" srcOrd="2" destOrd="0" parTransId="{E07ECF61-64A0-45B0-BB09-F5A5DE9B1748}" sibTransId="{7A66D026-CA4D-4A57-B2D4-C28B4CCDDA8D}"/>
    <dgm:cxn modelId="{4F5E2407-22DA-4293-9CC0-2E3343DDCCD4}" srcId="{C700860A-8A61-4E52-B2EC-A245BD866043}" destId="{2EC26588-7F1C-4749-A9CA-523638BC2305}" srcOrd="0" destOrd="0" parTransId="{F93F7FCF-FB10-4FAF-9F72-4490B14BF48D}" sibTransId="{A4D2B6A2-42BE-4E96-9295-283FCC802AF0}"/>
    <dgm:cxn modelId="{CE2B4B68-083C-458F-90A5-6F9B61904AFF}" srcId="{C700860A-8A61-4E52-B2EC-A245BD866043}" destId="{FCC02F87-0A11-4363-8215-182A024F46FE}" srcOrd="4" destOrd="0" parTransId="{D0D89CDD-FBA6-4038-82F3-EFCB16202284}" sibTransId="{CE4765F5-8968-4EF1-855F-29D4B30FE923}"/>
    <dgm:cxn modelId="{56FAF6A4-D500-4578-B8B8-1C10F4DE79A8}" type="presOf" srcId="{82E4550F-D830-468E-B1D7-38989CEE0F37}" destId="{16591C53-A270-4B38-AE05-3D0C2A976A89}" srcOrd="1" destOrd="0" presId="urn:microsoft.com/office/officeart/2005/8/layout/pyramid1"/>
    <dgm:cxn modelId="{C4312EFA-3580-4AA8-A991-63AF7C3F9715}" type="presOf" srcId="{C700860A-8A61-4E52-B2EC-A245BD866043}" destId="{882638C6-117F-471E-B268-46837A500BE8}" srcOrd="0" destOrd="0" presId="urn:microsoft.com/office/officeart/2005/8/layout/pyramid1"/>
    <dgm:cxn modelId="{203C7774-43F6-4218-ABB1-9F49FADC9AB3}" type="presOf" srcId="{2EC26588-7F1C-4749-A9CA-523638BC2305}" destId="{CF4A20F2-1D4E-454D-BA0F-E183CB363F8C}" srcOrd="0" destOrd="0" presId="urn:microsoft.com/office/officeart/2005/8/layout/pyramid1"/>
    <dgm:cxn modelId="{E2F8F406-EC0D-4F7D-930D-B5F698C2B51E}" type="presOf" srcId="{FCC02F87-0A11-4363-8215-182A024F46FE}" destId="{223349AC-3CC0-4441-B3D8-CDC21A3F6DC8}" srcOrd="0" destOrd="0" presId="urn:microsoft.com/office/officeart/2005/8/layout/pyramid1"/>
    <dgm:cxn modelId="{8F16BCB3-E009-4A92-9D6A-6BABF1BBB60E}" type="presOf" srcId="{2EC26588-7F1C-4749-A9CA-523638BC2305}" destId="{8B5451FD-14B9-4871-8F11-B0DF00BEC028}" srcOrd="1" destOrd="0" presId="urn:microsoft.com/office/officeart/2005/8/layout/pyramid1"/>
    <dgm:cxn modelId="{62BFEB8C-6F8A-4AB1-90F6-D5EC659F2A5A}" type="presOf" srcId="{49FB73AE-EFCC-4888-ACA4-415F5ABDF977}" destId="{6695A548-C799-480D-9417-6B10FE507146}" srcOrd="0" destOrd="0" presId="urn:microsoft.com/office/officeart/2005/8/layout/pyramid1"/>
    <dgm:cxn modelId="{559427FA-D621-4D06-A5A6-DB0AF33043F2}" srcId="{C700860A-8A61-4E52-B2EC-A245BD866043}" destId="{82E4550F-D830-468E-B1D7-38989CEE0F37}" srcOrd="1" destOrd="0" parTransId="{C8007EA7-3F6E-4370-B479-BCDA87D35AF1}" sibTransId="{6B44A9B2-3FAA-4DA4-A9D5-50C37F16E0F5}"/>
    <dgm:cxn modelId="{3088C10A-4432-4600-B50F-159C5C64C374}" type="presOf" srcId="{49FB73AE-EFCC-4888-ACA4-415F5ABDF977}" destId="{46B6ACF0-C5F9-48CB-B1EB-1D9793A7D6A1}" srcOrd="1" destOrd="0" presId="urn:microsoft.com/office/officeart/2005/8/layout/pyramid1"/>
    <dgm:cxn modelId="{91A360E2-7FDF-4BC7-AE8D-58F6576F81F1}" type="presOf" srcId="{FCC02F87-0A11-4363-8215-182A024F46FE}" destId="{DD775F6A-684B-486F-8992-6CA37880215A}" srcOrd="1" destOrd="0" presId="urn:microsoft.com/office/officeart/2005/8/layout/pyramid1"/>
    <dgm:cxn modelId="{F65E977E-FFBD-4ACF-BBA0-2DB834E93216}" type="presParOf" srcId="{882638C6-117F-471E-B268-46837A500BE8}" destId="{D05036EC-B2AB-4CEF-96CB-E5D028029C9F}" srcOrd="0" destOrd="0" presId="urn:microsoft.com/office/officeart/2005/8/layout/pyramid1"/>
    <dgm:cxn modelId="{E56CA369-AE75-4953-9D23-E68735AA2BF6}" type="presParOf" srcId="{D05036EC-B2AB-4CEF-96CB-E5D028029C9F}" destId="{CF4A20F2-1D4E-454D-BA0F-E183CB363F8C}" srcOrd="0" destOrd="0" presId="urn:microsoft.com/office/officeart/2005/8/layout/pyramid1"/>
    <dgm:cxn modelId="{E496AB6B-AD94-4113-A058-9B5B11D83A38}" type="presParOf" srcId="{D05036EC-B2AB-4CEF-96CB-E5D028029C9F}" destId="{8B5451FD-14B9-4871-8F11-B0DF00BEC028}" srcOrd="1" destOrd="0" presId="urn:microsoft.com/office/officeart/2005/8/layout/pyramid1"/>
    <dgm:cxn modelId="{D4066F16-F9E1-4124-B800-52283E8A341A}" type="presParOf" srcId="{882638C6-117F-471E-B268-46837A500BE8}" destId="{E932D563-5F94-4706-8A5B-34F6A0A95CEF}" srcOrd="1" destOrd="0" presId="urn:microsoft.com/office/officeart/2005/8/layout/pyramid1"/>
    <dgm:cxn modelId="{E1DBF092-1204-44F1-B7BC-88F27925B716}" type="presParOf" srcId="{E932D563-5F94-4706-8A5B-34F6A0A95CEF}" destId="{A467E11F-8479-45ED-8635-4C073A370F45}" srcOrd="0" destOrd="0" presId="urn:microsoft.com/office/officeart/2005/8/layout/pyramid1"/>
    <dgm:cxn modelId="{F170FAEF-FA77-4A7A-B1ED-BD5FCCAFD4F9}" type="presParOf" srcId="{E932D563-5F94-4706-8A5B-34F6A0A95CEF}" destId="{16591C53-A270-4B38-AE05-3D0C2A976A89}" srcOrd="1" destOrd="0" presId="urn:microsoft.com/office/officeart/2005/8/layout/pyramid1"/>
    <dgm:cxn modelId="{AFCC2979-0C97-48BE-89E1-88116C008858}" type="presParOf" srcId="{882638C6-117F-471E-B268-46837A500BE8}" destId="{14ED4598-4BAA-46E3-A65A-6767BA8A8F26}" srcOrd="2" destOrd="0" presId="urn:microsoft.com/office/officeart/2005/8/layout/pyramid1"/>
    <dgm:cxn modelId="{47C64E64-38DA-4FC1-8834-57267AD8C8B0}" type="presParOf" srcId="{14ED4598-4BAA-46E3-A65A-6767BA8A8F26}" destId="{5328F318-9F03-4D59-AED1-F425ED6194BD}" srcOrd="0" destOrd="0" presId="urn:microsoft.com/office/officeart/2005/8/layout/pyramid1"/>
    <dgm:cxn modelId="{92234364-5600-4E3C-A2C7-5813384F09C0}" type="presParOf" srcId="{14ED4598-4BAA-46E3-A65A-6767BA8A8F26}" destId="{EEA22CEB-0E4C-4FB3-AE29-34D3C8B3DC29}" srcOrd="1" destOrd="0" presId="urn:microsoft.com/office/officeart/2005/8/layout/pyramid1"/>
    <dgm:cxn modelId="{B30AABC9-C869-496B-A9A6-8D4405532B42}" type="presParOf" srcId="{882638C6-117F-471E-B268-46837A500BE8}" destId="{426FAC08-FF86-44E6-B9A3-BDC495D04831}" srcOrd="3" destOrd="0" presId="urn:microsoft.com/office/officeart/2005/8/layout/pyramid1"/>
    <dgm:cxn modelId="{6ACB257A-A272-4EF3-B147-4EFF00E3C936}" type="presParOf" srcId="{426FAC08-FF86-44E6-B9A3-BDC495D04831}" destId="{6695A548-C799-480D-9417-6B10FE507146}" srcOrd="0" destOrd="0" presId="urn:microsoft.com/office/officeart/2005/8/layout/pyramid1"/>
    <dgm:cxn modelId="{EEE96588-7D4A-49C2-BE91-A8E5A0D7C4F4}" type="presParOf" srcId="{426FAC08-FF86-44E6-B9A3-BDC495D04831}" destId="{46B6ACF0-C5F9-48CB-B1EB-1D9793A7D6A1}" srcOrd="1" destOrd="0" presId="urn:microsoft.com/office/officeart/2005/8/layout/pyramid1"/>
    <dgm:cxn modelId="{AA33BF6A-7A0B-42D0-AFE8-9BA5E3FF85EC}" type="presParOf" srcId="{882638C6-117F-471E-B268-46837A500BE8}" destId="{F9491092-FDBE-4378-A860-175BA2218B33}" srcOrd="4" destOrd="0" presId="urn:microsoft.com/office/officeart/2005/8/layout/pyramid1"/>
    <dgm:cxn modelId="{9BF168AD-3894-48A3-BC35-6977450C1B5F}" type="presParOf" srcId="{F9491092-FDBE-4378-A860-175BA2218B33}" destId="{223349AC-3CC0-4441-B3D8-CDC21A3F6DC8}" srcOrd="0" destOrd="0" presId="urn:microsoft.com/office/officeart/2005/8/layout/pyramid1"/>
    <dgm:cxn modelId="{4B39E260-2888-419E-8633-22C1879EB557}" type="presParOf" srcId="{F9491092-FDBE-4378-A860-175BA2218B33}" destId="{DD775F6A-684B-486F-8992-6CA37880215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AEC7CC-2539-4CEA-A71F-FA857AC3320E}" type="doc">
      <dgm:prSet loTypeId="urn:microsoft.com/office/officeart/2005/8/layout/chevron1" loCatId="process" qsTypeId="urn:microsoft.com/office/officeart/2005/8/quickstyle/simple1" qsCatId="simple" csTypeId="urn:microsoft.com/office/officeart/2005/8/colors/colorful1#1" csCatId="colorful" phldr="1"/>
      <dgm:spPr/>
    </dgm:pt>
    <dgm:pt modelId="{906D3521-7DB6-4DAF-8ECD-D6F657648DC9}">
      <dgm:prSet phldrT="[Text]"/>
      <dgm:spPr/>
      <dgm:t>
        <a:bodyPr/>
        <a:lstStyle/>
        <a:p>
          <a:r>
            <a:rPr lang="en-US" dirty="0" smtClean="0"/>
            <a:t>Adynamic</a:t>
          </a:r>
          <a:endParaRPr lang="en-US" dirty="0"/>
        </a:p>
      </dgm:t>
    </dgm:pt>
    <dgm:pt modelId="{2656B8E2-75D9-498E-864A-1691C4D340C7}" type="parTrans" cxnId="{37F961A9-55D2-4279-A113-D841856AC053}">
      <dgm:prSet/>
      <dgm:spPr/>
      <dgm:t>
        <a:bodyPr/>
        <a:lstStyle/>
        <a:p>
          <a:endParaRPr lang="en-US"/>
        </a:p>
      </dgm:t>
    </dgm:pt>
    <dgm:pt modelId="{6C10FB53-BC12-416C-99C3-8AC2D8261B11}" type="sibTrans" cxnId="{37F961A9-55D2-4279-A113-D841856AC053}">
      <dgm:prSet/>
      <dgm:spPr/>
      <dgm:t>
        <a:bodyPr/>
        <a:lstStyle/>
        <a:p>
          <a:endParaRPr lang="en-US"/>
        </a:p>
      </dgm:t>
    </dgm:pt>
    <dgm:pt modelId="{1F4AA504-D38B-47DC-9225-E96649BD35CA}">
      <dgm:prSet phldrT="[Text]"/>
      <dgm:spPr/>
      <dgm:t>
        <a:bodyPr/>
        <a:lstStyle/>
        <a:p>
          <a:r>
            <a:rPr lang="en-US" dirty="0" smtClean="0"/>
            <a:t>Low turnover</a:t>
          </a:r>
          <a:endParaRPr lang="en-US" dirty="0"/>
        </a:p>
      </dgm:t>
    </dgm:pt>
    <dgm:pt modelId="{815329DC-2078-4A96-B7A0-315265E2AFCE}" type="parTrans" cxnId="{62C60528-B16E-4EC5-930C-8CCD3FFC6642}">
      <dgm:prSet/>
      <dgm:spPr/>
      <dgm:t>
        <a:bodyPr/>
        <a:lstStyle/>
        <a:p>
          <a:endParaRPr lang="en-US"/>
        </a:p>
      </dgm:t>
    </dgm:pt>
    <dgm:pt modelId="{4AD9D938-876A-4197-A5D4-C722EC6F3440}" type="sibTrans" cxnId="{62C60528-B16E-4EC5-930C-8CCD3FFC6642}">
      <dgm:prSet/>
      <dgm:spPr/>
      <dgm:t>
        <a:bodyPr/>
        <a:lstStyle/>
        <a:p>
          <a:endParaRPr lang="en-US"/>
        </a:p>
      </dgm:t>
    </dgm:pt>
    <dgm:pt modelId="{39DFEC08-7B34-4B55-8C25-E95DF60484D9}">
      <dgm:prSet phldrT="[Text]"/>
      <dgm:spPr/>
      <dgm:t>
        <a:bodyPr/>
        <a:lstStyle/>
        <a:p>
          <a:r>
            <a:rPr lang="en-US" dirty="0" smtClean="0"/>
            <a:t>Mixed</a:t>
          </a:r>
          <a:endParaRPr lang="en-US" dirty="0"/>
        </a:p>
      </dgm:t>
    </dgm:pt>
    <dgm:pt modelId="{A6BC87E9-6848-4632-9C4B-D4BC59B3E06A}" type="parTrans" cxnId="{FCAE0169-F89D-4E5B-93D0-9D664E6A2E28}">
      <dgm:prSet/>
      <dgm:spPr/>
      <dgm:t>
        <a:bodyPr/>
        <a:lstStyle/>
        <a:p>
          <a:endParaRPr lang="en-US"/>
        </a:p>
      </dgm:t>
    </dgm:pt>
    <dgm:pt modelId="{5534463B-54A8-44D1-A0A1-54FBD6581A28}" type="sibTrans" cxnId="{FCAE0169-F89D-4E5B-93D0-9D664E6A2E28}">
      <dgm:prSet/>
      <dgm:spPr/>
      <dgm:t>
        <a:bodyPr/>
        <a:lstStyle/>
        <a:p>
          <a:endParaRPr lang="en-US"/>
        </a:p>
      </dgm:t>
    </dgm:pt>
    <dgm:pt modelId="{F773AA2A-7FC8-47A9-9D79-FD9391579252}">
      <dgm:prSet phldrT="[Text]"/>
      <dgm:spPr/>
      <dgm:t>
        <a:bodyPr/>
        <a:lstStyle/>
        <a:p>
          <a:r>
            <a:rPr lang="en-US" dirty="0" smtClean="0"/>
            <a:t>High turnover</a:t>
          </a:r>
          <a:endParaRPr lang="en-US" dirty="0"/>
        </a:p>
      </dgm:t>
    </dgm:pt>
    <dgm:pt modelId="{F757F225-F3EA-4D1C-A44A-C0E585F92B72}" type="parTrans" cxnId="{B4632D47-100E-445F-99D6-F028719AD2C6}">
      <dgm:prSet/>
      <dgm:spPr/>
      <dgm:t>
        <a:bodyPr/>
        <a:lstStyle/>
        <a:p>
          <a:endParaRPr lang="en-US"/>
        </a:p>
      </dgm:t>
    </dgm:pt>
    <dgm:pt modelId="{20E1D4A8-047C-48E4-A1CD-DB0252205EA9}" type="sibTrans" cxnId="{B4632D47-100E-445F-99D6-F028719AD2C6}">
      <dgm:prSet/>
      <dgm:spPr/>
      <dgm:t>
        <a:bodyPr/>
        <a:lstStyle/>
        <a:p>
          <a:endParaRPr lang="en-US"/>
        </a:p>
      </dgm:t>
    </dgm:pt>
    <dgm:pt modelId="{5B408CDB-3DF6-45FD-9494-8D3D7B3620B0}" type="pres">
      <dgm:prSet presAssocID="{18AEC7CC-2539-4CEA-A71F-FA857AC3320E}" presName="Name0" presStyleCnt="0">
        <dgm:presLayoutVars>
          <dgm:dir/>
          <dgm:animLvl val="lvl"/>
          <dgm:resizeHandles val="exact"/>
        </dgm:presLayoutVars>
      </dgm:prSet>
      <dgm:spPr/>
    </dgm:pt>
    <dgm:pt modelId="{6D7ED291-0AC1-4AB2-BFF1-1A68A4561FE4}" type="pres">
      <dgm:prSet presAssocID="{906D3521-7DB6-4DAF-8ECD-D6F657648DC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A41EE-052E-4E27-8383-5B3BC8CED2C6}" type="pres">
      <dgm:prSet presAssocID="{6C10FB53-BC12-416C-99C3-8AC2D8261B11}" presName="parTxOnlySpace" presStyleCnt="0"/>
      <dgm:spPr/>
    </dgm:pt>
    <dgm:pt modelId="{49E7BADD-1AD1-46A1-BF7A-502032D91C31}" type="pres">
      <dgm:prSet presAssocID="{1F4AA504-D38B-47DC-9225-E96649BD35CA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37D45-D1FE-4CDA-BD08-F651BC2A0FA5}" type="pres">
      <dgm:prSet presAssocID="{4AD9D938-876A-4197-A5D4-C722EC6F3440}" presName="parTxOnlySpace" presStyleCnt="0"/>
      <dgm:spPr/>
    </dgm:pt>
    <dgm:pt modelId="{B41C999E-CDBF-4E40-91F3-2B4EC7007239}" type="pres">
      <dgm:prSet presAssocID="{39DFEC08-7B34-4B55-8C25-E95DF60484D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593A-86AF-448C-BC72-E6F6FB303976}" type="pres">
      <dgm:prSet presAssocID="{5534463B-54A8-44D1-A0A1-54FBD6581A28}" presName="parTxOnlySpace" presStyleCnt="0"/>
      <dgm:spPr/>
    </dgm:pt>
    <dgm:pt modelId="{8A336165-0526-442A-B0AE-18F5FD6E7D16}" type="pres">
      <dgm:prSet presAssocID="{F773AA2A-7FC8-47A9-9D79-FD9391579252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D9998-81EA-4FD9-A410-35B064628B35}" type="presOf" srcId="{39DFEC08-7B34-4B55-8C25-E95DF60484D9}" destId="{B41C999E-CDBF-4E40-91F3-2B4EC7007239}" srcOrd="0" destOrd="0" presId="urn:microsoft.com/office/officeart/2005/8/layout/chevron1"/>
    <dgm:cxn modelId="{B4632D47-100E-445F-99D6-F028719AD2C6}" srcId="{18AEC7CC-2539-4CEA-A71F-FA857AC3320E}" destId="{F773AA2A-7FC8-47A9-9D79-FD9391579252}" srcOrd="3" destOrd="0" parTransId="{F757F225-F3EA-4D1C-A44A-C0E585F92B72}" sibTransId="{20E1D4A8-047C-48E4-A1CD-DB0252205EA9}"/>
    <dgm:cxn modelId="{FCAE0169-F89D-4E5B-93D0-9D664E6A2E28}" srcId="{18AEC7CC-2539-4CEA-A71F-FA857AC3320E}" destId="{39DFEC08-7B34-4B55-8C25-E95DF60484D9}" srcOrd="2" destOrd="0" parTransId="{A6BC87E9-6848-4632-9C4B-D4BC59B3E06A}" sibTransId="{5534463B-54A8-44D1-A0A1-54FBD6581A28}"/>
    <dgm:cxn modelId="{30EC234F-BFF9-4F0E-B695-24B82D99A4D7}" type="presOf" srcId="{1F4AA504-D38B-47DC-9225-E96649BD35CA}" destId="{49E7BADD-1AD1-46A1-BF7A-502032D91C31}" srcOrd="0" destOrd="0" presId="urn:microsoft.com/office/officeart/2005/8/layout/chevron1"/>
    <dgm:cxn modelId="{BCCC54B8-1F93-4280-B0F7-34531F2C9AB9}" type="presOf" srcId="{18AEC7CC-2539-4CEA-A71F-FA857AC3320E}" destId="{5B408CDB-3DF6-45FD-9494-8D3D7B3620B0}" srcOrd="0" destOrd="0" presId="urn:microsoft.com/office/officeart/2005/8/layout/chevron1"/>
    <dgm:cxn modelId="{09CA8370-E296-4425-8CD1-F53097B5CE2F}" type="presOf" srcId="{F773AA2A-7FC8-47A9-9D79-FD9391579252}" destId="{8A336165-0526-442A-B0AE-18F5FD6E7D16}" srcOrd="0" destOrd="0" presId="urn:microsoft.com/office/officeart/2005/8/layout/chevron1"/>
    <dgm:cxn modelId="{37F961A9-55D2-4279-A113-D841856AC053}" srcId="{18AEC7CC-2539-4CEA-A71F-FA857AC3320E}" destId="{906D3521-7DB6-4DAF-8ECD-D6F657648DC9}" srcOrd="0" destOrd="0" parTransId="{2656B8E2-75D9-498E-864A-1691C4D340C7}" sibTransId="{6C10FB53-BC12-416C-99C3-8AC2D8261B11}"/>
    <dgm:cxn modelId="{62C60528-B16E-4EC5-930C-8CCD3FFC6642}" srcId="{18AEC7CC-2539-4CEA-A71F-FA857AC3320E}" destId="{1F4AA504-D38B-47DC-9225-E96649BD35CA}" srcOrd="1" destOrd="0" parTransId="{815329DC-2078-4A96-B7A0-315265E2AFCE}" sibTransId="{4AD9D938-876A-4197-A5D4-C722EC6F3440}"/>
    <dgm:cxn modelId="{E2F88B96-0C28-40B2-9611-2AFB90A6BE10}" type="presOf" srcId="{906D3521-7DB6-4DAF-8ECD-D6F657648DC9}" destId="{6D7ED291-0AC1-4AB2-BFF1-1A68A4561FE4}" srcOrd="0" destOrd="0" presId="urn:microsoft.com/office/officeart/2005/8/layout/chevron1"/>
    <dgm:cxn modelId="{0F015FEC-5610-40A5-A1BE-52999B15D3C5}" type="presParOf" srcId="{5B408CDB-3DF6-45FD-9494-8D3D7B3620B0}" destId="{6D7ED291-0AC1-4AB2-BFF1-1A68A4561FE4}" srcOrd="0" destOrd="0" presId="urn:microsoft.com/office/officeart/2005/8/layout/chevron1"/>
    <dgm:cxn modelId="{971D197A-35FD-4F36-B695-72A1762E81E3}" type="presParOf" srcId="{5B408CDB-3DF6-45FD-9494-8D3D7B3620B0}" destId="{BA0A41EE-052E-4E27-8383-5B3BC8CED2C6}" srcOrd="1" destOrd="0" presId="urn:microsoft.com/office/officeart/2005/8/layout/chevron1"/>
    <dgm:cxn modelId="{62C98CA6-FB6F-474C-A2C3-BA8E19DFC558}" type="presParOf" srcId="{5B408CDB-3DF6-45FD-9494-8D3D7B3620B0}" destId="{49E7BADD-1AD1-46A1-BF7A-502032D91C31}" srcOrd="2" destOrd="0" presId="urn:microsoft.com/office/officeart/2005/8/layout/chevron1"/>
    <dgm:cxn modelId="{31A06F9A-58D8-4569-AC5D-AD2F1EB0E6A0}" type="presParOf" srcId="{5B408CDB-3DF6-45FD-9494-8D3D7B3620B0}" destId="{3C337D45-D1FE-4CDA-BD08-F651BC2A0FA5}" srcOrd="3" destOrd="0" presId="urn:microsoft.com/office/officeart/2005/8/layout/chevron1"/>
    <dgm:cxn modelId="{39CE65ED-F6E5-48B5-94C2-8BC30A4B28E0}" type="presParOf" srcId="{5B408CDB-3DF6-45FD-9494-8D3D7B3620B0}" destId="{B41C999E-CDBF-4E40-91F3-2B4EC7007239}" srcOrd="4" destOrd="0" presId="urn:microsoft.com/office/officeart/2005/8/layout/chevron1"/>
    <dgm:cxn modelId="{30199CE4-B8ED-4697-A8E2-C4E1B60437F1}" type="presParOf" srcId="{5B408CDB-3DF6-45FD-9494-8D3D7B3620B0}" destId="{9A16593A-86AF-448C-BC72-E6F6FB303976}" srcOrd="5" destOrd="0" presId="urn:microsoft.com/office/officeart/2005/8/layout/chevron1"/>
    <dgm:cxn modelId="{E8AAA0FD-464B-49B9-A724-C5E86B2AAE0F}" type="presParOf" srcId="{5B408CDB-3DF6-45FD-9494-8D3D7B3620B0}" destId="{8A336165-0526-442A-B0AE-18F5FD6E7D16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376C6-EB89-4AF2-8C92-80746FE72919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B5F4067-701F-4F33-A176-AF70B5226842}">
      <dgm:prSet phldrT="[Text]"/>
      <dgm:spPr/>
      <dgm:t>
        <a:bodyPr/>
        <a:lstStyle/>
        <a:p>
          <a:r>
            <a:rPr lang="en-US" dirty="0" smtClean="0"/>
            <a:t>Lower P absorption</a:t>
          </a:r>
          <a:endParaRPr lang="en-US" dirty="0"/>
        </a:p>
      </dgm:t>
    </dgm:pt>
    <dgm:pt modelId="{B76127B6-10F5-49BF-BE9F-E4A34B1B26A5}" type="parTrans" cxnId="{5834342B-C592-46A5-A313-663859F755BA}">
      <dgm:prSet/>
      <dgm:spPr/>
      <dgm:t>
        <a:bodyPr/>
        <a:lstStyle/>
        <a:p>
          <a:endParaRPr lang="en-US"/>
        </a:p>
      </dgm:t>
    </dgm:pt>
    <dgm:pt modelId="{A9956CAD-7055-4D20-981A-860D99A98190}" type="sibTrans" cxnId="{5834342B-C592-46A5-A313-663859F755BA}">
      <dgm:prSet/>
      <dgm:spPr/>
      <dgm:t>
        <a:bodyPr/>
        <a:lstStyle/>
        <a:p>
          <a:endParaRPr lang="en-US"/>
        </a:p>
      </dgm:t>
    </dgm:pt>
    <dgm:pt modelId="{98C64142-D01C-47CF-B79F-AA5864C75912}">
      <dgm:prSet phldrT="[Text]"/>
      <dgm:spPr/>
      <dgm:t>
        <a:bodyPr/>
        <a:lstStyle/>
        <a:p>
          <a:r>
            <a:rPr lang="en-US" dirty="0" smtClean="0"/>
            <a:t>Veg/nuts</a:t>
          </a:r>
        </a:p>
      </dgm:t>
    </dgm:pt>
    <dgm:pt modelId="{9DBB1ADB-1C3D-46FD-9357-FD595E3B6C82}" type="parTrans" cxnId="{FBCCD1C1-775C-4C7A-86E8-F8FACA1D5C0D}">
      <dgm:prSet/>
      <dgm:spPr/>
      <dgm:t>
        <a:bodyPr/>
        <a:lstStyle/>
        <a:p>
          <a:endParaRPr lang="en-US"/>
        </a:p>
      </dgm:t>
    </dgm:pt>
    <dgm:pt modelId="{44E097FC-7E01-495A-B013-7B688E969FF8}" type="sibTrans" cxnId="{FBCCD1C1-775C-4C7A-86E8-F8FACA1D5C0D}">
      <dgm:prSet/>
      <dgm:spPr/>
      <dgm:t>
        <a:bodyPr/>
        <a:lstStyle/>
        <a:p>
          <a:endParaRPr lang="en-US"/>
        </a:p>
      </dgm:t>
    </dgm:pt>
    <dgm:pt modelId="{1AD393DC-96F8-4813-BC61-2A4A04A3A7A5}">
      <dgm:prSet phldrT="[Text]"/>
      <dgm:spPr/>
      <dgm:t>
        <a:bodyPr/>
        <a:lstStyle/>
        <a:p>
          <a:r>
            <a:rPr lang="en-US" dirty="0" smtClean="0"/>
            <a:t>Fruits</a:t>
          </a:r>
          <a:endParaRPr lang="en-US" dirty="0"/>
        </a:p>
      </dgm:t>
    </dgm:pt>
    <dgm:pt modelId="{DE9D64AA-CD08-4BCD-B8DE-0CA96908EB2A}" type="parTrans" cxnId="{7AD3EECE-0835-41BF-BBD8-9C2BC410F462}">
      <dgm:prSet/>
      <dgm:spPr/>
      <dgm:t>
        <a:bodyPr/>
        <a:lstStyle/>
        <a:p>
          <a:endParaRPr lang="en-US"/>
        </a:p>
      </dgm:t>
    </dgm:pt>
    <dgm:pt modelId="{933A6470-29CF-4099-9BF7-DF44FEB7E276}" type="sibTrans" cxnId="{7AD3EECE-0835-41BF-BBD8-9C2BC410F462}">
      <dgm:prSet/>
      <dgm:spPr/>
      <dgm:t>
        <a:bodyPr/>
        <a:lstStyle/>
        <a:p>
          <a:endParaRPr lang="en-US"/>
        </a:p>
      </dgm:t>
    </dgm:pt>
    <dgm:pt modelId="{538402BF-D577-4E66-887A-5399E67EE650}">
      <dgm:prSet phldrT="[Text]"/>
      <dgm:spPr/>
      <dgm:t>
        <a:bodyPr/>
        <a:lstStyle/>
        <a:p>
          <a:r>
            <a:rPr lang="en-US" dirty="0" smtClean="0"/>
            <a:t>Higher P absorption</a:t>
          </a:r>
          <a:endParaRPr lang="en-US" dirty="0"/>
        </a:p>
      </dgm:t>
    </dgm:pt>
    <dgm:pt modelId="{A5F09C24-8713-4147-9A37-8D1E119DDF21}" type="parTrans" cxnId="{8078007C-5FEF-4223-8C9A-030569ED5A4F}">
      <dgm:prSet/>
      <dgm:spPr/>
      <dgm:t>
        <a:bodyPr/>
        <a:lstStyle/>
        <a:p>
          <a:endParaRPr lang="en-US"/>
        </a:p>
      </dgm:t>
    </dgm:pt>
    <dgm:pt modelId="{795B0B0E-D29E-4DBE-AA77-854A0CC53307}" type="sibTrans" cxnId="{8078007C-5FEF-4223-8C9A-030569ED5A4F}">
      <dgm:prSet/>
      <dgm:spPr/>
      <dgm:t>
        <a:bodyPr/>
        <a:lstStyle/>
        <a:p>
          <a:endParaRPr lang="en-US"/>
        </a:p>
      </dgm:t>
    </dgm:pt>
    <dgm:pt modelId="{14329B9B-1B16-42C6-A4B6-5E271089EF45}">
      <dgm:prSet phldrT="[Text]"/>
      <dgm:spPr/>
      <dgm:t>
        <a:bodyPr/>
        <a:lstStyle/>
        <a:p>
          <a:r>
            <a:rPr lang="en-US" dirty="0" smtClean="0"/>
            <a:t>Processed foods</a:t>
          </a:r>
          <a:endParaRPr lang="en-US" dirty="0"/>
        </a:p>
      </dgm:t>
    </dgm:pt>
    <dgm:pt modelId="{E5CB5F2F-2189-4846-ACC7-AF7CAC559536}" type="parTrans" cxnId="{67BA8E61-38A5-4DC7-A616-A2FAC5FF5D09}">
      <dgm:prSet/>
      <dgm:spPr/>
      <dgm:t>
        <a:bodyPr/>
        <a:lstStyle/>
        <a:p>
          <a:endParaRPr lang="en-US"/>
        </a:p>
      </dgm:t>
    </dgm:pt>
    <dgm:pt modelId="{DC56FFB9-1598-480B-86CE-2D63755E259E}" type="sibTrans" cxnId="{67BA8E61-38A5-4DC7-A616-A2FAC5FF5D09}">
      <dgm:prSet/>
      <dgm:spPr/>
      <dgm:t>
        <a:bodyPr/>
        <a:lstStyle/>
        <a:p>
          <a:endParaRPr lang="en-US"/>
        </a:p>
      </dgm:t>
    </dgm:pt>
    <dgm:pt modelId="{CE1D39D5-FB85-483E-94A7-D8F87CC2B538}">
      <dgm:prSet phldrT="[Text]"/>
      <dgm:spPr/>
      <dgm:t>
        <a:bodyPr/>
        <a:lstStyle/>
        <a:p>
          <a:r>
            <a:rPr lang="en-US" dirty="0" smtClean="0"/>
            <a:t>Dark sodas/ Punch</a:t>
          </a:r>
          <a:endParaRPr lang="en-US" dirty="0"/>
        </a:p>
      </dgm:t>
    </dgm:pt>
    <dgm:pt modelId="{0484C37C-5E35-46D1-B657-7FC37DB271FC}" type="parTrans" cxnId="{B68C8012-0208-49D8-A577-0382234E01D0}">
      <dgm:prSet/>
      <dgm:spPr/>
      <dgm:t>
        <a:bodyPr/>
        <a:lstStyle/>
        <a:p>
          <a:endParaRPr lang="en-US"/>
        </a:p>
      </dgm:t>
    </dgm:pt>
    <dgm:pt modelId="{9BB79120-D69F-467A-B89C-F26AEA105901}" type="sibTrans" cxnId="{B68C8012-0208-49D8-A577-0382234E01D0}">
      <dgm:prSet/>
      <dgm:spPr/>
      <dgm:t>
        <a:bodyPr/>
        <a:lstStyle/>
        <a:p>
          <a:endParaRPr lang="en-US"/>
        </a:p>
      </dgm:t>
    </dgm:pt>
    <dgm:pt modelId="{0297CB3A-337F-4688-A8C9-C89904CC9F96}">
      <dgm:prSet phldrT="[Text]"/>
      <dgm:spPr/>
      <dgm:t>
        <a:bodyPr/>
        <a:lstStyle/>
        <a:p>
          <a:r>
            <a:rPr lang="en-US" dirty="0" smtClean="0"/>
            <a:t>Meats</a:t>
          </a:r>
          <a:endParaRPr lang="en-US" dirty="0"/>
        </a:p>
      </dgm:t>
    </dgm:pt>
    <dgm:pt modelId="{66BDEF2B-9A3D-41DB-8D3D-CC8C05236CA8}" type="parTrans" cxnId="{E646BD65-232D-41ED-81DC-F2CF6DB9F534}">
      <dgm:prSet/>
      <dgm:spPr/>
      <dgm:t>
        <a:bodyPr/>
        <a:lstStyle/>
        <a:p>
          <a:endParaRPr lang="en-US"/>
        </a:p>
      </dgm:t>
    </dgm:pt>
    <dgm:pt modelId="{95B11BE5-0B08-4164-848F-745A89656B7D}" type="sibTrans" cxnId="{E646BD65-232D-41ED-81DC-F2CF6DB9F534}">
      <dgm:prSet/>
      <dgm:spPr/>
      <dgm:t>
        <a:bodyPr/>
        <a:lstStyle/>
        <a:p>
          <a:endParaRPr lang="en-US"/>
        </a:p>
      </dgm:t>
    </dgm:pt>
    <dgm:pt modelId="{7E1D58FE-7D82-43CA-8638-EE7F8337078B}" type="pres">
      <dgm:prSet presAssocID="{150376C6-EB89-4AF2-8C92-80746FE7291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A2B03A-1E34-4754-A76D-830D0515F542}" type="pres">
      <dgm:prSet presAssocID="{150376C6-EB89-4AF2-8C92-80746FE72919}" presName="dummyMaxCanvas" presStyleCnt="0"/>
      <dgm:spPr/>
    </dgm:pt>
    <dgm:pt modelId="{7D856280-F9DA-4D6D-958E-F544B6D2C394}" type="pres">
      <dgm:prSet presAssocID="{150376C6-EB89-4AF2-8C92-80746FE72919}" presName="parentComposite" presStyleCnt="0"/>
      <dgm:spPr/>
    </dgm:pt>
    <dgm:pt modelId="{1CC3821A-F3AA-47E4-927C-D6EEE80C5CA4}" type="pres">
      <dgm:prSet presAssocID="{150376C6-EB89-4AF2-8C92-80746FE7291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6AD01AE-735C-4E59-9516-5246E654BB5C}" type="pres">
      <dgm:prSet presAssocID="{150376C6-EB89-4AF2-8C92-80746FE7291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B4DE6E69-2D1D-4AA5-AB94-1892C74319D1}" type="pres">
      <dgm:prSet presAssocID="{150376C6-EB89-4AF2-8C92-80746FE72919}" presName="childrenComposite" presStyleCnt="0"/>
      <dgm:spPr/>
    </dgm:pt>
    <dgm:pt modelId="{0A1A19D0-80D9-4BD3-A205-5BE2054C673A}" type="pres">
      <dgm:prSet presAssocID="{150376C6-EB89-4AF2-8C92-80746FE72919}" presName="dummyMaxCanvas_ChildArea" presStyleCnt="0"/>
      <dgm:spPr/>
    </dgm:pt>
    <dgm:pt modelId="{7CCA8A6A-540F-43C7-96E7-5E5C80B8E901}" type="pres">
      <dgm:prSet presAssocID="{150376C6-EB89-4AF2-8C92-80746FE72919}" presName="fulcrum" presStyleLbl="alignAccFollowNode1" presStyleIdx="2" presStyleCnt="4"/>
      <dgm:spPr/>
    </dgm:pt>
    <dgm:pt modelId="{464F033C-807F-4DBB-84B7-1F7EE98C6E5D}" type="pres">
      <dgm:prSet presAssocID="{150376C6-EB89-4AF2-8C92-80746FE72919}" presName="balance_23" presStyleLbl="alignAccFollowNode1" presStyleIdx="3" presStyleCnt="4">
        <dgm:presLayoutVars>
          <dgm:bulletEnabled val="1"/>
        </dgm:presLayoutVars>
      </dgm:prSet>
      <dgm:spPr/>
    </dgm:pt>
    <dgm:pt modelId="{293FC32A-2137-421B-AE28-049CD129C935}" type="pres">
      <dgm:prSet presAssocID="{150376C6-EB89-4AF2-8C92-80746FE72919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40BDC-2BD4-4AF1-B979-48E6D3E79AD0}" type="pres">
      <dgm:prSet presAssocID="{150376C6-EB89-4AF2-8C92-80746FE72919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32696-FAA9-4C4B-A143-C7C520BADB18}" type="pres">
      <dgm:prSet presAssocID="{150376C6-EB89-4AF2-8C92-80746FE72919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950F8-13E3-490C-8E71-CA8808E03BEC}" type="pres">
      <dgm:prSet presAssocID="{150376C6-EB89-4AF2-8C92-80746FE72919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163C5-B1D0-41B6-A0E2-7E882537BBD7}" type="pres">
      <dgm:prSet presAssocID="{150376C6-EB89-4AF2-8C92-80746FE72919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34342B-C592-46A5-A313-663859F755BA}" srcId="{150376C6-EB89-4AF2-8C92-80746FE72919}" destId="{7B5F4067-701F-4F33-A176-AF70B5226842}" srcOrd="0" destOrd="0" parTransId="{B76127B6-10F5-49BF-BE9F-E4A34B1B26A5}" sibTransId="{A9956CAD-7055-4D20-981A-860D99A98190}"/>
    <dgm:cxn modelId="{FBCCD1C1-775C-4C7A-86E8-F8FACA1D5C0D}" srcId="{7B5F4067-701F-4F33-A176-AF70B5226842}" destId="{98C64142-D01C-47CF-B79F-AA5864C75912}" srcOrd="0" destOrd="0" parTransId="{9DBB1ADB-1C3D-46FD-9357-FD595E3B6C82}" sibTransId="{44E097FC-7E01-495A-B013-7B688E969FF8}"/>
    <dgm:cxn modelId="{8078007C-5FEF-4223-8C9A-030569ED5A4F}" srcId="{150376C6-EB89-4AF2-8C92-80746FE72919}" destId="{538402BF-D577-4E66-887A-5399E67EE650}" srcOrd="1" destOrd="0" parTransId="{A5F09C24-8713-4147-9A37-8D1E119DDF21}" sibTransId="{795B0B0E-D29E-4DBE-AA77-854A0CC53307}"/>
    <dgm:cxn modelId="{4D6861E9-8055-40F6-B22B-98A5C62BE1C7}" type="presOf" srcId="{7B5F4067-701F-4F33-A176-AF70B5226842}" destId="{1CC3821A-F3AA-47E4-927C-D6EEE80C5CA4}" srcOrd="0" destOrd="0" presId="urn:microsoft.com/office/officeart/2005/8/layout/balance1"/>
    <dgm:cxn modelId="{E646BD65-232D-41ED-81DC-F2CF6DB9F534}" srcId="{538402BF-D577-4E66-887A-5399E67EE650}" destId="{0297CB3A-337F-4688-A8C9-C89904CC9F96}" srcOrd="2" destOrd="0" parTransId="{66BDEF2B-9A3D-41DB-8D3D-CC8C05236CA8}" sibTransId="{95B11BE5-0B08-4164-848F-745A89656B7D}"/>
    <dgm:cxn modelId="{36727335-0F05-48EB-8B63-544490FB45F4}" type="presOf" srcId="{CE1D39D5-FB85-483E-94A7-D8F87CC2B538}" destId="{B8040BDC-2BD4-4AF1-B979-48E6D3E79AD0}" srcOrd="0" destOrd="0" presId="urn:microsoft.com/office/officeart/2005/8/layout/balance1"/>
    <dgm:cxn modelId="{853A1D5C-82D3-4D88-A243-F1E8DC09309F}" type="presOf" srcId="{150376C6-EB89-4AF2-8C92-80746FE72919}" destId="{7E1D58FE-7D82-43CA-8638-EE7F8337078B}" srcOrd="0" destOrd="0" presId="urn:microsoft.com/office/officeart/2005/8/layout/balance1"/>
    <dgm:cxn modelId="{20DE43D3-1CA7-4A45-A29E-2BBC2D63131C}" type="presOf" srcId="{538402BF-D577-4E66-887A-5399E67EE650}" destId="{B6AD01AE-735C-4E59-9516-5246E654BB5C}" srcOrd="0" destOrd="0" presId="urn:microsoft.com/office/officeart/2005/8/layout/balance1"/>
    <dgm:cxn modelId="{F187EED1-81F0-416A-B9F6-EA90C488848D}" type="presOf" srcId="{0297CB3A-337F-4688-A8C9-C89904CC9F96}" destId="{99B32696-FAA9-4C4B-A143-C7C520BADB18}" srcOrd="0" destOrd="0" presId="urn:microsoft.com/office/officeart/2005/8/layout/balance1"/>
    <dgm:cxn modelId="{B68C8012-0208-49D8-A577-0382234E01D0}" srcId="{538402BF-D577-4E66-887A-5399E67EE650}" destId="{CE1D39D5-FB85-483E-94A7-D8F87CC2B538}" srcOrd="1" destOrd="0" parTransId="{0484C37C-5E35-46D1-B657-7FC37DB271FC}" sibTransId="{9BB79120-D69F-467A-B89C-F26AEA105901}"/>
    <dgm:cxn modelId="{7AD3EECE-0835-41BF-BBD8-9C2BC410F462}" srcId="{7B5F4067-701F-4F33-A176-AF70B5226842}" destId="{1AD393DC-96F8-4813-BC61-2A4A04A3A7A5}" srcOrd="1" destOrd="0" parTransId="{DE9D64AA-CD08-4BCD-B8DE-0CA96908EB2A}" sibTransId="{933A6470-29CF-4099-9BF7-DF44FEB7E276}"/>
    <dgm:cxn modelId="{E6726ED5-0CFD-4BFF-A688-0BAE31601F11}" type="presOf" srcId="{98C64142-D01C-47CF-B79F-AA5864C75912}" destId="{DB9950F8-13E3-490C-8E71-CA8808E03BEC}" srcOrd="0" destOrd="0" presId="urn:microsoft.com/office/officeart/2005/8/layout/balance1"/>
    <dgm:cxn modelId="{2D361D94-9A68-49F9-81BF-74AC635ED69C}" type="presOf" srcId="{1AD393DC-96F8-4813-BC61-2A4A04A3A7A5}" destId="{498163C5-B1D0-41B6-A0E2-7E882537BBD7}" srcOrd="0" destOrd="0" presId="urn:microsoft.com/office/officeart/2005/8/layout/balance1"/>
    <dgm:cxn modelId="{67BA8E61-38A5-4DC7-A616-A2FAC5FF5D09}" srcId="{538402BF-D577-4E66-887A-5399E67EE650}" destId="{14329B9B-1B16-42C6-A4B6-5E271089EF45}" srcOrd="0" destOrd="0" parTransId="{E5CB5F2F-2189-4846-ACC7-AF7CAC559536}" sibTransId="{DC56FFB9-1598-480B-86CE-2D63755E259E}"/>
    <dgm:cxn modelId="{942D6901-D112-418F-851D-DB01A4009B74}" type="presOf" srcId="{14329B9B-1B16-42C6-A4B6-5E271089EF45}" destId="{293FC32A-2137-421B-AE28-049CD129C935}" srcOrd="0" destOrd="0" presId="urn:microsoft.com/office/officeart/2005/8/layout/balance1"/>
    <dgm:cxn modelId="{9620C2CB-D575-489A-BA2F-1EDDAAFE573F}" type="presParOf" srcId="{7E1D58FE-7D82-43CA-8638-EE7F8337078B}" destId="{A6A2B03A-1E34-4754-A76D-830D0515F542}" srcOrd="0" destOrd="0" presId="urn:microsoft.com/office/officeart/2005/8/layout/balance1"/>
    <dgm:cxn modelId="{4E4B97E1-A97A-4793-9D98-54242A189175}" type="presParOf" srcId="{7E1D58FE-7D82-43CA-8638-EE7F8337078B}" destId="{7D856280-F9DA-4D6D-958E-F544B6D2C394}" srcOrd="1" destOrd="0" presId="urn:microsoft.com/office/officeart/2005/8/layout/balance1"/>
    <dgm:cxn modelId="{B6B731E4-0EB4-4A14-862D-15F2DF3A9050}" type="presParOf" srcId="{7D856280-F9DA-4D6D-958E-F544B6D2C394}" destId="{1CC3821A-F3AA-47E4-927C-D6EEE80C5CA4}" srcOrd="0" destOrd="0" presId="urn:microsoft.com/office/officeart/2005/8/layout/balance1"/>
    <dgm:cxn modelId="{3FF51D34-4223-4A4E-98B7-D248FFE29D63}" type="presParOf" srcId="{7D856280-F9DA-4D6D-958E-F544B6D2C394}" destId="{B6AD01AE-735C-4E59-9516-5246E654BB5C}" srcOrd="1" destOrd="0" presId="urn:microsoft.com/office/officeart/2005/8/layout/balance1"/>
    <dgm:cxn modelId="{CA8D6DEF-63B1-4DDB-A765-1B804D754B48}" type="presParOf" srcId="{7E1D58FE-7D82-43CA-8638-EE7F8337078B}" destId="{B4DE6E69-2D1D-4AA5-AB94-1892C74319D1}" srcOrd="2" destOrd="0" presId="urn:microsoft.com/office/officeart/2005/8/layout/balance1"/>
    <dgm:cxn modelId="{5421AA4D-F230-4DC3-8A2F-DF25EB5D4FC4}" type="presParOf" srcId="{B4DE6E69-2D1D-4AA5-AB94-1892C74319D1}" destId="{0A1A19D0-80D9-4BD3-A205-5BE2054C673A}" srcOrd="0" destOrd="0" presId="urn:microsoft.com/office/officeart/2005/8/layout/balance1"/>
    <dgm:cxn modelId="{DAFD53EF-E2F4-4111-92D5-18B6B18434B2}" type="presParOf" srcId="{B4DE6E69-2D1D-4AA5-AB94-1892C74319D1}" destId="{7CCA8A6A-540F-43C7-96E7-5E5C80B8E901}" srcOrd="1" destOrd="0" presId="urn:microsoft.com/office/officeart/2005/8/layout/balance1"/>
    <dgm:cxn modelId="{D0231522-B284-4F5D-93DD-2272C4100582}" type="presParOf" srcId="{B4DE6E69-2D1D-4AA5-AB94-1892C74319D1}" destId="{464F033C-807F-4DBB-84B7-1F7EE98C6E5D}" srcOrd="2" destOrd="0" presId="urn:microsoft.com/office/officeart/2005/8/layout/balance1"/>
    <dgm:cxn modelId="{DB9C164A-C3B8-402E-8C3F-7BDDA626AB2A}" type="presParOf" srcId="{B4DE6E69-2D1D-4AA5-AB94-1892C74319D1}" destId="{293FC32A-2137-421B-AE28-049CD129C935}" srcOrd="3" destOrd="0" presId="urn:microsoft.com/office/officeart/2005/8/layout/balance1"/>
    <dgm:cxn modelId="{14E093DB-11A1-4C5C-BBB3-433C3CBE1490}" type="presParOf" srcId="{B4DE6E69-2D1D-4AA5-AB94-1892C74319D1}" destId="{B8040BDC-2BD4-4AF1-B979-48E6D3E79AD0}" srcOrd="4" destOrd="0" presId="urn:microsoft.com/office/officeart/2005/8/layout/balance1"/>
    <dgm:cxn modelId="{1F874B5D-22C8-43C1-9A56-E7D4520271E4}" type="presParOf" srcId="{B4DE6E69-2D1D-4AA5-AB94-1892C74319D1}" destId="{99B32696-FAA9-4C4B-A143-C7C520BADB18}" srcOrd="5" destOrd="0" presId="urn:microsoft.com/office/officeart/2005/8/layout/balance1"/>
    <dgm:cxn modelId="{A0DE5DB2-8290-4702-9F25-A9EFDA443207}" type="presParOf" srcId="{B4DE6E69-2D1D-4AA5-AB94-1892C74319D1}" destId="{DB9950F8-13E3-490C-8E71-CA8808E03BEC}" srcOrd="6" destOrd="0" presId="urn:microsoft.com/office/officeart/2005/8/layout/balance1"/>
    <dgm:cxn modelId="{5AAE79C5-E3CD-49C6-BE34-F15D00EB7D2B}" type="presParOf" srcId="{B4DE6E69-2D1D-4AA5-AB94-1892C74319D1}" destId="{498163C5-B1D0-41B6-A0E2-7E882537BBD7}" srcOrd="7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20F2-1D4E-454D-BA0F-E183CB363F8C}">
      <dsp:nvSpPr>
        <dsp:cNvPr id="0" name=""/>
        <dsp:cNvSpPr/>
      </dsp:nvSpPr>
      <dsp:spPr>
        <a:xfrm>
          <a:off x="2804159" y="0"/>
          <a:ext cx="1402080" cy="1188720"/>
        </a:xfrm>
        <a:prstGeom prst="trapezoid">
          <a:avLst>
            <a:gd name="adj" fmla="val 5897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Stage 5 (&lt;15) N=372,000</a:t>
          </a:r>
          <a:endParaRPr lang="en-US" sz="2000" kern="1200" dirty="0"/>
        </a:p>
      </dsp:txBody>
      <dsp:txXfrm>
        <a:off x="2804159" y="0"/>
        <a:ext cx="1402080" cy="1188720"/>
      </dsp:txXfrm>
    </dsp:sp>
    <dsp:sp modelId="{A467E11F-8479-45ED-8635-4C073A370F45}">
      <dsp:nvSpPr>
        <dsp:cNvPr id="0" name=""/>
        <dsp:cNvSpPr/>
      </dsp:nvSpPr>
      <dsp:spPr>
        <a:xfrm>
          <a:off x="2103119" y="1188719"/>
          <a:ext cx="2804160" cy="1188720"/>
        </a:xfrm>
        <a:prstGeom prst="trapezoid">
          <a:avLst>
            <a:gd name="adj" fmla="val 58974"/>
          </a:avLst>
        </a:prstGeom>
        <a:solidFill>
          <a:schemeClr val="accent2">
            <a:hueOff val="1932342"/>
            <a:satOff val="-20663"/>
            <a:lumOff val="5392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Stage 4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(15-29)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N=700,000</a:t>
          </a:r>
          <a:endParaRPr lang="en-US" sz="2000" kern="1200" dirty="0"/>
        </a:p>
      </dsp:txBody>
      <dsp:txXfrm>
        <a:off x="2593847" y="1188719"/>
        <a:ext cx="1822704" cy="1188720"/>
      </dsp:txXfrm>
    </dsp:sp>
    <dsp:sp modelId="{5328F318-9F03-4D59-AED1-F425ED6194BD}">
      <dsp:nvSpPr>
        <dsp:cNvPr id="0" name=""/>
        <dsp:cNvSpPr/>
      </dsp:nvSpPr>
      <dsp:spPr>
        <a:xfrm>
          <a:off x="1402079" y="2377439"/>
          <a:ext cx="4206240" cy="1188720"/>
        </a:xfrm>
        <a:prstGeom prst="trapezoid">
          <a:avLst>
            <a:gd name="adj" fmla="val 58974"/>
          </a:avLst>
        </a:prstGeom>
        <a:solidFill>
          <a:schemeClr val="accent2">
            <a:hueOff val="3864684"/>
            <a:satOff val="-41326"/>
            <a:lumOff val="10784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Stage 3 (30-59)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N=15,500,000</a:t>
          </a:r>
          <a:endParaRPr lang="en-US" sz="2000" kern="1200" dirty="0"/>
        </a:p>
      </dsp:txBody>
      <dsp:txXfrm>
        <a:off x="2138171" y="2377439"/>
        <a:ext cx="2734056" cy="1188720"/>
      </dsp:txXfrm>
    </dsp:sp>
    <dsp:sp modelId="{6695A548-C799-480D-9417-6B10FE507146}">
      <dsp:nvSpPr>
        <dsp:cNvPr id="0" name=""/>
        <dsp:cNvSpPr/>
      </dsp:nvSpPr>
      <dsp:spPr>
        <a:xfrm>
          <a:off x="701039" y="3566160"/>
          <a:ext cx="5608320" cy="1188720"/>
        </a:xfrm>
        <a:prstGeom prst="trapezoid">
          <a:avLst>
            <a:gd name="adj" fmla="val 58974"/>
          </a:avLst>
        </a:prstGeom>
        <a:solidFill>
          <a:schemeClr val="accent2">
            <a:hueOff val="5797025"/>
            <a:satOff val="-61990"/>
            <a:lumOff val="16177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Stage 2 (60-89)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N=6,500,000</a:t>
          </a:r>
          <a:endParaRPr lang="en-US" sz="2000" kern="1200" dirty="0"/>
        </a:p>
      </dsp:txBody>
      <dsp:txXfrm>
        <a:off x="1682495" y="3566160"/>
        <a:ext cx="3645408" cy="1188720"/>
      </dsp:txXfrm>
    </dsp:sp>
    <dsp:sp modelId="{223349AC-3CC0-4441-B3D8-CDC21A3F6DC8}">
      <dsp:nvSpPr>
        <dsp:cNvPr id="0" name=""/>
        <dsp:cNvSpPr/>
      </dsp:nvSpPr>
      <dsp:spPr>
        <a:xfrm>
          <a:off x="0" y="4754880"/>
          <a:ext cx="7010400" cy="1188720"/>
        </a:xfrm>
        <a:prstGeom prst="trapezoid">
          <a:avLst>
            <a:gd name="adj" fmla="val 58974"/>
          </a:avLst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2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Stage 1 (&gt;90)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N=3,600,000</a:t>
          </a:r>
          <a:endParaRPr lang="en-US" sz="2000" kern="1200" dirty="0"/>
        </a:p>
      </dsp:txBody>
      <dsp:txXfrm>
        <a:off x="1226819" y="4754880"/>
        <a:ext cx="4556760" cy="1188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ED291-0AC1-4AB2-BFF1-1A68A4561FE4}">
      <dsp:nvSpPr>
        <dsp:cNvPr id="0" name=""/>
        <dsp:cNvSpPr/>
      </dsp:nvSpPr>
      <dsp:spPr>
        <a:xfrm>
          <a:off x="3782" y="1769484"/>
          <a:ext cx="2201577" cy="880630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Adynamic</a:t>
          </a:r>
          <a:endParaRPr lang="en-US" sz="2100" kern="1200" dirty="0"/>
        </a:p>
      </dsp:txBody>
      <dsp:txXfrm>
        <a:off x="444097" y="1769484"/>
        <a:ext cx="1320947" cy="880630"/>
      </dsp:txXfrm>
    </dsp:sp>
    <dsp:sp modelId="{49E7BADD-1AD1-46A1-BF7A-502032D91C31}">
      <dsp:nvSpPr>
        <dsp:cNvPr id="0" name=""/>
        <dsp:cNvSpPr/>
      </dsp:nvSpPr>
      <dsp:spPr>
        <a:xfrm>
          <a:off x="1985201" y="1769484"/>
          <a:ext cx="2201577" cy="88063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Low turnover</a:t>
          </a:r>
          <a:endParaRPr lang="en-US" sz="2100" kern="1200" dirty="0"/>
        </a:p>
      </dsp:txBody>
      <dsp:txXfrm>
        <a:off x="2425516" y="1769484"/>
        <a:ext cx="1320947" cy="880630"/>
      </dsp:txXfrm>
    </dsp:sp>
    <dsp:sp modelId="{B41C999E-CDBF-4E40-91F3-2B4EC7007239}">
      <dsp:nvSpPr>
        <dsp:cNvPr id="0" name=""/>
        <dsp:cNvSpPr/>
      </dsp:nvSpPr>
      <dsp:spPr>
        <a:xfrm>
          <a:off x="3966621" y="1769484"/>
          <a:ext cx="2201577" cy="880630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Mixed</a:t>
          </a:r>
          <a:endParaRPr lang="en-US" sz="2100" kern="1200" dirty="0"/>
        </a:p>
      </dsp:txBody>
      <dsp:txXfrm>
        <a:off x="4406936" y="1769484"/>
        <a:ext cx="1320947" cy="880630"/>
      </dsp:txXfrm>
    </dsp:sp>
    <dsp:sp modelId="{8A336165-0526-442A-B0AE-18F5FD6E7D16}">
      <dsp:nvSpPr>
        <dsp:cNvPr id="0" name=""/>
        <dsp:cNvSpPr/>
      </dsp:nvSpPr>
      <dsp:spPr>
        <a:xfrm>
          <a:off x="5948040" y="1769484"/>
          <a:ext cx="2201577" cy="88063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High turnover</a:t>
          </a:r>
          <a:endParaRPr lang="en-US" sz="2100" kern="1200" dirty="0"/>
        </a:p>
      </dsp:txBody>
      <dsp:txXfrm>
        <a:off x="6388355" y="1769484"/>
        <a:ext cx="1320947" cy="8806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D0C3-D0E5-449B-AD78-A07F7B61AA6F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9627E-6F35-4743-ACE8-5B9ECC3DC0D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86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kdigo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0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</a:t>
            </a:r>
            <a:r>
              <a:rPr lang="en-US" baseline="0" dirty="0" smtClean="0"/>
              <a:t> American diet leads to an average dietary acid load of approximately 1 </a:t>
            </a:r>
            <a:r>
              <a:rPr lang="en-US" baseline="0" dirty="0" err="1" smtClean="0"/>
              <a:t>mEq</a:t>
            </a:r>
            <a:r>
              <a:rPr lang="en-US" baseline="0" dirty="0" smtClean="0"/>
              <a:t>/kg/day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4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ESRD or 50% decline in </a:t>
            </a:r>
            <a:r>
              <a:rPr lang="en-US" dirty="0" err="1" smtClean="0"/>
              <a:t>eGFR</a:t>
            </a:r>
            <a:r>
              <a:rPr lang="en-US" dirty="0" smtClean="0"/>
              <a:t>; Adjusted HR=0.97 per 1mEq/L</a:t>
            </a:r>
            <a:r>
              <a:rPr lang="en-US" baseline="0" dirty="0" smtClean="0"/>
              <a:t> increase. Those w/ </a:t>
            </a:r>
            <a:r>
              <a:rPr lang="en-US" baseline="0" dirty="0" err="1" smtClean="0"/>
              <a:t>eGFR</a:t>
            </a:r>
            <a:r>
              <a:rPr lang="en-US" baseline="0" dirty="0" smtClean="0"/>
              <a:t> &gt;45 had 9% lower risk in kidney disease progression and those with UPCR &lt;0.2 g/g had 10% lower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3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5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Bicar 19.9 (control)vs. 19.8 rx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6538084" y="8744263"/>
            <a:ext cx="124239" cy="240467"/>
          </a:xfrm>
          <a:noFill/>
        </p:spPr>
        <p:txBody>
          <a:bodyPr/>
          <a:lstStyle/>
          <a:p>
            <a:pPr defTabSz="914437"/>
            <a:fld id="{DBB015D1-39CA-4531-8B17-4F5DE7CC14F1}" type="slidenum">
              <a:rPr lang="en-US" smtClean="0"/>
              <a:pPr defTabSz="914437"/>
              <a:t>36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single-blinded pilot study from March of 2009 to August of 2010, 20 adults with estimated GFR 15–45 ml/min per 1.73 m2 and serum bicarbonate 20–24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 were treated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successive 2-week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periodswith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placebo followed by escalating oralNaHCO3 doses (0.3, 0.6, and 1.0mEq/kg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day). At each visit, handgrip strength and time required to complete 5 and 10 repetitions of a sit-to-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standtestwere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748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Inclusion criteria for all patients were as follows: (1) nonmalignant hypertension; (2)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(by Modification of Diet in Renal Disease equation [10]) of 15–29 ml/min per 1.73 m2; </a:t>
            </a:r>
            <a:r>
              <a:rPr lang="pt-B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plasma TCO2 , 22 mM; (4) no diabetes or cardiovascular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on problem lists; (5) two or more primary care physician visits in the preceding year; and (6) age $ 18 years and ability to give consent. Exclusion criteria for all patients were as follows: (1) primary kidney disease or findings consistent thereof, such as $3 red blood cells per high-powered field or urine cellular casts; (2) history of diabetes or fasting blood glucose level $ 110 mg/dl; (3) current pregnancy,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history of malignances, chronic infections, or clinical evidence of cardiovascular disease; (4) peripheral edema or diagnoses associated with edema, such as heart or liver failure 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nephrotic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syndrome; (5) plasma [K+] level . 4.6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/L; and (6) taking or inability to stop taking drugs (other than angiotensin-converting enzyme [ACE] inhibitors) that limit K+ excretion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357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Plasma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cystatinC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–calculated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did not differ at baseline and 1 year between groups. One-year PTCO2 was higher than baseline in the HCO3 group (21.261.3 versus 19.561.5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P,0.01) and the fruits and vegetables group (19.961.7 versus 19.361.9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P,0.01), consistent with improved metabolic acidosis, and was higher in the HCO3 than the fruits and vegetable group (P,0.001). One-year urine indices of kidney injury were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 than baseline in both groups. Plasma [K+] did not increase in either group (but all were on loop diuretics; Blood pressure was slightly lower in the F+V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ACEI/</a:t>
            </a:r>
            <a:r>
              <a:rPr lang="en-US" baseline="0" dirty="0" smtClean="0"/>
              <a:t> ARBs raise serum potassium by 0.3-0.24 </a:t>
            </a:r>
            <a:r>
              <a:rPr lang="en-US" baseline="0" dirty="0" err="1" smtClean="0"/>
              <a:t>mmol</a:t>
            </a:r>
            <a:r>
              <a:rPr lang="en-US" baseline="0" dirty="0" smtClean="0"/>
              <a:t>/L in patients w/ CKD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252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eft</a:t>
            </a:r>
            <a:r>
              <a:rPr lang="en-US" dirty="0" smtClean="0"/>
              <a:t>: Ischemic and necrotic epithelium with SPS crystals (arrows) (H&amp;E orig. mag. </a:t>
            </a:r>
            <a:r>
              <a:rPr lang="en-US" smtClean="0"/>
              <a:t>×20); Center: Ischemic mucosa with epithelial attenuation, atrophy, and SPS crystals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31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37"/>
            <a:fld id="{573DD603-92DD-4457-838B-FD528B164977}" type="slidenum">
              <a:rPr lang="en-US" smtClean="0"/>
              <a:pPr defTabSz="914437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F489DC-B5BC-4104-9511-F9DAF57DD68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92021-01E7-4A1B-A501-A52AE6EB2DA8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9FD96D-E91D-40F9-B5B6-70FCBD663148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37"/>
            <a:fld id="{573DD603-92DD-4457-838B-FD528B164977}" type="slidenum">
              <a:rPr lang="en-US" smtClean="0"/>
              <a:pPr defTabSz="914437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If a drastic change, consider repeating iPTH level.</a:t>
            </a:r>
          </a:p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If “truly” low, </a:t>
            </a:r>
          </a:p>
          <a:p>
            <a:pPr lvl="1" eaLnBrk="1" hangingPunct="1"/>
            <a:r>
              <a:rPr lang="en-US" dirty="0" smtClean="0"/>
              <a:t>Hold vitamin D supplements</a:t>
            </a:r>
          </a:p>
          <a:p>
            <a:pPr lvl="1" eaLnBrk="1" hangingPunct="1"/>
            <a:r>
              <a:rPr lang="en-US" dirty="0" smtClean="0"/>
              <a:t>Resume at a lower dose/ frequency when iPTH rises above goal again.</a:t>
            </a:r>
          </a:p>
          <a:p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37"/>
            <a:fld id="{141E1B18-CA91-44C1-8E1C-2F2B46F61FD2}" type="slidenum">
              <a:rPr lang="en-US" smtClean="0"/>
              <a:pPr defTabSz="914437"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9627E-6F35-4743-ACE8-5B9ECC3DC0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4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6FC2AD-7BAF-45D7-A7A6-51695B18556A}" type="datetimeFigureOut">
              <a:rPr lang="en-US" smtClean="0"/>
              <a:pPr/>
              <a:t>6/23/14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D84BA4-B888-434D-9E9D-B091CDFA46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artspring.net/list_of_alkaline_foods.html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5655" y="2819400"/>
            <a:ext cx="73914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Mineral and bone disorder, electrolytes, and acidosis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MICHELLE M. ESTRELLA, Md, mhs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April 26, 2014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mestrel1@jhmi.edu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Managing CKD Complications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 continued.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Her intact PTH is 220 </a:t>
            </a:r>
            <a:r>
              <a:rPr lang="en-US" sz="2400" dirty="0" err="1" smtClean="0">
                <a:solidFill>
                  <a:srgbClr val="002060"/>
                </a:solidFill>
              </a:rPr>
              <a:t>pg</a:t>
            </a:r>
            <a:r>
              <a:rPr lang="en-US" sz="2400" dirty="0" smtClean="0">
                <a:solidFill>
                  <a:srgbClr val="002060"/>
                </a:solidFill>
              </a:rPr>
              <a:t>/ml, and her 25-OH vitamin D is 30 </a:t>
            </a:r>
            <a:r>
              <a:rPr lang="en-US" sz="2400" dirty="0" err="1" smtClean="0">
                <a:solidFill>
                  <a:srgbClr val="002060"/>
                </a:solidFill>
              </a:rPr>
              <a:t>pg</a:t>
            </a:r>
            <a:r>
              <a:rPr lang="en-US" sz="2400" dirty="0" smtClean="0">
                <a:solidFill>
                  <a:srgbClr val="002060"/>
                </a:solidFill>
              </a:rPr>
              <a:t>/mL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02060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Which of the following is most correct?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A) She likely has primary hyperparathyroidism.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B) She likely has secondary hyperparathyroidism.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C) She has phosphate retention due to low levels of the </a:t>
            </a:r>
            <a:r>
              <a:rPr lang="en-US" dirty="0" err="1" smtClean="0"/>
              <a:t>phosphaturic</a:t>
            </a:r>
            <a:r>
              <a:rPr lang="en-US" dirty="0" smtClean="0"/>
              <a:t> hormone, fibroblast growth factor (FGF)-23.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D) She likely has tertiary hyperparathyroidism.</a:t>
            </a:r>
          </a:p>
        </p:txBody>
      </p:sp>
    </p:spTree>
    <p:extLst>
      <p:ext uri="{BB962C8B-B14F-4D97-AF65-F5344CB8AC3E}">
        <p14:creationId xmlns:p14="http://schemas.microsoft.com/office/powerpoint/2010/main" val="4077308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 for Elevated </a:t>
            </a:r>
            <a:r>
              <a:rPr lang="en-US" dirty="0" err="1" smtClean="0"/>
              <a:t>iPTH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2257114"/>
              </p:ext>
            </p:extLst>
          </p:nvPr>
        </p:nvGraphicFramePr>
        <p:xfrm>
          <a:off x="152400" y="1600199"/>
          <a:ext cx="8839200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521"/>
                <a:gridCol w="1425624"/>
                <a:gridCol w="1108818"/>
                <a:gridCol w="5034237"/>
              </a:tblGrid>
              <a:tr h="39227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Calcium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iPTH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Suggested Diagnosis</a:t>
                      </a:r>
                      <a:endParaRPr lang="en-US" dirty="0"/>
                    </a:p>
                  </a:txBody>
                  <a:tcPr/>
                </a:tc>
              </a:tr>
              <a:tr h="9672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 or </a:t>
                      </a:r>
                    </a:p>
                    <a:p>
                      <a:pPr algn="ctr"/>
                      <a:r>
                        <a:rPr lang="en-US" dirty="0" smtClean="0">
                          <a:latin typeface="Consolas"/>
                          <a:cs typeface="Consolas"/>
                        </a:rPr>
                        <a:t>↓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Normal</a:t>
                      </a:r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algn="ctr"/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 smtClean="0"/>
                        <a:t>Secondary hyperparathyroidism due to CKD</a:t>
                      </a:r>
                    </a:p>
                  </a:txBody>
                  <a:tcPr anchor="ctr"/>
                </a:tc>
              </a:tr>
              <a:tr h="677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Secondary hyperparathyroidism due to vitamin D deficiency</a:t>
                      </a:r>
                    </a:p>
                  </a:txBody>
                  <a:tcPr anchor="ctr"/>
                </a:tc>
              </a:tr>
              <a:tr h="677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↑↑↑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Tertiary</a:t>
                      </a:r>
                      <a:r>
                        <a:rPr lang="en-US" baseline="0" dirty="0" smtClean="0"/>
                        <a:t> hyperparathyroidism in advanced CKD</a:t>
                      </a:r>
                      <a:endParaRPr lang="en-US" dirty="0" smtClean="0"/>
                    </a:p>
                  </a:txBody>
                  <a:tcPr anchor="ctr"/>
                </a:tc>
              </a:tr>
              <a:tr h="1257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High-normal</a:t>
                      </a:r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Low-normal </a:t>
                      </a:r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High-normal</a:t>
                      </a:r>
                    </a:p>
                    <a:p>
                      <a:pPr algn="ctr"/>
                      <a:r>
                        <a:rPr lang="en-US" dirty="0" smtClean="0"/>
                        <a:t>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 hyperparathyroidism</a:t>
                      </a:r>
                      <a:r>
                        <a:rPr lang="en-US" baseline="0" dirty="0" smtClean="0"/>
                        <a:t> or familial </a:t>
                      </a:r>
                      <a:r>
                        <a:rPr lang="en-US" baseline="0" dirty="0" err="1" smtClean="0"/>
                        <a:t>hypocalciuric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hypercalcemia</a:t>
                      </a:r>
                      <a:endParaRPr lang="en-US" dirty="0"/>
                    </a:p>
                  </a:txBody>
                  <a:tcPr anchor="ctr"/>
                </a:tc>
              </a:tr>
              <a:tr h="677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↑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onsolas"/>
                          <a:cs typeface="Consolas"/>
                        </a:rPr>
                        <a:t>↓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iPTH</a:t>
                      </a:r>
                      <a:r>
                        <a:rPr lang="en-US" baseline="0" dirty="0" smtClean="0"/>
                        <a:t> related process (e.g. vitamin D toxicity, PTH-</a:t>
                      </a:r>
                      <a:r>
                        <a:rPr lang="en-US" baseline="0" dirty="0" err="1" smtClean="0"/>
                        <a:t>rp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6400800"/>
            <a:ext cx="693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Adapted from Estrella M, Sisson S. CKD Module. Internet Learning Center, 2014.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63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52400"/>
            <a:ext cx="8555037" cy="1143000"/>
          </a:xfrm>
        </p:spPr>
        <p:txBody>
          <a:bodyPr anchor="ctr">
            <a:normAutofit/>
          </a:bodyPr>
          <a:lstStyle/>
          <a:p>
            <a:r>
              <a:rPr lang="en-US" altLang="en-US" sz="3600" dirty="0" smtClean="0"/>
              <a:t>Mineral </a:t>
            </a:r>
            <a:r>
              <a:rPr lang="en-US" altLang="en-US" sz="3600" dirty="0"/>
              <a:t>and Bone Disorder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53375" cy="4678363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altLang="en-US" sz="2800" dirty="0"/>
              <a:t>	</a:t>
            </a:r>
            <a:r>
              <a:rPr lang="en-US" altLang="en-US" sz="2800" dirty="0">
                <a:solidFill>
                  <a:srgbClr val="002060"/>
                </a:solidFill>
              </a:rPr>
              <a:t>A systemic disorder of mineral and bone metabolism due to CKD manifested by either one or a combination of the following: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Abnormalities of calcium, phosphorus, PTH, or vitamin D metabolism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Abnormalities in bone turnover, mineralization, volume, linear growth, or strength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/>
              <a:t>Vascular or other soft tissue calcification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5181600" y="6400800"/>
            <a:ext cx="37802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 i="1" dirty="0">
                <a:solidFill>
                  <a:srgbClr val="002060"/>
                </a:solidFill>
                <a:ea typeface="ヒラギノ角ゴ Pro W3" pitchFamily="1" charset="-128"/>
              </a:rPr>
              <a:t> Moe S, et al. </a:t>
            </a:r>
            <a:r>
              <a:rPr lang="en-US" altLang="en-US" sz="1600" dirty="0">
                <a:solidFill>
                  <a:srgbClr val="002060"/>
                </a:solidFill>
                <a:ea typeface="ヒラギノ角ゴ Pro W3" pitchFamily="1" charset="-128"/>
              </a:rPr>
              <a:t>Kidney </a:t>
            </a:r>
            <a:r>
              <a:rPr lang="en-US" altLang="en-US" sz="1600" dirty="0" err="1">
                <a:solidFill>
                  <a:srgbClr val="002060"/>
                </a:solidFill>
                <a:ea typeface="ヒラギノ角ゴ Pro W3" pitchFamily="1" charset="-128"/>
              </a:rPr>
              <a:t>Int</a:t>
            </a:r>
            <a:r>
              <a:rPr lang="en-US" altLang="en-US" sz="1600" dirty="0">
                <a:solidFill>
                  <a:srgbClr val="002060"/>
                </a:solidFill>
                <a:ea typeface="ヒラギノ角ゴ Pro W3" pitchFamily="1" charset="-128"/>
              </a:rPr>
              <a:t> 69: 1945, 2006</a:t>
            </a:r>
          </a:p>
        </p:txBody>
      </p:sp>
    </p:spTree>
    <p:extLst>
      <p:ext uri="{BB962C8B-B14F-4D97-AF65-F5344CB8AC3E}">
        <p14:creationId xmlns:p14="http://schemas.microsoft.com/office/powerpoint/2010/main" val="161918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3" y="152400"/>
            <a:ext cx="3973084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3886200" cy="3177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05200" y="60960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2060"/>
                </a:solidFill>
              </a:rPr>
              <a:t>Honkanen</a:t>
            </a:r>
            <a:r>
              <a:rPr lang="en-US" sz="1400" dirty="0" smtClean="0">
                <a:solidFill>
                  <a:srgbClr val="002060"/>
                </a:solidFill>
              </a:rPr>
              <a:t> E, et al. </a:t>
            </a:r>
            <a:r>
              <a:rPr lang="en-US" sz="1400" dirty="0" err="1" smtClean="0">
                <a:solidFill>
                  <a:srgbClr val="002060"/>
                </a:solidFill>
              </a:rPr>
              <a:t>Nephrol</a:t>
            </a:r>
            <a:r>
              <a:rPr lang="en-US" sz="1400" dirty="0" smtClean="0">
                <a:solidFill>
                  <a:srgbClr val="002060"/>
                </a:solidFill>
              </a:rPr>
              <a:t> Dial Transplant 23:4009-15, 2008.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</a:rPr>
              <a:t>Nickolas TL, et al. J Am </a:t>
            </a:r>
            <a:r>
              <a:rPr lang="en-US" sz="1400" dirty="0" err="1" smtClean="0">
                <a:solidFill>
                  <a:srgbClr val="002060"/>
                </a:solidFill>
              </a:rPr>
              <a:t>Soc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Nephrol</a:t>
            </a:r>
            <a:r>
              <a:rPr lang="en-US" sz="1400" dirty="0" smtClean="0">
                <a:solidFill>
                  <a:srgbClr val="002060"/>
                </a:solidFill>
              </a:rPr>
              <a:t> 21:1371-80, 2010.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6" y="609600"/>
            <a:ext cx="293846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22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Disordered Phosphorus Metabolism in CKD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416790"/>
            <a:ext cx="8834438" cy="498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64008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Wolf M. </a:t>
            </a:r>
            <a:r>
              <a:rPr lang="en-US" sz="1600" i="1" dirty="0" smtClean="0"/>
              <a:t>J Am </a:t>
            </a:r>
            <a:r>
              <a:rPr lang="en-US" sz="1600" i="1" dirty="0" err="1" smtClean="0"/>
              <a:t>Soc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Nephrol</a:t>
            </a:r>
            <a:r>
              <a:rPr lang="en-US" sz="1600" i="1" dirty="0" smtClean="0"/>
              <a:t>.</a:t>
            </a:r>
            <a:r>
              <a:rPr lang="en-US" sz="1600" dirty="0" smtClean="0"/>
              <a:t> 21: 1427-35, 2010.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22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  <a:buNone/>
            </a:pPr>
            <a:r>
              <a:rPr lang="en-US" dirty="0" smtClean="0">
                <a:solidFill>
                  <a:srgbClr val="002060"/>
                </a:solidFill>
              </a:rPr>
              <a:t>You are preparing to place your orders into the computer. Which of the following is most correct?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A) A DEXA scan would help predict her fracture risk.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B) Treatment should be adjusted to maintain a serum calcium-</a:t>
            </a:r>
            <a:r>
              <a:rPr lang="en-US" dirty="0" err="1" smtClean="0"/>
              <a:t>phophorus</a:t>
            </a:r>
            <a:r>
              <a:rPr lang="en-US" dirty="0" smtClean="0"/>
              <a:t> product below 55 mg</a:t>
            </a:r>
            <a:r>
              <a:rPr lang="en-US" baseline="30000" dirty="0" smtClean="0"/>
              <a:t>2</a:t>
            </a:r>
            <a:r>
              <a:rPr lang="en-US" dirty="0" smtClean="0"/>
              <a:t>/dL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</a:t>
            </a:r>
            <a:r>
              <a:rPr lang="en-US" dirty="0" smtClean="0"/>
              <a:t>) Her 1,25 </a:t>
            </a:r>
            <a:r>
              <a:rPr lang="en-US" dirty="0" err="1" smtClean="0"/>
              <a:t>diOH</a:t>
            </a:r>
            <a:r>
              <a:rPr lang="en-US" dirty="0" smtClean="0"/>
              <a:t> vitamin D level should be checked at least once.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D) A bone biopsy is not indicated at this time.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494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Mineral Bone Disease Testing Schedule</a:t>
            </a:r>
          </a:p>
        </p:txBody>
      </p:sp>
      <p:graphicFrame>
        <p:nvGraphicFramePr>
          <p:cNvPr id="707635" name="Group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3703754"/>
              </p:ext>
            </p:extLst>
          </p:nvPr>
        </p:nvGraphicFramePr>
        <p:xfrm>
          <a:off x="228600" y="1524000"/>
          <a:ext cx="8610600" cy="419100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956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CKD Stage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Calcium, Phosphorus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iPTH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25(OH)D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1184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Stage 3b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Every 6-12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Once then based on CKD progression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Once, then based on level and treatments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</a:tr>
              <a:tr h="102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Stage 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Every 3-6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Every 6-12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53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Stage 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Every 1-3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Every 3-6 months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anchor="ctr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971800" y="64008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KDIGO Guideline. </a:t>
            </a:r>
            <a:r>
              <a:rPr lang="en-US" i="1" dirty="0">
                <a:solidFill>
                  <a:srgbClr val="002060"/>
                </a:solidFill>
              </a:rPr>
              <a:t>Kidney Int.</a:t>
            </a:r>
            <a:r>
              <a:rPr lang="en-US" dirty="0">
                <a:solidFill>
                  <a:srgbClr val="002060"/>
                </a:solidFill>
              </a:rPr>
              <a:t> 2009;76 (113):S1-S130.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399"/>
            <a:ext cx="5598629" cy="655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58674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Palmer SC, et al. JAMA 305:1119-1127, 2011.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99254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Shortcomings of these measurements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620376"/>
              </p:ext>
            </p:extLst>
          </p:nvPr>
        </p:nvGraphicFramePr>
        <p:xfrm>
          <a:off x="457200" y="876300"/>
          <a:ext cx="8153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Arrow Callout 2"/>
          <p:cNvSpPr/>
          <p:nvPr/>
        </p:nvSpPr>
        <p:spPr>
          <a:xfrm>
            <a:off x="682625" y="3743164"/>
            <a:ext cx="3733800" cy="1647986"/>
          </a:xfrm>
          <a:prstGeom prst="leftArrowCallou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5625" y="40005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iPTH</a:t>
            </a:r>
            <a:r>
              <a:rPr lang="en-US" dirty="0" smtClean="0">
                <a:solidFill>
                  <a:schemeClr val="bg1"/>
                </a:solidFill>
              </a:rPr>
              <a:t> &lt;100 </a:t>
            </a:r>
            <a:r>
              <a:rPr lang="en-US" dirty="0" err="1" smtClean="0">
                <a:solidFill>
                  <a:schemeClr val="bg1"/>
                </a:solidFill>
              </a:rPr>
              <a:t>pg</a:t>
            </a:r>
            <a:r>
              <a:rPr lang="en-US" dirty="0" smtClean="0">
                <a:solidFill>
                  <a:schemeClr val="bg1"/>
                </a:solidFill>
              </a:rPr>
              <a:t>/ml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BS-</a:t>
            </a:r>
            <a:r>
              <a:rPr lang="en-US" dirty="0" err="1" smtClean="0">
                <a:solidFill>
                  <a:schemeClr val="bg1"/>
                </a:solidFill>
              </a:rPr>
              <a:t>Alk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phos</a:t>
            </a:r>
            <a:r>
              <a:rPr lang="en-US" dirty="0" smtClean="0">
                <a:solidFill>
                  <a:schemeClr val="bg1"/>
                </a:solidFill>
              </a:rPr>
              <a:t> ≤7 </a:t>
            </a:r>
            <a:r>
              <a:rPr lang="en-US" dirty="0" err="1" smtClean="0">
                <a:solidFill>
                  <a:schemeClr val="bg1"/>
                </a:solidFill>
              </a:rPr>
              <a:t>ng</a:t>
            </a:r>
            <a:r>
              <a:rPr lang="en-US" dirty="0" smtClean="0">
                <a:solidFill>
                  <a:schemeClr val="bg1"/>
                </a:solidFill>
              </a:rPr>
              <a:t>/mL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en-US" baseline="30000" dirty="0" smtClean="0">
                <a:solidFill>
                  <a:schemeClr val="bg1"/>
                </a:solidFill>
              </a:rPr>
              <a:t>+2</a:t>
            </a:r>
            <a:r>
              <a:rPr lang="en-US" dirty="0" smtClean="0">
                <a:solidFill>
                  <a:schemeClr val="bg1"/>
                </a:solidFill>
              </a:rPr>
              <a:t> normal to high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Callout 6"/>
          <p:cNvSpPr/>
          <p:nvPr/>
        </p:nvSpPr>
        <p:spPr>
          <a:xfrm>
            <a:off x="4797425" y="3762214"/>
            <a:ext cx="3733800" cy="1647986"/>
          </a:xfrm>
          <a:prstGeom prst="leftArrowCallou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5025" y="41923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iPTH</a:t>
            </a:r>
            <a:r>
              <a:rPr lang="en-US" dirty="0" smtClean="0">
                <a:solidFill>
                  <a:schemeClr val="bg1"/>
                </a:solidFill>
              </a:rPr>
              <a:t> &gt;800 </a:t>
            </a:r>
            <a:r>
              <a:rPr lang="en-US" dirty="0" err="1" smtClean="0">
                <a:solidFill>
                  <a:schemeClr val="bg1"/>
                </a:solidFill>
              </a:rPr>
              <a:t>pg</a:t>
            </a:r>
            <a:r>
              <a:rPr lang="en-US" dirty="0" smtClean="0">
                <a:solidFill>
                  <a:schemeClr val="bg1"/>
                </a:solidFill>
              </a:rPr>
              <a:t>/ml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Ca</a:t>
            </a:r>
            <a:r>
              <a:rPr lang="en-US" baseline="30000" dirty="0" smtClean="0">
                <a:solidFill>
                  <a:schemeClr val="bg1"/>
                </a:solidFill>
              </a:rPr>
              <a:t>+2</a:t>
            </a:r>
            <a:r>
              <a:rPr lang="en-US" dirty="0" smtClean="0">
                <a:solidFill>
                  <a:schemeClr val="bg1"/>
                </a:solidFill>
              </a:rPr>
              <a:t> normal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971800" y="64008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KDIGO Guideline. </a:t>
            </a:r>
            <a:r>
              <a:rPr lang="en-US" i="1" dirty="0">
                <a:solidFill>
                  <a:srgbClr val="002060"/>
                </a:solidFill>
              </a:rPr>
              <a:t>Kidney Int.</a:t>
            </a:r>
            <a:r>
              <a:rPr lang="en-US" dirty="0">
                <a:solidFill>
                  <a:srgbClr val="002060"/>
                </a:solidFill>
              </a:rPr>
              <a:t> 2009;76 (113):S1-S130.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2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+mn-lt"/>
              </a:rPr>
              <a:t>Mineral Bone Disease KDIGO Treatment Goals</a:t>
            </a:r>
          </a:p>
        </p:txBody>
      </p:sp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322263" y="1730375"/>
            <a:ext cx="8575675" cy="4441825"/>
          </a:xfrm>
        </p:spPr>
        <p:txBody>
          <a:bodyPr>
            <a:normAutofit/>
          </a:bodyPr>
          <a:lstStyle/>
          <a:p>
            <a:pPr eaLnBrk="1" hangingPunct="1">
              <a:spcBef>
                <a:spcPts val="24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Bone density testing (DEXA) does not predict fracture risk in stage 3-5D CKD.</a:t>
            </a:r>
          </a:p>
          <a:p>
            <a:pPr eaLnBrk="1" hangingPunct="1">
              <a:spcBef>
                <a:spcPts val="2400"/>
              </a:spcBef>
            </a:pPr>
            <a:r>
              <a:rPr lang="en-US" sz="2800" dirty="0" smtClean="0">
                <a:solidFill>
                  <a:srgbClr val="002060"/>
                </a:solidFill>
              </a:rPr>
              <a:t>Goals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Maintain calcium and phosphorus levels in normal reference ranges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Maintain iPTH 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High-normal  (~55 pg/mL) for Stage 3 &amp; 4 (eGFRs 15-59 mL/min)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2"/>
                </a:solidFill>
              </a:rPr>
              <a:t>2-9x normal for Stage 5 (eGFRs &lt;15 mL/min)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2971800" y="6400800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KDIGO Guideline. </a:t>
            </a:r>
            <a:r>
              <a:rPr lang="en-US" i="1" dirty="0">
                <a:solidFill>
                  <a:srgbClr val="002060"/>
                </a:solidFill>
              </a:rPr>
              <a:t>Kidney Int.</a:t>
            </a:r>
            <a:r>
              <a:rPr lang="en-US" dirty="0">
                <a:solidFill>
                  <a:srgbClr val="002060"/>
                </a:solidFill>
              </a:rPr>
              <a:t> 2009;76 (113):S1-S130.</a:t>
            </a: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To recognize and initiate work-up of CKD-related complications</a:t>
            </a:r>
          </a:p>
          <a:p>
            <a:pPr lvl="0"/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To implement interventions which address these complications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To understand how these interventions may slow progression of CKD and lower risk of cardiovascular disease events</a:t>
            </a:r>
            <a:endParaRPr lang="en-US" sz="2400" dirty="0" smtClean="0"/>
          </a:p>
          <a:p>
            <a:pPr lvl="0"/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Case 2 Continued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87487"/>
            <a:ext cx="8229600" cy="4760913"/>
          </a:xfrm>
        </p:spPr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You had recommended that she restrict her dietary phosphorus intake.  She presents for follow-up 6 months later with the following labs:</a:t>
            </a:r>
          </a:p>
        </p:txBody>
      </p:sp>
      <p:graphicFrame>
        <p:nvGraphicFramePr>
          <p:cNvPr id="54796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373243"/>
              </p:ext>
            </p:extLst>
          </p:nvPr>
        </p:nvGraphicFramePr>
        <p:xfrm>
          <a:off x="304800" y="2743200"/>
          <a:ext cx="8516937" cy="37040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499060"/>
                <a:gridCol w="1852554"/>
                <a:gridCol w="2165323"/>
              </a:tblGrid>
              <a:tr h="72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LABS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 </a:t>
                      </a:r>
                      <a:r>
                        <a:rPr kumimoji="0" lang="en-US" sz="20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mos</a:t>
                      </a: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ago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66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eGFR (mL/min/1.73m</a:t>
                      </a:r>
                      <a:r>
                        <a:rPr kumimoji="0" lang="en-US" sz="2000" b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28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Calcium (mg/dL)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8.5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Phosphorus (mg/dL)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2060"/>
                          </a:solidFill>
                        </a:rPr>
                        <a:t>5.4</a:t>
                      </a:r>
                      <a:endParaRPr lang="en-US" sz="2000" dirty="0">
                        <a:solidFill>
                          <a:srgbClr val="002060"/>
                        </a:solidFill>
                      </a:endParaRP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Intact PTH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/mL)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220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260</a:t>
                      </a: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25-OH vitamin D 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/mL)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971592"/>
      </p:ext>
    </p:extLst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2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2060"/>
                </a:solidFill>
              </a:rPr>
              <a:t>In addition to dietary counseling, which of the following is the most appropriate next step?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A) Start </a:t>
            </a:r>
            <a:r>
              <a:rPr lang="en-US" dirty="0" err="1" smtClean="0"/>
              <a:t>sevelamer</a:t>
            </a:r>
            <a:r>
              <a:rPr lang="en-US" dirty="0" smtClean="0"/>
              <a:t> carbonate with each meal for her </a:t>
            </a:r>
            <a:r>
              <a:rPr lang="en-US" dirty="0" err="1" smtClean="0"/>
              <a:t>hyperphosphatemia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B) Initiate </a:t>
            </a:r>
            <a:r>
              <a:rPr lang="en-US" dirty="0" err="1" smtClean="0"/>
              <a:t>ergocalciferol</a:t>
            </a:r>
            <a:r>
              <a:rPr lang="en-US" dirty="0" smtClean="0"/>
              <a:t> at 50,000 IU weekly to replete her 25-OH vitamin D level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C) Start aluminum hydroxide with each meal for her </a:t>
            </a:r>
            <a:r>
              <a:rPr lang="en-US" dirty="0" err="1" smtClean="0"/>
              <a:t>hyperphosphatemia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D) Start calcium carbonate between meals for her </a:t>
            </a:r>
            <a:r>
              <a:rPr lang="en-US" dirty="0" err="1" smtClean="0"/>
              <a:t>hyperphosphatemia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5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Dietary Phosphate Restriction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K/DOQI guidelines: &lt;1000 mg/d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KDIGO guidelines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“Suggest limiting dietary phosphate intake”, but no cutoff provided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Limit protein intake to 0.8 g/kg/day in patients with GFR&lt;30 ml/min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Avoid high protein intake (&gt;1.3 g/kg/day) in patients at risk for CKD progression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Consultation of patients complicated by: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Differences in dietary phosphate content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Differences in phosphate bioavailability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No clear listing of phosphate additives in food</a:t>
            </a:r>
          </a:p>
          <a:p>
            <a:pPr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 . . .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05527094"/>
              </p:ext>
            </p:extLst>
          </p:nvPr>
        </p:nvGraphicFramePr>
        <p:xfrm>
          <a:off x="152400" y="1527175"/>
          <a:ext cx="865346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143000"/>
                <a:gridCol w="1828800"/>
                <a:gridCol w="1752600"/>
                <a:gridCol w="171926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Food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Serving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Phosphate content (mg)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Phos:Protein</a:t>
                      </a:r>
                      <a:r>
                        <a:rPr lang="en-US" sz="1800" dirty="0" smtClean="0"/>
                        <a:t> (mg/g)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Bio-availability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Ground beef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oz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++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Tofu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½ 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Breakfast sandwich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562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28.1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++++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1695463"/>
              </p:ext>
            </p:extLst>
          </p:nvPr>
        </p:nvGraphicFramePr>
        <p:xfrm>
          <a:off x="76200" y="3352800"/>
          <a:ext cx="63246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58674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Kalantar-Zadeh</a:t>
            </a:r>
            <a:r>
              <a:rPr lang="en-US" sz="1400" dirty="0" smtClean="0"/>
              <a:t> K, et al. </a:t>
            </a:r>
            <a:r>
              <a:rPr lang="en-US" sz="1400" i="1" dirty="0" err="1" smtClean="0"/>
              <a:t>Clin</a:t>
            </a:r>
            <a:r>
              <a:rPr lang="en-US" sz="1400" i="1" dirty="0" smtClean="0"/>
              <a:t> J Am </a:t>
            </a:r>
            <a:r>
              <a:rPr lang="en-US" sz="1400" i="1" dirty="0" err="1" smtClean="0"/>
              <a:t>Soc</a:t>
            </a:r>
            <a:r>
              <a:rPr lang="en-US" sz="1400" i="1" dirty="0" smtClean="0"/>
              <a:t>  </a:t>
            </a:r>
            <a:r>
              <a:rPr lang="en-US" sz="1400" i="1" dirty="0" err="1" smtClean="0"/>
              <a:t>Nephrol</a:t>
            </a:r>
            <a:r>
              <a:rPr lang="en-US" sz="1400" i="1" dirty="0" smtClean="0"/>
              <a:t>.</a:t>
            </a:r>
            <a:r>
              <a:rPr lang="en-US" sz="1400" dirty="0" smtClean="0"/>
              <a:t> 5: 519-30, 2010.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9884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Phosphate Binders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91417485"/>
              </p:ext>
            </p:extLst>
          </p:nvPr>
        </p:nvGraphicFramePr>
        <p:xfrm>
          <a:off x="152400" y="1371600"/>
          <a:ext cx="8839200" cy="485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3048000"/>
                <a:gridCol w="4495800"/>
              </a:tblGrid>
              <a:tr h="3834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Binder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Advantages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Disadvantages</a:t>
                      </a:r>
                      <a:endParaRPr lang="en-US" sz="1600" dirty="0"/>
                    </a:p>
                  </a:txBody>
                  <a:tcPr/>
                </a:tc>
              </a:tr>
              <a:tr h="8509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Aluminum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hydroxide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Very effective, inexpensive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Aluminum toxicity (</a:t>
                      </a:r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adynamic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bone disease &amp; dementia)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9879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Calcium</a:t>
                      </a:r>
                      <a:endParaRPr lang="en-US" sz="16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carbonate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Effective, inexpensive, comes in liquid or chewable form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Calcium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09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Calcium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acetate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 effective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as CaCO</a:t>
                      </a:r>
                      <a:r>
                        <a:rPr lang="en-US" sz="1600" baseline="-25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en-US" sz="16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Potentially less calcium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decrease tetracycline &amp;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fluoroquinolone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levels</a:t>
                      </a:r>
                      <a:endParaRPr lang="en-US" sz="1600" baseline="-25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0304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Sevelamer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carbonate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Effective, no calcium load, potentially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improves acid-base balance, comes in powder form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Most expensive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 including bowel obstruction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onsolas"/>
                          <a:cs typeface="Consolas"/>
                        </a:rPr>
                        <a:t>↓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absorption of fat-soluble vitamins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decrease </a:t>
                      </a:r>
                      <a:r>
                        <a:rPr lang="en-US" sz="16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fluoroquinolone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levels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509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Lanthanum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carbonate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Effective, no calcium load, comes in chewable form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More expensive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Potential for systemic accumulation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GI side effects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069768" y="6368926"/>
            <a:ext cx="594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002060"/>
                </a:solidFill>
              </a:rPr>
              <a:t>KDIGO Guideline. </a:t>
            </a:r>
            <a:r>
              <a:rPr lang="en-US" i="1" dirty="0">
                <a:solidFill>
                  <a:srgbClr val="002060"/>
                </a:solidFill>
              </a:rPr>
              <a:t>Kidney Int.</a:t>
            </a:r>
            <a:r>
              <a:rPr lang="en-US" dirty="0">
                <a:solidFill>
                  <a:srgbClr val="002060"/>
                </a:solidFill>
              </a:rPr>
              <a:t> 2009;76 (113):S1-S130.</a:t>
            </a:r>
          </a:p>
        </p:txBody>
      </p:sp>
    </p:spTree>
    <p:extLst>
      <p:ext uri="{BB962C8B-B14F-4D97-AF65-F5344CB8AC3E}">
        <p14:creationId xmlns:p14="http://schemas.microsoft.com/office/powerpoint/2010/main" val="815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9863" y="1371600"/>
            <a:ext cx="8501062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3333FF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50179" name="Title 3"/>
          <p:cNvSpPr>
            <a:spLocks noGrp="1"/>
          </p:cNvSpPr>
          <p:nvPr>
            <p:ph type="title"/>
          </p:nvPr>
        </p:nvSpPr>
        <p:spPr>
          <a:xfrm>
            <a:off x="152400" y="47625"/>
            <a:ext cx="8820150" cy="1066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Calcium and 25-OH Vitamin D </a:t>
            </a:r>
            <a:br>
              <a:rPr lang="en-US" sz="2800" b="1" dirty="0" smtClean="0"/>
            </a:br>
            <a:r>
              <a:rPr lang="en-US" sz="2800" b="1" dirty="0" smtClean="0"/>
              <a:t>in Stage 3-4 CKD - Opinions </a:t>
            </a:r>
          </a:p>
        </p:txBody>
      </p:sp>
      <p:sp>
        <p:nvSpPr>
          <p:cNvPr id="50180" name="Rectangle 2"/>
          <p:cNvSpPr>
            <a:spLocks noGrp="1"/>
          </p:cNvSpPr>
          <p:nvPr>
            <p:ph idx="1"/>
          </p:nvPr>
        </p:nvSpPr>
        <p:spPr>
          <a:xfrm>
            <a:off x="457200" y="1371600"/>
            <a:ext cx="8364538" cy="4525963"/>
          </a:xfrm>
        </p:spPr>
        <p:txBody>
          <a:bodyPr>
            <a:normAutofit/>
          </a:bodyPr>
          <a:lstStyle/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Keep corrected serum calcium within normal range preferably toward the lower end </a:t>
            </a:r>
            <a:r>
              <a:rPr lang="en-US" sz="2000" dirty="0" smtClean="0">
                <a:solidFill>
                  <a:srgbClr val="002060"/>
                </a:solidFill>
              </a:rPr>
              <a:t>(8.4 to 9.5 mg/dL) </a:t>
            </a:r>
            <a:endParaRPr lang="en-US" sz="2400" dirty="0" smtClean="0">
              <a:solidFill>
                <a:srgbClr val="002060"/>
              </a:solidFill>
            </a:endParaRP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Vitamin D2 if serum 25-OH </a:t>
            </a:r>
            <a:r>
              <a:rPr lang="en-US" sz="2400" dirty="0" err="1" smtClean="0">
                <a:solidFill>
                  <a:srgbClr val="002060"/>
                </a:solidFill>
              </a:rPr>
              <a:t>vit</a:t>
            </a:r>
            <a:r>
              <a:rPr lang="en-US" sz="2400" dirty="0" smtClean="0">
                <a:solidFill>
                  <a:srgbClr val="002060"/>
                </a:solidFill>
              </a:rPr>
              <a:t> D level &lt;30 ng/mL</a:t>
            </a:r>
          </a:p>
          <a:p>
            <a:pPr lvl="1" eaLnBrk="1" hangingPunct="1"/>
            <a:r>
              <a:rPr lang="en-US" sz="2400" dirty="0" smtClean="0"/>
              <a:t>Cholecalciferol 800 IU daily</a:t>
            </a:r>
          </a:p>
          <a:p>
            <a:pPr eaLnBrk="1" hangingPunct="1"/>
            <a:endParaRPr lang="en-US" sz="800" dirty="0" smtClean="0"/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Treat with active oral vitamin D if serum 25(OH) vitamin D  &gt;30 ng/mL and iPTH is above target range</a:t>
            </a:r>
          </a:p>
          <a:p>
            <a:pPr lvl="1" eaLnBrk="1" hangingPunct="1"/>
            <a:r>
              <a:rPr lang="en-US" sz="2400" dirty="0" smtClean="0"/>
              <a:t>Calcitriol: 0.25 mcg 3x/wk-daily</a:t>
            </a:r>
          </a:p>
          <a:p>
            <a:pPr lvl="1" eaLnBrk="1" hangingPunct="1"/>
            <a:r>
              <a:rPr lang="en-US" sz="2400" dirty="0" smtClean="0"/>
              <a:t>Doxercalciferol: 2 mcg 3x/wk-daily</a:t>
            </a:r>
          </a:p>
          <a:p>
            <a:pPr lvl="1" eaLnBrk="1" hangingPunct="1"/>
            <a:r>
              <a:rPr lang="en-US" sz="2400" dirty="0" smtClean="0"/>
              <a:t>Paricalcitol: 2 mcg 3x/ wk-daily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560130" name="Rectangle 3"/>
          <p:cNvSpPr>
            <a:spLocks noChangeArrowheads="1"/>
          </p:cNvSpPr>
          <p:nvPr/>
        </p:nvSpPr>
        <p:spPr bwMode="auto">
          <a:xfrm>
            <a:off x="-914400" y="1143000"/>
            <a:ext cx="8382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 sz="3200" b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Bisphosphonates for osteoporosis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Safety and efficacy unclear in CKD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Treat as in the general population (w/ dose adjustment) if:</a:t>
            </a:r>
          </a:p>
          <a:p>
            <a:pPr lvl="1"/>
            <a:r>
              <a:rPr lang="en-US" dirty="0" smtClean="0"/>
              <a:t>Stages 1-2 CKD</a:t>
            </a:r>
          </a:p>
          <a:p>
            <a:pPr lvl="1"/>
            <a:r>
              <a:rPr lang="en-US" dirty="0" smtClean="0"/>
              <a:t>Stage 3 CKD w/ normal </a:t>
            </a:r>
            <a:r>
              <a:rPr lang="en-US" dirty="0" err="1" smtClean="0"/>
              <a:t>iPTH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Exclude other potential forms of bone disease in those w/ Stages 4-5.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673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Pathophysiological</a:t>
            </a:r>
            <a:r>
              <a:rPr lang="en-US" dirty="0" smtClean="0">
                <a:solidFill>
                  <a:srgbClr val="002060"/>
                </a:solidFill>
              </a:rPr>
              <a:t> changes occur early in CKD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Associated with increased fracture risk, vascular calcification and increased mortality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Phosphate thought to be primary culprit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Keep levels as close to normal as possible, though </a:t>
            </a:r>
            <a:r>
              <a:rPr lang="en-US" dirty="0" err="1" smtClean="0">
                <a:solidFill>
                  <a:srgbClr val="002060"/>
                </a:solidFill>
              </a:rPr>
              <a:t>iPTH</a:t>
            </a:r>
            <a:r>
              <a:rPr lang="en-US" dirty="0" smtClean="0">
                <a:solidFill>
                  <a:srgbClr val="002060"/>
                </a:solidFill>
              </a:rPr>
              <a:t> goal more liberal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Replete vitamin D only if suspect or confirm vitamin D deficiency</a:t>
            </a:r>
          </a:p>
        </p:txBody>
      </p:sp>
    </p:spTree>
    <p:extLst>
      <p:ext uri="{BB962C8B-B14F-4D97-AF65-F5344CB8AC3E}">
        <p14:creationId xmlns:p14="http://schemas.microsoft.com/office/powerpoint/2010/main" val="3295934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Acidosis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984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3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A 60 year old diabetic gentleman presents to clinic for a new patient visit with you. He has a history of hypertension. He complains of burning in his feet especially at night. 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On exam, he has a blood pressure of 156/88, P 78. He is obese. You note decreased pinpoint sensation along the dorsum of his feet. The remainder of his exam was unremarkable.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A 53 year old gentleman who you diagnosed with stage 3b CKD presents to you clinic for follow-up. He has long-standing poorly controlled type 2 diabetes and hypertension. He is single and takes most of his meals at fast-food restaurants. </a:t>
            </a:r>
          </a:p>
          <a:p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On exam, his blood pressure is 140/80 with a heart rate of 78 beats per min.  His BMI is 32 kg/ m2. He has 1+ pitting edema along his lower extremities, but the remainder of his exam was otherwise unremarkable.</a:t>
            </a:r>
          </a:p>
        </p:txBody>
      </p:sp>
    </p:spTree>
    <p:extLst>
      <p:ext uri="{BB962C8B-B14F-4D97-AF65-F5344CB8AC3E}">
        <p14:creationId xmlns:p14="http://schemas.microsoft.com/office/powerpoint/2010/main" val="138624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276600"/>
            <a:ext cx="8503920" cy="297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Which of the following is incorrect?</a:t>
            </a:r>
          </a:p>
          <a:p>
            <a:pPr marL="457200" indent="-457200">
              <a:buAutoNum type="alphaUcParenR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Dietary intake of meat products may exacerbate his acidosis.</a:t>
            </a:r>
          </a:p>
          <a:p>
            <a:pPr marL="457200" indent="-457200">
              <a:buAutoNum type="alphaUcParenR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Metabolic acidosis may contribute to muscle wasting.</a:t>
            </a:r>
          </a:p>
          <a:p>
            <a:pPr marL="457200" indent="-457200">
              <a:buFont typeface="Wingdings 2"/>
              <a:buAutoNum type="alphaUcParenR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Metabolic acidosis may contribute to CKD progression.</a:t>
            </a:r>
          </a:p>
          <a:p>
            <a:pPr marL="457200" indent="-457200">
              <a:buAutoNum type="alphaUcParenR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His metabolic acidosis puts him at risk for cardiovascular events.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057400"/>
            <a:ext cx="1981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1752600"/>
            <a:ext cx="38100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057400"/>
            <a:ext cx="38100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1740725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7526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2.2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184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eGFR</a:t>
            </a:r>
            <a:r>
              <a:rPr lang="en-US" dirty="0" smtClean="0"/>
              <a:t> ~31 ml/min/1.73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73187" y="1600200"/>
            <a:ext cx="428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Serum calcium  8.6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Serum phosphate  4.8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Urine protein-to-creatinine ratio 1.8 g/g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Acidosis in CKD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966913"/>
            <a:ext cx="7205786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219200" y="4038600"/>
            <a:ext cx="7205786" cy="304800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29400" y="3924300"/>
            <a:ext cx="1769454" cy="533400"/>
          </a:xfrm>
          <a:prstGeom prst="ellipse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70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of Acidosis with Complications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278" y="1295400"/>
            <a:ext cx="7162521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397823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Scialla JJ and Anderson CA. </a:t>
            </a:r>
            <a:r>
              <a:rPr lang="en-US" sz="1400" dirty="0" err="1" smtClean="0"/>
              <a:t>Adv</a:t>
            </a:r>
            <a:r>
              <a:rPr lang="en-US" sz="1400" dirty="0" smtClean="0"/>
              <a:t> </a:t>
            </a:r>
            <a:r>
              <a:rPr lang="en-US" sz="1400" dirty="0" err="1" smtClean="0"/>
              <a:t>Chron</a:t>
            </a:r>
            <a:r>
              <a:rPr lang="en-US" sz="1400" dirty="0" smtClean="0"/>
              <a:t> Kid Dis. 20:141-9, 2013.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60383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Dietary Acid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676400"/>
            <a:ext cx="818444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0960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PRAL=Potential renal acid load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6397823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Scialla JJ and Anderson CA. </a:t>
            </a:r>
            <a:r>
              <a:rPr lang="en-US" sz="1400" dirty="0" err="1" smtClean="0"/>
              <a:t>Adv</a:t>
            </a:r>
            <a:r>
              <a:rPr lang="en-US" sz="1400" dirty="0" smtClean="0"/>
              <a:t> </a:t>
            </a:r>
            <a:r>
              <a:rPr lang="en-US" sz="1400" dirty="0" err="1" smtClean="0"/>
              <a:t>Chron</a:t>
            </a:r>
            <a:r>
              <a:rPr lang="en-US" sz="1400" dirty="0" smtClean="0"/>
              <a:t> Kid Dis. 20:141-9, 2013.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000322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Association of Acidosis with Complications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2" y="1981200"/>
            <a:ext cx="5977885" cy="424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rved Up Arrow 15"/>
          <p:cNvSpPr/>
          <p:nvPr/>
        </p:nvSpPr>
        <p:spPr>
          <a:xfrm>
            <a:off x="5257800" y="4581525"/>
            <a:ext cx="838200" cy="304800"/>
          </a:xfrm>
          <a:prstGeom prst="curvedUpArrow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768289" y="3678541"/>
            <a:ext cx="1594286" cy="72415"/>
          </a:xfrm>
          <a:prstGeom prst="rightArrow">
            <a:avLst/>
          </a:prstGeom>
          <a:scene3d>
            <a:camera prst="orthographicFront">
              <a:rot lat="0" lon="0" rev="177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1975" y="16118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Unadjusted Event Rates by Quartile of Serum Bicarbonate (</a:t>
            </a:r>
            <a:r>
              <a:rPr lang="en-US" b="1" dirty="0" err="1" smtClean="0">
                <a:solidFill>
                  <a:srgbClr val="002060"/>
                </a:solidFill>
              </a:rPr>
              <a:t>mEq</a:t>
            </a:r>
            <a:r>
              <a:rPr lang="en-US" b="1" dirty="0" smtClean="0">
                <a:solidFill>
                  <a:srgbClr val="002060"/>
                </a:solidFill>
              </a:rPr>
              <a:t>/L)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00575" y="6397823"/>
            <a:ext cx="4238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002060"/>
                </a:solidFill>
              </a:rPr>
              <a:t>Dobre</a:t>
            </a:r>
            <a:r>
              <a:rPr lang="en-US" sz="1400" dirty="0" smtClean="0"/>
              <a:t> M, et al. AM J Kidney Dis.62:670-8, 2013.</a:t>
            </a:r>
            <a:endParaRPr lang="en-US" sz="1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You offer counseling to the patient to address his metabolic acidosis. Which of the following is </a:t>
            </a:r>
            <a:r>
              <a:rPr lang="en-US" sz="2400" i="1" dirty="0" smtClean="0">
                <a:solidFill>
                  <a:srgbClr val="002060"/>
                </a:solidFill>
              </a:rPr>
              <a:t>incorrect</a:t>
            </a:r>
            <a:r>
              <a:rPr lang="en-US" sz="24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) Sodium bicarbonate repletion may slow his CKD progression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B) Sodium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bicarbonate repletion may improve muscle strength.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C)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His goal serum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bicabonate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level is 20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</a:rPr>
              <a:t>mmol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/L.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D) Fruits and vegetables are as effective as sodium bicarbonate in correcting the acidosis.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9567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ChangeArrowheads="1"/>
          </p:cNvSpPr>
          <p:nvPr/>
        </p:nvSpPr>
        <p:spPr bwMode="auto">
          <a:xfrm>
            <a:off x="4764088" y="1276350"/>
            <a:ext cx="1295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r>
              <a:rPr lang="en-GB" b="1" dirty="0"/>
              <a:t>184</a:t>
            </a:r>
          </a:p>
        </p:txBody>
      </p:sp>
      <p:sp>
        <p:nvSpPr>
          <p:cNvPr id="64515" name="Line 1028"/>
          <p:cNvSpPr>
            <a:spLocks noChangeShapeType="1"/>
          </p:cNvSpPr>
          <p:nvPr/>
        </p:nvSpPr>
        <p:spPr bwMode="auto">
          <a:xfrm flipH="1">
            <a:off x="5345113" y="1955800"/>
            <a:ext cx="1587" cy="1077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1" tIns="45706" rIns="91411" bIns="45706"/>
          <a:lstStyle/>
          <a:p>
            <a:endParaRPr lang="en-US" dirty="0"/>
          </a:p>
        </p:txBody>
      </p:sp>
      <p:sp>
        <p:nvSpPr>
          <p:cNvPr id="64516" name="Rectangle 1029"/>
          <p:cNvSpPr>
            <a:spLocks noChangeArrowheads="1"/>
          </p:cNvSpPr>
          <p:nvPr/>
        </p:nvSpPr>
        <p:spPr bwMode="auto">
          <a:xfrm>
            <a:off x="4748213" y="3078163"/>
            <a:ext cx="1295400" cy="684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r>
              <a:rPr lang="en-GB" b="1" dirty="0"/>
              <a:t>134</a:t>
            </a:r>
          </a:p>
        </p:txBody>
      </p:sp>
      <p:sp>
        <p:nvSpPr>
          <p:cNvPr id="64517" name="Rectangle 1034"/>
          <p:cNvSpPr>
            <a:spLocks noChangeArrowheads="1"/>
          </p:cNvSpPr>
          <p:nvPr/>
        </p:nvSpPr>
        <p:spPr bwMode="auto">
          <a:xfrm>
            <a:off x="3987800" y="5141913"/>
            <a:ext cx="1295400" cy="687387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r>
              <a:rPr lang="en-GB" b="1" dirty="0"/>
              <a:t>67</a:t>
            </a:r>
          </a:p>
        </p:txBody>
      </p:sp>
      <p:sp>
        <p:nvSpPr>
          <p:cNvPr id="64518" name="Rectangle 1035"/>
          <p:cNvSpPr>
            <a:spLocks noChangeArrowheads="1"/>
          </p:cNvSpPr>
          <p:nvPr/>
        </p:nvSpPr>
        <p:spPr bwMode="auto">
          <a:xfrm>
            <a:off x="6102350" y="5180013"/>
            <a:ext cx="1295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pPr algn="ctr"/>
            <a:r>
              <a:rPr lang="en-GB" b="1" dirty="0"/>
              <a:t>62</a:t>
            </a:r>
          </a:p>
        </p:txBody>
      </p:sp>
      <p:sp>
        <p:nvSpPr>
          <p:cNvPr id="64519" name="Line 1041"/>
          <p:cNvSpPr>
            <a:spLocks noChangeShapeType="1"/>
          </p:cNvSpPr>
          <p:nvPr/>
        </p:nvSpPr>
        <p:spPr bwMode="auto">
          <a:xfrm flipH="1">
            <a:off x="4724400" y="3821113"/>
            <a:ext cx="695325" cy="131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1" tIns="45706" rIns="91411" bIns="45706"/>
          <a:lstStyle/>
          <a:p>
            <a:endParaRPr lang="en-US" dirty="0"/>
          </a:p>
        </p:txBody>
      </p:sp>
      <p:sp>
        <p:nvSpPr>
          <p:cNvPr id="64520" name="Line 1042"/>
          <p:cNvSpPr>
            <a:spLocks noChangeShapeType="1"/>
          </p:cNvSpPr>
          <p:nvPr/>
        </p:nvSpPr>
        <p:spPr bwMode="auto">
          <a:xfrm>
            <a:off x="5405438" y="3792538"/>
            <a:ext cx="1065212" cy="139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1" tIns="45706" rIns="91411" bIns="45706"/>
          <a:lstStyle/>
          <a:p>
            <a:endParaRPr lang="en-US" dirty="0"/>
          </a:p>
        </p:txBody>
      </p:sp>
      <p:sp>
        <p:nvSpPr>
          <p:cNvPr id="64521" name="Text Box 1043"/>
          <p:cNvSpPr txBox="1">
            <a:spLocks noChangeArrowheads="1"/>
          </p:cNvSpPr>
          <p:nvPr/>
        </p:nvSpPr>
        <p:spPr bwMode="auto">
          <a:xfrm>
            <a:off x="3509963" y="6005513"/>
            <a:ext cx="5154612" cy="33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/>
          <a:p>
            <a:r>
              <a:rPr lang="en-GB" sz="1600" b="1" dirty="0">
                <a:solidFill>
                  <a:srgbClr val="003876"/>
                </a:solidFill>
              </a:rPr>
              <a:t>No Bicarbonate</a:t>
            </a:r>
            <a:r>
              <a:rPr lang="en-GB" sz="1600" b="1" dirty="0"/>
              <a:t>	         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 smtClean="0">
                <a:solidFill>
                  <a:schemeClr val="accent1"/>
                </a:solidFill>
              </a:rPr>
              <a:t> Oral NaHCO3 1–3 g/d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64522" name="Line 1046"/>
          <p:cNvSpPr>
            <a:spLocks noChangeShapeType="1"/>
          </p:cNvSpPr>
          <p:nvPr/>
        </p:nvSpPr>
        <p:spPr bwMode="auto">
          <a:xfrm flipV="1">
            <a:off x="5451475" y="247332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1" tIns="45706" rIns="91411" bIns="45706"/>
          <a:lstStyle/>
          <a:p>
            <a:endParaRPr lang="en-US" dirty="0"/>
          </a:p>
        </p:txBody>
      </p:sp>
      <p:sp>
        <p:nvSpPr>
          <p:cNvPr id="64523" name="Rectangle 1047"/>
          <p:cNvSpPr>
            <a:spLocks noChangeArrowheads="1"/>
          </p:cNvSpPr>
          <p:nvPr/>
        </p:nvSpPr>
        <p:spPr bwMode="auto">
          <a:xfrm>
            <a:off x="6224588" y="1857375"/>
            <a:ext cx="2698750" cy="122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 dirty="0"/>
          </a:p>
        </p:txBody>
      </p:sp>
      <p:sp>
        <p:nvSpPr>
          <p:cNvPr id="64524" name="Text Box 1050"/>
          <p:cNvSpPr txBox="1">
            <a:spLocks noChangeArrowheads="1"/>
          </p:cNvSpPr>
          <p:nvPr/>
        </p:nvSpPr>
        <p:spPr bwMode="auto">
          <a:xfrm>
            <a:off x="6205538" y="1866900"/>
            <a:ext cx="268128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/>
          <a:p>
            <a:r>
              <a:rPr lang="en-GB" dirty="0"/>
              <a:t>Refusal of consent = 20</a:t>
            </a:r>
          </a:p>
          <a:p>
            <a:r>
              <a:rPr lang="en-GB" dirty="0"/>
              <a:t>Not eligible = 30</a:t>
            </a:r>
          </a:p>
        </p:txBody>
      </p:sp>
      <p:sp>
        <p:nvSpPr>
          <p:cNvPr id="64525" name="Text Box 1052"/>
          <p:cNvSpPr txBox="1">
            <a:spLocks noChangeArrowheads="1"/>
          </p:cNvSpPr>
          <p:nvPr/>
        </p:nvSpPr>
        <p:spPr bwMode="auto">
          <a:xfrm>
            <a:off x="6621463" y="3808413"/>
            <a:ext cx="2151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>
            <a:spAutoFit/>
          </a:bodyPr>
          <a:lstStyle/>
          <a:p>
            <a:r>
              <a:rPr lang="en-GB" dirty="0"/>
              <a:t> 5 patients     withdrew</a:t>
            </a:r>
            <a:endParaRPr lang="en-US" dirty="0"/>
          </a:p>
        </p:txBody>
      </p:sp>
      <p:sp>
        <p:nvSpPr>
          <p:cNvPr id="64526" name="Line 1054"/>
          <p:cNvSpPr>
            <a:spLocks noChangeShapeType="1"/>
          </p:cNvSpPr>
          <p:nvPr/>
        </p:nvSpPr>
        <p:spPr bwMode="auto">
          <a:xfrm flipV="1">
            <a:off x="5776913" y="4221163"/>
            <a:ext cx="59531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11" tIns="45706" rIns="91411" bIns="45706"/>
          <a:lstStyle/>
          <a:p>
            <a:endParaRPr lang="en-US" dirty="0"/>
          </a:p>
        </p:txBody>
      </p:sp>
      <p:sp>
        <p:nvSpPr>
          <p:cNvPr id="64527" name="Rectangle 1055"/>
          <p:cNvSpPr>
            <a:spLocks noChangeArrowheads="1"/>
          </p:cNvSpPr>
          <p:nvPr/>
        </p:nvSpPr>
        <p:spPr bwMode="auto">
          <a:xfrm>
            <a:off x="6545263" y="3808413"/>
            <a:ext cx="205898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 dirty="0"/>
          </a:p>
        </p:txBody>
      </p:sp>
      <p:sp>
        <p:nvSpPr>
          <p:cNvPr id="64528" name="Rectangle 1056"/>
          <p:cNvSpPr>
            <a:spLocks noChangeArrowheads="1"/>
          </p:cNvSpPr>
          <p:nvPr/>
        </p:nvSpPr>
        <p:spPr bwMode="auto">
          <a:xfrm>
            <a:off x="6469063" y="3732213"/>
            <a:ext cx="2324100" cy="94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1" tIns="45706" rIns="91411" bIns="45706" anchor="ctr"/>
          <a:lstStyle/>
          <a:p>
            <a:endParaRPr lang="en-US" dirty="0"/>
          </a:p>
        </p:txBody>
      </p:sp>
      <p:sp>
        <p:nvSpPr>
          <p:cNvPr id="64529" name="TextBox 16"/>
          <p:cNvSpPr txBox="1">
            <a:spLocks noChangeArrowheads="1"/>
          </p:cNvSpPr>
          <p:nvPr/>
        </p:nvSpPr>
        <p:spPr bwMode="auto">
          <a:xfrm>
            <a:off x="177800" y="1600200"/>
            <a:ext cx="4443413" cy="20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286" tIns="46643" rIns="93286" bIns="46643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Study Population:</a:t>
            </a:r>
          </a:p>
          <a:p>
            <a:r>
              <a:rPr lang="en-GB" dirty="0">
                <a:solidFill>
                  <a:srgbClr val="003876"/>
                </a:solidFill>
              </a:rPr>
              <a:t>Aged 18-75 yrs</a:t>
            </a:r>
          </a:p>
          <a:p>
            <a:r>
              <a:rPr lang="en-GB" dirty="0">
                <a:solidFill>
                  <a:srgbClr val="003876"/>
                </a:solidFill>
              </a:rPr>
              <a:t>CKD stage </a:t>
            </a:r>
            <a:r>
              <a:rPr lang="en-GB" dirty="0" smtClean="0">
                <a:solidFill>
                  <a:srgbClr val="003876"/>
                </a:solidFill>
              </a:rPr>
              <a:t>4-5 </a:t>
            </a:r>
            <a:endParaRPr lang="en-GB" dirty="0">
              <a:solidFill>
                <a:srgbClr val="003876"/>
              </a:solidFill>
            </a:endParaRPr>
          </a:p>
          <a:p>
            <a:r>
              <a:rPr lang="en-GB" dirty="0">
                <a:solidFill>
                  <a:srgbClr val="003876"/>
                </a:solidFill>
              </a:rPr>
              <a:t>HCO3 </a:t>
            </a:r>
            <a:r>
              <a:rPr lang="en-GB" dirty="0" smtClean="0">
                <a:solidFill>
                  <a:srgbClr val="003876"/>
                </a:solidFill>
              </a:rPr>
              <a:t> 16-21 mmol/L</a:t>
            </a:r>
            <a:endParaRPr lang="en-GB" dirty="0">
              <a:solidFill>
                <a:srgbClr val="003876"/>
              </a:solidFill>
            </a:endParaRPr>
          </a:p>
          <a:p>
            <a:endParaRPr lang="en-GB" b="1" dirty="0">
              <a:solidFill>
                <a:srgbClr val="C00000"/>
              </a:solidFill>
            </a:endParaRPr>
          </a:p>
          <a:p>
            <a:r>
              <a:rPr lang="en-GB" b="1" dirty="0">
                <a:solidFill>
                  <a:srgbClr val="C00000"/>
                </a:solidFill>
              </a:rPr>
              <a:t>Exclusion Criteria:</a:t>
            </a:r>
          </a:p>
          <a:p>
            <a:r>
              <a:rPr lang="en-GB" dirty="0">
                <a:solidFill>
                  <a:srgbClr val="003876"/>
                </a:solidFill>
              </a:rPr>
              <a:t>U</a:t>
            </a:r>
            <a:r>
              <a:rPr lang="en-GB" dirty="0" smtClean="0">
                <a:solidFill>
                  <a:srgbClr val="003876"/>
                </a:solidFill>
              </a:rPr>
              <a:t>ncontrolled </a:t>
            </a:r>
            <a:r>
              <a:rPr lang="en-GB" dirty="0">
                <a:solidFill>
                  <a:srgbClr val="003876"/>
                </a:solidFill>
              </a:rPr>
              <a:t>HTN, Fluid overload/ CHF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22263" y="0"/>
            <a:ext cx="8575675" cy="1141413"/>
          </a:xfrm>
          <a:prstGeom prst="rect">
            <a:avLst/>
          </a:prstGeom>
        </p:spPr>
        <p:txBody>
          <a:bodyPr lIns="93286" tIns="46643" rIns="93286" bIns="46643"/>
          <a:lstStyle/>
          <a:p>
            <a:pPr algn="ctr" defTabSz="911809">
              <a:defRPr/>
            </a:pPr>
            <a:endParaRPr lang="en-GB" sz="28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531" name="TextBox 18"/>
          <p:cNvSpPr txBox="1">
            <a:spLocks noChangeArrowheads="1"/>
          </p:cNvSpPr>
          <p:nvPr/>
        </p:nvSpPr>
        <p:spPr bwMode="auto">
          <a:xfrm>
            <a:off x="3048001" y="6359914"/>
            <a:ext cx="5875338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de Brito-Ashurst et al. </a:t>
            </a:r>
            <a:r>
              <a:rPr lang="en-US" sz="1600" dirty="0" smtClean="0">
                <a:solidFill>
                  <a:srgbClr val="002060"/>
                </a:solidFill>
              </a:rPr>
              <a:t>J Am </a:t>
            </a:r>
            <a:r>
              <a:rPr lang="en-US" sz="1600" dirty="0" err="1" smtClean="0">
                <a:solidFill>
                  <a:srgbClr val="002060"/>
                </a:solidFill>
              </a:rPr>
              <a:t>Soc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Nephrol</a:t>
            </a:r>
            <a:r>
              <a:rPr lang="en-US" sz="1600" dirty="0" smtClean="0">
                <a:solidFill>
                  <a:srgbClr val="002060"/>
                </a:solidFill>
              </a:rPr>
              <a:t> 20:2075-84, 2009.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accent3"/>
                </a:solidFill>
              </a:rPr>
              <a:t>Open Label RCT of Bicarb Repletion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4"/>
            <a:ext cx="72771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676400"/>
            <a:ext cx="7353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1" y="6359914"/>
            <a:ext cx="5875338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de Brito-Ashurst et al. </a:t>
            </a:r>
            <a:r>
              <a:rPr lang="en-US" sz="1600" dirty="0" smtClean="0">
                <a:solidFill>
                  <a:srgbClr val="002060"/>
                </a:solidFill>
              </a:rPr>
              <a:t>J Am </a:t>
            </a:r>
            <a:r>
              <a:rPr lang="en-US" sz="1600" dirty="0" err="1" smtClean="0">
                <a:solidFill>
                  <a:srgbClr val="002060"/>
                </a:solidFill>
              </a:rPr>
              <a:t>Soc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Nephrol</a:t>
            </a:r>
            <a:r>
              <a:rPr lang="en-US" sz="1600" dirty="0" smtClean="0">
                <a:solidFill>
                  <a:srgbClr val="002060"/>
                </a:solidFill>
              </a:rPr>
              <a:t> 20:2075-84, 2009.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bicarb</a:t>
            </a:r>
            <a:r>
              <a:rPr lang="en-US" dirty="0" smtClean="0"/>
              <a:t> repletion and kidney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61061" cy="4355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18"/>
          <p:cNvSpPr txBox="1">
            <a:spLocks noChangeArrowheads="1"/>
          </p:cNvSpPr>
          <p:nvPr/>
        </p:nvSpPr>
        <p:spPr bwMode="auto">
          <a:xfrm>
            <a:off x="3048001" y="6359914"/>
            <a:ext cx="5875338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de Brito-Ashurst et al. </a:t>
            </a:r>
            <a:r>
              <a:rPr lang="en-US" sz="1600" dirty="0" smtClean="0">
                <a:solidFill>
                  <a:srgbClr val="002060"/>
                </a:solidFill>
              </a:rPr>
              <a:t>J Am </a:t>
            </a:r>
            <a:r>
              <a:rPr lang="en-US" sz="1600" dirty="0" err="1" smtClean="0">
                <a:solidFill>
                  <a:srgbClr val="002060"/>
                </a:solidFill>
              </a:rPr>
              <a:t>Soc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Nephrol</a:t>
            </a:r>
            <a:r>
              <a:rPr lang="en-US" sz="1600" dirty="0" smtClean="0">
                <a:solidFill>
                  <a:srgbClr val="002060"/>
                </a:solidFill>
              </a:rPr>
              <a:t> 20:2075-84, 2009.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52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</a:t>
            </a:r>
            <a:r>
              <a:rPr lang="en-US" dirty="0" err="1" smtClean="0"/>
              <a:t>bicarb</a:t>
            </a:r>
            <a:r>
              <a:rPr lang="en-US" dirty="0" smtClean="0"/>
              <a:t> repletion and ESRD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447800"/>
            <a:ext cx="7105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3048001" y="6359914"/>
            <a:ext cx="5875338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de Brito-Ashurst et al. </a:t>
            </a:r>
            <a:r>
              <a:rPr lang="en-US" sz="1600" dirty="0" smtClean="0">
                <a:solidFill>
                  <a:srgbClr val="002060"/>
                </a:solidFill>
              </a:rPr>
              <a:t>J Am </a:t>
            </a:r>
            <a:r>
              <a:rPr lang="en-US" sz="1600" dirty="0" err="1" smtClean="0">
                <a:solidFill>
                  <a:srgbClr val="002060"/>
                </a:solidFill>
              </a:rPr>
              <a:t>Soc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Nephrol</a:t>
            </a:r>
            <a:r>
              <a:rPr lang="en-US" sz="1600" dirty="0" smtClean="0">
                <a:solidFill>
                  <a:srgbClr val="002060"/>
                </a:solidFill>
              </a:rPr>
              <a:t> 20:2075-84, 2009.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5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92500"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The patient’s labs from week prior to his visit reveal the following: </a:t>
            </a: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2200" dirty="0" smtClean="0">
                <a:solidFill>
                  <a:srgbClr val="002060"/>
                </a:solidFill>
              </a:rPr>
              <a:t>Which of the following is most correct?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A) The patient’s intact PTH is likely within normal limits.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B) His serum phosphate is optimal for a patient with stage 3b CKD.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</a:rPr>
              <a:t>C) </a:t>
            </a:r>
            <a:r>
              <a:rPr lang="en-US" sz="2000" dirty="0">
                <a:solidFill>
                  <a:srgbClr val="002060"/>
                </a:solidFill>
              </a:rPr>
              <a:t>His risk of a cardiovascular death exceeds his risk of progressing to end-stage kidney disease.</a:t>
            </a:r>
          </a:p>
          <a:p>
            <a:pPr lvl="1">
              <a:spcAft>
                <a:spcPts val="600"/>
              </a:spcAft>
            </a:pPr>
            <a:r>
              <a:rPr lang="en-US" sz="2000" dirty="0">
                <a:solidFill>
                  <a:srgbClr val="002060"/>
                </a:solidFill>
              </a:rPr>
              <a:t>D</a:t>
            </a:r>
            <a:r>
              <a:rPr lang="en-US" sz="2000" dirty="0" smtClean="0">
                <a:solidFill>
                  <a:srgbClr val="002060"/>
                </a:solidFill>
              </a:rPr>
              <a:t>) The patient’s blood pressure is at goal for stage 3b CKD.</a:t>
            </a:r>
          </a:p>
          <a:p>
            <a:pPr lvl="1"/>
            <a:endParaRPr lang="en-US" sz="1900" dirty="0" smtClean="0">
              <a:solidFill>
                <a:srgbClr val="00206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819400"/>
            <a:ext cx="1981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2514600"/>
            <a:ext cx="38100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819400"/>
            <a:ext cx="38100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502725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25146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2602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2787" y="33205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eGFR</a:t>
            </a:r>
            <a:r>
              <a:rPr lang="en-US" dirty="0" smtClean="0"/>
              <a:t> ~40 ml/min/1.73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73187" y="2362200"/>
            <a:ext cx="428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Serum calcium  8.4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Serum phosphate  5.2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Urine protein-to-creatinine ratio 1.2 g/g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26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benefits of </a:t>
            </a:r>
            <a:r>
              <a:rPr lang="en-US" dirty="0" err="1" smtClean="0"/>
              <a:t>bicarb</a:t>
            </a:r>
            <a:r>
              <a:rPr lang="en-US" dirty="0" smtClean="0"/>
              <a:t> repletion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2426"/>
            <a:ext cx="8496300" cy="211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18" y="3429000"/>
            <a:ext cx="3548063" cy="31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563880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Abramowitz MK,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J Am </a:t>
            </a:r>
            <a:r>
              <a:rPr lang="en-US" sz="1400" dirty="0" err="1" smtClean="0"/>
              <a:t>Soc</a:t>
            </a:r>
            <a:r>
              <a:rPr lang="en-US" sz="1400" dirty="0" smtClean="0"/>
              <a:t> </a:t>
            </a:r>
            <a:r>
              <a:rPr lang="en-US" sz="1400" dirty="0" err="1" smtClean="0"/>
              <a:t>Nephrol</a:t>
            </a:r>
            <a:r>
              <a:rPr lang="en-US" sz="1400" dirty="0"/>
              <a:t> </a:t>
            </a:r>
            <a:r>
              <a:rPr lang="en-US" sz="1400" dirty="0" smtClean="0"/>
              <a:t>8:714-20, 2013.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7872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404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. . . Sodium </a:t>
            </a:r>
            <a:r>
              <a:rPr lang="en-US" dirty="0" err="1" smtClean="0"/>
              <a:t>bicarb</a:t>
            </a:r>
            <a:r>
              <a:rPr lang="en-US" dirty="0" smtClean="0"/>
              <a:t> will cause edema and hypertension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60455"/>
            <a:ext cx="5946290" cy="336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772802"/>
            <a:ext cx="8686800" cy="162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048001" y="6359914"/>
            <a:ext cx="5875338" cy="34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296" tIns="46648" rIns="93296" bIns="46648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</a:rPr>
              <a:t>de Brito-Ashurst et al. </a:t>
            </a:r>
            <a:r>
              <a:rPr lang="en-US" sz="1600" dirty="0" smtClean="0">
                <a:solidFill>
                  <a:srgbClr val="002060"/>
                </a:solidFill>
              </a:rPr>
              <a:t>J Am </a:t>
            </a:r>
            <a:r>
              <a:rPr lang="en-US" sz="1600" dirty="0" err="1" smtClean="0">
                <a:solidFill>
                  <a:srgbClr val="002060"/>
                </a:solidFill>
              </a:rPr>
              <a:t>Soc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err="1" smtClean="0">
                <a:solidFill>
                  <a:srgbClr val="002060"/>
                </a:solidFill>
              </a:rPr>
              <a:t>Nephrol</a:t>
            </a:r>
            <a:r>
              <a:rPr lang="en-US" sz="1600" dirty="0" smtClean="0">
                <a:solidFill>
                  <a:srgbClr val="002060"/>
                </a:solidFill>
              </a:rPr>
              <a:t> 20:2075-84, 2009.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fruits and veggies?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7191584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6012418"/>
            <a:ext cx="1752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</a:t>
            </a:r>
            <a:r>
              <a:rPr lang="en-US" dirty="0" err="1" smtClean="0"/>
              <a:t>mEq</a:t>
            </a:r>
            <a:r>
              <a:rPr lang="en-US" dirty="0" smtClean="0"/>
              <a:t>/kg/d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5172670"/>
            <a:ext cx="2667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e.g. apples, oranges, eggplant, spinach, cauliflower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91000" y="638175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Goraya</a:t>
            </a:r>
            <a:r>
              <a:rPr lang="en-US" sz="1400" dirty="0" smtClean="0"/>
              <a:t> N,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J Am </a:t>
            </a:r>
            <a:r>
              <a:rPr lang="en-US" sz="1400" dirty="0" err="1" smtClean="0"/>
              <a:t>Soc</a:t>
            </a:r>
            <a:r>
              <a:rPr lang="en-US" sz="1400" dirty="0" smtClean="0"/>
              <a:t> </a:t>
            </a:r>
            <a:r>
              <a:rPr lang="en-US" sz="1400" dirty="0" err="1" smtClean="0"/>
              <a:t>Nephrol</a:t>
            </a:r>
            <a:r>
              <a:rPr lang="en-US" sz="1400" dirty="0" smtClean="0"/>
              <a:t> 8:371-81, 2013.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2000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9901"/>
            <a:ext cx="3450131" cy="50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18951"/>
            <a:ext cx="3452397" cy="505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91000" y="638175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Goraya</a:t>
            </a:r>
            <a:r>
              <a:rPr lang="en-US" sz="1400" dirty="0" smtClean="0"/>
              <a:t> N,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J Am </a:t>
            </a:r>
            <a:r>
              <a:rPr lang="en-US" sz="1400" dirty="0" err="1" smtClean="0"/>
              <a:t>Soc</a:t>
            </a:r>
            <a:r>
              <a:rPr lang="en-US" sz="1400" dirty="0" smtClean="0"/>
              <a:t> </a:t>
            </a:r>
            <a:r>
              <a:rPr lang="en-US" sz="1400" dirty="0" err="1" smtClean="0"/>
              <a:t>Nephrol</a:t>
            </a:r>
            <a:r>
              <a:rPr lang="en-US" sz="1400" dirty="0" smtClean="0"/>
              <a:t> 8:371-81, 2013.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30123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correct CKD-related metabolic acidosis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Goal serum bicarbonate &gt;22 </a:t>
            </a:r>
            <a:r>
              <a:rPr lang="en-US" sz="2400" dirty="0" err="1" smtClean="0">
                <a:solidFill>
                  <a:srgbClr val="002060"/>
                </a:solidFill>
              </a:rPr>
              <a:t>mmol</a:t>
            </a:r>
            <a:r>
              <a:rPr lang="en-US" sz="2400" dirty="0" smtClean="0">
                <a:solidFill>
                  <a:srgbClr val="002060"/>
                </a:solidFill>
              </a:rPr>
              <a:t>/L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sz="2400" dirty="0" smtClean="0">
                <a:solidFill>
                  <a:srgbClr val="002060"/>
                </a:solidFill>
              </a:rPr>
              <a:t>Sodium-based alkali therapy</a:t>
            </a:r>
            <a:endParaRPr lang="en-US" sz="2400" dirty="0">
              <a:solidFill>
                <a:srgbClr val="00206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400" dirty="0"/>
              <a:t>Start 0.5-1 </a:t>
            </a:r>
            <a:r>
              <a:rPr lang="en-US" sz="2400" dirty="0" err="1" smtClean="0"/>
              <a:t>mEq</a:t>
            </a:r>
            <a:r>
              <a:rPr lang="en-US" sz="2400" dirty="0" smtClean="0"/>
              <a:t>/kg/d  (e.g. 38-75 </a:t>
            </a:r>
            <a:r>
              <a:rPr lang="en-US" sz="2400" dirty="0" err="1" smtClean="0"/>
              <a:t>mEq</a:t>
            </a:r>
            <a:r>
              <a:rPr lang="en-US" sz="2400" dirty="0" smtClean="0"/>
              <a:t>/d for 75 kg patient)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Sodium bicarbonate </a:t>
            </a:r>
            <a:r>
              <a:rPr lang="en-US" sz="2400" dirty="0" smtClean="0"/>
              <a:t> 325 tablet: 3.9 </a:t>
            </a:r>
            <a:r>
              <a:rPr lang="en-US" sz="2400" dirty="0" err="1" smtClean="0"/>
              <a:t>mEq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Sodium citrate solution: 1 </a:t>
            </a:r>
            <a:r>
              <a:rPr lang="en-US" sz="2400" dirty="0" err="1"/>
              <a:t>mEq</a:t>
            </a:r>
            <a:r>
              <a:rPr lang="en-US" sz="2400" dirty="0"/>
              <a:t>/mL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Baking soda</a:t>
            </a:r>
            <a:r>
              <a:rPr lang="en-US" sz="2400" dirty="0" smtClean="0"/>
              <a:t>: 54 </a:t>
            </a:r>
            <a:r>
              <a:rPr lang="en-US" sz="2400" dirty="0" err="1"/>
              <a:t>mEq</a:t>
            </a:r>
            <a:r>
              <a:rPr lang="en-US" sz="2400" dirty="0"/>
              <a:t>/level </a:t>
            </a:r>
            <a:r>
              <a:rPr lang="en-US" sz="2400" dirty="0" err="1" smtClean="0"/>
              <a:t>tsp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404480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500" dirty="0">
                <a:solidFill>
                  <a:srgbClr val="002060"/>
                </a:solidFill>
              </a:rPr>
              <a:t>Fruits and </a:t>
            </a:r>
            <a:r>
              <a:rPr lang="en-US" sz="2500" dirty="0" smtClean="0">
                <a:solidFill>
                  <a:srgbClr val="002060"/>
                </a:solidFill>
              </a:rPr>
              <a:t>Veggies: Must </a:t>
            </a:r>
            <a:r>
              <a:rPr lang="en-US" sz="2500" dirty="0">
                <a:solidFill>
                  <a:srgbClr val="002060"/>
                </a:solidFill>
              </a:rPr>
              <a:t>balance risk for hyperkalemia</a:t>
            </a:r>
          </a:p>
          <a:p>
            <a:pPr marL="274320" lvl="1" indent="0">
              <a:lnSpc>
                <a:spcPct val="80000"/>
              </a:lnSpc>
              <a:buNone/>
            </a:pPr>
            <a:endParaRPr lang="en-US" sz="2000" dirty="0">
              <a:solidFill>
                <a:srgbClr val="00206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837799"/>
              </p:ext>
            </p:extLst>
          </p:nvPr>
        </p:nvGraphicFramePr>
        <p:xfrm>
          <a:off x="1143000" y="1905000"/>
          <a:ext cx="6705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335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 K+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Low K+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Bananas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Potatoes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Watermelon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Almonds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Cauliflower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Raisins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Corn Cereal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Apricots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Celery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Broccoli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Eggplant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Greens (except Kale)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Asparagus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Raisins,</a:t>
                      </a:r>
                      <a:r>
                        <a:rPr lang="en-US" baseline="0" dirty="0" smtClean="0"/>
                        <a:t> apricots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Brussel</a:t>
                      </a:r>
                      <a:r>
                        <a:rPr lang="en-US" dirty="0" smtClean="0"/>
                        <a:t> sprouts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Squash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19200" y="6133236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1400" dirty="0" smtClean="0">
                <a:solidFill>
                  <a:srgbClr val="002060"/>
                </a:solidFill>
                <a:hlinkClick r:id="rId2"/>
              </a:rPr>
              <a:t>www.heartspring.net/list_of_alkaline_foods.html</a:t>
            </a:r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</a:rPr>
              <a:t>http://www.kidney.org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correct CKD-related metabolic acidosis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09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Increased prevalence in stage 4-5 CKD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Due to decreased renal acid excretion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Major dietary acid source are meat-based proteins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Alkali repletion to goal serum </a:t>
            </a:r>
            <a:r>
              <a:rPr lang="en-US" dirty="0" err="1" smtClean="0">
                <a:solidFill>
                  <a:srgbClr val="002060"/>
                </a:solidFill>
              </a:rPr>
              <a:t>bicarb</a:t>
            </a:r>
            <a:r>
              <a:rPr lang="en-US" dirty="0" smtClean="0">
                <a:solidFill>
                  <a:srgbClr val="002060"/>
                </a:solidFill>
              </a:rPr>
              <a:t> ≥22 </a:t>
            </a:r>
            <a:r>
              <a:rPr lang="en-US" dirty="0" err="1" smtClean="0">
                <a:solidFill>
                  <a:srgbClr val="002060"/>
                </a:solidFill>
              </a:rPr>
              <a:t>mEq</a:t>
            </a:r>
            <a:r>
              <a:rPr lang="en-US" dirty="0" smtClean="0">
                <a:solidFill>
                  <a:srgbClr val="002060"/>
                </a:solidFill>
              </a:rPr>
              <a:t>/L may slow CKD progression</a:t>
            </a:r>
          </a:p>
          <a:p>
            <a:pPr lvl="1"/>
            <a:r>
              <a:rPr lang="en-US" dirty="0" smtClean="0"/>
              <a:t>But, potential risk for heart failure if exceed serum </a:t>
            </a:r>
            <a:r>
              <a:rPr lang="en-US" dirty="0" err="1" smtClean="0"/>
              <a:t>bicarb</a:t>
            </a:r>
            <a:r>
              <a:rPr lang="en-US" dirty="0" smtClean="0"/>
              <a:t> &gt;24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Fruit &amp; vegetables can replete </a:t>
            </a:r>
            <a:r>
              <a:rPr lang="en-US" dirty="0" err="1" smtClean="0">
                <a:solidFill>
                  <a:srgbClr val="002060"/>
                </a:solidFill>
              </a:rPr>
              <a:t>bicarb</a:t>
            </a:r>
            <a:r>
              <a:rPr lang="en-US" dirty="0" smtClean="0">
                <a:solidFill>
                  <a:srgbClr val="002060"/>
                </a:solidFill>
              </a:rPr>
              <a:t> level, but many present risk for </a:t>
            </a:r>
            <a:r>
              <a:rPr lang="en-US" dirty="0" err="1" smtClean="0">
                <a:solidFill>
                  <a:srgbClr val="002060"/>
                </a:solidFill>
              </a:rPr>
              <a:t>hyperkalemia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24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Hyperkalemia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4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A 46 year old morbidly obese African American gentleman with stage 3b CKD presents to clinic for follow-up. His CKD is thought to be secondary to diabetic nephropathy. He also has heart failure with stable 2 pillow orthopnea. His interim history is unremarkable, and he has been feeling well. As you had recommended, he has been eating a more well-balanced diet with fruits and vegetables.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He currently takes insulin </a:t>
            </a:r>
            <a:r>
              <a:rPr lang="en-US" sz="2400" dirty="0" err="1" smtClean="0">
                <a:solidFill>
                  <a:srgbClr val="002060"/>
                </a:solidFill>
              </a:rPr>
              <a:t>glargine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lisinopril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</a:rPr>
              <a:t>metoprolol</a:t>
            </a:r>
            <a:r>
              <a:rPr lang="en-US" sz="2400" dirty="0" smtClean="0">
                <a:solidFill>
                  <a:srgbClr val="002060"/>
                </a:solidFill>
              </a:rPr>
              <a:t>, spironolactone, aspirin, and atorvastatin.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BMI 32 kg/m</a:t>
            </a:r>
            <a:r>
              <a:rPr lang="en-US" sz="2400" baseline="30000" dirty="0" smtClean="0">
                <a:solidFill>
                  <a:srgbClr val="002060"/>
                </a:solidFill>
              </a:rPr>
              <a:t>2</a:t>
            </a:r>
            <a:r>
              <a:rPr lang="en-US" sz="2400" dirty="0" smtClean="0">
                <a:solidFill>
                  <a:srgbClr val="002060"/>
                </a:solidFill>
              </a:rPr>
              <a:t>; BP=130/80; P=64. He has 1+ LE edema. The remainder of his exam is unremarkable.</a:t>
            </a:r>
            <a:endParaRPr lang="en-US" sz="2400" baseline="300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45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3276600"/>
            <a:ext cx="8503920" cy="297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Which of the following factors is NOT contributing to his hyperkalemia?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) Atorvastatin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B)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Metoprolol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C) Spironolactone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D)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Lisinopril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E) Hyperglycemia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F) Metabolic acidosis</a:t>
            </a: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2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057400"/>
            <a:ext cx="1981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1752600"/>
            <a:ext cx="38100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057400"/>
            <a:ext cx="38100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1740725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7526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5.6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28875" y="1600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46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2069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1840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2590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eGFR</a:t>
            </a:r>
            <a:r>
              <a:rPr lang="en-US" dirty="0" smtClean="0"/>
              <a:t> ~36 ml/min/1.73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73187" y="1600200"/>
            <a:ext cx="428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Serum calcium  8.9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Serum phosphate  5.0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Urine protein-to-creatinine ratio 2.0 g/g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CKD is prevalent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219200" y="685800"/>
          <a:ext cx="7010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ent-Up Arrow 3"/>
          <p:cNvSpPr/>
          <p:nvPr/>
        </p:nvSpPr>
        <p:spPr>
          <a:xfrm>
            <a:off x="6096000" y="2133600"/>
            <a:ext cx="1600200" cy="12954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167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CV death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81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3349AC-3CC0-4441-B3D8-CDC21A3F6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23349AC-3CC0-4441-B3D8-CDC21A3F6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95A548-C799-480D-9417-6B10FE507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695A548-C799-480D-9417-6B10FE507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28F318-9F03-4D59-AED1-F425ED6194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5328F318-9F03-4D59-AED1-F425ED6194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67E11F-8479-45ED-8635-4C073A370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A467E11F-8479-45ED-8635-4C073A370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4A20F2-1D4E-454D-BA0F-E183CB363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CF4A20F2-1D4E-454D-BA0F-E183CB363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 rev="1"/>
        </p:bldSub>
      </p:bldGraphic>
      <p:bldP spid="4" grpId="0" animBg="1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Risk Factors for Hyperkalemia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6018482"/>
              </p:ext>
            </p:extLst>
          </p:nvPr>
        </p:nvGraphicFramePr>
        <p:xfrm>
          <a:off x="381000" y="1527179"/>
          <a:ext cx="8305800" cy="472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</a:t>
                      </a:r>
                      <a:r>
                        <a:rPr lang="en-US" baseline="0" dirty="0" smtClean="0"/>
                        <a:t>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 CI</a:t>
                      </a:r>
                      <a:endParaRPr lang="en-US" dirty="0"/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Female vs. male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0.61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0.57, 0.66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Black vs. white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1.29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1.25, 1.32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Either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</a:rPr>
                        <a:t>ACEi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/ARB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1.41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1.37, 1.44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Both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</a:rPr>
                        <a:t>ACEi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/ ARB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1.67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1.55,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</a:rPr>
                        <a:t> 1.80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Cancer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1.16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1.13, 1.19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Diabetes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1.51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1.47, 1.55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CVD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1.14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1.12, 1.17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CKD Stage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3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2.24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2.17, 2.30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4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5.91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5.63, 6.20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93435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     5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11,00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</a:rPr>
                        <a:t>10.34, 11.69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33800" y="64008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Einhorn</a:t>
            </a:r>
            <a:r>
              <a:rPr lang="en-US" sz="1400" dirty="0" smtClean="0"/>
              <a:t> LM, et al. Arch Intern Med 169:1156-62, 2009.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843882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Drug-Induced Hyperkalemia in CKD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25559778"/>
              </p:ext>
            </p:extLst>
          </p:nvPr>
        </p:nvGraphicFramePr>
        <p:xfrm>
          <a:off x="152400" y="2286000"/>
          <a:ext cx="8839200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651"/>
                <a:gridCol w="5829549"/>
              </a:tblGrid>
              <a:tr h="43397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Mechanisms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Drugs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</a:tr>
              <a:tr h="7678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Impaired RAS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function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ACEi</a:t>
                      </a:r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/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ARBs, 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β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-blockers, heparin, NSAIDs, COX-2 inhibitors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78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Altered K+ distribution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Insulin antagonists, hypertonic solutions, digoxin, </a:t>
                      </a:r>
                      <a:r>
                        <a:rPr lang="el-GR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β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-blockers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78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Increased K+ load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K+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supplements, herbal supplements, PRBC infusions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76780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Reduced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K+ excretion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2060"/>
                          </a:solidFill>
                          <a:latin typeface="+mn-lt"/>
                        </a:rPr>
                        <a:t>K+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sparing diuretics,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calcineurin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inhibitors, TMP-SMX, </a:t>
                      </a:r>
                      <a:r>
                        <a:rPr lang="en-US" sz="2000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pentamidine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, lithium</a:t>
                      </a: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40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K/DOQI Guidelines on Hypertension and Antihypertensive Agents in CKD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40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Case 4 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6895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You referred the patient for nutritional consultation, initiated him on sodium citrate, and temporarily held his spironolactone and </a:t>
            </a:r>
            <a:r>
              <a:rPr lang="en-US" sz="2400" dirty="0" err="1" smtClean="0">
                <a:solidFill>
                  <a:srgbClr val="002060"/>
                </a:solidFill>
              </a:rPr>
              <a:t>lisinopril</a:t>
            </a:r>
            <a:r>
              <a:rPr lang="en-US" sz="2400" dirty="0" smtClean="0">
                <a:solidFill>
                  <a:srgbClr val="002060"/>
                </a:solidFill>
              </a:rPr>
              <a:t>. His potassium eventually improved, and you were able to resume his </a:t>
            </a:r>
            <a:r>
              <a:rPr lang="en-US" sz="2400" dirty="0" err="1" smtClean="0">
                <a:solidFill>
                  <a:srgbClr val="002060"/>
                </a:solidFill>
              </a:rPr>
              <a:t>lisinopril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On follow-up, however, you note that his serum potassium has increased again to 6.2 </a:t>
            </a:r>
            <a:r>
              <a:rPr lang="en-US" sz="2400" dirty="0" err="1" smtClean="0">
                <a:solidFill>
                  <a:srgbClr val="002060"/>
                </a:solidFill>
              </a:rPr>
              <a:t>mEq</a:t>
            </a:r>
            <a:r>
              <a:rPr lang="en-US" sz="2400" dirty="0" smtClean="0">
                <a:solidFill>
                  <a:srgbClr val="002060"/>
                </a:solidFill>
              </a:rPr>
              <a:t>/L, although his blood sugar is 200 mg/</a:t>
            </a:r>
            <a:r>
              <a:rPr lang="en-US" sz="2400" dirty="0" err="1" smtClean="0">
                <a:solidFill>
                  <a:srgbClr val="002060"/>
                </a:solidFill>
              </a:rPr>
              <a:t>dL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You refer him to the emergency department where he undergoes an EKG.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38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39201" cy="3332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3581400"/>
            <a:ext cx="8503920" cy="2517648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Which of the following is most correct?</a:t>
            </a:r>
          </a:p>
          <a:p>
            <a:pPr marL="514350" indent="-514350">
              <a:spcAft>
                <a:spcPts val="600"/>
              </a:spcAft>
              <a:buAutoNum type="alphaU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IV calcium chloride will lower his serum K+.</a:t>
            </a:r>
          </a:p>
          <a:p>
            <a:pPr marL="514350" indent="-514350">
              <a:spcAft>
                <a:spcPts val="600"/>
              </a:spcAft>
              <a:buAutoNum type="alphaU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He should be given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Kayexalate</a:t>
            </a:r>
            <a:r>
              <a:rPr lang="en-US" sz="2000" baseline="30000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®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 orally stat.</a:t>
            </a:r>
          </a:p>
          <a:p>
            <a:pPr marL="514350" indent="-514350">
              <a:spcAft>
                <a:spcPts val="600"/>
              </a:spcAft>
              <a:buAutoNum type="alphaUcParenR"/>
            </a:pPr>
            <a:r>
              <a:rPr lang="el-GR" sz="2000" dirty="0" smtClean="0">
                <a:solidFill>
                  <a:schemeClr val="tx2">
                    <a:lumMod val="75000"/>
                  </a:schemeClr>
                </a:solidFill>
                <a:latin typeface="Consolas"/>
                <a:cs typeface="Consolas"/>
              </a:rPr>
              <a:t>β</a:t>
            </a:r>
            <a:r>
              <a:rPr lang="en-US" sz="2000" baseline="-25000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2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-adrenergic agonists has a faster onset than treatment with regular insulin with glucose.</a:t>
            </a:r>
          </a:p>
          <a:p>
            <a:pPr marL="514350" indent="-514350">
              <a:spcAft>
                <a:spcPts val="600"/>
              </a:spcAft>
              <a:buAutoNum type="alphaUcParenR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cs typeface="Consolas"/>
              </a:rPr>
              <a:t>Sodium bicarbonate infusion is equally effective as insulin infusion.</a:t>
            </a:r>
          </a:p>
          <a:p>
            <a:pPr marL="514350" indent="-514350">
              <a:spcAft>
                <a:spcPts val="600"/>
              </a:spcAft>
              <a:buAutoNum type="alphaUcParenR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847192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Acute Management of Hyperkalemia</a:t>
            </a:r>
            <a:endParaRPr lang="en-US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22502254"/>
              </p:ext>
            </p:extLst>
          </p:nvPr>
        </p:nvGraphicFramePr>
        <p:xfrm>
          <a:off x="152400" y="1828800"/>
          <a:ext cx="8839201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931"/>
                <a:gridCol w="1527869"/>
                <a:gridCol w="1481782"/>
                <a:gridCol w="1425624"/>
                <a:gridCol w="257899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</a:rPr>
                        <a:t>Treatment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Expected serum</a:t>
                      </a:r>
                      <a:r>
                        <a:rPr lang="en-US" baseline="0" dirty="0" smtClean="0">
                          <a:latin typeface="+mn-lt"/>
                        </a:rPr>
                        <a:t> K+ </a:t>
                      </a:r>
                      <a:r>
                        <a:rPr lang="en-US" baseline="0" dirty="0" smtClean="0">
                          <a:latin typeface="+mn-lt"/>
                          <a:cs typeface="Consolas"/>
                        </a:rPr>
                        <a:t>↓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Peak effect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Duration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</a:rPr>
                        <a:t>Mechanism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IV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Calcium chloride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None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Instant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Transient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Stabilize myocardium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Insulin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+ dextrose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0.5-1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mEq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/L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30-60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mins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4-6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hrs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Cellular shift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B2-adrenergic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agonists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0.5-1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mEq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/L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30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mins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2 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hrs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Cellular shift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Sodium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bicarbonate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Variable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depending on acidosis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4h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Cellular shift</a:t>
                      </a:r>
                    </a:p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Loop/ thiazide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diuretics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</a:rPr>
                        <a:t>Hours</a:t>
                      </a:r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2060"/>
                          </a:solidFill>
                          <a:latin typeface="+mn-lt"/>
                          <a:cs typeface="Consolas"/>
                        </a:rPr>
                        <a:t>↑ renal K+ excretion</a:t>
                      </a:r>
                      <a:endParaRPr lang="en-US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81400" y="5791200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Kamel</a:t>
            </a:r>
            <a:r>
              <a:rPr lang="en-US" sz="1400" dirty="0" smtClean="0"/>
              <a:t> KS, Wei C. </a:t>
            </a:r>
            <a:r>
              <a:rPr lang="en-US" sz="1400" dirty="0" err="1" smtClean="0"/>
              <a:t>Nephrol</a:t>
            </a:r>
            <a:r>
              <a:rPr lang="en-US" sz="1400" dirty="0" smtClean="0"/>
              <a:t> Dial Transplant 18:2215-18, 2003.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13108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Chronic Management of Hyperkalemia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Loop or </a:t>
            </a:r>
            <a:r>
              <a:rPr lang="en-US" sz="2000" dirty="0" err="1" smtClean="0">
                <a:solidFill>
                  <a:srgbClr val="002060"/>
                </a:solidFill>
              </a:rPr>
              <a:t>thiazide</a:t>
            </a:r>
            <a:r>
              <a:rPr lang="en-US" sz="2000" dirty="0" smtClean="0">
                <a:solidFill>
                  <a:srgbClr val="002060"/>
                </a:solidFill>
              </a:rPr>
              <a:t> diuretics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Laxatives</a:t>
            </a:r>
          </a:p>
          <a:p>
            <a:pPr lvl="1"/>
            <a:r>
              <a:rPr lang="en-US" sz="2000" dirty="0" smtClean="0"/>
              <a:t>As effective as </a:t>
            </a:r>
            <a:r>
              <a:rPr lang="en-US" sz="2000" dirty="0" err="1" smtClean="0"/>
              <a:t>cation</a:t>
            </a:r>
            <a:r>
              <a:rPr lang="en-US" sz="2000" dirty="0" smtClean="0"/>
              <a:t> exchange resins in </a:t>
            </a:r>
            <a:r>
              <a:rPr lang="en-US" sz="2000" dirty="0" err="1" smtClean="0"/>
              <a:t>sorbitol</a:t>
            </a:r>
            <a:endParaRPr lang="en-US" sz="2000" dirty="0" smtClean="0"/>
          </a:p>
          <a:p>
            <a:pPr lvl="1"/>
            <a:r>
              <a:rPr lang="en-US" sz="2000" dirty="0" smtClean="0"/>
              <a:t>Those that induce </a:t>
            </a:r>
            <a:r>
              <a:rPr lang="en-US" sz="2000" dirty="0" err="1" smtClean="0"/>
              <a:t>secretory</a:t>
            </a:r>
            <a:r>
              <a:rPr lang="en-US" sz="2000" dirty="0" smtClean="0"/>
              <a:t> diarrhea may be more effective (e.g. </a:t>
            </a:r>
            <a:r>
              <a:rPr lang="en-US" sz="2000" dirty="0" err="1" smtClean="0"/>
              <a:t>bisacodyl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Diphenolic</a:t>
            </a:r>
            <a:r>
              <a:rPr lang="en-US" sz="2000" dirty="0" smtClean="0"/>
              <a:t> laxatives may stimulate colonic K+ secretion</a:t>
            </a:r>
          </a:p>
          <a:p>
            <a:r>
              <a:rPr lang="en-US" sz="2000" dirty="0" err="1" smtClean="0">
                <a:solidFill>
                  <a:srgbClr val="002060"/>
                </a:solidFill>
              </a:rPr>
              <a:t>Cation</a:t>
            </a:r>
            <a:r>
              <a:rPr lang="en-US" sz="2000" dirty="0" smtClean="0">
                <a:solidFill>
                  <a:srgbClr val="002060"/>
                </a:solidFill>
              </a:rPr>
              <a:t> exchange resins</a:t>
            </a:r>
          </a:p>
          <a:p>
            <a:pPr lvl="1"/>
            <a:r>
              <a:rPr lang="en-US" sz="2000" dirty="0" smtClean="0"/>
              <a:t>Sodium </a:t>
            </a:r>
            <a:r>
              <a:rPr lang="en-US" sz="2000" dirty="0" err="1" smtClean="0"/>
              <a:t>polysterene</a:t>
            </a:r>
            <a:r>
              <a:rPr lang="en-US" sz="2000" dirty="0" smtClean="0"/>
              <a:t> </a:t>
            </a:r>
            <a:r>
              <a:rPr lang="en-US" sz="2000" dirty="0" err="1" smtClean="0"/>
              <a:t>sulfonate</a:t>
            </a:r>
            <a:r>
              <a:rPr lang="en-US" sz="2000" dirty="0" smtClean="0"/>
              <a:t> (SPS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, </a:t>
            </a:r>
            <a:r>
              <a:rPr lang="en-US" sz="2000" dirty="0" err="1" smtClean="0"/>
              <a:t>Kayexalate</a:t>
            </a:r>
            <a:r>
              <a:rPr lang="en-US" sz="2000" baseline="30000" dirty="0" smtClean="0"/>
              <a:t>®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Mechanism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Theoretical: Bound Na+ exchanged for K+ in colonic/ rectal lumen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Likely: Accompanying </a:t>
            </a:r>
            <a:r>
              <a:rPr lang="en-US" dirty="0" err="1" smtClean="0">
                <a:solidFill>
                  <a:srgbClr val="002060"/>
                </a:solidFill>
              </a:rPr>
              <a:t>sorbitol</a:t>
            </a:r>
            <a:r>
              <a:rPr lang="en-US" dirty="0" smtClean="0">
                <a:solidFill>
                  <a:srgbClr val="002060"/>
                </a:solidFill>
              </a:rPr>
              <a:t> induces diarrhea</a:t>
            </a:r>
          </a:p>
          <a:p>
            <a:pPr lvl="1"/>
            <a:r>
              <a:rPr lang="en-US" sz="2000" dirty="0" smtClean="0"/>
              <a:t>Usually requires multiple doses</a:t>
            </a:r>
          </a:p>
          <a:p>
            <a:pPr lvl="1"/>
            <a:r>
              <a:rPr lang="en-US" sz="2000" dirty="0" smtClean="0"/>
              <a:t>Risk of bowel necrosis or perforation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10918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SPS-Associated Colonic Necrosis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Initial cases reported in post-op or critically ill patients who received enemas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More recent cases received oral form in non-post-op patients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Secondary to </a:t>
            </a:r>
            <a:r>
              <a:rPr lang="en-US" sz="2000" dirty="0" err="1" smtClean="0">
                <a:solidFill>
                  <a:srgbClr val="002060"/>
                </a:solidFill>
              </a:rPr>
              <a:t>sorbitol</a:t>
            </a:r>
            <a:r>
              <a:rPr lang="en-US" sz="2000" dirty="0" smtClean="0">
                <a:solidFill>
                  <a:srgbClr val="002060"/>
                </a:solidFill>
              </a:rPr>
              <a:t> or </a:t>
            </a:r>
            <a:r>
              <a:rPr lang="en-US" sz="2000" dirty="0" err="1" smtClean="0">
                <a:solidFill>
                  <a:srgbClr val="002060"/>
                </a:solidFill>
              </a:rPr>
              <a:t>crystalization</a:t>
            </a:r>
            <a:r>
              <a:rPr lang="en-US" sz="2000" dirty="0" smtClean="0">
                <a:solidFill>
                  <a:srgbClr val="002060"/>
                </a:solidFill>
              </a:rPr>
              <a:t> of resin within colonic mucosa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Avoid in post-op patients, those with </a:t>
            </a:r>
            <a:r>
              <a:rPr lang="en-US" sz="2000" dirty="0" err="1" smtClean="0">
                <a:solidFill>
                  <a:srgbClr val="002060"/>
                </a:solidFill>
              </a:rPr>
              <a:t>ileus</a:t>
            </a:r>
            <a:r>
              <a:rPr lang="en-US" sz="2000" dirty="0" smtClean="0">
                <a:solidFill>
                  <a:srgbClr val="002060"/>
                </a:solidFill>
              </a:rPr>
              <a:t> or bowel obstruction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9286"/>
            <a:ext cx="8229600" cy="276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8370" y="611777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Kamel</a:t>
            </a:r>
            <a:r>
              <a:rPr lang="en-US" sz="1400" dirty="0" smtClean="0"/>
              <a:t> KS, Schreiber M. </a:t>
            </a:r>
            <a:r>
              <a:rPr lang="en-US" sz="1400" dirty="0" err="1" smtClean="0"/>
              <a:t>Nephrol</a:t>
            </a:r>
            <a:r>
              <a:rPr lang="en-US" sz="1400" dirty="0" smtClean="0"/>
              <a:t> Dial Transplant 0:1-4, 2012.</a:t>
            </a:r>
          </a:p>
          <a:p>
            <a:pPr algn="r"/>
            <a:r>
              <a:rPr lang="en-US" sz="1400" dirty="0" smtClean="0"/>
              <a:t>McGowan CE, et al. South Med J. 102:493-7, 2009.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371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Risk factors for </a:t>
            </a:r>
            <a:r>
              <a:rPr lang="en-US" sz="2400" dirty="0" err="1" smtClean="0">
                <a:solidFill>
                  <a:srgbClr val="002060"/>
                </a:solidFill>
              </a:rPr>
              <a:t>hyperkalemia</a:t>
            </a:r>
            <a:r>
              <a:rPr lang="en-US" sz="2400" dirty="0" smtClean="0">
                <a:solidFill>
                  <a:srgbClr val="002060"/>
                </a:solidFill>
              </a:rPr>
              <a:t> include moderate-advanced CKD, black race and diabetes.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Common drug culprits: </a:t>
            </a:r>
            <a:r>
              <a:rPr lang="en-US" sz="2400" dirty="0" err="1" smtClean="0">
                <a:solidFill>
                  <a:srgbClr val="002060"/>
                </a:solidFill>
              </a:rPr>
              <a:t>ACEi</a:t>
            </a:r>
            <a:r>
              <a:rPr lang="en-US" sz="2400" dirty="0" smtClean="0">
                <a:solidFill>
                  <a:srgbClr val="002060"/>
                </a:solidFill>
              </a:rPr>
              <a:t>/ ARBs, beta-blockers and </a:t>
            </a:r>
            <a:r>
              <a:rPr lang="en-US" sz="2400" dirty="0" err="1" smtClean="0">
                <a:solidFill>
                  <a:srgbClr val="002060"/>
                </a:solidFill>
              </a:rPr>
              <a:t>Bactrim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Acute treatment includes calcium chloride, insulin + dextrose, and possibly </a:t>
            </a:r>
            <a:r>
              <a:rPr lang="el-GR" sz="2400" dirty="0" smtClean="0">
                <a:solidFill>
                  <a:srgbClr val="002060"/>
                </a:solidFill>
              </a:rPr>
              <a:t>β</a:t>
            </a:r>
            <a:r>
              <a:rPr lang="en-US" sz="2400" dirty="0" smtClean="0">
                <a:solidFill>
                  <a:srgbClr val="002060"/>
                </a:solidFill>
              </a:rPr>
              <a:t>2 agonists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Chronic treatment options include diuretics or laxatives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Unclear if SPS more effective than laxatives and carries the risk of bowel necrosis.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721352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The patient’s labs from week prior to his visit reveal the following: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200" dirty="0" smtClean="0"/>
              <a:t>Which of the following is most correct?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A) The patient’s intact PTH is likely within normal limits.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B) His serum phosphate is optimal for a patient with stage 3b CKD.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C) </a:t>
            </a:r>
            <a:r>
              <a:rPr lang="en-US" sz="2000" dirty="0"/>
              <a:t>His risk of a cardiovascular death exceeds his risk of progressing to end-stage kidney disease.</a:t>
            </a:r>
          </a:p>
          <a:p>
            <a:pPr lvl="1">
              <a:spcAft>
                <a:spcPts val="600"/>
              </a:spcAft>
            </a:pPr>
            <a:r>
              <a:rPr lang="en-US" sz="2000" dirty="0"/>
              <a:t>D</a:t>
            </a:r>
            <a:r>
              <a:rPr lang="en-US" sz="2000" dirty="0" smtClean="0"/>
              <a:t>) The patient’s blood pressure is at goal for stage 3b CKD.</a:t>
            </a:r>
          </a:p>
          <a:p>
            <a:pPr lvl="1"/>
            <a:endParaRPr lang="en-US" sz="19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2819400"/>
            <a:ext cx="19812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95600" y="2514600"/>
            <a:ext cx="381000" cy="30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95600" y="2819400"/>
            <a:ext cx="381000" cy="228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0" y="2502725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2514600"/>
            <a:ext cx="0" cy="685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82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764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438400" y="2362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38400" y="2831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1.8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124200" y="26024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234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72787" y="33205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eGFR</a:t>
            </a:r>
            <a:r>
              <a:rPr lang="en-US" dirty="0" smtClean="0"/>
              <a:t> ~40 ml/min/1.73 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4173187" y="2362200"/>
            <a:ext cx="4285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Serum calcium  8.4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Serum phosphate  5.2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Urine protein-to-creatinine ratio 1.2 g/g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69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CKD-related Complications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5" y="1722553"/>
            <a:ext cx="8832715" cy="35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600"/>
            <a:ext cx="2057400" cy="21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362200" y="1752600"/>
            <a:ext cx="0" cy="2209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5410200"/>
            <a:ext cx="533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/>
              <a:t>Moranne</a:t>
            </a:r>
            <a:r>
              <a:rPr lang="en-US" sz="1600" dirty="0" smtClean="0"/>
              <a:t> O. </a:t>
            </a:r>
            <a:r>
              <a:rPr lang="en-US" sz="1600" i="1" dirty="0" smtClean="0"/>
              <a:t>et al. </a:t>
            </a:r>
            <a:r>
              <a:rPr lang="en-US" sz="1600" dirty="0" smtClean="0"/>
              <a:t>J Am </a:t>
            </a:r>
            <a:r>
              <a:rPr lang="en-US" sz="1600" dirty="0" err="1" smtClean="0"/>
              <a:t>Soc</a:t>
            </a:r>
            <a:r>
              <a:rPr lang="en-US" sz="1600" dirty="0" smtClean="0"/>
              <a:t> </a:t>
            </a:r>
            <a:r>
              <a:rPr lang="en-US" sz="1600" dirty="0" err="1" smtClean="0"/>
              <a:t>Nephrol</a:t>
            </a:r>
            <a:r>
              <a:rPr lang="en-US" sz="1600" dirty="0" smtClean="0"/>
              <a:t> 20:164-171, 2009.</a:t>
            </a:r>
            <a:endParaRPr lang="en-US" sz="1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4350" y="5153025"/>
            <a:ext cx="1981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67150" y="5153025"/>
            <a:ext cx="81915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29200" y="5153025"/>
            <a:ext cx="12954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29400" y="5153025"/>
            <a:ext cx="19812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5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and Mineral Disorder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+mn-lt"/>
              </a:rPr>
              <a:t>Case 2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487487"/>
            <a:ext cx="8229600" cy="47609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45 yo woman with long-standing type 2 DM, HTN, and dyslipidemia</a:t>
            </a:r>
          </a:p>
          <a:p>
            <a:pPr eaLnBrk="1" hangingPunct="1"/>
            <a:r>
              <a:rPr lang="en-US" sz="2400" dirty="0" smtClean="0">
                <a:solidFill>
                  <a:srgbClr val="002060"/>
                </a:solidFill>
              </a:rPr>
              <a:t>ACEI with good BP control; urine P/C = 0.4 g/g Cr</a:t>
            </a:r>
          </a:p>
        </p:txBody>
      </p:sp>
      <p:graphicFrame>
        <p:nvGraphicFramePr>
          <p:cNvPr id="54796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455199"/>
              </p:ext>
            </p:extLst>
          </p:nvPr>
        </p:nvGraphicFramePr>
        <p:xfrm>
          <a:off x="246063" y="3125788"/>
          <a:ext cx="8610600" cy="323485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84640"/>
                <a:gridCol w="1270146"/>
                <a:gridCol w="1286642"/>
                <a:gridCol w="1484586"/>
                <a:gridCol w="1484586"/>
              </a:tblGrid>
              <a:tr h="727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LABS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yrs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ago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 </a:t>
                      </a:r>
                      <a:r>
                        <a:rPr kumimoji="0" lang="en-US" sz="20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yrs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 ago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 yr ago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Now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solidFill>
                      <a:schemeClr val="accent1"/>
                    </a:solidFill>
                  </a:tcPr>
                </a:tc>
              </a:tr>
              <a:tr h="68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Serum creatinine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1.35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1.53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1.75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2.06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  <a:tr h="6657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eGFR (mL/min/1.73m</a:t>
                      </a:r>
                      <a:r>
                        <a:rPr kumimoji="0" lang="en-US" sz="200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Calcium (mg/dL)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9.6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8.2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  <a:tr h="577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Phosphorus (mg/dL)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3.5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3.9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4.8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5.2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2004</TotalTime>
  <Words>4076</Words>
  <Application>Microsoft Macintosh PowerPoint</Application>
  <PresentationFormat>On-screen Show (4:3)</PresentationFormat>
  <Paragraphs>613</Paragraphs>
  <Slides>57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Civic</vt:lpstr>
      <vt:lpstr>Managing CKD Complications</vt:lpstr>
      <vt:lpstr>Learning Objectives</vt:lpstr>
      <vt:lpstr>Case 1</vt:lpstr>
      <vt:lpstr>Case 1 continued</vt:lpstr>
      <vt:lpstr>CKD is prevalent</vt:lpstr>
      <vt:lpstr>Case 1 continued</vt:lpstr>
      <vt:lpstr>Prevalence of CKD-related Complications</vt:lpstr>
      <vt:lpstr>Bone and Mineral Disorder</vt:lpstr>
      <vt:lpstr>Case 2 </vt:lpstr>
      <vt:lpstr>Case 2 continued.</vt:lpstr>
      <vt:lpstr>Differential Diagnosis for Elevated iPTH</vt:lpstr>
      <vt:lpstr>Mineral and Bone Disorder</vt:lpstr>
      <vt:lpstr>PowerPoint Presentation</vt:lpstr>
      <vt:lpstr>Disordered Phosphorus Metabolism in CKD</vt:lpstr>
      <vt:lpstr>Case 2 continued</vt:lpstr>
      <vt:lpstr>Mineral Bone Disease Testing Schedule</vt:lpstr>
      <vt:lpstr>PowerPoint Presentation</vt:lpstr>
      <vt:lpstr>Shortcomings of these measurements</vt:lpstr>
      <vt:lpstr>Mineral Bone Disease KDIGO Treatment Goals</vt:lpstr>
      <vt:lpstr>Case 2 Continued </vt:lpstr>
      <vt:lpstr>Case 2 Continued</vt:lpstr>
      <vt:lpstr>Dietary Phosphate Restriction</vt:lpstr>
      <vt:lpstr>Food for Thought . . . </vt:lpstr>
      <vt:lpstr>Phosphate Binders</vt:lpstr>
      <vt:lpstr>Calcium and 25-OH Vitamin D  in Stage 3-4 CKD - Opinions </vt:lpstr>
      <vt:lpstr>Bisphosphonates for osteoporosis</vt:lpstr>
      <vt:lpstr>Summary I</vt:lpstr>
      <vt:lpstr>Metabolic Acidosis</vt:lpstr>
      <vt:lpstr>Case 3</vt:lpstr>
      <vt:lpstr>Case 3 continued</vt:lpstr>
      <vt:lpstr>Prevalence of Acidosis in CKD</vt:lpstr>
      <vt:lpstr>Association of Acidosis with Complications</vt:lpstr>
      <vt:lpstr>Dietary Acid Load</vt:lpstr>
      <vt:lpstr>Association of Acidosis with Complications</vt:lpstr>
      <vt:lpstr>Case 3 Continued</vt:lpstr>
      <vt:lpstr>Open Label RCT of Bicarb Repletion</vt:lpstr>
      <vt:lpstr>PowerPoint Presentation</vt:lpstr>
      <vt:lpstr>Sodium bicarb repletion and kidney function</vt:lpstr>
      <vt:lpstr>Sodium bicarb repletion and ESRD</vt:lpstr>
      <vt:lpstr>Other potential benefits of bicarb repletion</vt:lpstr>
      <vt:lpstr>But . . . Sodium bicarb will cause edema and hypertension</vt:lpstr>
      <vt:lpstr>What about fruits and veggies?</vt:lpstr>
      <vt:lpstr>PowerPoint Presentation</vt:lpstr>
      <vt:lpstr>How to correct CKD-related metabolic acidosis</vt:lpstr>
      <vt:lpstr>How to correct CKD-related metabolic acidosis</vt:lpstr>
      <vt:lpstr>Summary II</vt:lpstr>
      <vt:lpstr>Hyperkalemia</vt:lpstr>
      <vt:lpstr>Case 4</vt:lpstr>
      <vt:lpstr>Case 4 continued</vt:lpstr>
      <vt:lpstr>Risk Factors for Hyperkalemia</vt:lpstr>
      <vt:lpstr>Drug-Induced Hyperkalemia in CKD</vt:lpstr>
      <vt:lpstr>Case 4 continued</vt:lpstr>
      <vt:lpstr>PowerPoint Presentation</vt:lpstr>
      <vt:lpstr>Acute Management of Hyperkalemia</vt:lpstr>
      <vt:lpstr>Chronic Management of Hyperkalemia</vt:lpstr>
      <vt:lpstr>SPS-Associated Colonic Necrosis</vt:lpstr>
      <vt:lpstr>Summary III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Kidney Disease</dc:title>
  <dc:creator>Michelle M. Estrella</dc:creator>
  <cp:lastModifiedBy>Jessica Joseph</cp:lastModifiedBy>
  <cp:revision>155</cp:revision>
  <dcterms:created xsi:type="dcterms:W3CDTF">2011-07-25T14:40:39Z</dcterms:created>
  <dcterms:modified xsi:type="dcterms:W3CDTF">2014-06-23T14:04:21Z</dcterms:modified>
</cp:coreProperties>
</file>