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145707446" r:id="rId5"/>
    <p:sldId id="2145707422" r:id="rId6"/>
    <p:sldId id="270" r:id="rId7"/>
    <p:sldId id="272" r:id="rId8"/>
    <p:sldId id="2145707430" r:id="rId9"/>
    <p:sldId id="2145707432" r:id="rId10"/>
    <p:sldId id="2145707431" r:id="rId11"/>
    <p:sldId id="2145707433" r:id="rId12"/>
    <p:sldId id="2145707434" r:id="rId13"/>
    <p:sldId id="2145707435" r:id="rId14"/>
    <p:sldId id="2145707436" r:id="rId15"/>
    <p:sldId id="290" r:id="rId16"/>
    <p:sldId id="2145707437" r:id="rId17"/>
    <p:sldId id="2145707442" r:id="rId18"/>
    <p:sldId id="2145707426" r:id="rId19"/>
    <p:sldId id="2145707438" r:id="rId20"/>
    <p:sldId id="2145707439" r:id="rId21"/>
    <p:sldId id="2145707443" r:id="rId22"/>
    <p:sldId id="2145707444" r:id="rId23"/>
    <p:sldId id="2145707440" r:id="rId24"/>
    <p:sldId id="2145707407" r:id="rId25"/>
    <p:sldId id="2145707415" r:id="rId26"/>
    <p:sldId id="2145707412" r:id="rId27"/>
    <p:sldId id="2145707411" r:id="rId28"/>
    <p:sldId id="567" r:id="rId29"/>
    <p:sldId id="566" r:id="rId30"/>
    <p:sldId id="565" r:id="rId31"/>
    <p:sldId id="2145707427" r:id="rId32"/>
    <p:sldId id="2145707445" r:id="rId33"/>
    <p:sldId id="261" r:id="rId34"/>
    <p:sldId id="2145707418" r:id="rId35"/>
    <p:sldId id="263" r:id="rId36"/>
    <p:sldId id="569" r:id="rId37"/>
    <p:sldId id="214570742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7F7F52-FDD9-D0D2-AC5B-DDA659BBC721}" name="Haley Jensen" initials="HJ" userId="Haley Jensen" providerId="None"/>
  <p188:author id="{3552637C-88B7-B094-A64C-60EF5D1B1C7A}" name="Haley Jensen" initials="HJ" userId="S::haley.jensen@kidney.org::ce87bd0a-c3b1-4dc5-a5a1-a9c3d1ad06ca" providerId="AD"/>
  <p188:author id="{514FB27F-3949-FBDA-FBB1-E9D9DDF9EE76}" name="Jessica Joseph" initials="JJ" userId="S::Jessica.Joseph@kidney.org::610ec3b2-0287-4a4d-94b2-e4245d413eee" providerId="AD"/>
  <p188:author id="{7C9A1CDB-D14E-C2DD-37F6-02AE1DAB9EFA}" name="Sunil Vyas" initials="SV" userId="S::Sunil.Vyas@kidney.org::f36450cb-7eb0-42dd-aa41-d2fcf25e8dd3" providerId="AD"/>
  <p188:author id="{0606ABDE-AF4D-CA61-AEF8-9AE853F8BF58}" name="Milton, Jennifer" initials="JM" userId="S::milton@uthscsa.edu::857f0ccc-1f0d-442e-a9a5-bcec9a032f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initials="E" lastIdx="1" clrIdx="0">
    <p:extLst>
      <p:ext uri="{19B8F6BF-5375-455C-9EA6-DF929625EA0E}">
        <p15:presenceInfo xmlns:p15="http://schemas.microsoft.com/office/powerpoint/2012/main" userId="be41b35b92ad0d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2" autoAdjust="0"/>
    <p:restoredTop sz="93447" autoAdjust="0"/>
  </p:normalViewPr>
  <p:slideViewPr>
    <p:cSldViewPr snapToGrid="0">
      <p:cViewPr varScale="1">
        <p:scale>
          <a:sx n="108" d="100"/>
          <a:sy n="108" d="100"/>
        </p:scale>
        <p:origin x="246"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68" d="100"/>
          <a:sy n="168" d="100"/>
        </p:scale>
        <p:origin x="538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ey Jensen" userId="23146922927.nkf.egnyte.com_tp_egnyte_plus" providerId="OAuth2" clId="{1EDB1672-3DE8-495E-9941-444B0BE5093A}"/>
    <pc:docChg chg="undo redo custSel modSld">
      <pc:chgData name="Haley Jensen" userId="23146922927.nkf.egnyte.com_tp_egnyte_plus" providerId="OAuth2" clId="{1EDB1672-3DE8-495E-9941-444B0BE5093A}" dt="2025-05-01T21:43:47.903" v="24" actId="1076"/>
      <pc:docMkLst>
        <pc:docMk/>
      </pc:docMkLst>
      <pc:sldChg chg="addSp delSp modSp mod">
        <pc:chgData name="Haley Jensen" userId="23146922927.nkf.egnyte.com_tp_egnyte_plus" providerId="OAuth2" clId="{1EDB1672-3DE8-495E-9941-444B0BE5093A}" dt="2025-05-01T21:43:47.903" v="24" actId="1076"/>
        <pc:sldMkLst>
          <pc:docMk/>
          <pc:sldMk cId="4073810670" sldId="569"/>
        </pc:sldMkLst>
        <pc:spChg chg="add del">
          <ac:chgData name="Haley Jensen" userId="23146922927.nkf.egnyte.com_tp_egnyte_plus" providerId="OAuth2" clId="{1EDB1672-3DE8-495E-9941-444B0BE5093A}" dt="2025-05-01T21:43:15.362" v="10" actId="478"/>
          <ac:spMkLst>
            <pc:docMk/>
            <pc:sldMk cId="4073810670" sldId="569"/>
            <ac:spMk id="6" creationId="{945FAD5C-ADD8-17A6-A3D4-64094CB567DD}"/>
          </ac:spMkLst>
        </pc:spChg>
        <pc:spChg chg="del mod">
          <ac:chgData name="Haley Jensen" userId="23146922927.nkf.egnyte.com_tp_egnyte_plus" providerId="OAuth2" clId="{1EDB1672-3DE8-495E-9941-444B0BE5093A}" dt="2025-05-01T21:42:27.571" v="1" actId="478"/>
          <ac:spMkLst>
            <pc:docMk/>
            <pc:sldMk cId="4073810670" sldId="569"/>
            <ac:spMk id="9" creationId="{D2FA37AB-E9FC-256D-9A5B-E1B89A295813}"/>
          </ac:spMkLst>
        </pc:spChg>
        <pc:spChg chg="mod">
          <ac:chgData name="Haley Jensen" userId="23146922927.nkf.egnyte.com_tp_egnyte_plus" providerId="OAuth2" clId="{1EDB1672-3DE8-495E-9941-444B0BE5093A}" dt="2025-05-01T21:43:44.061" v="23" actId="1076"/>
          <ac:spMkLst>
            <pc:docMk/>
            <pc:sldMk cId="4073810670" sldId="569"/>
            <ac:spMk id="14" creationId="{09B36AE4-01F5-C9BA-D38B-2A2A9998982B}"/>
          </ac:spMkLst>
        </pc:spChg>
        <pc:graphicFrameChg chg="mod modGraphic">
          <ac:chgData name="Haley Jensen" userId="23146922927.nkf.egnyte.com_tp_egnyte_plus" providerId="OAuth2" clId="{1EDB1672-3DE8-495E-9941-444B0BE5093A}" dt="2025-05-01T21:43:39.249" v="22" actId="1076"/>
          <ac:graphicFrameMkLst>
            <pc:docMk/>
            <pc:sldMk cId="4073810670" sldId="569"/>
            <ac:graphicFrameMk id="4" creationId="{0BB06A89-FF42-CBDC-AA86-3E9B452AA068}"/>
          </ac:graphicFrameMkLst>
        </pc:graphicFrameChg>
        <pc:picChg chg="add del mod">
          <ac:chgData name="Haley Jensen" userId="23146922927.nkf.egnyte.com_tp_egnyte_plus" providerId="OAuth2" clId="{1EDB1672-3DE8-495E-9941-444B0BE5093A}" dt="2025-05-01T21:43:47.903" v="24" actId="1076"/>
          <ac:picMkLst>
            <pc:docMk/>
            <pc:sldMk cId="4073810670" sldId="569"/>
            <ac:picMk id="7" creationId="{E2CD53E8-42D0-1633-2578-B1D8921D720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2234885755653"/>
          <c:y val="4.115704546771904E-2"/>
          <c:w val="0.73422130144695841"/>
          <c:h val="0.81494888233938423"/>
        </c:manualLayout>
      </c:layout>
      <c:barChart>
        <c:barDir val="col"/>
        <c:grouping val="stacked"/>
        <c:varyColors val="0"/>
        <c:ser>
          <c:idx val="0"/>
          <c:order val="0"/>
          <c:tx>
            <c:strRef>
              <c:f>Sheet1!$B$1</c:f>
              <c:strCache>
                <c:ptCount val="1"/>
                <c:pt idx="0">
                  <c:v>Living Donor Kidney Transplant</c:v>
                </c:pt>
              </c:strCache>
            </c:strRef>
          </c:tx>
          <c:spPr>
            <a:solidFill>
              <a:schemeClr val="tx2"/>
            </a:solidFill>
            <a:ln>
              <a:noFill/>
            </a:ln>
            <a:effectLst/>
          </c:spPr>
          <c:invertIfNegative val="0"/>
          <c:cat>
            <c:strRef>
              <c:f>Sheet1!$A$2:$A$4</c:f>
              <c:strCache>
                <c:ptCount val="3"/>
                <c:pt idx="0">
                  <c:v>On Dialysis</c:v>
                </c:pt>
                <c:pt idx="1">
                  <c:v>On the waitlist</c:v>
                </c:pt>
                <c:pt idx="2">
                  <c:v>Get a transplant</c:v>
                </c:pt>
              </c:strCache>
            </c:strRef>
          </c:cat>
          <c:val>
            <c:numRef>
              <c:f>Sheet1!$B$2:$B$4</c:f>
              <c:numCache>
                <c:formatCode>#,##0</c:formatCode>
                <c:ptCount val="3"/>
                <c:pt idx="0">
                  <c:v>562484</c:v>
                </c:pt>
                <c:pt idx="1">
                  <c:v>90265</c:v>
                </c:pt>
                <c:pt idx="2">
                  <c:v>6418</c:v>
                </c:pt>
              </c:numCache>
            </c:numRef>
          </c:val>
          <c:extLst>
            <c:ext xmlns:c16="http://schemas.microsoft.com/office/drawing/2014/chart" uri="{C3380CC4-5D6E-409C-BE32-E72D297353CC}">
              <c16:uniqueId val="{00000000-64C9-4EE1-8ECC-867D5808878E}"/>
            </c:ext>
          </c:extLst>
        </c:ser>
        <c:ser>
          <c:idx val="1"/>
          <c:order val="1"/>
          <c:tx>
            <c:strRef>
              <c:f>Sheet1!$C$1</c:f>
              <c:strCache>
                <c:ptCount val="1"/>
                <c:pt idx="0">
                  <c:v>Deceased Donor Kidney Transplant</c:v>
                </c:pt>
              </c:strCache>
            </c:strRef>
          </c:tx>
          <c:spPr>
            <a:solidFill>
              <a:schemeClr val="accent4"/>
            </a:solidFill>
            <a:ln>
              <a:noFill/>
            </a:ln>
            <a:effectLst/>
          </c:spPr>
          <c:invertIfNegative val="0"/>
          <c:cat>
            <c:strRef>
              <c:f>Sheet1!$A$2:$A$4</c:f>
              <c:strCache>
                <c:ptCount val="3"/>
                <c:pt idx="0">
                  <c:v>On Dialysis</c:v>
                </c:pt>
                <c:pt idx="1">
                  <c:v>On the waitlist</c:v>
                </c:pt>
                <c:pt idx="2">
                  <c:v>Get a transplant</c:v>
                </c:pt>
              </c:strCache>
            </c:strRef>
          </c:cat>
          <c:val>
            <c:numRef>
              <c:f>Sheet1!$C$2:$C$4</c:f>
              <c:numCache>
                <c:formatCode>General</c:formatCode>
                <c:ptCount val="3"/>
                <c:pt idx="2">
                  <c:v>21341</c:v>
                </c:pt>
              </c:numCache>
            </c:numRef>
          </c:val>
          <c:extLst>
            <c:ext xmlns:c16="http://schemas.microsoft.com/office/drawing/2014/chart" uri="{C3380CC4-5D6E-409C-BE32-E72D297353CC}">
              <c16:uniqueId val="{00000001-64C9-4EE1-8ECC-867D5808878E}"/>
            </c:ext>
          </c:extLst>
        </c:ser>
        <c:dLbls>
          <c:showLegendKey val="0"/>
          <c:showVal val="0"/>
          <c:showCatName val="0"/>
          <c:showSerName val="0"/>
          <c:showPercent val="0"/>
          <c:showBubbleSize val="0"/>
        </c:dLbls>
        <c:gapWidth val="219"/>
        <c:overlap val="100"/>
        <c:axId val="1881582400"/>
        <c:axId val="1881581984"/>
      </c:barChart>
      <c:catAx>
        <c:axId val="188158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881581984"/>
        <c:crosses val="autoZero"/>
        <c:auto val="1"/>
        <c:lblAlgn val="ctr"/>
        <c:lblOffset val="100"/>
        <c:noMultiLvlLbl val="0"/>
      </c:catAx>
      <c:valAx>
        <c:axId val="1881581984"/>
        <c:scaling>
          <c:orientation val="minMax"/>
          <c:max val="6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881582400"/>
        <c:crosses val="autoZero"/>
        <c:crossBetween val="between"/>
      </c:valAx>
      <c:spPr>
        <a:noFill/>
        <a:ln>
          <a:noFill/>
        </a:ln>
        <a:effectLst/>
      </c:spPr>
    </c:plotArea>
    <c:legend>
      <c:legendPos val="r"/>
      <c:layout>
        <c:manualLayout>
          <c:xMode val="edge"/>
          <c:yMode val="edge"/>
          <c:x val="0.61848054044397482"/>
          <c:y val="0.5115399904809661"/>
          <c:w val="0.29726529758871284"/>
          <c:h val="0.251662866060311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18FCA-1780-46D0-B53B-2DB0B15D5B47}" type="doc">
      <dgm:prSet loTypeId="urn:microsoft.com/office/officeart/2005/8/layout/venn1" loCatId="relationship" qsTypeId="urn:microsoft.com/office/officeart/2005/8/quickstyle/simple4" qsCatId="simple" csTypeId="urn:microsoft.com/office/officeart/2005/8/colors/accent3_5" csCatId="accent3" phldr="1"/>
      <dgm:spPr/>
      <dgm:t>
        <a:bodyPr/>
        <a:lstStyle/>
        <a:p>
          <a:endParaRPr lang="en-US"/>
        </a:p>
      </dgm:t>
    </dgm:pt>
    <dgm:pt modelId="{955492DD-DF4B-489D-AC69-5BAA3DE3D051}">
      <dgm:prSet custT="1"/>
      <dgm:spPr>
        <a:solidFill>
          <a:schemeClr val="accent1">
            <a:alpha val="60000"/>
          </a:schemeClr>
        </a:solidFill>
      </dgm:spPr>
      <dgm:t>
        <a:bodyPr anchor="ctr"/>
        <a:lstStyle/>
        <a:p>
          <a:pPr algn="ctr"/>
          <a:endParaRPr lang="en-US" sz="2000" dirty="0"/>
        </a:p>
        <a:p>
          <a:pPr algn="ctr"/>
          <a:r>
            <a:rPr lang="en-US" sz="2000" dirty="0"/>
            <a:t>Improve Health</a:t>
          </a:r>
        </a:p>
      </dgm:t>
    </dgm:pt>
    <dgm:pt modelId="{E77C40C6-C2CD-486C-8173-AF5DB4A5C0FF}" type="parTrans" cxnId="{323B7D2F-DE38-46B5-9AA4-35C5A430DFF4}">
      <dgm:prSet/>
      <dgm:spPr/>
      <dgm:t>
        <a:bodyPr/>
        <a:lstStyle/>
        <a:p>
          <a:pPr algn="ctr"/>
          <a:endParaRPr lang="en-US"/>
        </a:p>
      </dgm:t>
    </dgm:pt>
    <dgm:pt modelId="{7B84C168-253A-4640-85EE-082AD74EF44F}" type="sibTrans" cxnId="{323B7D2F-DE38-46B5-9AA4-35C5A430DFF4}">
      <dgm:prSet/>
      <dgm:spPr/>
      <dgm:t>
        <a:bodyPr/>
        <a:lstStyle/>
        <a:p>
          <a:pPr algn="ctr"/>
          <a:endParaRPr lang="en-US"/>
        </a:p>
      </dgm:t>
    </dgm:pt>
    <dgm:pt modelId="{D08EB499-812E-4771-8793-839BF11FA1B5}">
      <dgm:prSet custT="1"/>
      <dgm:spPr>
        <a:solidFill>
          <a:schemeClr val="accent3">
            <a:alpha val="60000"/>
          </a:schemeClr>
        </a:solidFill>
      </dgm:spPr>
      <dgm:t>
        <a:bodyPr/>
        <a:lstStyle/>
        <a:p>
          <a:pPr algn="l"/>
          <a:r>
            <a:rPr lang="en-US" sz="2000" dirty="0"/>
            <a:t>Lower Cost</a:t>
          </a:r>
        </a:p>
      </dgm:t>
    </dgm:pt>
    <dgm:pt modelId="{44BFEF18-2C2E-4BEF-929B-79CCBA7B39DB}" type="parTrans" cxnId="{99FDD19C-EF63-4132-AE3E-F38EFB9FBA12}">
      <dgm:prSet/>
      <dgm:spPr/>
      <dgm:t>
        <a:bodyPr/>
        <a:lstStyle/>
        <a:p>
          <a:pPr algn="ctr"/>
          <a:endParaRPr lang="en-US"/>
        </a:p>
      </dgm:t>
    </dgm:pt>
    <dgm:pt modelId="{2506830C-345B-4E6F-9A81-7ED833789C51}" type="sibTrans" cxnId="{99FDD19C-EF63-4132-AE3E-F38EFB9FBA12}">
      <dgm:prSet/>
      <dgm:spPr/>
      <dgm:t>
        <a:bodyPr/>
        <a:lstStyle/>
        <a:p>
          <a:pPr algn="ctr"/>
          <a:endParaRPr lang="en-US"/>
        </a:p>
      </dgm:t>
    </dgm:pt>
    <dgm:pt modelId="{B3999AAF-7EF9-49AF-BF1D-362C04AF76CC}">
      <dgm:prSet custT="1"/>
      <dgm:spPr>
        <a:solidFill>
          <a:schemeClr val="accent4">
            <a:alpha val="60000"/>
          </a:schemeClr>
        </a:solidFill>
      </dgm:spPr>
      <dgm:t>
        <a:bodyPr/>
        <a:lstStyle/>
        <a:p>
          <a:pPr algn="r"/>
          <a:r>
            <a:rPr lang="en-US" sz="2000" dirty="0"/>
            <a:t>Better Care</a:t>
          </a:r>
        </a:p>
      </dgm:t>
    </dgm:pt>
    <dgm:pt modelId="{CC841E79-40C8-447E-9945-306E23ADD23B}" type="parTrans" cxnId="{A0F37A81-4D98-4C19-9A6A-6091613654C6}">
      <dgm:prSet/>
      <dgm:spPr/>
      <dgm:t>
        <a:bodyPr/>
        <a:lstStyle/>
        <a:p>
          <a:pPr algn="ctr"/>
          <a:endParaRPr lang="en-US"/>
        </a:p>
      </dgm:t>
    </dgm:pt>
    <dgm:pt modelId="{1D33A2D6-E368-4A0C-9494-6345596FE849}" type="sibTrans" cxnId="{A0F37A81-4D98-4C19-9A6A-6091613654C6}">
      <dgm:prSet/>
      <dgm:spPr/>
      <dgm:t>
        <a:bodyPr/>
        <a:lstStyle/>
        <a:p>
          <a:pPr algn="ctr"/>
          <a:endParaRPr lang="en-US"/>
        </a:p>
      </dgm:t>
    </dgm:pt>
    <dgm:pt modelId="{1115BCD8-F1D9-45EA-AAC4-5E91CC633D67}" type="pres">
      <dgm:prSet presAssocID="{04218FCA-1780-46D0-B53B-2DB0B15D5B47}" presName="compositeShape" presStyleCnt="0">
        <dgm:presLayoutVars>
          <dgm:chMax val="7"/>
          <dgm:dir/>
          <dgm:resizeHandles val="exact"/>
        </dgm:presLayoutVars>
      </dgm:prSet>
      <dgm:spPr/>
    </dgm:pt>
    <dgm:pt modelId="{BC7D58C2-1A35-41A2-ABD9-1D4ECCBEC87F}" type="pres">
      <dgm:prSet presAssocID="{955492DD-DF4B-489D-AC69-5BAA3DE3D051}" presName="circ1" presStyleLbl="vennNode1" presStyleIdx="0" presStyleCnt="3"/>
      <dgm:spPr/>
    </dgm:pt>
    <dgm:pt modelId="{96091CDA-4DFD-4ADE-89B8-6AF1295FBCFB}" type="pres">
      <dgm:prSet presAssocID="{955492DD-DF4B-489D-AC69-5BAA3DE3D051}" presName="circ1Tx" presStyleLbl="revTx" presStyleIdx="0" presStyleCnt="0">
        <dgm:presLayoutVars>
          <dgm:chMax val="0"/>
          <dgm:chPref val="0"/>
          <dgm:bulletEnabled val="1"/>
        </dgm:presLayoutVars>
      </dgm:prSet>
      <dgm:spPr/>
    </dgm:pt>
    <dgm:pt modelId="{D886E76B-219B-443D-893A-322B7039C31C}" type="pres">
      <dgm:prSet presAssocID="{D08EB499-812E-4771-8793-839BF11FA1B5}" presName="circ2" presStyleLbl="vennNode1" presStyleIdx="1" presStyleCnt="3"/>
      <dgm:spPr/>
    </dgm:pt>
    <dgm:pt modelId="{0E440DEA-47AA-474B-AB1E-B018F79C1326}" type="pres">
      <dgm:prSet presAssocID="{D08EB499-812E-4771-8793-839BF11FA1B5}" presName="circ2Tx" presStyleLbl="revTx" presStyleIdx="0" presStyleCnt="0">
        <dgm:presLayoutVars>
          <dgm:chMax val="0"/>
          <dgm:chPref val="0"/>
          <dgm:bulletEnabled val="1"/>
        </dgm:presLayoutVars>
      </dgm:prSet>
      <dgm:spPr/>
    </dgm:pt>
    <dgm:pt modelId="{A4351F06-FCC4-46F0-BB21-13CA38D431ED}" type="pres">
      <dgm:prSet presAssocID="{B3999AAF-7EF9-49AF-BF1D-362C04AF76CC}" presName="circ3" presStyleLbl="vennNode1" presStyleIdx="2" presStyleCnt="3"/>
      <dgm:spPr/>
    </dgm:pt>
    <dgm:pt modelId="{4759BF89-4300-4BF8-BCB4-B58283423032}" type="pres">
      <dgm:prSet presAssocID="{B3999AAF-7EF9-49AF-BF1D-362C04AF76CC}" presName="circ3Tx" presStyleLbl="revTx" presStyleIdx="0" presStyleCnt="0">
        <dgm:presLayoutVars>
          <dgm:chMax val="0"/>
          <dgm:chPref val="0"/>
          <dgm:bulletEnabled val="1"/>
        </dgm:presLayoutVars>
      </dgm:prSet>
      <dgm:spPr/>
    </dgm:pt>
  </dgm:ptLst>
  <dgm:cxnLst>
    <dgm:cxn modelId="{3B220F24-DA3E-4FF8-8281-9D32E9B0156B}" type="presOf" srcId="{B3999AAF-7EF9-49AF-BF1D-362C04AF76CC}" destId="{4759BF89-4300-4BF8-BCB4-B58283423032}" srcOrd="1" destOrd="0" presId="urn:microsoft.com/office/officeart/2005/8/layout/venn1"/>
    <dgm:cxn modelId="{323B7D2F-DE38-46B5-9AA4-35C5A430DFF4}" srcId="{04218FCA-1780-46D0-B53B-2DB0B15D5B47}" destId="{955492DD-DF4B-489D-AC69-5BAA3DE3D051}" srcOrd="0" destOrd="0" parTransId="{E77C40C6-C2CD-486C-8173-AF5DB4A5C0FF}" sibTransId="{7B84C168-253A-4640-85EE-082AD74EF44F}"/>
    <dgm:cxn modelId="{29C6A943-E568-4746-A81E-5E77FB2BB8FB}" type="presOf" srcId="{D08EB499-812E-4771-8793-839BF11FA1B5}" destId="{D886E76B-219B-443D-893A-322B7039C31C}" srcOrd="0" destOrd="0" presId="urn:microsoft.com/office/officeart/2005/8/layout/venn1"/>
    <dgm:cxn modelId="{D7166848-AB5F-4655-ABBD-C081F870C45C}" type="presOf" srcId="{04218FCA-1780-46D0-B53B-2DB0B15D5B47}" destId="{1115BCD8-F1D9-45EA-AAC4-5E91CC633D67}" srcOrd="0" destOrd="0" presId="urn:microsoft.com/office/officeart/2005/8/layout/venn1"/>
    <dgm:cxn modelId="{F54BE749-E618-4AF8-A1DB-EE510E4A91A4}" type="presOf" srcId="{955492DD-DF4B-489D-AC69-5BAA3DE3D051}" destId="{96091CDA-4DFD-4ADE-89B8-6AF1295FBCFB}" srcOrd="1" destOrd="0" presId="urn:microsoft.com/office/officeart/2005/8/layout/venn1"/>
    <dgm:cxn modelId="{A0F37A81-4D98-4C19-9A6A-6091613654C6}" srcId="{04218FCA-1780-46D0-B53B-2DB0B15D5B47}" destId="{B3999AAF-7EF9-49AF-BF1D-362C04AF76CC}" srcOrd="2" destOrd="0" parTransId="{CC841E79-40C8-447E-9945-306E23ADD23B}" sibTransId="{1D33A2D6-E368-4A0C-9494-6345596FE849}"/>
    <dgm:cxn modelId="{9769FB91-1B8D-4195-9C69-919FE25D05A2}" type="presOf" srcId="{B3999AAF-7EF9-49AF-BF1D-362C04AF76CC}" destId="{A4351F06-FCC4-46F0-BB21-13CA38D431ED}" srcOrd="0" destOrd="0" presId="urn:microsoft.com/office/officeart/2005/8/layout/venn1"/>
    <dgm:cxn modelId="{99FDD19C-EF63-4132-AE3E-F38EFB9FBA12}" srcId="{04218FCA-1780-46D0-B53B-2DB0B15D5B47}" destId="{D08EB499-812E-4771-8793-839BF11FA1B5}" srcOrd="1" destOrd="0" parTransId="{44BFEF18-2C2E-4BEF-929B-79CCBA7B39DB}" sibTransId="{2506830C-345B-4E6F-9A81-7ED833789C51}"/>
    <dgm:cxn modelId="{54DC36B7-BE07-471A-ADBF-1A5416354560}" type="presOf" srcId="{955492DD-DF4B-489D-AC69-5BAA3DE3D051}" destId="{BC7D58C2-1A35-41A2-ABD9-1D4ECCBEC87F}" srcOrd="0" destOrd="0" presId="urn:microsoft.com/office/officeart/2005/8/layout/venn1"/>
    <dgm:cxn modelId="{FC97A0DA-4A45-42A4-9749-D6B064FCC34E}" type="presOf" srcId="{D08EB499-812E-4771-8793-839BF11FA1B5}" destId="{0E440DEA-47AA-474B-AB1E-B018F79C1326}" srcOrd="1" destOrd="0" presId="urn:microsoft.com/office/officeart/2005/8/layout/venn1"/>
    <dgm:cxn modelId="{0CD7760E-A47D-4912-9894-CE5F8278A8E3}" type="presParOf" srcId="{1115BCD8-F1D9-45EA-AAC4-5E91CC633D67}" destId="{BC7D58C2-1A35-41A2-ABD9-1D4ECCBEC87F}" srcOrd="0" destOrd="0" presId="urn:microsoft.com/office/officeart/2005/8/layout/venn1"/>
    <dgm:cxn modelId="{4C8A23B2-CE1B-4139-A87D-5231B9EB774F}" type="presParOf" srcId="{1115BCD8-F1D9-45EA-AAC4-5E91CC633D67}" destId="{96091CDA-4DFD-4ADE-89B8-6AF1295FBCFB}" srcOrd="1" destOrd="0" presId="urn:microsoft.com/office/officeart/2005/8/layout/venn1"/>
    <dgm:cxn modelId="{A00B5C11-2147-445A-AB31-13B7038C1B5B}" type="presParOf" srcId="{1115BCD8-F1D9-45EA-AAC4-5E91CC633D67}" destId="{D886E76B-219B-443D-893A-322B7039C31C}" srcOrd="2" destOrd="0" presId="urn:microsoft.com/office/officeart/2005/8/layout/venn1"/>
    <dgm:cxn modelId="{370DC90E-F5F4-4623-8CED-729BE065C507}" type="presParOf" srcId="{1115BCD8-F1D9-45EA-AAC4-5E91CC633D67}" destId="{0E440DEA-47AA-474B-AB1E-B018F79C1326}" srcOrd="3" destOrd="0" presId="urn:microsoft.com/office/officeart/2005/8/layout/venn1"/>
    <dgm:cxn modelId="{6E95C5E7-98DB-463F-948E-57DBD99B7575}" type="presParOf" srcId="{1115BCD8-F1D9-45EA-AAC4-5E91CC633D67}" destId="{A4351F06-FCC4-46F0-BB21-13CA38D431ED}" srcOrd="4" destOrd="0" presId="urn:microsoft.com/office/officeart/2005/8/layout/venn1"/>
    <dgm:cxn modelId="{7F553C20-1A43-4175-9356-069620CD2FA0}" type="presParOf" srcId="{1115BCD8-F1D9-45EA-AAC4-5E91CC633D67}" destId="{4759BF89-4300-4BF8-BCB4-B5828342303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D58C2-1A35-41A2-ABD9-1D4ECCBEC87F}">
      <dsp:nvSpPr>
        <dsp:cNvPr id="0" name=""/>
        <dsp:cNvSpPr/>
      </dsp:nvSpPr>
      <dsp:spPr>
        <a:xfrm>
          <a:off x="1811525" y="58414"/>
          <a:ext cx="2803875" cy="2803875"/>
        </a:xfrm>
        <a:prstGeom prst="ellipse">
          <a:avLst/>
        </a:prstGeom>
        <a:solidFill>
          <a:schemeClr val="accent1">
            <a:alpha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Improve Health</a:t>
          </a:r>
        </a:p>
      </dsp:txBody>
      <dsp:txXfrm>
        <a:off x="2185375" y="549092"/>
        <a:ext cx="2056175" cy="1261743"/>
      </dsp:txXfrm>
    </dsp:sp>
    <dsp:sp modelId="{D886E76B-219B-443D-893A-322B7039C31C}">
      <dsp:nvSpPr>
        <dsp:cNvPr id="0" name=""/>
        <dsp:cNvSpPr/>
      </dsp:nvSpPr>
      <dsp:spPr>
        <a:xfrm>
          <a:off x="2823257" y="1810835"/>
          <a:ext cx="2803875" cy="2803875"/>
        </a:xfrm>
        <a:prstGeom prst="ellipse">
          <a:avLst/>
        </a:prstGeom>
        <a:solidFill>
          <a:schemeClr val="accent3">
            <a:alpha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Lower Cost</a:t>
          </a:r>
        </a:p>
      </dsp:txBody>
      <dsp:txXfrm>
        <a:off x="3680775" y="2535170"/>
        <a:ext cx="1682325" cy="1542131"/>
      </dsp:txXfrm>
    </dsp:sp>
    <dsp:sp modelId="{A4351F06-FCC4-46F0-BB21-13CA38D431ED}">
      <dsp:nvSpPr>
        <dsp:cNvPr id="0" name=""/>
        <dsp:cNvSpPr/>
      </dsp:nvSpPr>
      <dsp:spPr>
        <a:xfrm>
          <a:off x="799793" y="1810835"/>
          <a:ext cx="2803875" cy="2803875"/>
        </a:xfrm>
        <a:prstGeom prst="ellipse">
          <a:avLst/>
        </a:prstGeom>
        <a:solidFill>
          <a:schemeClr val="accent4">
            <a:alpha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889000">
            <a:lnSpc>
              <a:spcPct val="90000"/>
            </a:lnSpc>
            <a:spcBef>
              <a:spcPct val="0"/>
            </a:spcBef>
            <a:spcAft>
              <a:spcPct val="35000"/>
            </a:spcAft>
            <a:buNone/>
          </a:pPr>
          <a:r>
            <a:rPr lang="en-US" sz="2000" kern="1200" dirty="0"/>
            <a:t>Better Care</a:t>
          </a:r>
        </a:p>
      </dsp:txBody>
      <dsp:txXfrm>
        <a:off x="1063825" y="2535170"/>
        <a:ext cx="1682325" cy="15421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468594D-CE54-4474-8FBB-58EE94500A7D}" type="datetimeFigureOut">
              <a:rPr lang="en-US" smtClean="0"/>
              <a:pPr/>
              <a:t>5/1/2025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04D020A-4DF1-4D05-A5E6-E863B79AD9F1}" type="slidenum">
              <a:rPr lang="en-US" smtClean="0"/>
              <a:pPr/>
              <a:t>‹#›</a:t>
            </a:fld>
            <a:endParaRPr lang="en-US" dirty="0"/>
          </a:p>
        </p:txBody>
      </p:sp>
    </p:spTree>
    <p:extLst>
      <p:ext uri="{BB962C8B-B14F-4D97-AF65-F5344CB8AC3E}">
        <p14:creationId xmlns:p14="http://schemas.microsoft.com/office/powerpoint/2010/main" val="90147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a:t>
            </a:fld>
            <a:endParaRPr lang="en-US" dirty="0"/>
          </a:p>
        </p:txBody>
      </p:sp>
    </p:spTree>
    <p:extLst>
      <p:ext uri="{BB962C8B-B14F-4D97-AF65-F5344CB8AC3E}">
        <p14:creationId xmlns:p14="http://schemas.microsoft.com/office/powerpoint/2010/main" val="337066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solidFill>
                  <a:srgbClr val="262626"/>
                </a:solidFill>
              </a:rPr>
              <a:t>Unfortunately, there many steps and barriers along the way to transplant, including:</a:t>
            </a:r>
            <a:endParaRPr kumimoji="0" lang="en-US" sz="1200" b="0" i="0" u="none" strike="noStrike" kern="1200" cap="none" spc="0" normalizeH="0" baseline="0" noProof="0" dirty="0">
              <a:ln>
                <a:noFill/>
              </a:ln>
              <a:solidFill>
                <a:srgbClr val="262626"/>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Not knowing that transplant is an option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Not being referred to a transplant center to start the process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Difficulty completing the evaluation, including getting to and from the transplant center for many tests and appointments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Not knowing how to find a living donor</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Waiting many years for a kidney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62626"/>
                </a:solidFill>
                <a:effectLst/>
                <a:uLnTx/>
                <a:uFillTx/>
                <a:ea typeface="+mn-ea"/>
                <a:cs typeface="+mn-cs"/>
              </a:rPr>
              <a:t>And the many changes that come after receiving a kidney transplant, which is not a cure for kidney disease and has its own set of healthcare burdens.</a:t>
            </a:r>
          </a:p>
          <a:p>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13</a:t>
            </a:fld>
            <a:endParaRPr lang="en-US" dirty="0"/>
          </a:p>
        </p:txBody>
      </p:sp>
    </p:spTree>
    <p:extLst>
      <p:ext uri="{BB962C8B-B14F-4D97-AF65-F5344CB8AC3E}">
        <p14:creationId xmlns:p14="http://schemas.microsoft.com/office/powerpoint/2010/main" val="258785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20C7-AB28-347A-FC6B-5E7EF3F20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41326-D300-4421-7C8B-EFF2A47D1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A5E89-6EA8-01D6-F51A-A37C33CA0F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26B2D3-5428-FD96-EE98-CF52EB55DDA2}"/>
              </a:ext>
            </a:extLst>
          </p:cNvPr>
          <p:cNvSpPr>
            <a:spLocks noGrp="1"/>
          </p:cNvSpPr>
          <p:nvPr>
            <p:ph type="sldNum" sz="quarter" idx="5"/>
          </p:nvPr>
        </p:nvSpPr>
        <p:spPr/>
        <p:txBody>
          <a:bodyPr/>
          <a:lstStyle/>
          <a:p>
            <a:fld id="{B19BE6EF-6B22-E540-95EA-8BFB09544785}" type="slidenum">
              <a:rPr lang="en-US" smtClean="0"/>
              <a:t>15</a:t>
            </a:fld>
            <a:endParaRPr lang="en-US"/>
          </a:p>
        </p:txBody>
      </p:sp>
    </p:spTree>
    <p:extLst>
      <p:ext uri="{BB962C8B-B14F-4D97-AF65-F5344CB8AC3E}">
        <p14:creationId xmlns:p14="http://schemas.microsoft.com/office/powerpoint/2010/main" val="337789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16</a:t>
            </a:fld>
            <a:endParaRPr lang="en-US" dirty="0"/>
          </a:p>
        </p:txBody>
      </p:sp>
    </p:spTree>
    <p:extLst>
      <p:ext uri="{BB962C8B-B14F-4D97-AF65-F5344CB8AC3E}">
        <p14:creationId xmlns:p14="http://schemas.microsoft.com/office/powerpoint/2010/main" val="70517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Transplant program should use combination of data they may have previously presented or pull where existing data is strong </a:t>
            </a:r>
          </a:p>
          <a:p>
            <a:endParaRPr lang="en-US" dirty="0"/>
          </a:p>
          <a:p>
            <a:r>
              <a:rPr lang="en-US" dirty="0"/>
              <a:t>This slide is a high-level summary to expound on --- but to be modified as needed based on what’s available and relevant. Examples.</a:t>
            </a:r>
          </a:p>
          <a:p>
            <a:endParaRPr lang="en-US" dirty="0"/>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17</a:t>
            </a:fld>
            <a:endParaRPr lang="en-US" dirty="0"/>
          </a:p>
        </p:txBody>
      </p:sp>
    </p:spTree>
    <p:extLst>
      <p:ext uri="{BB962C8B-B14F-4D97-AF65-F5344CB8AC3E}">
        <p14:creationId xmlns:p14="http://schemas.microsoft.com/office/powerpoint/2010/main" val="1228531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www.cms.gov</a:t>
            </a:r>
            <a:r>
              <a:rPr lang="en-US" dirty="0"/>
              <a:t>/priorities/innovation/files/iota-model-welcome-webinar-</a:t>
            </a:r>
            <a:r>
              <a:rPr lang="en-US" dirty="0" err="1"/>
              <a:t>slides.pdf</a:t>
            </a:r>
            <a:endParaRPr lang="en-US" dirty="0"/>
          </a:p>
          <a:p>
            <a:endParaRPr lang="en-US" dirty="0"/>
          </a:p>
          <a:p>
            <a:r>
              <a:rPr lang="en-US" dirty="0"/>
              <a:t>IOTA is “designed to incentivize transplant hospitals to increase the number of kidney transplants performed, aiming to improve access to kidney transplants for patients with End-Stage Renal Disease (ESRD) while maintaining quality of care by providing performance-based incentives and penalties based on their transplant volume compared to a baseline, essentially rewarding hospitals for performing more kidney transplants while also focusing on quality metrics and addressing social determinants of health that may hinder access to transplants.”</a:t>
            </a:r>
          </a:p>
          <a:p>
            <a:endParaRPr lang="en-US" dirty="0"/>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18</a:t>
            </a:fld>
            <a:endParaRPr lang="en-US" dirty="0"/>
          </a:p>
        </p:txBody>
      </p:sp>
    </p:spTree>
    <p:extLst>
      <p:ext uri="{BB962C8B-B14F-4D97-AF65-F5344CB8AC3E}">
        <p14:creationId xmlns:p14="http://schemas.microsoft.com/office/powerpoint/2010/main" val="177886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you work with your quality team and medical/surgical directors to identify which data could be best used as a comparison. Choose data points that illustrate where your own program has an opportunity to grow or is being outperformed in total # of living donors, % of live donor cases,  or perhaps showing the paired donation/.anonymous donors at your center versus other (available in OPTN ‘Center data’).</a:t>
            </a:r>
          </a:p>
          <a:p>
            <a:endParaRPr lang="en-US" dirty="0"/>
          </a:p>
          <a:p>
            <a:r>
              <a:rPr lang="en-US" dirty="0"/>
              <a:t>Above is an example. </a:t>
            </a:r>
          </a:p>
          <a:p>
            <a:endParaRPr lang="en-US" dirty="0"/>
          </a:p>
          <a:p>
            <a:r>
              <a:rPr lang="en-US" dirty="0"/>
              <a:t>What helps demonstrate evidence that we could grow or do better? Most compelling data you can find tied to the strategies/objectives you want to implement.</a:t>
            </a:r>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19</a:t>
            </a:fld>
            <a:endParaRPr lang="en-US" dirty="0"/>
          </a:p>
        </p:txBody>
      </p:sp>
    </p:spTree>
    <p:extLst>
      <p:ext uri="{BB962C8B-B14F-4D97-AF65-F5344CB8AC3E}">
        <p14:creationId xmlns:p14="http://schemas.microsoft.com/office/powerpoint/2010/main" val="3081247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390E3-05ED-3C60-DE81-5B75DC4D5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96614-AF87-AE6E-23FD-1E87A225F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11104-A516-6315-629F-3475DE554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7D1415-DFD5-8127-9152-1A26D43BDFDB}"/>
              </a:ext>
            </a:extLst>
          </p:cNvPr>
          <p:cNvSpPr>
            <a:spLocks noGrp="1"/>
          </p:cNvSpPr>
          <p:nvPr>
            <p:ph type="sldNum" sz="quarter" idx="5"/>
          </p:nvPr>
        </p:nvSpPr>
        <p:spPr/>
        <p:txBody>
          <a:bodyPr/>
          <a:lstStyle/>
          <a:p>
            <a:fld id="{304D020A-4DF1-4D05-A5E6-E863B79AD9F1}" type="slidenum">
              <a:rPr lang="en-US" smtClean="0"/>
              <a:t>20</a:t>
            </a:fld>
            <a:endParaRPr lang="en-US"/>
          </a:p>
        </p:txBody>
      </p:sp>
    </p:spTree>
    <p:extLst>
      <p:ext uri="{BB962C8B-B14F-4D97-AF65-F5344CB8AC3E}">
        <p14:creationId xmlns:p14="http://schemas.microsoft.com/office/powerpoint/2010/main" val="509703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Donor Champion programs exist around the country.</a:t>
            </a:r>
          </a:p>
        </p:txBody>
      </p:sp>
      <p:sp>
        <p:nvSpPr>
          <p:cNvPr id="4" name="Slide Number Placeholder 3"/>
          <p:cNvSpPr>
            <a:spLocks noGrp="1"/>
          </p:cNvSpPr>
          <p:nvPr>
            <p:ph type="sldNum" sz="quarter" idx="5"/>
          </p:nvPr>
        </p:nvSpPr>
        <p:spPr/>
        <p:txBody>
          <a:bodyPr/>
          <a:lstStyle/>
          <a:p>
            <a:fld id="{304D020A-4DF1-4D05-A5E6-E863B79AD9F1}" type="slidenum">
              <a:rPr lang="en-US" smtClean="0"/>
              <a:t>23</a:t>
            </a:fld>
            <a:endParaRPr lang="en-US"/>
          </a:p>
        </p:txBody>
      </p:sp>
    </p:spTree>
    <p:extLst>
      <p:ext uri="{BB962C8B-B14F-4D97-AF65-F5344CB8AC3E}">
        <p14:creationId xmlns:p14="http://schemas.microsoft.com/office/powerpoint/2010/main" val="285222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t>24</a:t>
            </a:fld>
            <a:endParaRPr lang="en-US"/>
          </a:p>
        </p:txBody>
      </p:sp>
    </p:spTree>
    <p:extLst>
      <p:ext uri="{BB962C8B-B14F-4D97-AF65-F5344CB8AC3E}">
        <p14:creationId xmlns:p14="http://schemas.microsoft.com/office/powerpoint/2010/main" val="221912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BE056-ADB6-C510-33AD-71031BF65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00E08-E80E-32C9-5E7A-1B0196464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F3BE0-5B79-EC07-6567-9F111C3B7A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3BDE21-B131-36CB-4536-34D239CD8E3C}"/>
              </a:ext>
            </a:extLst>
          </p:cNvPr>
          <p:cNvSpPr>
            <a:spLocks noGrp="1"/>
          </p:cNvSpPr>
          <p:nvPr>
            <p:ph type="sldNum" sz="quarter" idx="5"/>
          </p:nvPr>
        </p:nvSpPr>
        <p:spPr/>
        <p:txBody>
          <a:bodyPr/>
          <a:lstStyle/>
          <a:p>
            <a:fld id="{B19BE6EF-6B22-E540-95EA-8BFB09544785}" type="slidenum">
              <a:rPr lang="en-US" smtClean="0"/>
              <a:t>28</a:t>
            </a:fld>
            <a:endParaRPr lang="en-US"/>
          </a:p>
        </p:txBody>
      </p:sp>
    </p:spTree>
    <p:extLst>
      <p:ext uri="{BB962C8B-B14F-4D97-AF65-F5344CB8AC3E}">
        <p14:creationId xmlns:p14="http://schemas.microsoft.com/office/powerpoint/2010/main" val="385620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9BE6EF-6B22-E540-95EA-8BFB09544785}" type="slidenum">
              <a:rPr lang="en-US" smtClean="0"/>
              <a:t>2</a:t>
            </a:fld>
            <a:endParaRPr lang="en-US"/>
          </a:p>
        </p:txBody>
      </p:sp>
    </p:spTree>
    <p:extLst>
      <p:ext uri="{BB962C8B-B14F-4D97-AF65-F5344CB8AC3E}">
        <p14:creationId xmlns:p14="http://schemas.microsoft.com/office/powerpoint/2010/main" val="468392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addition, LDKT drive ancillary and downstream revenue from providers, lab, radiology, etc., leading to additional revenue – though these benefits are not captured in the calculator and are harder to directly quantify.</a:t>
            </a:r>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t>30</a:t>
            </a:fld>
            <a:endParaRPr lang="en-US"/>
          </a:p>
        </p:txBody>
      </p:sp>
    </p:spTree>
    <p:extLst>
      <p:ext uri="{BB962C8B-B14F-4D97-AF65-F5344CB8AC3E}">
        <p14:creationId xmlns:p14="http://schemas.microsoft.com/office/powerpoint/2010/main" val="141854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t>32</a:t>
            </a:fld>
            <a:endParaRPr lang="en-US"/>
          </a:p>
        </p:txBody>
      </p:sp>
    </p:spTree>
    <p:extLst>
      <p:ext uri="{BB962C8B-B14F-4D97-AF65-F5344CB8AC3E}">
        <p14:creationId xmlns:p14="http://schemas.microsoft.com/office/powerpoint/2010/main" val="4058128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0A30-69F5-C5A9-6DB9-0C0B960E1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9E5F5-15CF-7BF6-815C-A8050BE44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436C1-7551-BC24-3CAF-9B4D8DD8E7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981DD0-3AC5-52F1-4DE5-AC2E328934A5}"/>
              </a:ext>
            </a:extLst>
          </p:cNvPr>
          <p:cNvSpPr>
            <a:spLocks noGrp="1"/>
          </p:cNvSpPr>
          <p:nvPr>
            <p:ph type="sldNum" sz="quarter" idx="5"/>
          </p:nvPr>
        </p:nvSpPr>
        <p:spPr/>
        <p:txBody>
          <a:bodyPr/>
          <a:lstStyle/>
          <a:p>
            <a:fld id="{B19BE6EF-6B22-E540-95EA-8BFB09544785}" type="slidenum">
              <a:rPr lang="en-US" smtClean="0"/>
              <a:t>34</a:t>
            </a:fld>
            <a:endParaRPr lang="en-US"/>
          </a:p>
        </p:txBody>
      </p:sp>
    </p:spTree>
    <p:extLst>
      <p:ext uri="{BB962C8B-B14F-4D97-AF65-F5344CB8AC3E}">
        <p14:creationId xmlns:p14="http://schemas.microsoft.com/office/powerpoint/2010/main" val="247934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6</a:t>
            </a:fld>
            <a:endParaRPr lang="en-US" dirty="0"/>
          </a:p>
        </p:txBody>
      </p:sp>
    </p:spTree>
    <p:extLst>
      <p:ext uri="{BB962C8B-B14F-4D97-AF65-F5344CB8AC3E}">
        <p14:creationId xmlns:p14="http://schemas.microsoft.com/office/powerpoint/2010/main" val="81140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71C3-56FC-E51B-6F14-14DFD21B1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71DDB-DAAB-FEA7-7780-35AE2215C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6D5BC-B28A-6964-4B2A-FFAEBBE7A3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94311B-7CCF-A0DA-9431-2D3AC39390E2}"/>
              </a:ext>
            </a:extLst>
          </p:cNvPr>
          <p:cNvSpPr>
            <a:spLocks noGrp="1"/>
          </p:cNvSpPr>
          <p:nvPr>
            <p:ph type="sldNum" sz="quarter" idx="5"/>
          </p:nvPr>
        </p:nvSpPr>
        <p:spPr/>
        <p:txBody>
          <a:bodyPr/>
          <a:lstStyle/>
          <a:p>
            <a:fld id="{304D020A-4DF1-4D05-A5E6-E863B79AD9F1}" type="slidenum">
              <a:rPr lang="en-US" smtClean="0"/>
              <a:pPr/>
              <a:t>7</a:t>
            </a:fld>
            <a:endParaRPr lang="en-US" dirty="0"/>
          </a:p>
        </p:txBody>
      </p:sp>
    </p:spTree>
    <p:extLst>
      <p:ext uri="{BB962C8B-B14F-4D97-AF65-F5344CB8AC3E}">
        <p14:creationId xmlns:p14="http://schemas.microsoft.com/office/powerpoint/2010/main" val="87736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err="1"/>
              <a:t>Kolbrink</a:t>
            </a:r>
            <a:r>
              <a:rPr lang="en-US" sz="1200" b="0" i="0" u="none" strike="noStrike" baseline="0" dirty="0"/>
              <a:t> NDT 2023. Abdel Kader CJASN 2009. Bonventre CJASN 2019. </a:t>
            </a:r>
            <a:r>
              <a:rPr lang="en-US" sz="1200" b="0" i="0" u="none" strike="noStrike" baseline="0" dirty="0" err="1"/>
              <a:t>Wolgram</a:t>
            </a:r>
            <a:r>
              <a:rPr lang="en-US" sz="1200" b="0" i="0" u="none" strike="noStrike" baseline="0" dirty="0"/>
              <a:t> JASN 2019. Goto CJASN 2019. Aoko Ann </a:t>
            </a:r>
            <a:r>
              <a:rPr lang="en-US" sz="1200" b="0" i="0" u="none" strike="noStrike" baseline="0" dirty="0" err="1"/>
              <a:t>Vasc</a:t>
            </a:r>
            <a:r>
              <a:rPr lang="en-US" sz="1200" b="0" i="0" u="none" strike="noStrike" baseline="0" dirty="0"/>
              <a:t> Dis 2017; McCausland CJASN. </a:t>
            </a:r>
            <a:r>
              <a:rPr lang="en-US" b="0" i="0" dirty="0">
                <a:solidFill>
                  <a:srgbClr val="1B1B1B"/>
                </a:solidFill>
                <a:effectLst/>
                <a:latin typeface="Roboto Mono Web"/>
              </a:rPr>
              <a:t>Gallagher DM, Zhao C, Goldstein BA. A Readmission Risk Model for Hospitalized Patients Receiving Dialysis: Evaluation of Predictive Performance. Kidney Med. 2022 Jun 24;4(8):100507. </a:t>
            </a:r>
            <a:r>
              <a:rPr lang="en-US" b="0" i="0" dirty="0" err="1">
                <a:solidFill>
                  <a:srgbClr val="1B1B1B"/>
                </a:solidFill>
                <a:effectLst/>
                <a:latin typeface="Roboto Mono Web"/>
              </a:rPr>
              <a:t>doi</a:t>
            </a:r>
            <a:r>
              <a:rPr lang="en-US" b="0" i="0" dirty="0">
                <a:solidFill>
                  <a:srgbClr val="1B1B1B"/>
                </a:solidFill>
                <a:effectLst/>
                <a:latin typeface="Roboto Mono Web"/>
              </a:rPr>
              <a:t>: 10.1016/j.xkme.2022.100507. PMID: 36061368; PMCID: PMC9437601.</a:t>
            </a:r>
            <a:endParaRPr lang="en-US" dirty="0"/>
          </a:p>
          <a:p>
            <a:r>
              <a:rPr lang="en-US" dirty="0"/>
              <a:t>Used with permission from Dr. Eliot </a:t>
            </a:r>
            <a:r>
              <a:rPr lang="en-US" dirty="0" err="1"/>
              <a:t>Heher</a:t>
            </a:r>
            <a:r>
              <a:rPr lang="en-US" dirty="0"/>
              <a:t>, Square Knot Health</a:t>
            </a:r>
          </a:p>
          <a:p>
            <a:endParaRPr lang="en-US" dirty="0"/>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8</a:t>
            </a:fld>
            <a:endParaRPr lang="en-US" dirty="0"/>
          </a:p>
        </p:txBody>
      </p:sp>
    </p:spTree>
    <p:extLst>
      <p:ext uri="{BB962C8B-B14F-4D97-AF65-F5344CB8AC3E}">
        <p14:creationId xmlns:p14="http://schemas.microsoft.com/office/powerpoint/2010/main" val="4054735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health, quality of life, and equity barriers, the simple fact is that the high costs of ESRD must be urgently addressed.</a:t>
            </a:r>
          </a:p>
          <a:p>
            <a:pPr marL="171450" indent="-171450">
              <a:buFont typeface="Arial" panose="020B0604020202020204" pitchFamily="34" charset="0"/>
              <a:buChar char="•"/>
            </a:pPr>
            <a:r>
              <a:rPr lang="en-US" dirty="0"/>
              <a:t>ESRD costs Medicare well over 130 billion dollars per year.</a:t>
            </a:r>
          </a:p>
          <a:p>
            <a:pPr marL="171450" indent="-171450">
              <a:buFont typeface="Arial" panose="020B0604020202020204" pitchFamily="34" charset="0"/>
              <a:buChar char="•"/>
            </a:pPr>
            <a:r>
              <a:rPr lang="en-US" dirty="0"/>
              <a:t>Patients with ESRD also have the highest 30-day readmission risk of any targeted Medicare group at over 30%.</a:t>
            </a:r>
          </a:p>
          <a:p>
            <a:pPr marL="171450" indent="-171450">
              <a:buFont typeface="Arial" panose="020B0604020202020204" pitchFamily="34" charset="0"/>
              <a:buChar char="•"/>
            </a:pPr>
            <a:r>
              <a:rPr lang="en-US" dirty="0"/>
              <a:t>These costs negatively impact the healthcare system in many different ways.</a:t>
            </a:r>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9</a:t>
            </a:fld>
            <a:endParaRPr lang="en-US" dirty="0"/>
          </a:p>
        </p:txBody>
      </p:sp>
    </p:spTree>
    <p:extLst>
      <p:ext uri="{BB962C8B-B14F-4D97-AF65-F5344CB8AC3E}">
        <p14:creationId xmlns:p14="http://schemas.microsoft.com/office/powerpoint/2010/main" val="10236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t>CLINICAL SLIDE – skip if not needed.</a:t>
            </a:r>
          </a:p>
          <a:p>
            <a:pPr marL="285750" indent="-285750" algn="l">
              <a:buFont typeface="Arial" panose="020B0604020202020204" pitchFamily="34" charset="0"/>
              <a:buChar char="•"/>
            </a:pPr>
            <a:r>
              <a:rPr lang="en-US" sz="1200" b="0" i="0" u="none" strike="noStrike" baseline="0" dirty="0"/>
              <a:t>By contrast, transplant offers a chance at a longer, healthier, and more normal life that is well established in literature.</a:t>
            </a:r>
          </a:p>
          <a:p>
            <a:pPr marL="285750" indent="-285750" algn="l">
              <a:buFont typeface="Arial" panose="020B0604020202020204" pitchFamily="34" charset="0"/>
              <a:buChar char="•"/>
            </a:pPr>
            <a:r>
              <a:rPr lang="en-US" sz="1200" b="0" i="0" u="none" strike="noStrike" baseline="0" dirty="0"/>
              <a:t>Transplant patients achieve QOL scores similar to health individuals, especially if they receive a kidney from a living donor</a:t>
            </a:r>
          </a:p>
          <a:p>
            <a:pPr marL="285750" indent="-285750" algn="l">
              <a:buFont typeface="Arial" panose="020B0604020202020204" pitchFamily="34" charset="0"/>
              <a:buChar char="•"/>
            </a:pPr>
            <a:r>
              <a:rPr lang="en-US" sz="1200" b="0" i="0" u="none" strike="noStrike" baseline="0" dirty="0"/>
              <a:t>Kidney transplant is cost effective compared to dialysis and achieves those savings within 3 to 14 years. Well-matched living donor kidney transplants have the most economic and health benefits for patients.</a:t>
            </a:r>
          </a:p>
          <a:p>
            <a:pPr algn="l"/>
            <a:endParaRPr lang="en-US" sz="1200" b="0" i="0" u="none" strike="noStrike" baseline="0" dirty="0"/>
          </a:p>
          <a:p>
            <a:pPr algn="l"/>
            <a:r>
              <a:rPr lang="en-US" sz="1200" b="0" i="0" u="none" strike="noStrike" baseline="0" dirty="0"/>
              <a:t>Wolfe RA, McCullough KP, </a:t>
            </a:r>
            <a:r>
              <a:rPr lang="en-US" sz="1200" b="0" i="0" u="none" strike="noStrike" baseline="0" dirty="0" err="1"/>
              <a:t>Leichtman</a:t>
            </a:r>
            <a:r>
              <a:rPr lang="en-US" sz="1200" b="0" i="0" u="none" strike="noStrike" baseline="0" dirty="0"/>
              <a:t> AB. Predictability of survival models for waiting list and transplant patients: calculating LYFT. </a:t>
            </a:r>
            <a:r>
              <a:rPr lang="en-US" sz="1200" b="0" i="1" u="none" strike="noStrike" baseline="0" dirty="0"/>
              <a:t>Am J Transplant</a:t>
            </a:r>
            <a:r>
              <a:rPr lang="en-US" sz="1200" b="0" i="0" u="none" strike="noStrike" baseline="0" dirty="0"/>
              <a:t>. 2009;9(7):1523‐1527.</a:t>
            </a:r>
          </a:p>
          <a:p>
            <a:pPr algn="l"/>
            <a:r>
              <a:rPr lang="en-US" sz="1200" b="0" i="0" u="none" strike="noStrike" baseline="0" dirty="0"/>
              <a:t>Wolfe RA, Ashby VB, Milford EL, et al. Comparison of mortality in all patients on dialysis, patients on dialysis awaiting transplantation, and recipients of a first cadaveric transplant. </a:t>
            </a:r>
            <a:r>
              <a:rPr lang="en-US" sz="1200" b="0" i="1" u="none" strike="noStrike" baseline="0" dirty="0"/>
              <a:t>N Engl J Med</a:t>
            </a:r>
            <a:r>
              <a:rPr lang="en-US" sz="1200" b="0" i="0" u="none" strike="noStrike" baseline="0" dirty="0"/>
              <a:t>. 1999;341(23):1725‐1730.</a:t>
            </a:r>
          </a:p>
          <a:p>
            <a:pPr algn="l"/>
            <a:r>
              <a:rPr lang="en-US" sz="1200" b="0" i="0" u="none" strike="noStrike" baseline="0" dirty="0" err="1"/>
              <a:t>Kolbrink</a:t>
            </a:r>
            <a:r>
              <a:rPr lang="en-US" sz="1200" b="0" i="0" u="none" strike="noStrike" baseline="0" dirty="0"/>
              <a:t> NDT 2023. Abdel Kader CJASN 2009. Bonventre CJASN 2019. </a:t>
            </a:r>
            <a:r>
              <a:rPr lang="en-US" sz="1200" b="0" i="0" u="none" strike="noStrike" baseline="0" dirty="0" err="1"/>
              <a:t>Wolgram</a:t>
            </a:r>
            <a:r>
              <a:rPr lang="en-US" sz="1200" b="0" i="0" u="none" strike="noStrike" baseline="0" dirty="0"/>
              <a:t> JASN 2019. Goto CJASN 2019. </a:t>
            </a:r>
            <a:r>
              <a:rPr lang="en-US" sz="1200" b="0" i="0" u="none" strike="noStrike" baseline="0" dirty="0" err="1"/>
              <a:t>Aoko</a:t>
            </a:r>
            <a:r>
              <a:rPr lang="en-US" sz="1200" b="0" i="0" u="none" strike="noStrike" baseline="0" dirty="0"/>
              <a:t> Ann </a:t>
            </a:r>
            <a:r>
              <a:rPr lang="en-US" sz="1200" b="0" i="0" u="none" strike="noStrike" baseline="0" dirty="0" err="1"/>
              <a:t>Vasc</a:t>
            </a:r>
            <a:r>
              <a:rPr lang="en-US" sz="1200" b="0" i="0" u="none" strike="noStrike" baseline="0" dirty="0"/>
              <a:t> Dis 2017; McCausland CJASN.</a:t>
            </a:r>
            <a:endParaRPr lang="en-US" dirty="0"/>
          </a:p>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10</a:t>
            </a:fld>
            <a:endParaRPr lang="en-US" dirty="0"/>
          </a:p>
        </p:txBody>
      </p:sp>
    </p:spTree>
    <p:extLst>
      <p:ext uri="{BB962C8B-B14F-4D97-AF65-F5344CB8AC3E}">
        <p14:creationId xmlns:p14="http://schemas.microsoft.com/office/powerpoint/2010/main" val="2540596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D020A-4DF1-4D05-A5E6-E863B79AD9F1}" type="slidenum">
              <a:rPr lang="en-US" smtClean="0"/>
              <a:pPr/>
              <a:t>11</a:t>
            </a:fld>
            <a:endParaRPr lang="en-US" dirty="0"/>
          </a:p>
        </p:txBody>
      </p:sp>
    </p:spTree>
    <p:extLst>
      <p:ext uri="{BB962C8B-B14F-4D97-AF65-F5344CB8AC3E}">
        <p14:creationId xmlns:p14="http://schemas.microsoft.com/office/powerpoint/2010/main" val="407717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USRDS, UNOS</a:t>
            </a:r>
          </a:p>
        </p:txBody>
      </p:sp>
      <p:sp>
        <p:nvSpPr>
          <p:cNvPr id="4" name="Slide Number Placeholder 3"/>
          <p:cNvSpPr>
            <a:spLocks noGrp="1"/>
          </p:cNvSpPr>
          <p:nvPr>
            <p:ph type="sldNum" sz="quarter" idx="5"/>
          </p:nvPr>
        </p:nvSpPr>
        <p:spPr/>
        <p:txBody>
          <a:bodyPr/>
          <a:lstStyle/>
          <a:p>
            <a:fld id="{304D020A-4DF1-4D05-A5E6-E863B79AD9F1}" type="slidenum">
              <a:rPr lang="en-US" smtClean="0"/>
              <a:t>12</a:t>
            </a:fld>
            <a:endParaRPr lang="en-US"/>
          </a:p>
        </p:txBody>
      </p:sp>
    </p:spTree>
    <p:extLst>
      <p:ext uri="{BB962C8B-B14F-4D97-AF65-F5344CB8AC3E}">
        <p14:creationId xmlns:p14="http://schemas.microsoft.com/office/powerpoint/2010/main" val="2531749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39004">
              <a:schemeClr val="accent1"/>
            </a:gs>
            <a:gs pos="0">
              <a:schemeClr val="accent2"/>
            </a:gs>
            <a:gs pos="100000">
              <a:schemeClr val="accent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CDC6-27EB-9C11-C7BC-58CEFC6B68D5}"/>
              </a:ext>
            </a:extLst>
          </p:cNvPr>
          <p:cNvSpPr>
            <a:spLocks noGrp="1"/>
          </p:cNvSpPr>
          <p:nvPr>
            <p:ph type="ctrTitle"/>
          </p:nvPr>
        </p:nvSpPr>
        <p:spPr>
          <a:xfrm>
            <a:off x="0" y="1359243"/>
            <a:ext cx="12192000" cy="4139514"/>
          </a:xfrm>
          <a:effectLst>
            <a:outerShdw blurRad="50800" dist="38100" dir="2700000" algn="tl" rotWithShape="0">
              <a:prstClr val="black">
                <a:alpha val="40000"/>
              </a:prstClr>
            </a:outerShdw>
          </a:effectLst>
        </p:spPr>
        <p:txBody>
          <a:bodyPr anchor="ctr"/>
          <a:lstStyle>
            <a:lvl1pPr algn="ctr">
              <a:defRPr lang="en-US" sz="6000" b="1" kern="1200" dirty="0">
                <a:solidFill>
                  <a:schemeClr val="bg1"/>
                </a:solidFill>
                <a:latin typeface="+mj-lt"/>
                <a:ea typeface="+mn-ea"/>
                <a:cs typeface="+mn-cs"/>
              </a:defRPr>
            </a:lvl1pPr>
          </a:lstStyle>
          <a:p>
            <a:r>
              <a:rPr lang="en-US" dirty="0"/>
              <a:t>Click to edit Master title style</a:t>
            </a:r>
          </a:p>
        </p:txBody>
      </p:sp>
      <p:grpSp>
        <p:nvGrpSpPr>
          <p:cNvPr id="8" name="Group 7">
            <a:extLst>
              <a:ext uri="{FF2B5EF4-FFF2-40B4-BE49-F238E27FC236}">
                <a16:creationId xmlns:a16="http://schemas.microsoft.com/office/drawing/2014/main" id="{517B2981-D13E-6F21-A4A0-DB680D0DF8DF}"/>
              </a:ext>
            </a:extLst>
          </p:cNvPr>
          <p:cNvGrpSpPr/>
          <p:nvPr userDrawn="1"/>
        </p:nvGrpSpPr>
        <p:grpSpPr>
          <a:xfrm rot="5400000">
            <a:off x="10970303" y="27466"/>
            <a:ext cx="553746" cy="1197865"/>
            <a:chOff x="5936974" y="1934817"/>
            <a:chExt cx="796062" cy="1722043"/>
          </a:xfrm>
          <a:solidFill>
            <a:schemeClr val="accent1"/>
          </a:solidFill>
        </p:grpSpPr>
        <p:grpSp>
          <p:nvGrpSpPr>
            <p:cNvPr id="9" name="Group 8">
              <a:extLst>
                <a:ext uri="{FF2B5EF4-FFF2-40B4-BE49-F238E27FC236}">
                  <a16:creationId xmlns:a16="http://schemas.microsoft.com/office/drawing/2014/main" id="{BA54DDB4-98B9-EE42-6F21-684B492D4ECE}"/>
                </a:ext>
              </a:extLst>
            </p:cNvPr>
            <p:cNvGrpSpPr/>
            <p:nvPr/>
          </p:nvGrpSpPr>
          <p:grpSpPr>
            <a:xfrm>
              <a:off x="5936974" y="1934817"/>
              <a:ext cx="159026" cy="1722043"/>
              <a:chOff x="5936974" y="1934817"/>
              <a:chExt cx="159026" cy="1722043"/>
            </a:xfrm>
            <a:grpFill/>
          </p:grpSpPr>
          <p:sp>
            <p:nvSpPr>
              <p:cNvPr id="24" name="Oval 23">
                <a:extLst>
                  <a:ext uri="{FF2B5EF4-FFF2-40B4-BE49-F238E27FC236}">
                    <a16:creationId xmlns:a16="http://schemas.microsoft.com/office/drawing/2014/main" id="{9F2097EA-1521-2135-2D76-D672D03B6CB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1E1451-EF89-BC51-0A7B-A23A7CC6799D}"/>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C717878-1C57-42C8-9082-569771A151A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A7F5778-6324-E940-C2F2-F2336C65F68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8D738DA-487C-22FB-31CC-B0257ADDAAA6}"/>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C769644-3E2B-CCFE-CE1D-DDB825BA3554}"/>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3EFBFE5-D840-3F4B-0E13-A0B94108959C}"/>
                </a:ext>
              </a:extLst>
            </p:cNvPr>
            <p:cNvGrpSpPr/>
            <p:nvPr/>
          </p:nvGrpSpPr>
          <p:grpSpPr>
            <a:xfrm>
              <a:off x="6255492" y="1934817"/>
              <a:ext cx="159026" cy="1722043"/>
              <a:chOff x="6242810" y="1934817"/>
              <a:chExt cx="159026" cy="1722043"/>
            </a:xfrm>
            <a:grpFill/>
          </p:grpSpPr>
          <p:sp>
            <p:nvSpPr>
              <p:cNvPr id="18" name="Oval 17">
                <a:extLst>
                  <a:ext uri="{FF2B5EF4-FFF2-40B4-BE49-F238E27FC236}">
                    <a16:creationId xmlns:a16="http://schemas.microsoft.com/office/drawing/2014/main" id="{D5BC748C-F780-1F3E-3B05-872D416DA59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191B47-45AE-0BEB-B695-D2579E00681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112CB17-F938-269E-80A5-17CB5A19DE0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5DDAF55-8608-48A9-05BE-60B3BB4FC1A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7C5827D-3383-20F4-F75A-D2D095FE795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B1B296-7340-4B7D-42C7-C4B35F25521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E185E2B-31F6-2F42-E23C-F1B2A37D0D9A}"/>
                </a:ext>
              </a:extLst>
            </p:cNvPr>
            <p:cNvGrpSpPr/>
            <p:nvPr/>
          </p:nvGrpSpPr>
          <p:grpSpPr>
            <a:xfrm>
              <a:off x="6574010" y="1934817"/>
              <a:ext cx="159026" cy="1722043"/>
              <a:chOff x="6242810" y="1934817"/>
              <a:chExt cx="159026" cy="1722043"/>
            </a:xfrm>
            <a:grpFill/>
          </p:grpSpPr>
          <p:sp>
            <p:nvSpPr>
              <p:cNvPr id="12" name="Oval 11">
                <a:extLst>
                  <a:ext uri="{FF2B5EF4-FFF2-40B4-BE49-F238E27FC236}">
                    <a16:creationId xmlns:a16="http://schemas.microsoft.com/office/drawing/2014/main" id="{356A6DAC-D4F7-F835-13F3-99C0DECE860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3325A2-6A50-1277-01E2-A8FFC08E6B2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1585F3-EC03-25AF-44D7-772CD2458E22}"/>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E32D0C6-BCB9-52CC-D1AF-B71DD30BE85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640E8D-127B-3739-1B1A-9211C64B0B1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34F1FA-6F25-9001-657A-C3F5EF9FA74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a:extLst>
              <a:ext uri="{FF2B5EF4-FFF2-40B4-BE49-F238E27FC236}">
                <a16:creationId xmlns:a16="http://schemas.microsoft.com/office/drawing/2014/main" id="{B50A2237-9573-F570-88F9-F52CB1BF3ED8}"/>
              </a:ext>
            </a:extLst>
          </p:cNvPr>
          <p:cNvGrpSpPr/>
          <p:nvPr userDrawn="1"/>
        </p:nvGrpSpPr>
        <p:grpSpPr>
          <a:xfrm>
            <a:off x="595158" y="4815693"/>
            <a:ext cx="741789" cy="1604641"/>
            <a:chOff x="5936974" y="1934817"/>
            <a:chExt cx="796062" cy="1722043"/>
          </a:xfrm>
          <a:solidFill>
            <a:schemeClr val="bg1">
              <a:alpha val="60000"/>
            </a:schemeClr>
          </a:solidFill>
        </p:grpSpPr>
        <p:grpSp>
          <p:nvGrpSpPr>
            <p:cNvPr id="31" name="Group 30">
              <a:extLst>
                <a:ext uri="{FF2B5EF4-FFF2-40B4-BE49-F238E27FC236}">
                  <a16:creationId xmlns:a16="http://schemas.microsoft.com/office/drawing/2014/main" id="{4F988091-780A-9E1A-4EFC-D9ACED02A26C}"/>
                </a:ext>
              </a:extLst>
            </p:cNvPr>
            <p:cNvGrpSpPr/>
            <p:nvPr/>
          </p:nvGrpSpPr>
          <p:grpSpPr>
            <a:xfrm>
              <a:off x="5936974" y="1934817"/>
              <a:ext cx="159026" cy="1722043"/>
              <a:chOff x="5936974" y="1934817"/>
              <a:chExt cx="159026" cy="1722043"/>
            </a:xfrm>
            <a:grpFill/>
          </p:grpSpPr>
          <p:sp>
            <p:nvSpPr>
              <p:cNvPr id="46" name="Oval 45">
                <a:extLst>
                  <a:ext uri="{FF2B5EF4-FFF2-40B4-BE49-F238E27FC236}">
                    <a16:creationId xmlns:a16="http://schemas.microsoft.com/office/drawing/2014/main" id="{00C63972-AECF-B070-3B93-BC59C5C3215C}"/>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EF358A6-5E2B-0CFC-AD13-A0EF332922ED}"/>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4E7C952-7A89-211B-E3DA-98E1E724DF55}"/>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50FF90A-AE6A-5E5D-F295-F1BF2F8939B7}"/>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4593116-686D-C1E2-EA7D-F2D68133EE86}"/>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C98CC51-2EDB-97C4-34F1-492C23B50E08}"/>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5E2536EB-25A9-7FF7-83F3-95A0D6807D37}"/>
                </a:ext>
              </a:extLst>
            </p:cNvPr>
            <p:cNvGrpSpPr/>
            <p:nvPr/>
          </p:nvGrpSpPr>
          <p:grpSpPr>
            <a:xfrm>
              <a:off x="6255492" y="1934817"/>
              <a:ext cx="159026" cy="1722043"/>
              <a:chOff x="6242810" y="1934817"/>
              <a:chExt cx="159026" cy="1722043"/>
            </a:xfrm>
            <a:grpFill/>
          </p:grpSpPr>
          <p:sp>
            <p:nvSpPr>
              <p:cNvPr id="40" name="Oval 39">
                <a:extLst>
                  <a:ext uri="{FF2B5EF4-FFF2-40B4-BE49-F238E27FC236}">
                    <a16:creationId xmlns:a16="http://schemas.microsoft.com/office/drawing/2014/main" id="{5E5ADE4D-5034-36AF-6D81-59C964BDD2D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3AD63DE-CA3E-22F2-550A-BF1337C303A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1C09B0-6D4B-9D20-377B-8234D770320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F25E144-B178-8683-AFB4-39E0A53DE4F4}"/>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9D72B0E-D6AD-BA27-50FA-9846A89A320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61DA598-B876-07F3-1465-4D5109E10BE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4920085-F96C-39E4-2B8A-AF1ED46D8EA9}"/>
                </a:ext>
              </a:extLst>
            </p:cNvPr>
            <p:cNvGrpSpPr/>
            <p:nvPr/>
          </p:nvGrpSpPr>
          <p:grpSpPr>
            <a:xfrm>
              <a:off x="6574010" y="1934817"/>
              <a:ext cx="159026" cy="1722043"/>
              <a:chOff x="6242810" y="1934817"/>
              <a:chExt cx="159026" cy="1722043"/>
            </a:xfrm>
            <a:grpFill/>
          </p:grpSpPr>
          <p:sp>
            <p:nvSpPr>
              <p:cNvPr id="34" name="Oval 33">
                <a:extLst>
                  <a:ext uri="{FF2B5EF4-FFF2-40B4-BE49-F238E27FC236}">
                    <a16:creationId xmlns:a16="http://schemas.microsoft.com/office/drawing/2014/main" id="{CCF8BEFF-ACFF-E592-38FA-7F58C24A940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130F14D-43C7-2A33-66F2-2EA82E7FF95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B708525-6FB2-87FD-89F3-9304FC8186D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3DEB615-B6AB-51C1-2E7F-F8428FC8FAE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D5A00A5-7E88-DC9D-BA65-B81D93970196}"/>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04C460B-F03A-2FB0-F66E-1A47077A379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2" name="Graphic 51">
            <a:extLst>
              <a:ext uri="{FF2B5EF4-FFF2-40B4-BE49-F238E27FC236}">
                <a16:creationId xmlns:a16="http://schemas.microsoft.com/office/drawing/2014/main" id="{07ADD875-E60D-BF62-84CC-B6211FBBB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53" y="103377"/>
            <a:ext cx="1834198" cy="1834198"/>
          </a:xfrm>
          <a:prstGeom prst="rect">
            <a:avLst/>
          </a:prstGeom>
        </p:spPr>
      </p:pic>
    </p:spTree>
    <p:extLst>
      <p:ext uri="{BB962C8B-B14F-4D97-AF65-F5344CB8AC3E}">
        <p14:creationId xmlns:p14="http://schemas.microsoft.com/office/powerpoint/2010/main" val="83451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A6F-E5D8-9EB5-3871-856A984F86E8}"/>
              </a:ext>
            </a:extLst>
          </p:cNvPr>
          <p:cNvSpPr>
            <a:spLocks noGrp="1"/>
          </p:cNvSpPr>
          <p:nvPr>
            <p:ph type="title"/>
          </p:nvPr>
        </p:nvSpPr>
        <p:spPr>
          <a:xfrm>
            <a:off x="620634" y="699025"/>
            <a:ext cx="3932237" cy="1600200"/>
          </a:xfrm>
        </p:spPr>
        <p:txBody>
          <a:bodyPr anchor="b">
            <a:noAutofit/>
          </a:bodyPr>
          <a:lstStyle>
            <a:lvl1pPr algn="l">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1FDB26B6-FD34-871B-C95B-AF5355450438}"/>
              </a:ext>
            </a:extLst>
          </p:cNvPr>
          <p:cNvSpPr>
            <a:spLocks noGrp="1"/>
          </p:cNvSpPr>
          <p:nvPr>
            <p:ph type="pic" idx="1"/>
          </p:nvPr>
        </p:nvSpPr>
        <p:spPr>
          <a:xfrm>
            <a:off x="5183188" y="699025"/>
            <a:ext cx="6388178" cy="545995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5EACBD-5FAC-6F08-5885-AAFF65436AB3}"/>
              </a:ext>
            </a:extLst>
          </p:cNvPr>
          <p:cNvSpPr>
            <a:spLocks noGrp="1"/>
          </p:cNvSpPr>
          <p:nvPr>
            <p:ph type="body" sz="half" idx="2"/>
          </p:nvPr>
        </p:nvSpPr>
        <p:spPr>
          <a:xfrm>
            <a:off x="620634" y="2299225"/>
            <a:ext cx="3932237" cy="3859750"/>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7">
            <a:extLst>
              <a:ext uri="{FF2B5EF4-FFF2-40B4-BE49-F238E27FC236}">
                <a16:creationId xmlns:a16="http://schemas.microsoft.com/office/drawing/2014/main" id="{02A27173-4F24-AAE1-6158-655DCB4B752A}"/>
              </a:ext>
            </a:extLst>
          </p:cNvPr>
          <p:cNvSpPr>
            <a:spLocks noGrp="1"/>
          </p:cNvSpPr>
          <p:nvPr>
            <p:ph type="ftr" sz="quarter" idx="10"/>
          </p:nvPr>
        </p:nvSpPr>
        <p:spPr/>
        <p:txBody>
          <a:bodyPr/>
          <a:lstStyle/>
          <a:p>
            <a:pPr algn="l"/>
            <a:r>
              <a:rPr lang="en-US"/>
              <a:t>Growing Living Donation</a:t>
            </a:r>
            <a:endParaRPr lang="en-US" dirty="0"/>
          </a:p>
        </p:txBody>
      </p:sp>
      <p:sp>
        <p:nvSpPr>
          <p:cNvPr id="9" name="Slide Number Placeholder 8">
            <a:extLst>
              <a:ext uri="{FF2B5EF4-FFF2-40B4-BE49-F238E27FC236}">
                <a16:creationId xmlns:a16="http://schemas.microsoft.com/office/drawing/2014/main" id="{7A087E9E-73E0-9A80-47D9-E1AA8434F7EE}"/>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191260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DE9D-0EFE-47DC-A3C1-526E63CA2F75}"/>
              </a:ext>
            </a:extLst>
          </p:cNvPr>
          <p:cNvSpPr>
            <a:spLocks noGrp="1"/>
          </p:cNvSpPr>
          <p:nvPr>
            <p:ph type="title"/>
          </p:nvPr>
        </p:nvSpPr>
        <p:spPr>
          <a:xfrm>
            <a:off x="0" y="0"/>
            <a:ext cx="12192000" cy="1602089"/>
          </a:xfrm>
        </p:spPr>
        <p:txBody>
          <a:bodyPr>
            <a:normAutofit/>
          </a:bodyPr>
          <a:lstStyle>
            <a:lvl1pPr algn="ctr">
              <a:defRPr sz="4800"/>
            </a:lvl1pPr>
          </a:lstStyle>
          <a:p>
            <a:r>
              <a:rPr lang="en-US" dirty="0"/>
              <a:t>Click to edit Master title style</a:t>
            </a:r>
          </a:p>
        </p:txBody>
      </p:sp>
      <p:sp>
        <p:nvSpPr>
          <p:cNvPr id="3" name="Vertical Text Placeholder 2">
            <a:extLst>
              <a:ext uri="{FF2B5EF4-FFF2-40B4-BE49-F238E27FC236}">
                <a16:creationId xmlns:a16="http://schemas.microsoft.com/office/drawing/2014/main" id="{7FB45530-0991-D94B-5D46-8229F60288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D0C8B0A3-2F40-718B-1E7F-34A7727A54FA}"/>
              </a:ext>
            </a:extLst>
          </p:cNvPr>
          <p:cNvSpPr>
            <a:spLocks noGrp="1"/>
          </p:cNvSpPr>
          <p:nvPr>
            <p:ph type="ftr" sz="quarter" idx="10"/>
          </p:nvPr>
        </p:nvSpPr>
        <p:spPr/>
        <p:txBody>
          <a:bodyPr/>
          <a:lstStyle/>
          <a:p>
            <a:pPr algn="l"/>
            <a:r>
              <a:rPr lang="en-US"/>
              <a:t>Growing Living Donation</a:t>
            </a:r>
            <a:endParaRPr lang="en-US" dirty="0"/>
          </a:p>
        </p:txBody>
      </p:sp>
      <p:sp>
        <p:nvSpPr>
          <p:cNvPr id="8" name="Slide Number Placeholder 7">
            <a:extLst>
              <a:ext uri="{FF2B5EF4-FFF2-40B4-BE49-F238E27FC236}">
                <a16:creationId xmlns:a16="http://schemas.microsoft.com/office/drawing/2014/main" id="{1004A43A-F741-CFDF-67F5-215821FAD149}"/>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384785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6D4DC-89FB-FC39-08A7-1CE419D03BDF}"/>
              </a:ext>
            </a:extLst>
          </p:cNvPr>
          <p:cNvSpPr>
            <a:spLocks noGrp="1"/>
          </p:cNvSpPr>
          <p:nvPr>
            <p:ph type="title" orient="vert"/>
          </p:nvPr>
        </p:nvSpPr>
        <p:spPr>
          <a:xfrm>
            <a:off x="9566249" y="365125"/>
            <a:ext cx="2628900" cy="5811838"/>
          </a:xfrm>
        </p:spPr>
        <p:txBody>
          <a:bodyPr vert="eaVert"/>
          <a:lstStyle>
            <a:lvl1pPr algn="ctr">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AA68661-0FC9-9E63-036D-EB7ECF447E3D}"/>
              </a:ext>
            </a:extLst>
          </p:cNvPr>
          <p:cNvSpPr>
            <a:spLocks noGrp="1"/>
          </p:cNvSpPr>
          <p:nvPr>
            <p:ph type="body" orient="vert" idx="1"/>
          </p:nvPr>
        </p:nvSpPr>
        <p:spPr>
          <a:xfrm>
            <a:off x="612119" y="365125"/>
            <a:ext cx="8615007"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ED4625D-320B-E1B6-96A7-958F478F46F2}"/>
              </a:ext>
            </a:extLst>
          </p:cNvPr>
          <p:cNvSpPr>
            <a:spLocks noGrp="1"/>
          </p:cNvSpPr>
          <p:nvPr>
            <p:ph type="ftr" sz="quarter" idx="10"/>
          </p:nvPr>
        </p:nvSpPr>
        <p:spPr/>
        <p:txBody>
          <a:bodyPr/>
          <a:lstStyle/>
          <a:p>
            <a:pPr algn="l"/>
            <a:r>
              <a:rPr lang="en-US"/>
              <a:t>Growing Living Donation</a:t>
            </a:r>
            <a:endParaRPr lang="en-US" dirty="0"/>
          </a:p>
        </p:txBody>
      </p:sp>
      <p:sp>
        <p:nvSpPr>
          <p:cNvPr id="8" name="Slide Number Placeholder 7">
            <a:extLst>
              <a:ext uri="{FF2B5EF4-FFF2-40B4-BE49-F238E27FC236}">
                <a16:creationId xmlns:a16="http://schemas.microsoft.com/office/drawing/2014/main" id="{9BDA8DD2-F83B-6F96-7843-75A1F281B462}"/>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250317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C89E-10CE-2F09-7312-4428E9CD5A4C}"/>
              </a:ext>
            </a:extLst>
          </p:cNvPr>
          <p:cNvSpPr>
            <a:spLocks noGrp="1"/>
          </p:cNvSpPr>
          <p:nvPr>
            <p:ph type="title"/>
          </p:nvPr>
        </p:nvSpPr>
        <p:spPr>
          <a:xfrm>
            <a:off x="0" y="18255"/>
            <a:ext cx="12192000" cy="1577457"/>
          </a:xfrm>
        </p:spPr>
        <p:txBody>
          <a:bodyPr>
            <a:normAutofit/>
          </a:bodyPr>
          <a:lstStyle>
            <a:lvl1pPr algn="ctr">
              <a:defRPr sz="4800" b="1">
                <a:solidFill>
                  <a:schemeClr val="accent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7FD228DC-93B3-C41A-C598-E17530A5A0B7}"/>
              </a:ext>
            </a:extLst>
          </p:cNvPr>
          <p:cNvSpPr>
            <a:spLocks noGrp="1"/>
          </p:cNvSpPr>
          <p:nvPr>
            <p:ph idx="1"/>
          </p:nvPr>
        </p:nvSpPr>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8C6D3E7-2C60-2CA9-636D-0E0BAD19AC87}"/>
              </a:ext>
            </a:extLst>
          </p:cNvPr>
          <p:cNvSpPr>
            <a:spLocks noGrp="1"/>
          </p:cNvSpPr>
          <p:nvPr>
            <p:ph type="sldNum" sz="quarter" idx="11"/>
          </p:nvPr>
        </p:nvSpPr>
        <p:spPr/>
        <p:txBody>
          <a:bodyPr/>
          <a:lstStyle/>
          <a:p>
            <a:fld id="{7266DF5B-7CA8-42DA-A3FF-8EEE6A5A46EA}" type="slidenum">
              <a:rPr lang="en-US" smtClean="0"/>
              <a:pPr/>
              <a:t>‹#›</a:t>
            </a:fld>
            <a:endParaRPr lang="en-US" dirty="0"/>
          </a:p>
        </p:txBody>
      </p:sp>
      <p:sp>
        <p:nvSpPr>
          <p:cNvPr id="9" name="TextBox 8">
            <a:extLst>
              <a:ext uri="{FF2B5EF4-FFF2-40B4-BE49-F238E27FC236}">
                <a16:creationId xmlns:a16="http://schemas.microsoft.com/office/drawing/2014/main" id="{8CFDD04B-EF9E-D929-7C64-1DEF8AA0097D}"/>
              </a:ext>
            </a:extLst>
          </p:cNvPr>
          <p:cNvSpPr txBox="1"/>
          <p:nvPr userDrawn="1"/>
        </p:nvSpPr>
        <p:spPr>
          <a:xfrm>
            <a:off x="8353168" y="6512408"/>
            <a:ext cx="2467614" cy="215444"/>
          </a:xfrm>
          <a:prstGeom prst="rect">
            <a:avLst/>
          </a:prstGeom>
          <a:noFill/>
        </p:spPr>
        <p:txBody>
          <a:bodyPr wrap="square" rtlCol="0">
            <a:spAutoFit/>
          </a:bodyPr>
          <a:lstStyle/>
          <a:p>
            <a:pPr algn="r"/>
            <a:r>
              <a:rPr lang="en-US" sz="800" dirty="0">
                <a:latin typeface="Arial" panose="020B0604020202020204" pitchFamily="34" charset="0"/>
              </a:rPr>
              <a:t>Presentation template and calculator provided by:</a:t>
            </a:r>
          </a:p>
        </p:txBody>
      </p:sp>
      <p:pic>
        <p:nvPicPr>
          <p:cNvPr id="10" name="Graphic 9">
            <a:extLst>
              <a:ext uri="{FF2B5EF4-FFF2-40B4-BE49-F238E27FC236}">
                <a16:creationId xmlns:a16="http://schemas.microsoft.com/office/drawing/2014/main" id="{FEBFCC7E-FCF4-B6A2-F146-5189FAD525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782" y="6393954"/>
            <a:ext cx="1291877" cy="430626"/>
          </a:xfrm>
          <a:prstGeom prst="rect">
            <a:avLst/>
          </a:prstGeom>
        </p:spPr>
      </p:pic>
      <p:sp>
        <p:nvSpPr>
          <p:cNvPr id="11" name="Footer Placeholder 10">
            <a:extLst>
              <a:ext uri="{FF2B5EF4-FFF2-40B4-BE49-F238E27FC236}">
                <a16:creationId xmlns:a16="http://schemas.microsoft.com/office/drawing/2014/main" id="{A6EC32CE-A9B9-C03F-90C0-9CF263091687}"/>
              </a:ext>
            </a:extLst>
          </p:cNvPr>
          <p:cNvSpPr>
            <a:spLocks noGrp="1"/>
          </p:cNvSpPr>
          <p:nvPr>
            <p:ph type="ftr" sz="quarter" idx="12"/>
          </p:nvPr>
        </p:nvSpPr>
        <p:spPr/>
        <p:txBody>
          <a:bodyPr/>
          <a:lstStyle/>
          <a:p>
            <a:pPr algn="l"/>
            <a:r>
              <a:rPr lang="en-US"/>
              <a:t>Growing Living Donation</a:t>
            </a:r>
            <a:endParaRPr lang="en-US" dirty="0"/>
          </a:p>
        </p:txBody>
      </p:sp>
    </p:spTree>
    <p:extLst>
      <p:ext uri="{BB962C8B-B14F-4D97-AF65-F5344CB8AC3E}">
        <p14:creationId xmlns:p14="http://schemas.microsoft.com/office/powerpoint/2010/main" val="2401042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tes">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C89E-10CE-2F09-7312-4428E9CD5A4C}"/>
              </a:ext>
            </a:extLst>
          </p:cNvPr>
          <p:cNvSpPr>
            <a:spLocks noGrp="1"/>
          </p:cNvSpPr>
          <p:nvPr>
            <p:ph type="title"/>
          </p:nvPr>
        </p:nvSpPr>
        <p:spPr>
          <a:xfrm>
            <a:off x="0" y="18255"/>
            <a:ext cx="12192000" cy="1583834"/>
          </a:xfrm>
        </p:spPr>
        <p:txBody>
          <a:bodyPr>
            <a:normAutofit/>
          </a:bodyPr>
          <a:lstStyle>
            <a:lvl1pPr algn="ctr">
              <a:defRPr sz="4800" b="1">
                <a:solidFill>
                  <a:schemeClr val="accent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7FD228DC-93B3-C41A-C598-E17530A5A0B7}"/>
              </a:ext>
            </a:extLst>
          </p:cNvPr>
          <p:cNvSpPr>
            <a:spLocks noGrp="1"/>
          </p:cNvSpPr>
          <p:nvPr>
            <p:ph idx="1"/>
          </p:nvPr>
        </p:nvSpPr>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172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53000">
              <a:schemeClr val="accent1">
                <a:alpha val="20000"/>
              </a:schemeClr>
            </a:gs>
            <a:gs pos="99000">
              <a:schemeClr val="accent2">
                <a:alpha val="20000"/>
              </a:schemeClr>
            </a:gs>
            <a:gs pos="0">
              <a:schemeClr val="accent3">
                <a:alpha val="5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58C3-BE49-18F7-91FF-2CDC74B89F8F}"/>
              </a:ext>
            </a:extLst>
          </p:cNvPr>
          <p:cNvSpPr>
            <a:spLocks noGrp="1"/>
          </p:cNvSpPr>
          <p:nvPr>
            <p:ph type="title" hasCustomPrompt="1"/>
          </p:nvPr>
        </p:nvSpPr>
        <p:spPr>
          <a:xfrm>
            <a:off x="838200" y="2002631"/>
            <a:ext cx="10515600" cy="2852737"/>
          </a:xfrm>
          <a:effectLst>
            <a:outerShdw blurRad="50800" dist="38100" dir="2700000" algn="tl" rotWithShape="0">
              <a:schemeClr val="bg1">
                <a:alpha val="40000"/>
              </a:schemeClr>
            </a:outerShdw>
          </a:effectLst>
        </p:spPr>
        <p:txBody>
          <a:bodyPr anchor="ctr"/>
          <a:lstStyle>
            <a:lvl1pPr algn="ctr">
              <a:defRPr sz="6000" b="1">
                <a:solidFill>
                  <a:schemeClr val="accent2"/>
                </a:solidFill>
              </a:defRPr>
            </a:lvl1pPr>
          </a:lstStyle>
          <a:p>
            <a:r>
              <a:rPr lang="en-US" dirty="0"/>
              <a:t>Click to edit Section Slide</a:t>
            </a:r>
          </a:p>
        </p:txBody>
      </p:sp>
      <p:grpSp>
        <p:nvGrpSpPr>
          <p:cNvPr id="7" name="Group 6">
            <a:extLst>
              <a:ext uri="{FF2B5EF4-FFF2-40B4-BE49-F238E27FC236}">
                <a16:creationId xmlns:a16="http://schemas.microsoft.com/office/drawing/2014/main" id="{C4A8B816-943F-341C-47BD-E4925923E708}"/>
              </a:ext>
            </a:extLst>
          </p:cNvPr>
          <p:cNvGrpSpPr/>
          <p:nvPr userDrawn="1"/>
        </p:nvGrpSpPr>
        <p:grpSpPr>
          <a:xfrm rot="5400000">
            <a:off x="10970303" y="27466"/>
            <a:ext cx="553746" cy="1197865"/>
            <a:chOff x="5936974" y="1934817"/>
            <a:chExt cx="796062" cy="1722043"/>
          </a:xfrm>
          <a:solidFill>
            <a:schemeClr val="accent1"/>
          </a:solidFill>
        </p:grpSpPr>
        <p:grpSp>
          <p:nvGrpSpPr>
            <p:cNvPr id="8" name="Group 7">
              <a:extLst>
                <a:ext uri="{FF2B5EF4-FFF2-40B4-BE49-F238E27FC236}">
                  <a16:creationId xmlns:a16="http://schemas.microsoft.com/office/drawing/2014/main" id="{68C1093A-0207-11C6-DE47-4F10EFBBDB4C}"/>
                </a:ext>
              </a:extLst>
            </p:cNvPr>
            <p:cNvGrpSpPr/>
            <p:nvPr/>
          </p:nvGrpSpPr>
          <p:grpSpPr>
            <a:xfrm>
              <a:off x="5936974" y="1934817"/>
              <a:ext cx="159026" cy="1722043"/>
              <a:chOff x="5936974" y="1934817"/>
              <a:chExt cx="159026" cy="1722043"/>
            </a:xfrm>
            <a:grpFill/>
          </p:grpSpPr>
          <p:sp>
            <p:nvSpPr>
              <p:cNvPr id="23" name="Oval 22">
                <a:extLst>
                  <a:ext uri="{FF2B5EF4-FFF2-40B4-BE49-F238E27FC236}">
                    <a16:creationId xmlns:a16="http://schemas.microsoft.com/office/drawing/2014/main" id="{7C988C74-81FD-C048-8E64-B3BBB3FC9F17}"/>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91B5BF5-FCF1-2BB2-CCEA-7C91B1011063}"/>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B4AA75E-6BB6-01D7-5087-DEDE77FBE7C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D8A321B-06CA-C9C1-E932-B70CD5ECF33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8110CD2-3021-2255-F1AC-809136AD3C9D}"/>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55CFE6D-142C-36EE-EB2D-0379CE585A0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071A1C3-BEB0-B968-C4DA-48A535A0D8B9}"/>
                </a:ext>
              </a:extLst>
            </p:cNvPr>
            <p:cNvGrpSpPr/>
            <p:nvPr/>
          </p:nvGrpSpPr>
          <p:grpSpPr>
            <a:xfrm>
              <a:off x="6255492" y="1934817"/>
              <a:ext cx="159026" cy="1722043"/>
              <a:chOff x="6242810" y="1934817"/>
              <a:chExt cx="159026" cy="1722043"/>
            </a:xfrm>
            <a:grpFill/>
          </p:grpSpPr>
          <p:sp>
            <p:nvSpPr>
              <p:cNvPr id="17" name="Oval 16">
                <a:extLst>
                  <a:ext uri="{FF2B5EF4-FFF2-40B4-BE49-F238E27FC236}">
                    <a16:creationId xmlns:a16="http://schemas.microsoft.com/office/drawing/2014/main" id="{A0CD45A0-B6E0-C870-5F89-FF08E5C1B68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258D603-3677-2690-28C2-7B58FEE7B47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D04C69-E7CF-323E-8879-1F9E64F22A9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3AD2C56-2205-F9DA-7BC2-945ABA551CE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AC781D-8818-2CFD-FA27-FB08A402473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7A3482-63BF-9FB6-C4A8-D9252217799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B2E1A93-8824-74FE-F959-A12C6DDAB9E4}"/>
                </a:ext>
              </a:extLst>
            </p:cNvPr>
            <p:cNvGrpSpPr/>
            <p:nvPr/>
          </p:nvGrpSpPr>
          <p:grpSpPr>
            <a:xfrm>
              <a:off x="6574010" y="1934817"/>
              <a:ext cx="159026" cy="1722043"/>
              <a:chOff x="6242810" y="1934817"/>
              <a:chExt cx="159026" cy="1722043"/>
            </a:xfrm>
            <a:grpFill/>
          </p:grpSpPr>
          <p:sp>
            <p:nvSpPr>
              <p:cNvPr id="11" name="Oval 10">
                <a:extLst>
                  <a:ext uri="{FF2B5EF4-FFF2-40B4-BE49-F238E27FC236}">
                    <a16:creationId xmlns:a16="http://schemas.microsoft.com/office/drawing/2014/main" id="{5CCBB6BF-E932-76D8-B8DC-18FC6DB5B81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0D84971-DD3C-30EF-DB5F-3D22688B3F2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75A19F2-A89E-4C32-542C-C679CD19331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2FB152-A272-92EA-E3CC-B854A562D2B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19052C2-4B56-0FFC-E5A7-E8613521A7D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85374F-8DB0-D3E9-9DC5-F9145DD0F71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73FC4BA1-8628-D3D0-9D88-E82F1C0E2500}"/>
              </a:ext>
            </a:extLst>
          </p:cNvPr>
          <p:cNvGrpSpPr/>
          <p:nvPr userDrawn="1"/>
        </p:nvGrpSpPr>
        <p:grpSpPr>
          <a:xfrm>
            <a:off x="595158" y="4815693"/>
            <a:ext cx="741789" cy="1604641"/>
            <a:chOff x="5936974" y="1934817"/>
            <a:chExt cx="796062" cy="1722043"/>
          </a:xfrm>
          <a:solidFill>
            <a:schemeClr val="bg1">
              <a:alpha val="60000"/>
            </a:schemeClr>
          </a:solidFill>
        </p:grpSpPr>
        <p:grpSp>
          <p:nvGrpSpPr>
            <p:cNvPr id="30" name="Group 29">
              <a:extLst>
                <a:ext uri="{FF2B5EF4-FFF2-40B4-BE49-F238E27FC236}">
                  <a16:creationId xmlns:a16="http://schemas.microsoft.com/office/drawing/2014/main" id="{DE80D7C7-27D5-7879-B7B0-1CDBC7A84394}"/>
                </a:ext>
              </a:extLst>
            </p:cNvPr>
            <p:cNvGrpSpPr/>
            <p:nvPr/>
          </p:nvGrpSpPr>
          <p:grpSpPr>
            <a:xfrm>
              <a:off x="5936974" y="1934817"/>
              <a:ext cx="159026" cy="1722043"/>
              <a:chOff x="5936974" y="1934817"/>
              <a:chExt cx="159026" cy="1722043"/>
            </a:xfrm>
            <a:grpFill/>
          </p:grpSpPr>
          <p:sp>
            <p:nvSpPr>
              <p:cNvPr id="45" name="Oval 44">
                <a:extLst>
                  <a:ext uri="{FF2B5EF4-FFF2-40B4-BE49-F238E27FC236}">
                    <a16:creationId xmlns:a16="http://schemas.microsoft.com/office/drawing/2014/main" id="{0CC21EFE-FF7E-B1F2-9F6C-815FB48D271A}"/>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247BE0-B427-E311-9E44-CF0B9FC2A5D0}"/>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FCF3B2E-4BDD-13B6-F8F9-1B3E35A7770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1B6394A-3068-3BDA-F386-2309461C474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ED8068BF-B411-091B-50E6-5FF5A7120BD8}"/>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56906B5-84BB-92F9-AE30-72C68B34A95A}"/>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3ED0371B-317E-C1D2-C720-9715C17FAAD4}"/>
                </a:ext>
              </a:extLst>
            </p:cNvPr>
            <p:cNvGrpSpPr/>
            <p:nvPr/>
          </p:nvGrpSpPr>
          <p:grpSpPr>
            <a:xfrm>
              <a:off x="6255492" y="1934817"/>
              <a:ext cx="159026" cy="1722043"/>
              <a:chOff x="6242810" y="1934817"/>
              <a:chExt cx="159026" cy="1722043"/>
            </a:xfrm>
            <a:grpFill/>
          </p:grpSpPr>
          <p:sp>
            <p:nvSpPr>
              <p:cNvPr id="39" name="Oval 38">
                <a:extLst>
                  <a:ext uri="{FF2B5EF4-FFF2-40B4-BE49-F238E27FC236}">
                    <a16:creationId xmlns:a16="http://schemas.microsoft.com/office/drawing/2014/main" id="{F332D62D-7A13-762C-1306-1F23AAA4BD4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0699D85-DD08-CDDA-8017-921C1FBD968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D242467-3297-61C8-8108-34280DB8319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9AE9A33-F4AF-5BED-F06C-BA584042E8C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FF70807-6DBF-9EA8-6F72-034F326C164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9A0FBFC-3B47-51BE-6C1C-3DE858FFD3B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026211C-E2FD-82DB-B6DD-3CC7B286223A}"/>
                </a:ext>
              </a:extLst>
            </p:cNvPr>
            <p:cNvGrpSpPr/>
            <p:nvPr/>
          </p:nvGrpSpPr>
          <p:grpSpPr>
            <a:xfrm>
              <a:off x="6574010" y="1934817"/>
              <a:ext cx="159026" cy="1722043"/>
              <a:chOff x="6242810" y="1934817"/>
              <a:chExt cx="159026" cy="1722043"/>
            </a:xfrm>
            <a:grpFill/>
          </p:grpSpPr>
          <p:sp>
            <p:nvSpPr>
              <p:cNvPr id="33" name="Oval 32">
                <a:extLst>
                  <a:ext uri="{FF2B5EF4-FFF2-40B4-BE49-F238E27FC236}">
                    <a16:creationId xmlns:a16="http://schemas.microsoft.com/office/drawing/2014/main" id="{A733D027-9A1C-C445-57AA-9AB4937DF49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9542B9A-D5CF-2233-4164-7021955EB9B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38BA0F8-D8A5-985C-7653-E260539AAD5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1867995-F7C9-1519-B2CE-E00ADF45C7B3}"/>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DF0769F-5115-D758-106E-B616B688DCE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482791B-4E56-3685-CBD0-1CA41DB3989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32122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12D859F-995E-C194-4A53-C5DA3DC23BFB}"/>
              </a:ext>
            </a:extLst>
          </p:cNvPr>
          <p:cNvSpPr txBox="1"/>
          <p:nvPr userDrawn="1"/>
        </p:nvSpPr>
        <p:spPr>
          <a:xfrm>
            <a:off x="8353168" y="6512408"/>
            <a:ext cx="2467614" cy="215444"/>
          </a:xfrm>
          <a:prstGeom prst="rect">
            <a:avLst/>
          </a:prstGeom>
          <a:noFill/>
        </p:spPr>
        <p:txBody>
          <a:bodyPr wrap="square" rtlCol="0">
            <a:spAutoFit/>
          </a:bodyPr>
          <a:lstStyle/>
          <a:p>
            <a:pPr algn="r"/>
            <a:r>
              <a:rPr lang="en-US" sz="800" dirty="0">
                <a:latin typeface="Arial" panose="020B0604020202020204" pitchFamily="34" charset="0"/>
              </a:rPr>
              <a:t>Presentation template and calculator provided by:</a:t>
            </a:r>
          </a:p>
        </p:txBody>
      </p:sp>
      <p:pic>
        <p:nvPicPr>
          <p:cNvPr id="15" name="Graphic 14">
            <a:extLst>
              <a:ext uri="{FF2B5EF4-FFF2-40B4-BE49-F238E27FC236}">
                <a16:creationId xmlns:a16="http://schemas.microsoft.com/office/drawing/2014/main" id="{11942035-01D0-B213-B309-59B0299254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782" y="6393954"/>
            <a:ext cx="1291877" cy="430626"/>
          </a:xfrm>
          <a:prstGeom prst="rect">
            <a:avLst/>
          </a:prstGeom>
        </p:spPr>
      </p:pic>
      <p:sp>
        <p:nvSpPr>
          <p:cNvPr id="2" name="Title 1">
            <a:extLst>
              <a:ext uri="{FF2B5EF4-FFF2-40B4-BE49-F238E27FC236}">
                <a16:creationId xmlns:a16="http://schemas.microsoft.com/office/drawing/2014/main" id="{A9C1FCC1-A23C-427B-E74F-0027FE2DCB06}"/>
              </a:ext>
            </a:extLst>
          </p:cNvPr>
          <p:cNvSpPr>
            <a:spLocks noGrp="1"/>
          </p:cNvSpPr>
          <p:nvPr>
            <p:ph type="title"/>
          </p:nvPr>
        </p:nvSpPr>
        <p:spPr>
          <a:xfrm>
            <a:off x="0" y="0"/>
            <a:ext cx="12192000" cy="1597313"/>
          </a:xfrm>
        </p:spPr>
        <p:txBody>
          <a:bodyPr>
            <a:normAutofit/>
          </a:bodyPr>
          <a:lstStyle>
            <a:lvl1pPr algn="ct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7F1AE231-BF2D-7041-70AE-050D0B595966}"/>
              </a:ext>
            </a:extLst>
          </p:cNvPr>
          <p:cNvSpPr>
            <a:spLocks noGrp="1"/>
          </p:cNvSpPr>
          <p:nvPr>
            <p:ph sz="half" idx="1"/>
          </p:nvPr>
        </p:nvSpPr>
        <p:spPr>
          <a:xfrm>
            <a:off x="599485" y="1603690"/>
            <a:ext cx="5181600" cy="4351338"/>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10B385-6BF9-36E0-F550-643F30CF23C0}"/>
              </a:ext>
            </a:extLst>
          </p:cNvPr>
          <p:cNvSpPr>
            <a:spLocks noGrp="1"/>
          </p:cNvSpPr>
          <p:nvPr>
            <p:ph sz="half" idx="2"/>
          </p:nvPr>
        </p:nvSpPr>
        <p:spPr>
          <a:xfrm>
            <a:off x="6398361" y="1603690"/>
            <a:ext cx="5181600" cy="4351338"/>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01C5C5C7-AC23-2796-3772-803BE15FE5FE}"/>
              </a:ext>
            </a:extLst>
          </p:cNvPr>
          <p:cNvSpPr>
            <a:spLocks noGrp="1"/>
          </p:cNvSpPr>
          <p:nvPr>
            <p:ph type="ftr" sz="quarter" idx="10"/>
          </p:nvPr>
        </p:nvSpPr>
        <p:spPr/>
        <p:txBody>
          <a:bodyPr/>
          <a:lstStyle/>
          <a:p>
            <a:pPr algn="l"/>
            <a:r>
              <a:rPr lang="en-US"/>
              <a:t>Growing Living Donation</a:t>
            </a:r>
            <a:endParaRPr lang="en-US" dirty="0"/>
          </a:p>
        </p:txBody>
      </p:sp>
      <p:sp>
        <p:nvSpPr>
          <p:cNvPr id="11" name="Slide Number Placeholder 10">
            <a:extLst>
              <a:ext uri="{FF2B5EF4-FFF2-40B4-BE49-F238E27FC236}">
                <a16:creationId xmlns:a16="http://schemas.microsoft.com/office/drawing/2014/main" id="{198BC6A3-B61C-D9CA-2805-8B898C233507}"/>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4281432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4114CA7-A7D9-D0D2-6DF9-BC077D0027CF}"/>
              </a:ext>
            </a:extLst>
          </p:cNvPr>
          <p:cNvSpPr txBox="1"/>
          <p:nvPr userDrawn="1"/>
        </p:nvSpPr>
        <p:spPr>
          <a:xfrm>
            <a:off x="8353168" y="6512408"/>
            <a:ext cx="2467614" cy="215444"/>
          </a:xfrm>
          <a:prstGeom prst="rect">
            <a:avLst/>
          </a:prstGeom>
          <a:noFill/>
        </p:spPr>
        <p:txBody>
          <a:bodyPr wrap="square" rtlCol="0">
            <a:spAutoFit/>
          </a:bodyPr>
          <a:lstStyle/>
          <a:p>
            <a:pPr algn="r"/>
            <a:r>
              <a:rPr lang="en-US" sz="800" dirty="0">
                <a:latin typeface="Arial" panose="020B0604020202020204" pitchFamily="34" charset="0"/>
              </a:rPr>
              <a:t>Presentation template and calculator provided by:</a:t>
            </a:r>
          </a:p>
        </p:txBody>
      </p:sp>
      <p:pic>
        <p:nvPicPr>
          <p:cNvPr id="17" name="Graphic 16">
            <a:extLst>
              <a:ext uri="{FF2B5EF4-FFF2-40B4-BE49-F238E27FC236}">
                <a16:creationId xmlns:a16="http://schemas.microsoft.com/office/drawing/2014/main" id="{3CB54F67-8F88-6E1C-93A9-4CC20E031A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782" y="6393954"/>
            <a:ext cx="1291877" cy="430626"/>
          </a:xfrm>
          <a:prstGeom prst="rect">
            <a:avLst/>
          </a:prstGeom>
        </p:spPr>
      </p:pic>
      <p:sp>
        <p:nvSpPr>
          <p:cNvPr id="2" name="Title 1">
            <a:extLst>
              <a:ext uri="{FF2B5EF4-FFF2-40B4-BE49-F238E27FC236}">
                <a16:creationId xmlns:a16="http://schemas.microsoft.com/office/drawing/2014/main" id="{54156040-412A-9854-141B-0773E4A72009}"/>
              </a:ext>
            </a:extLst>
          </p:cNvPr>
          <p:cNvSpPr>
            <a:spLocks noGrp="1"/>
          </p:cNvSpPr>
          <p:nvPr>
            <p:ph type="title"/>
          </p:nvPr>
        </p:nvSpPr>
        <p:spPr>
          <a:xfrm>
            <a:off x="0" y="0"/>
            <a:ext cx="12192000" cy="1622398"/>
          </a:xfrm>
        </p:spPr>
        <p:txBody>
          <a:bodyPr anchor="ctr">
            <a:normAutofit/>
          </a:bodyPr>
          <a:lstStyle>
            <a:lvl1pPr algn="ctr">
              <a:defRPr sz="4800" b="1">
                <a:solidFill>
                  <a:schemeClr val="accent2"/>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2691A780-AC00-3391-D666-FCC5F6B319C0}"/>
              </a:ext>
            </a:extLst>
          </p:cNvPr>
          <p:cNvSpPr>
            <a:spLocks noGrp="1"/>
          </p:cNvSpPr>
          <p:nvPr>
            <p:ph type="body" idx="1"/>
          </p:nvPr>
        </p:nvSpPr>
        <p:spPr>
          <a:xfrm>
            <a:off x="620634" y="1628775"/>
            <a:ext cx="5157787" cy="823912"/>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51DE3A8-D180-22A6-8E3F-B233ED805359}"/>
              </a:ext>
            </a:extLst>
          </p:cNvPr>
          <p:cNvSpPr>
            <a:spLocks noGrp="1"/>
          </p:cNvSpPr>
          <p:nvPr>
            <p:ph sz="half" idx="2"/>
          </p:nvPr>
        </p:nvSpPr>
        <p:spPr>
          <a:xfrm>
            <a:off x="620634" y="2452687"/>
            <a:ext cx="5157787" cy="3684588"/>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E1EE98C-93BF-A3D4-115C-BD15CBE77A8D}"/>
              </a:ext>
            </a:extLst>
          </p:cNvPr>
          <p:cNvSpPr>
            <a:spLocks noGrp="1"/>
          </p:cNvSpPr>
          <p:nvPr>
            <p:ph type="body" sz="quarter" idx="3"/>
          </p:nvPr>
        </p:nvSpPr>
        <p:spPr>
          <a:xfrm>
            <a:off x="6388178" y="1628775"/>
            <a:ext cx="5183188" cy="823912"/>
          </a:xfrm>
        </p:spPr>
        <p:txBody>
          <a:bodyPr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B820805-A13D-7C1A-9360-E486BC723342}"/>
              </a:ext>
            </a:extLst>
          </p:cNvPr>
          <p:cNvSpPr>
            <a:spLocks noGrp="1"/>
          </p:cNvSpPr>
          <p:nvPr>
            <p:ph sz="quarter" idx="4"/>
          </p:nvPr>
        </p:nvSpPr>
        <p:spPr>
          <a:xfrm>
            <a:off x="6388178" y="2452687"/>
            <a:ext cx="5183188" cy="3684588"/>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1385726-0284-C3AB-F26C-C6636830D5BE}"/>
              </a:ext>
            </a:extLst>
          </p:cNvPr>
          <p:cNvSpPr>
            <a:spLocks noGrp="1"/>
          </p:cNvSpPr>
          <p:nvPr>
            <p:ph type="ftr" sz="quarter" idx="10"/>
          </p:nvPr>
        </p:nvSpPr>
        <p:spPr/>
        <p:txBody>
          <a:bodyPr/>
          <a:lstStyle/>
          <a:p>
            <a:pPr algn="l"/>
            <a:r>
              <a:rPr lang="en-US"/>
              <a:t>Growing Living Donation</a:t>
            </a:r>
            <a:endParaRPr lang="en-US" dirty="0"/>
          </a:p>
        </p:txBody>
      </p:sp>
      <p:sp>
        <p:nvSpPr>
          <p:cNvPr id="13" name="Slide Number Placeholder 12">
            <a:extLst>
              <a:ext uri="{FF2B5EF4-FFF2-40B4-BE49-F238E27FC236}">
                <a16:creationId xmlns:a16="http://schemas.microsoft.com/office/drawing/2014/main" id="{F81935EF-22C8-722A-0D3B-57B88F34A1D4}"/>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2038858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953D78B-D3BE-F5B9-A349-87608F0FEBF8}"/>
              </a:ext>
            </a:extLst>
          </p:cNvPr>
          <p:cNvSpPr txBox="1"/>
          <p:nvPr userDrawn="1"/>
        </p:nvSpPr>
        <p:spPr>
          <a:xfrm>
            <a:off x="8353168" y="6512408"/>
            <a:ext cx="2467614" cy="215444"/>
          </a:xfrm>
          <a:prstGeom prst="rect">
            <a:avLst/>
          </a:prstGeom>
          <a:noFill/>
        </p:spPr>
        <p:txBody>
          <a:bodyPr wrap="square" rtlCol="0">
            <a:spAutoFit/>
          </a:bodyPr>
          <a:lstStyle/>
          <a:p>
            <a:pPr algn="r"/>
            <a:r>
              <a:rPr lang="en-US" sz="800" dirty="0">
                <a:latin typeface="Arial" panose="020B0604020202020204" pitchFamily="34" charset="0"/>
              </a:rPr>
              <a:t>Presentation template and calculator provided by:</a:t>
            </a:r>
          </a:p>
        </p:txBody>
      </p:sp>
      <p:pic>
        <p:nvPicPr>
          <p:cNvPr id="16" name="Graphic 15">
            <a:extLst>
              <a:ext uri="{FF2B5EF4-FFF2-40B4-BE49-F238E27FC236}">
                <a16:creationId xmlns:a16="http://schemas.microsoft.com/office/drawing/2014/main" id="{3732C0B8-3104-925E-7CA2-271E6647B6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0782" y="6393954"/>
            <a:ext cx="1291877" cy="430626"/>
          </a:xfrm>
          <a:prstGeom prst="rect">
            <a:avLst/>
          </a:prstGeom>
        </p:spPr>
      </p:pic>
      <p:sp>
        <p:nvSpPr>
          <p:cNvPr id="2" name="Title 1">
            <a:extLst>
              <a:ext uri="{FF2B5EF4-FFF2-40B4-BE49-F238E27FC236}">
                <a16:creationId xmlns:a16="http://schemas.microsoft.com/office/drawing/2014/main" id="{29BA0FC4-1B75-D6A0-8CD0-F96B89A8697C}"/>
              </a:ext>
            </a:extLst>
          </p:cNvPr>
          <p:cNvSpPr>
            <a:spLocks noGrp="1"/>
          </p:cNvSpPr>
          <p:nvPr>
            <p:ph type="title"/>
          </p:nvPr>
        </p:nvSpPr>
        <p:spPr>
          <a:xfrm>
            <a:off x="-1" y="0"/>
            <a:ext cx="12192000" cy="1634836"/>
          </a:xfrm>
        </p:spPr>
        <p:txBody>
          <a:bodyPr>
            <a:normAutofit/>
          </a:bodyPr>
          <a:lstStyle>
            <a:lvl1pPr algn="ctr">
              <a:defRPr sz="4800" b="1">
                <a:solidFill>
                  <a:schemeClr val="accent2"/>
                </a:solidFill>
                <a:latin typeface="+mj-lt"/>
              </a:defRPr>
            </a:lvl1pPr>
          </a:lstStyle>
          <a:p>
            <a:r>
              <a:rPr lang="en-US" dirty="0"/>
              <a:t>Click to edit Master title style</a:t>
            </a:r>
          </a:p>
        </p:txBody>
      </p:sp>
      <p:sp>
        <p:nvSpPr>
          <p:cNvPr id="17" name="Footer Placeholder 16">
            <a:extLst>
              <a:ext uri="{FF2B5EF4-FFF2-40B4-BE49-F238E27FC236}">
                <a16:creationId xmlns:a16="http://schemas.microsoft.com/office/drawing/2014/main" id="{2C4F4381-A581-273D-7500-5C2E7714CF10}"/>
              </a:ext>
            </a:extLst>
          </p:cNvPr>
          <p:cNvSpPr>
            <a:spLocks noGrp="1"/>
          </p:cNvSpPr>
          <p:nvPr>
            <p:ph type="ftr" sz="quarter" idx="10"/>
          </p:nvPr>
        </p:nvSpPr>
        <p:spPr/>
        <p:txBody>
          <a:bodyPr/>
          <a:lstStyle/>
          <a:p>
            <a:pPr algn="l"/>
            <a:r>
              <a:rPr lang="en-US"/>
              <a:t>Growing Living Donation</a:t>
            </a:r>
            <a:endParaRPr lang="en-US" dirty="0"/>
          </a:p>
        </p:txBody>
      </p:sp>
      <p:sp>
        <p:nvSpPr>
          <p:cNvPr id="18" name="Slide Number Placeholder 17">
            <a:extLst>
              <a:ext uri="{FF2B5EF4-FFF2-40B4-BE49-F238E27FC236}">
                <a16:creationId xmlns:a16="http://schemas.microsoft.com/office/drawing/2014/main" id="{E8E5C8E5-16E2-0DE6-BAF7-E536F8E13775}"/>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2727806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0430291-D9AE-4D78-426F-AAB54C14671C}"/>
              </a:ext>
            </a:extLst>
          </p:cNvPr>
          <p:cNvSpPr>
            <a:spLocks noGrp="1"/>
          </p:cNvSpPr>
          <p:nvPr>
            <p:ph type="sldNum" sz="quarter" idx="11"/>
          </p:nvPr>
        </p:nvSpPr>
        <p:spPr/>
        <p:txBody>
          <a:bodyPr/>
          <a:lstStyle/>
          <a:p>
            <a:fld id="{7266DF5B-7CA8-42DA-A3FF-8EEE6A5A46EA}" type="slidenum">
              <a:rPr lang="en-US" smtClean="0"/>
              <a:pPr/>
              <a:t>‹#›</a:t>
            </a:fld>
            <a:endParaRPr lang="en-US" dirty="0"/>
          </a:p>
        </p:txBody>
      </p:sp>
      <p:sp>
        <p:nvSpPr>
          <p:cNvPr id="10" name="Footer Placeholder 9">
            <a:extLst>
              <a:ext uri="{FF2B5EF4-FFF2-40B4-BE49-F238E27FC236}">
                <a16:creationId xmlns:a16="http://schemas.microsoft.com/office/drawing/2014/main" id="{A7663BB3-1926-CD70-8D69-FC51C3C8A857}"/>
              </a:ext>
            </a:extLst>
          </p:cNvPr>
          <p:cNvSpPr>
            <a:spLocks noGrp="1"/>
          </p:cNvSpPr>
          <p:nvPr>
            <p:ph type="ftr" sz="quarter" idx="12"/>
          </p:nvPr>
        </p:nvSpPr>
        <p:spPr/>
        <p:txBody>
          <a:bodyPr/>
          <a:lstStyle/>
          <a:p>
            <a:pPr algn="l"/>
            <a:r>
              <a:rPr lang="en-US"/>
              <a:t>Growing Living Donation</a:t>
            </a:r>
            <a:endParaRPr lang="en-US" dirty="0"/>
          </a:p>
        </p:txBody>
      </p:sp>
    </p:spTree>
    <p:extLst>
      <p:ext uri="{BB962C8B-B14F-4D97-AF65-F5344CB8AC3E}">
        <p14:creationId xmlns:p14="http://schemas.microsoft.com/office/powerpoint/2010/main" val="3327024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C89D-1A39-3A2A-AE15-7A25052D5118}"/>
              </a:ext>
            </a:extLst>
          </p:cNvPr>
          <p:cNvSpPr>
            <a:spLocks noGrp="1"/>
          </p:cNvSpPr>
          <p:nvPr>
            <p:ph type="title"/>
          </p:nvPr>
        </p:nvSpPr>
        <p:spPr>
          <a:xfrm>
            <a:off x="635748" y="691467"/>
            <a:ext cx="3932237" cy="1600200"/>
          </a:xfrm>
        </p:spPr>
        <p:txBody>
          <a:bodyPr anchor="b">
            <a:noAutofit/>
          </a:bodyPr>
          <a:lstStyle>
            <a:lvl1pPr algn="l">
              <a:defRPr sz="4000" b="1">
                <a:solidFill>
                  <a:schemeClr val="accent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88E8A52B-CFBB-41F3-D3DA-2F41B7A00758}"/>
              </a:ext>
            </a:extLst>
          </p:cNvPr>
          <p:cNvSpPr>
            <a:spLocks noGrp="1"/>
          </p:cNvSpPr>
          <p:nvPr>
            <p:ph idx="1"/>
          </p:nvPr>
        </p:nvSpPr>
        <p:spPr>
          <a:xfrm>
            <a:off x="5384052" y="691467"/>
            <a:ext cx="6172200" cy="5475066"/>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6028140-FD1D-ED7C-36AA-62035A6AA855}"/>
              </a:ext>
            </a:extLst>
          </p:cNvPr>
          <p:cNvSpPr>
            <a:spLocks noGrp="1"/>
          </p:cNvSpPr>
          <p:nvPr>
            <p:ph type="body" sz="half" idx="2"/>
          </p:nvPr>
        </p:nvSpPr>
        <p:spPr>
          <a:xfrm>
            <a:off x="635748" y="2291667"/>
            <a:ext cx="3932237" cy="3874866"/>
          </a:xfrm>
        </p:spPr>
        <p:txBody>
          <a:bodyPr>
            <a:normAutofit/>
          </a:bodyPr>
          <a:lstStyle>
            <a:lvl1pPr marL="0" indent="0">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Footer Placeholder 7">
            <a:extLst>
              <a:ext uri="{FF2B5EF4-FFF2-40B4-BE49-F238E27FC236}">
                <a16:creationId xmlns:a16="http://schemas.microsoft.com/office/drawing/2014/main" id="{4826602D-CE35-F611-8F55-4973487A0444}"/>
              </a:ext>
            </a:extLst>
          </p:cNvPr>
          <p:cNvSpPr>
            <a:spLocks noGrp="1"/>
          </p:cNvSpPr>
          <p:nvPr>
            <p:ph type="ftr" sz="quarter" idx="10"/>
          </p:nvPr>
        </p:nvSpPr>
        <p:spPr/>
        <p:txBody>
          <a:bodyPr/>
          <a:lstStyle/>
          <a:p>
            <a:pPr algn="l"/>
            <a:r>
              <a:rPr lang="en-US"/>
              <a:t>Growing Living Donation</a:t>
            </a:r>
            <a:endParaRPr lang="en-US" dirty="0"/>
          </a:p>
        </p:txBody>
      </p:sp>
      <p:sp>
        <p:nvSpPr>
          <p:cNvPr id="9" name="Slide Number Placeholder 8">
            <a:extLst>
              <a:ext uri="{FF2B5EF4-FFF2-40B4-BE49-F238E27FC236}">
                <a16:creationId xmlns:a16="http://schemas.microsoft.com/office/drawing/2014/main" id="{685EADF9-D180-F3C9-9F7D-465AE21F50CD}"/>
              </a:ext>
            </a:extLst>
          </p:cNvPr>
          <p:cNvSpPr>
            <a:spLocks noGrp="1"/>
          </p:cNvSpPr>
          <p:nvPr>
            <p:ph type="sldNum" sz="quarter" idx="11"/>
          </p:nvPr>
        </p:nvSpPr>
        <p:spPr/>
        <p:txBody>
          <a:bodyPr/>
          <a:lstStyle/>
          <a:p>
            <a:fld id="{7266DF5B-7CA8-42DA-A3FF-8EEE6A5A46EA}" type="slidenum">
              <a:rPr lang="en-US" smtClean="0"/>
              <a:pPr/>
              <a:t>‹#›</a:t>
            </a:fld>
            <a:endParaRPr lang="en-US" dirty="0"/>
          </a:p>
        </p:txBody>
      </p:sp>
    </p:spTree>
    <p:extLst>
      <p:ext uri="{BB962C8B-B14F-4D97-AF65-F5344CB8AC3E}">
        <p14:creationId xmlns:p14="http://schemas.microsoft.com/office/powerpoint/2010/main" val="617347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A2888-7111-E3A0-F7D3-43F17D5DDDF9}"/>
              </a:ext>
            </a:extLst>
          </p:cNvPr>
          <p:cNvSpPr>
            <a:spLocks noGrp="1"/>
          </p:cNvSpPr>
          <p:nvPr>
            <p:ph type="title"/>
          </p:nvPr>
        </p:nvSpPr>
        <p:spPr>
          <a:xfrm>
            <a:off x="0" y="0"/>
            <a:ext cx="12192000" cy="16020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AF17E-E7FA-2CAC-4B2D-E96BA5E5C2C2}"/>
              </a:ext>
            </a:extLst>
          </p:cNvPr>
          <p:cNvSpPr>
            <a:spLocks noGrp="1"/>
          </p:cNvSpPr>
          <p:nvPr>
            <p:ph type="body" idx="1"/>
          </p:nvPr>
        </p:nvSpPr>
        <p:spPr>
          <a:xfrm>
            <a:off x="612119" y="1602089"/>
            <a:ext cx="10972800" cy="45748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a:extLst>
              <a:ext uri="{FF2B5EF4-FFF2-40B4-BE49-F238E27FC236}">
                <a16:creationId xmlns:a16="http://schemas.microsoft.com/office/drawing/2014/main" id="{483F0347-17A8-3334-14CE-FD1AFEBD5C03}"/>
              </a:ext>
            </a:extLst>
          </p:cNvPr>
          <p:cNvSpPr>
            <a:spLocks noGrp="1"/>
          </p:cNvSpPr>
          <p:nvPr>
            <p:ph type="sldNum" sz="quarter" idx="4"/>
          </p:nvPr>
        </p:nvSpPr>
        <p:spPr>
          <a:xfrm>
            <a:off x="-7557" y="6492875"/>
            <a:ext cx="315310" cy="223623"/>
          </a:xfrm>
          <a:prstGeom prst="rect">
            <a:avLst/>
          </a:prstGeom>
          <a:gradFill>
            <a:gsLst>
              <a:gs pos="39004">
                <a:schemeClr val="accent1"/>
              </a:gs>
              <a:gs pos="0">
                <a:schemeClr val="accent2"/>
              </a:gs>
              <a:gs pos="100000">
                <a:schemeClr val="accent3"/>
              </a:gs>
            </a:gsLst>
            <a:lin ang="0" scaled="0"/>
          </a:gradFill>
        </p:spPr>
        <p:txBody>
          <a:bodyPr anchor="ctr"/>
          <a:lstStyle>
            <a:lvl1pPr algn="ctr">
              <a:defRPr sz="800" b="1">
                <a:solidFill>
                  <a:schemeClr val="bg1"/>
                </a:solidFill>
              </a:defRPr>
            </a:lvl1pPr>
          </a:lstStyle>
          <a:p>
            <a:fld id="{7266DF5B-7CA8-42DA-A3FF-8EEE6A5A46EA}" type="slidenum">
              <a:rPr lang="en-US" smtClean="0"/>
              <a:pPr/>
              <a:t>‹#›</a:t>
            </a:fld>
            <a:endParaRPr lang="en-US" dirty="0"/>
          </a:p>
        </p:txBody>
      </p:sp>
      <p:sp>
        <p:nvSpPr>
          <p:cNvPr id="6" name="Footer Placeholder 5">
            <a:extLst>
              <a:ext uri="{FF2B5EF4-FFF2-40B4-BE49-F238E27FC236}">
                <a16:creationId xmlns:a16="http://schemas.microsoft.com/office/drawing/2014/main" id="{C33523D0-5A80-DAF0-50B1-B7DDDB587E40}"/>
              </a:ext>
            </a:extLst>
          </p:cNvPr>
          <p:cNvSpPr>
            <a:spLocks noGrp="1"/>
          </p:cNvSpPr>
          <p:nvPr>
            <p:ph type="ftr" sz="quarter" idx="3"/>
          </p:nvPr>
        </p:nvSpPr>
        <p:spPr>
          <a:xfrm>
            <a:off x="612119" y="6492875"/>
            <a:ext cx="7741049" cy="228600"/>
          </a:xfrm>
          <a:prstGeom prst="rect">
            <a:avLst/>
          </a:prstGeom>
        </p:spPr>
        <p:txBody>
          <a:bodyPr vert="horz" lIns="91440" tIns="45720" rIns="91440" bIns="45720" rtlCol="0" anchor="ctr"/>
          <a:lstStyle>
            <a:lvl1pPr algn="ctr">
              <a:defRPr sz="800">
                <a:solidFill>
                  <a:schemeClr val="accent2"/>
                </a:solidFill>
              </a:defRPr>
            </a:lvl1pPr>
          </a:lstStyle>
          <a:p>
            <a:pPr algn="l"/>
            <a:r>
              <a:rPr lang="en-US" dirty="0"/>
              <a:t>Growing Living Donation</a:t>
            </a:r>
          </a:p>
        </p:txBody>
      </p:sp>
    </p:spTree>
    <p:extLst>
      <p:ext uri="{BB962C8B-B14F-4D97-AF65-F5344CB8AC3E}">
        <p14:creationId xmlns:p14="http://schemas.microsoft.com/office/powerpoint/2010/main" val="404109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51" r:id="rId4"/>
    <p:sldLayoutId id="2147483652" r:id="rId5"/>
    <p:sldLayoutId id="2147483653" r:id="rId6"/>
    <p:sldLayoutId id="2147483654" r:id="rId7"/>
    <p:sldLayoutId id="2147483655" r:id="rId8"/>
    <p:sldLayoutId id="2147483656" r:id="rId9"/>
    <p:sldLayoutId id="2147483674" r:id="rId10"/>
    <p:sldLayoutId id="2147483675" r:id="rId11"/>
    <p:sldLayoutId id="2147483676" r:id="rId12"/>
  </p:sldLayoutIdLst>
  <p:hf hdr="0" dt="0"/>
  <p:txStyles>
    <p:titleStyle>
      <a:lvl1pPr algn="ctr" defTabSz="914400" rtl="0" eaLnBrk="1" latinLnBrk="0" hangingPunct="1">
        <a:lnSpc>
          <a:spcPct val="90000"/>
        </a:lnSpc>
        <a:spcBef>
          <a:spcPct val="0"/>
        </a:spcBef>
        <a:buNone/>
        <a:defRPr sz="4800" b="1" kern="1200">
          <a:solidFill>
            <a:schemeClr val="accent2"/>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chart" Target="../charts/chart1.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insights.unos.org/OPTN-metrics/" TargetMode="External"/><Relationship Id="rId11" Type="http://schemas.openxmlformats.org/officeDocument/2006/relationships/image" Target="../media/image16.png"/><Relationship Id="rId5" Type="http://schemas.openxmlformats.org/officeDocument/2006/relationships/hyperlink" Target="https://optn.transplant.hrsa.gov/data/" TargetMode="External"/><Relationship Id="rId10" Type="http://schemas.openxmlformats.org/officeDocument/2006/relationships/image" Target="../media/image15.svg"/><Relationship Id="rId4" Type="http://schemas.openxmlformats.org/officeDocument/2006/relationships/hyperlink" Target="https://usrds-adr.niddk.nih.gov/2022/end-stage-renal-disease/1-incidence-prevalence-patient-characteristics-and-treatment-modalities" TargetMode="Externa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optn.transplant.hrsa.gov/data/view-data-reports/build-advanced/"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rtr.org/reports/program-specific-report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www.srtr.org/reports/program-specific-repor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learningcenter.kidney.org/spa/courses/catalog/nkfp/ho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kidney.org/treatment-support/peer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kidney.org/kidney-topics/becoming-living-donor" TargetMode="External"/><Relationship Id="rId7" Type="http://schemas.openxmlformats.org/officeDocument/2006/relationships/hyperlink" Target="https://www.kidney.org/kidney-topics/getting-living-donor-kidney-transpla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rejuvenatehealthcare.com/" TargetMode="External"/><Relationship Id="rId5" Type="http://schemas.openxmlformats.org/officeDocument/2006/relationships/hyperlink" Target="https://projectdonor.org/" TargetMode="External"/><Relationship Id="rId4" Type="http://schemas.openxmlformats.org/officeDocument/2006/relationships/hyperlink" Target="https://learningcenter.kidney.org/spa/courses/catalog/nkfp/home"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kidney.org/treatment-support/peer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kidney.org/treatment-support/pee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cdc.gov/kidney-disease/php/data-research/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AB720BC-E09C-88B1-3BE2-481457A71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AF2D8-B651-5590-7744-B9AA215EEA1B}"/>
              </a:ext>
            </a:extLst>
          </p:cNvPr>
          <p:cNvSpPr>
            <a:spLocks noGrp="1"/>
          </p:cNvSpPr>
          <p:nvPr>
            <p:ph type="title"/>
          </p:nvPr>
        </p:nvSpPr>
        <p:spPr/>
        <p:txBody>
          <a:bodyPr/>
          <a:lstStyle/>
          <a:p>
            <a:r>
              <a:rPr lang="en-US" dirty="0"/>
              <a:t>About this template</a:t>
            </a:r>
          </a:p>
        </p:txBody>
      </p:sp>
      <p:sp>
        <p:nvSpPr>
          <p:cNvPr id="3" name="Content Placeholder 2">
            <a:extLst>
              <a:ext uri="{FF2B5EF4-FFF2-40B4-BE49-F238E27FC236}">
                <a16:creationId xmlns:a16="http://schemas.microsoft.com/office/drawing/2014/main" id="{B409F3AB-A7D3-D575-668B-07D66D866396}"/>
              </a:ext>
            </a:extLst>
          </p:cNvPr>
          <p:cNvSpPr>
            <a:spLocks noGrp="1"/>
          </p:cNvSpPr>
          <p:nvPr>
            <p:ph idx="1"/>
          </p:nvPr>
        </p:nvSpPr>
        <p:spPr>
          <a:xfrm>
            <a:off x="612119" y="1602089"/>
            <a:ext cx="5026681" cy="1913997"/>
          </a:xfrm>
        </p:spPr>
        <p:txBody>
          <a:bodyPr anchor="ctr">
            <a:normAutofit/>
          </a:bodyPr>
          <a:lstStyle/>
          <a:p>
            <a:pPr marL="0" indent="0">
              <a:buNone/>
            </a:pPr>
            <a:r>
              <a:rPr lang="en-US" dirty="0"/>
              <a:t>Use this template with the Living Donation Business Case Toolkit and ROI calculator to create a pitch for your C-suite or financial leadership</a:t>
            </a:r>
          </a:p>
        </p:txBody>
      </p:sp>
      <p:sp>
        <p:nvSpPr>
          <p:cNvPr id="5" name="TextBox 4">
            <a:extLst>
              <a:ext uri="{FF2B5EF4-FFF2-40B4-BE49-F238E27FC236}">
                <a16:creationId xmlns:a16="http://schemas.microsoft.com/office/drawing/2014/main" id="{BAC3394E-D4D7-4E59-FD29-5DA15B759F1B}"/>
              </a:ext>
            </a:extLst>
          </p:cNvPr>
          <p:cNvSpPr txBox="1"/>
          <p:nvPr/>
        </p:nvSpPr>
        <p:spPr>
          <a:xfrm>
            <a:off x="6515100" y="1602089"/>
            <a:ext cx="4800600" cy="4324261"/>
          </a:xfrm>
          <a:prstGeom prst="rect">
            <a:avLst/>
          </a:prstGeom>
          <a:noFill/>
        </p:spPr>
        <p:txBody>
          <a:bodyPr wrap="square">
            <a:spAutoFit/>
          </a:bodyPr>
          <a:lstStyle/>
          <a:p>
            <a:pPr marL="0" indent="0">
              <a:spcAft>
                <a:spcPts val="600"/>
              </a:spcAft>
              <a:buNone/>
            </a:pPr>
            <a:r>
              <a:rPr lang="en-US" sz="2000" b="1" dirty="0">
                <a:solidFill>
                  <a:schemeClr val="accent2"/>
                </a:solidFill>
              </a:rPr>
              <a:t>CONTENTS</a:t>
            </a:r>
          </a:p>
          <a:p>
            <a:pPr>
              <a:spcAft>
                <a:spcPts val="600"/>
              </a:spcAft>
            </a:pPr>
            <a:r>
              <a:rPr lang="en-US" sz="2000" b="1" dirty="0"/>
              <a:t>Background Slides: </a:t>
            </a:r>
            <a:r>
              <a:rPr lang="en-US" sz="2000" dirty="0"/>
              <a:t>2-14, highlight your program’s (and community’s) need for growth by illustrating the benefits of living donor kidney transplantation </a:t>
            </a:r>
          </a:p>
          <a:p>
            <a:pPr>
              <a:spcAft>
                <a:spcPts val="600"/>
              </a:spcAft>
            </a:pPr>
            <a:r>
              <a:rPr lang="en-US" sz="2000" b="1" dirty="0"/>
              <a:t>Growth Opportunity: </a:t>
            </a:r>
            <a:r>
              <a:rPr lang="en-US" sz="2000" dirty="0"/>
              <a:t>15-27, to “pitch” great strategy(</a:t>
            </a:r>
            <a:r>
              <a:rPr lang="en-US" sz="2000" dirty="0" err="1"/>
              <a:t>ies</a:t>
            </a:r>
            <a:r>
              <a:rPr lang="en-US" sz="2000" dirty="0"/>
              <a:t>) that will grow your program by outlining your center’s current state &amp; opportunities</a:t>
            </a:r>
          </a:p>
          <a:p>
            <a:pPr>
              <a:spcAft>
                <a:spcPts val="600"/>
              </a:spcAft>
            </a:pPr>
            <a:r>
              <a:rPr lang="en-US" sz="2000" b="1" dirty="0"/>
              <a:t>Return on Investment: </a:t>
            </a:r>
            <a:r>
              <a:rPr lang="en-US" sz="2000" dirty="0"/>
              <a:t>28-34, showcase the return on investment (impact of the requested investment(s)) by incorporating ROI calculator output </a:t>
            </a:r>
          </a:p>
        </p:txBody>
      </p:sp>
      <p:sp>
        <p:nvSpPr>
          <p:cNvPr id="7" name="TextBox 6">
            <a:extLst>
              <a:ext uri="{FF2B5EF4-FFF2-40B4-BE49-F238E27FC236}">
                <a16:creationId xmlns:a16="http://schemas.microsoft.com/office/drawing/2014/main" id="{1EF6E913-6581-E5F6-13D6-D80356AA325D}"/>
              </a:ext>
            </a:extLst>
          </p:cNvPr>
          <p:cNvSpPr txBox="1"/>
          <p:nvPr/>
        </p:nvSpPr>
        <p:spPr>
          <a:xfrm>
            <a:off x="960461" y="3610331"/>
            <a:ext cx="4329995" cy="1754326"/>
          </a:xfrm>
          <a:prstGeom prst="rect">
            <a:avLst/>
          </a:prstGeom>
          <a:noFill/>
        </p:spPr>
        <p:txBody>
          <a:bodyPr wrap="square">
            <a:spAutoFit/>
          </a:bodyPr>
          <a:lstStyle/>
          <a:p>
            <a:pPr marL="285750" indent="-285750">
              <a:buFont typeface="Arial" panose="020B0604020202020204" pitchFamily="34" charset="0"/>
              <a:buChar char="•"/>
            </a:pPr>
            <a:r>
              <a:rPr lang="en-US" dirty="0"/>
              <a:t>You are welcome to edit all slides. Please retain the NKF acknowledgment statement.</a:t>
            </a:r>
          </a:p>
          <a:p>
            <a:pPr marL="285750" indent="-285750">
              <a:buFont typeface="Arial" panose="020B0604020202020204" pitchFamily="34" charset="0"/>
              <a:buChar char="•"/>
            </a:pPr>
            <a:r>
              <a:rPr lang="en-US" b="1" dirty="0"/>
              <a:t>Zoom out to see instructions in yellow boxes on the side of the slides.</a:t>
            </a:r>
          </a:p>
        </p:txBody>
      </p:sp>
    </p:spTree>
    <p:extLst>
      <p:ext uri="{BB962C8B-B14F-4D97-AF65-F5344CB8AC3E}">
        <p14:creationId xmlns:p14="http://schemas.microsoft.com/office/powerpoint/2010/main" val="61069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803D-3C4A-CA24-A886-16857BEEED18}"/>
              </a:ext>
            </a:extLst>
          </p:cNvPr>
          <p:cNvSpPr>
            <a:spLocks noGrp="1"/>
          </p:cNvSpPr>
          <p:nvPr>
            <p:ph type="title"/>
          </p:nvPr>
        </p:nvSpPr>
        <p:spPr>
          <a:xfrm>
            <a:off x="0" y="0"/>
            <a:ext cx="12192000" cy="1603690"/>
          </a:xfrm>
        </p:spPr>
        <p:txBody>
          <a:bodyPr>
            <a:normAutofit/>
          </a:bodyPr>
          <a:lstStyle/>
          <a:p>
            <a:r>
              <a:rPr lang="en-US" dirty="0"/>
              <a:t>Transplant is a clinically and </a:t>
            </a:r>
            <a:br>
              <a:rPr lang="en-US" dirty="0"/>
            </a:br>
            <a:r>
              <a:rPr lang="en-US" dirty="0"/>
              <a:t>financially superior treatment</a:t>
            </a:r>
          </a:p>
        </p:txBody>
      </p:sp>
      <p:sp>
        <p:nvSpPr>
          <p:cNvPr id="5" name="Content Placeholder 4">
            <a:extLst>
              <a:ext uri="{FF2B5EF4-FFF2-40B4-BE49-F238E27FC236}">
                <a16:creationId xmlns:a16="http://schemas.microsoft.com/office/drawing/2014/main" id="{6F9C3297-1277-F54A-A283-60E88F3C7206}"/>
              </a:ext>
            </a:extLst>
          </p:cNvPr>
          <p:cNvSpPr>
            <a:spLocks noGrp="1"/>
          </p:cNvSpPr>
          <p:nvPr>
            <p:ph sz="half" idx="1"/>
          </p:nvPr>
        </p:nvSpPr>
        <p:spPr>
          <a:xfrm>
            <a:off x="599485" y="2380390"/>
            <a:ext cx="5181600" cy="3574637"/>
          </a:xfrm>
        </p:spPr>
        <p:txBody>
          <a:bodyPr/>
          <a:lstStyle/>
          <a:p>
            <a:r>
              <a:rPr lang="en-US" sz="2400" dirty="0"/>
              <a:t>Greater patient survival and quality of life improvements are well established</a:t>
            </a:r>
          </a:p>
          <a:p>
            <a:r>
              <a:rPr lang="en-US" sz="2400" dirty="0"/>
              <a:t>Recipients achieve average quality of life scores similar to healthy individuals, </a:t>
            </a:r>
            <a:r>
              <a:rPr lang="en-US" sz="2400" b="1" dirty="0"/>
              <a:t>especially living donor transplant recipients</a:t>
            </a:r>
          </a:p>
          <a:p>
            <a:endParaRPr lang="en-US" dirty="0"/>
          </a:p>
        </p:txBody>
      </p:sp>
      <p:sp>
        <p:nvSpPr>
          <p:cNvPr id="4" name="Footer Placeholder 3">
            <a:extLst>
              <a:ext uri="{FF2B5EF4-FFF2-40B4-BE49-F238E27FC236}">
                <a16:creationId xmlns:a16="http://schemas.microsoft.com/office/drawing/2014/main" id="{44EA73CE-64BD-4A93-611F-991C16BEB10A}"/>
              </a:ext>
            </a:extLst>
          </p:cNvPr>
          <p:cNvSpPr>
            <a:spLocks noGrp="1"/>
          </p:cNvSpPr>
          <p:nvPr>
            <p:ph type="ftr" sz="quarter" idx="10"/>
          </p:nvPr>
        </p:nvSpPr>
        <p:spPr/>
        <p:txBody>
          <a:bodyPr/>
          <a:lstStyle/>
          <a:p>
            <a:pPr algn="l"/>
            <a:r>
              <a:rPr lang="en-US" dirty="0"/>
              <a:t>Growing Living Donation</a:t>
            </a:r>
          </a:p>
        </p:txBody>
      </p:sp>
      <p:sp>
        <p:nvSpPr>
          <p:cNvPr id="3" name="Slide Number Placeholder 2">
            <a:extLst>
              <a:ext uri="{FF2B5EF4-FFF2-40B4-BE49-F238E27FC236}">
                <a16:creationId xmlns:a16="http://schemas.microsoft.com/office/drawing/2014/main" id="{7DBFBAA9-D006-9095-0700-C47A3DAF3983}"/>
              </a:ext>
            </a:extLst>
          </p:cNvPr>
          <p:cNvSpPr>
            <a:spLocks noGrp="1"/>
          </p:cNvSpPr>
          <p:nvPr>
            <p:ph type="sldNum" sz="quarter" idx="11"/>
          </p:nvPr>
        </p:nvSpPr>
        <p:spPr/>
        <p:txBody>
          <a:bodyPr/>
          <a:lstStyle/>
          <a:p>
            <a:fld id="{7266DF5B-7CA8-42DA-A3FF-8EEE6A5A46EA}" type="slidenum">
              <a:rPr lang="en-US" smtClean="0"/>
              <a:pPr/>
              <a:t>10</a:t>
            </a:fld>
            <a:endParaRPr lang="en-US" dirty="0"/>
          </a:p>
        </p:txBody>
      </p:sp>
      <p:pic>
        <p:nvPicPr>
          <p:cNvPr id="7" name="Main graphic">
            <a:extLst>
              <a:ext uri="{FF2B5EF4-FFF2-40B4-BE49-F238E27FC236}">
                <a16:creationId xmlns:a16="http://schemas.microsoft.com/office/drawing/2014/main" id="{1E6D79CF-7011-95C6-13DF-96A5D8394E83}"/>
              </a:ext>
            </a:extLst>
          </p:cNvPr>
          <p:cNvPicPr/>
          <p:nvPr/>
        </p:nvPicPr>
        <p:blipFill>
          <a:blip r:embed="rId3"/>
          <a:stretch/>
        </p:blipFill>
        <p:spPr>
          <a:xfrm>
            <a:off x="6270524" y="1884600"/>
            <a:ext cx="4487425" cy="3792515"/>
          </a:xfrm>
          <a:prstGeom prst="rect">
            <a:avLst/>
          </a:prstGeom>
          <a:ln>
            <a:noFill/>
          </a:ln>
        </p:spPr>
      </p:pic>
      <p:sp>
        <p:nvSpPr>
          <p:cNvPr id="8" name="Right Brace 7">
            <a:extLst>
              <a:ext uri="{FF2B5EF4-FFF2-40B4-BE49-F238E27FC236}">
                <a16:creationId xmlns:a16="http://schemas.microsoft.com/office/drawing/2014/main" id="{85BFE065-DCC8-1259-7D6F-6DE95A43510F}"/>
              </a:ext>
            </a:extLst>
          </p:cNvPr>
          <p:cNvSpPr/>
          <p:nvPr/>
        </p:nvSpPr>
        <p:spPr>
          <a:xfrm>
            <a:off x="10754613" y="3214356"/>
            <a:ext cx="254060" cy="1423357"/>
          </a:xfrm>
          <a:prstGeom prst="rightBrace">
            <a:avLst>
              <a:gd name="adj1" fmla="val 8333"/>
              <a:gd name="adj2" fmla="val 31395"/>
            </a:avLst>
          </a:prstGeom>
          <a:ln w="63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ysClr val="windowText" lastClr="000000"/>
                </a:solidFill>
              </a:ln>
              <a:latin typeface="Arial" panose="020B0604020202020204" pitchFamily="34" charset="0"/>
            </a:endParaRPr>
          </a:p>
        </p:txBody>
      </p:sp>
      <p:sp>
        <p:nvSpPr>
          <p:cNvPr id="9" name="TextBox 8">
            <a:extLst>
              <a:ext uri="{FF2B5EF4-FFF2-40B4-BE49-F238E27FC236}">
                <a16:creationId xmlns:a16="http://schemas.microsoft.com/office/drawing/2014/main" id="{A9DAFF5E-05D1-BF05-86E9-2C2117B6EA4A}"/>
              </a:ext>
            </a:extLst>
          </p:cNvPr>
          <p:cNvSpPr txBox="1"/>
          <p:nvPr/>
        </p:nvSpPr>
        <p:spPr>
          <a:xfrm>
            <a:off x="11075325" y="3350474"/>
            <a:ext cx="1235947" cy="738664"/>
          </a:xfrm>
          <a:prstGeom prst="rect">
            <a:avLst/>
          </a:prstGeom>
          <a:noFill/>
        </p:spPr>
        <p:txBody>
          <a:bodyPr wrap="square" rtlCol="0">
            <a:spAutoFit/>
          </a:bodyPr>
          <a:lstStyle/>
          <a:p>
            <a:r>
              <a:rPr lang="en-US" sz="1400" dirty="0">
                <a:latin typeface="Arial" panose="020B0604020202020204" pitchFamily="34" charset="0"/>
              </a:rPr>
              <a:t>Modern transplant techniques</a:t>
            </a:r>
          </a:p>
        </p:txBody>
      </p:sp>
      <p:sp>
        <p:nvSpPr>
          <p:cNvPr id="10" name="TextBox 9">
            <a:extLst>
              <a:ext uri="{FF2B5EF4-FFF2-40B4-BE49-F238E27FC236}">
                <a16:creationId xmlns:a16="http://schemas.microsoft.com/office/drawing/2014/main" id="{53317FD9-682F-E0DA-A9A1-CE66CA2624A7}"/>
              </a:ext>
            </a:extLst>
          </p:cNvPr>
          <p:cNvSpPr txBox="1"/>
          <p:nvPr/>
        </p:nvSpPr>
        <p:spPr>
          <a:xfrm>
            <a:off x="10686773" y="4961734"/>
            <a:ext cx="1235947" cy="307777"/>
          </a:xfrm>
          <a:prstGeom prst="rect">
            <a:avLst/>
          </a:prstGeom>
          <a:noFill/>
        </p:spPr>
        <p:txBody>
          <a:bodyPr wrap="square" rtlCol="0">
            <a:spAutoFit/>
          </a:bodyPr>
          <a:lstStyle/>
          <a:p>
            <a:r>
              <a:rPr lang="en-US" sz="1400" dirty="0">
                <a:latin typeface="Arial" panose="020B0604020202020204" pitchFamily="34" charset="0"/>
              </a:rPr>
              <a:t>Dialysis</a:t>
            </a:r>
          </a:p>
        </p:txBody>
      </p:sp>
      <p:pic>
        <p:nvPicPr>
          <p:cNvPr id="11" name="Picture 10">
            <a:extLst>
              <a:ext uri="{FF2B5EF4-FFF2-40B4-BE49-F238E27FC236}">
                <a16:creationId xmlns:a16="http://schemas.microsoft.com/office/drawing/2014/main" id="{3D900339-A4FB-7CCB-2062-4128158E5533}"/>
              </a:ext>
            </a:extLst>
          </p:cNvPr>
          <p:cNvPicPr>
            <a:picLocks noChangeAspect="1"/>
          </p:cNvPicPr>
          <p:nvPr/>
        </p:nvPicPr>
        <p:blipFill rotWithShape="1">
          <a:blip r:embed="rId4"/>
          <a:srcRect l="3352" t="97179" r="12708"/>
          <a:stretch/>
        </p:blipFill>
        <p:spPr>
          <a:xfrm>
            <a:off x="1138771" y="6247970"/>
            <a:ext cx="6959285" cy="108247"/>
          </a:xfrm>
          <a:prstGeom prst="rect">
            <a:avLst/>
          </a:prstGeom>
          <a:effectLst/>
        </p:spPr>
      </p:pic>
      <p:sp>
        <p:nvSpPr>
          <p:cNvPr id="12" name="TextBox 11">
            <a:extLst>
              <a:ext uri="{FF2B5EF4-FFF2-40B4-BE49-F238E27FC236}">
                <a16:creationId xmlns:a16="http://schemas.microsoft.com/office/drawing/2014/main" id="{49D62AD0-965E-539E-868A-2DF6643B9BEA}"/>
              </a:ext>
            </a:extLst>
          </p:cNvPr>
          <p:cNvSpPr txBox="1"/>
          <p:nvPr/>
        </p:nvSpPr>
        <p:spPr>
          <a:xfrm>
            <a:off x="1088946" y="5790720"/>
            <a:ext cx="8695488" cy="461665"/>
          </a:xfrm>
          <a:prstGeom prst="rect">
            <a:avLst/>
          </a:prstGeom>
          <a:noFill/>
        </p:spPr>
        <p:txBody>
          <a:bodyPr wrap="square">
            <a:spAutoFit/>
          </a:bodyPr>
          <a:lstStyle/>
          <a:p>
            <a:pPr algn="l"/>
            <a:r>
              <a:rPr lang="en-US" sz="800" b="0" i="0" u="none" strike="noStrike" baseline="0" dirty="0">
                <a:latin typeface="Arial" panose="020B0604020202020204" pitchFamily="34" charset="0"/>
              </a:rPr>
              <a:t>Wolfe RA, McCullough KP, </a:t>
            </a:r>
            <a:r>
              <a:rPr lang="en-US" sz="800" b="0" i="0" u="none" strike="noStrike" baseline="0" dirty="0" err="1">
                <a:latin typeface="Arial" panose="020B0604020202020204" pitchFamily="34" charset="0"/>
              </a:rPr>
              <a:t>Leichtman</a:t>
            </a:r>
            <a:r>
              <a:rPr lang="en-US" sz="800" b="0" i="0" u="none" strike="noStrike" baseline="0" dirty="0">
                <a:latin typeface="Arial" panose="020B0604020202020204" pitchFamily="34" charset="0"/>
              </a:rPr>
              <a:t> AB. Predictability of survival models for waiting list and transplant patients: calculating LYFT. </a:t>
            </a:r>
            <a:r>
              <a:rPr lang="en-US" sz="800" b="0" i="1" u="none" strike="noStrike" baseline="0" dirty="0">
                <a:latin typeface="Arial" panose="020B0604020202020204" pitchFamily="34" charset="0"/>
              </a:rPr>
              <a:t>Am J Transplant</a:t>
            </a:r>
            <a:r>
              <a:rPr lang="en-US" sz="800" b="0" i="0" u="none" strike="noStrike" baseline="0" dirty="0">
                <a:latin typeface="Arial" panose="020B0604020202020204" pitchFamily="34" charset="0"/>
              </a:rPr>
              <a:t>. 2009;9(7):1523‐1527.</a:t>
            </a:r>
          </a:p>
          <a:p>
            <a:pPr algn="l"/>
            <a:r>
              <a:rPr lang="en-US" sz="800" b="0" i="0" u="none" strike="noStrike" baseline="0" dirty="0">
                <a:latin typeface="Arial" panose="020B0604020202020204" pitchFamily="34" charset="0"/>
              </a:rPr>
              <a:t>Wolfe RA, Ashby VB, Milford EL, et al. Comparison of mortality in all patients on dialysis, patients on dialysis awaiting transplantation, and recipients of a first cadaveric transplant. </a:t>
            </a:r>
            <a:r>
              <a:rPr lang="en-US" sz="800" b="0" i="1" u="none" strike="noStrike" baseline="0" dirty="0">
                <a:latin typeface="Arial" panose="020B0604020202020204" pitchFamily="34" charset="0"/>
              </a:rPr>
              <a:t>N Engl J Med</a:t>
            </a:r>
            <a:r>
              <a:rPr lang="en-US" sz="800" b="0" i="0" u="none" strike="noStrike" baseline="0" dirty="0">
                <a:latin typeface="Arial" panose="020B0604020202020204" pitchFamily="34" charset="0"/>
              </a:rPr>
              <a:t>. 1999;341(23):1725‐1730.</a:t>
            </a:r>
            <a:endParaRPr lang="en-US" sz="800" dirty="0">
              <a:latin typeface="Arial" panose="020B0604020202020204" pitchFamily="34" charset="0"/>
            </a:endParaRPr>
          </a:p>
        </p:txBody>
      </p:sp>
      <p:grpSp>
        <p:nvGrpSpPr>
          <p:cNvPr id="13" name="Group 12">
            <a:extLst>
              <a:ext uri="{FF2B5EF4-FFF2-40B4-BE49-F238E27FC236}">
                <a16:creationId xmlns:a16="http://schemas.microsoft.com/office/drawing/2014/main" id="{946E16D6-2F38-D37E-F75A-906D402F6A04}"/>
              </a:ext>
            </a:extLst>
          </p:cNvPr>
          <p:cNvGrpSpPr/>
          <p:nvPr/>
        </p:nvGrpSpPr>
        <p:grpSpPr>
          <a:xfrm rot="5400000">
            <a:off x="497679" y="226803"/>
            <a:ext cx="553746" cy="1197865"/>
            <a:chOff x="5936974" y="1934817"/>
            <a:chExt cx="796062" cy="1722043"/>
          </a:xfrm>
          <a:solidFill>
            <a:schemeClr val="accent1">
              <a:alpha val="50652"/>
            </a:schemeClr>
          </a:solidFill>
        </p:grpSpPr>
        <p:grpSp>
          <p:nvGrpSpPr>
            <p:cNvPr id="14" name="Group 13">
              <a:extLst>
                <a:ext uri="{FF2B5EF4-FFF2-40B4-BE49-F238E27FC236}">
                  <a16:creationId xmlns:a16="http://schemas.microsoft.com/office/drawing/2014/main" id="{89FA555C-ECEA-ACB3-275A-904E8CBD713D}"/>
                </a:ext>
              </a:extLst>
            </p:cNvPr>
            <p:cNvGrpSpPr/>
            <p:nvPr/>
          </p:nvGrpSpPr>
          <p:grpSpPr>
            <a:xfrm>
              <a:off x="5936974" y="1934817"/>
              <a:ext cx="159026" cy="1722043"/>
              <a:chOff x="5936974" y="1934817"/>
              <a:chExt cx="159026" cy="1722043"/>
            </a:xfrm>
            <a:grpFill/>
          </p:grpSpPr>
          <p:sp>
            <p:nvSpPr>
              <p:cNvPr id="29" name="Oval 28">
                <a:extLst>
                  <a:ext uri="{FF2B5EF4-FFF2-40B4-BE49-F238E27FC236}">
                    <a16:creationId xmlns:a16="http://schemas.microsoft.com/office/drawing/2014/main" id="{D6F6E1D3-A8F0-F17C-75BE-D82BF7C763C0}"/>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11F862A-9D8F-17F4-0456-398950CCA506}"/>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FD8AD0F-76BE-A2E5-B035-C3117C416E82}"/>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73D011D-A0A6-6D98-3CE2-FA9257E50DA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1F8258-5809-57E9-2D7A-1208971844A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79453D3-7060-7596-85F3-EF0A505936FC}"/>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F5FAB8C-51DB-A378-794D-39532B5CCAAE}"/>
                </a:ext>
              </a:extLst>
            </p:cNvPr>
            <p:cNvGrpSpPr/>
            <p:nvPr/>
          </p:nvGrpSpPr>
          <p:grpSpPr>
            <a:xfrm>
              <a:off x="6255492" y="1934817"/>
              <a:ext cx="159026" cy="1722043"/>
              <a:chOff x="6242810" y="1934817"/>
              <a:chExt cx="159026" cy="1722043"/>
            </a:xfrm>
            <a:grpFill/>
          </p:grpSpPr>
          <p:sp>
            <p:nvSpPr>
              <p:cNvPr id="23" name="Oval 22">
                <a:extLst>
                  <a:ext uri="{FF2B5EF4-FFF2-40B4-BE49-F238E27FC236}">
                    <a16:creationId xmlns:a16="http://schemas.microsoft.com/office/drawing/2014/main" id="{C542B162-C2D7-152A-9966-F1D5B5A0639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53F9F38-2D4F-D6B4-ABBB-30C3EA1741F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B7CEACD-D86A-E64C-E586-0276B87FAF0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EC93517-C3B0-E418-C9F4-1321836F4DC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CFF64BD-6653-0520-CA10-0E645838C53E}"/>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5DC4867-6A55-6450-533E-5193D8388866}"/>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0F22988-4F51-12F1-3BEF-EDE5ADB86EA7}"/>
                </a:ext>
              </a:extLst>
            </p:cNvPr>
            <p:cNvGrpSpPr/>
            <p:nvPr/>
          </p:nvGrpSpPr>
          <p:grpSpPr>
            <a:xfrm>
              <a:off x="6574010" y="1934817"/>
              <a:ext cx="159026" cy="1722043"/>
              <a:chOff x="6242810" y="1934817"/>
              <a:chExt cx="159026" cy="1722043"/>
            </a:xfrm>
            <a:grpFill/>
          </p:grpSpPr>
          <p:sp>
            <p:nvSpPr>
              <p:cNvPr id="17" name="Oval 16">
                <a:extLst>
                  <a:ext uri="{FF2B5EF4-FFF2-40B4-BE49-F238E27FC236}">
                    <a16:creationId xmlns:a16="http://schemas.microsoft.com/office/drawing/2014/main" id="{5F8D4871-D060-B4DA-B4F1-13906C996A9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C94BB8-E484-F632-202D-80B014FEC10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5B928F1-9402-3249-7C56-3C772429E27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8D4A0F-4482-6F0C-C5B8-3F9C82189A2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3AEC4AC-F49C-CBBB-203F-835E1C62466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672B266-E13D-4C74-6908-781210A6DE5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47FA1BBA-9E98-C27C-0337-8B84F0AE337B}"/>
              </a:ext>
            </a:extLst>
          </p:cNvPr>
          <p:cNvGrpSpPr/>
          <p:nvPr/>
        </p:nvGrpSpPr>
        <p:grpSpPr>
          <a:xfrm>
            <a:off x="11304746" y="-210740"/>
            <a:ext cx="741789" cy="1604641"/>
            <a:chOff x="5936974" y="1934817"/>
            <a:chExt cx="796062" cy="1722043"/>
          </a:xfrm>
          <a:solidFill>
            <a:schemeClr val="accent4">
              <a:alpha val="20952"/>
            </a:schemeClr>
          </a:solidFill>
        </p:grpSpPr>
        <p:grpSp>
          <p:nvGrpSpPr>
            <p:cNvPr id="36" name="Group 35">
              <a:extLst>
                <a:ext uri="{FF2B5EF4-FFF2-40B4-BE49-F238E27FC236}">
                  <a16:creationId xmlns:a16="http://schemas.microsoft.com/office/drawing/2014/main" id="{F1EE746C-DF5D-55D4-CE61-4C7FD3E4419C}"/>
                </a:ext>
              </a:extLst>
            </p:cNvPr>
            <p:cNvGrpSpPr/>
            <p:nvPr/>
          </p:nvGrpSpPr>
          <p:grpSpPr>
            <a:xfrm>
              <a:off x="5936974" y="1934817"/>
              <a:ext cx="159026" cy="1722043"/>
              <a:chOff x="5936974" y="1934817"/>
              <a:chExt cx="159026" cy="1722043"/>
            </a:xfrm>
            <a:grpFill/>
          </p:grpSpPr>
          <p:sp>
            <p:nvSpPr>
              <p:cNvPr id="51" name="Oval 50">
                <a:extLst>
                  <a:ext uri="{FF2B5EF4-FFF2-40B4-BE49-F238E27FC236}">
                    <a16:creationId xmlns:a16="http://schemas.microsoft.com/office/drawing/2014/main" id="{47EDE19E-8BC1-05E9-1037-8758D0DFC09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1E55C96-D5E2-7280-78BB-EB9D3E6DED05}"/>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8288C89-72D5-93DF-61A7-5EDE4E49E703}"/>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3599947-B8AA-DA7E-75E8-357402C326F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6ED09EA-C912-767A-B5E5-7CDF4AEDC55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C37C670-F8A8-B85E-F662-2C50D329AD92}"/>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AA6D0BD1-07C5-4EDA-E5B0-7587A0EBD60B}"/>
                </a:ext>
              </a:extLst>
            </p:cNvPr>
            <p:cNvGrpSpPr/>
            <p:nvPr/>
          </p:nvGrpSpPr>
          <p:grpSpPr>
            <a:xfrm>
              <a:off x="6255492" y="1934817"/>
              <a:ext cx="159026" cy="1722043"/>
              <a:chOff x="6242810" y="1934817"/>
              <a:chExt cx="159026" cy="1722043"/>
            </a:xfrm>
            <a:grpFill/>
          </p:grpSpPr>
          <p:sp>
            <p:nvSpPr>
              <p:cNvPr id="45" name="Oval 44">
                <a:extLst>
                  <a:ext uri="{FF2B5EF4-FFF2-40B4-BE49-F238E27FC236}">
                    <a16:creationId xmlns:a16="http://schemas.microsoft.com/office/drawing/2014/main" id="{E6C98DB3-9ECE-A47D-3DC0-F8E33D12285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3924469-3337-6B58-B29E-EFD1615A0CA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8A85B04-2694-F5E1-F690-59D121ABCE7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23D8DCE-A9F9-E04F-2590-FAB10C311C9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62B1253-D107-A358-76FD-2EA08BC86B0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253D5C5-3981-998B-26AE-27051B14935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D11C632-03B0-9421-82F2-17A5D3F66551}"/>
                </a:ext>
              </a:extLst>
            </p:cNvPr>
            <p:cNvGrpSpPr/>
            <p:nvPr/>
          </p:nvGrpSpPr>
          <p:grpSpPr>
            <a:xfrm>
              <a:off x="6574010" y="1934817"/>
              <a:ext cx="159026" cy="1722043"/>
              <a:chOff x="6242810" y="1934817"/>
              <a:chExt cx="159026" cy="1722043"/>
            </a:xfrm>
            <a:grpFill/>
          </p:grpSpPr>
          <p:sp>
            <p:nvSpPr>
              <p:cNvPr id="39" name="Oval 38">
                <a:extLst>
                  <a:ext uri="{FF2B5EF4-FFF2-40B4-BE49-F238E27FC236}">
                    <a16:creationId xmlns:a16="http://schemas.microsoft.com/office/drawing/2014/main" id="{3137B23D-34BB-1FCF-E1F0-835C2903A59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C9BFA57-1677-8F36-A5F8-A3176CE5AC8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CD61065-27C8-38FC-0CAA-86B192C1009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57000C5-685E-B54E-E7C1-0E86A247016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1A27C55-088D-E8B9-1A52-03299E4AD506}"/>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2CAECAD-D7DA-01EF-9E66-645AD62F4B6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4343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38EA-795B-2648-2B8F-A4C6B6464B11}"/>
              </a:ext>
            </a:extLst>
          </p:cNvPr>
          <p:cNvSpPr>
            <a:spLocks noGrp="1"/>
          </p:cNvSpPr>
          <p:nvPr>
            <p:ph type="title"/>
          </p:nvPr>
        </p:nvSpPr>
        <p:spPr/>
        <p:txBody>
          <a:bodyPr/>
          <a:lstStyle/>
          <a:p>
            <a:r>
              <a:rPr lang="en-US" dirty="0"/>
              <a:t>Financial impact of kidney transplant</a:t>
            </a:r>
          </a:p>
        </p:txBody>
      </p:sp>
      <p:sp>
        <p:nvSpPr>
          <p:cNvPr id="3" name="Slide Number Placeholder 2">
            <a:extLst>
              <a:ext uri="{FF2B5EF4-FFF2-40B4-BE49-F238E27FC236}">
                <a16:creationId xmlns:a16="http://schemas.microsoft.com/office/drawing/2014/main" id="{1C6E58F9-C559-78B9-23D9-AF35164DF1E3}"/>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11</a:t>
            </a:fld>
            <a:endParaRPr lang="en-US" dirty="0"/>
          </a:p>
        </p:txBody>
      </p:sp>
      <p:sp>
        <p:nvSpPr>
          <p:cNvPr id="4" name="Footer Placeholder 3">
            <a:extLst>
              <a:ext uri="{FF2B5EF4-FFF2-40B4-BE49-F238E27FC236}">
                <a16:creationId xmlns:a16="http://schemas.microsoft.com/office/drawing/2014/main" id="{60F4BE2E-CE5D-3314-EB6C-E2C17F233316}"/>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sp>
        <p:nvSpPr>
          <p:cNvPr id="5" name="Rounded Rectangle 4">
            <a:extLst>
              <a:ext uri="{FF2B5EF4-FFF2-40B4-BE49-F238E27FC236}">
                <a16:creationId xmlns:a16="http://schemas.microsoft.com/office/drawing/2014/main" id="{D7D44E90-5C7E-0401-2685-162343012B69}"/>
              </a:ext>
            </a:extLst>
          </p:cNvPr>
          <p:cNvSpPr/>
          <p:nvPr/>
        </p:nvSpPr>
        <p:spPr>
          <a:xfrm>
            <a:off x="1466193" y="1509320"/>
            <a:ext cx="2617076" cy="3184635"/>
          </a:xfrm>
          <a:prstGeom prst="roundRect">
            <a:avLst>
              <a:gd name="adj" fmla="val 11245"/>
            </a:avLst>
          </a:prstGeom>
          <a:solidFill>
            <a:schemeClr val="accent1"/>
          </a:solidFill>
          <a:ln w="19050">
            <a:noFill/>
          </a:ln>
          <a:effectLst>
            <a:outerShdw blurRad="1270000" dist="1134345" dir="5400000" sx="70017" sy="70017" algn="t" rotWithShape="0">
              <a:prstClr val="black">
                <a:alpha val="1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latin typeface="Arial" panose="020B0604020202020204" pitchFamily="34" charset="0"/>
              </a:rPr>
              <a:t>Kidney transplant compared to maintenance dialysis is cost effective due to substantial survival gains* </a:t>
            </a:r>
          </a:p>
          <a:p>
            <a:endParaRPr lang="en-US" sz="1800" b="1" dirty="0">
              <a:latin typeface="Arial" panose="020B0604020202020204" pitchFamily="34" charset="0"/>
            </a:endParaRPr>
          </a:p>
          <a:p>
            <a:r>
              <a:rPr lang="en-US" sz="800" dirty="0">
                <a:latin typeface="Arial" panose="020B0604020202020204" pitchFamily="34" charset="0"/>
              </a:rPr>
              <a:t>*Assuming a threshold of $100,000 per QALY</a:t>
            </a:r>
          </a:p>
        </p:txBody>
      </p:sp>
      <p:sp>
        <p:nvSpPr>
          <p:cNvPr id="6" name="Rounded Rectangle 5">
            <a:extLst>
              <a:ext uri="{FF2B5EF4-FFF2-40B4-BE49-F238E27FC236}">
                <a16:creationId xmlns:a16="http://schemas.microsoft.com/office/drawing/2014/main" id="{270DBDE8-B16E-F0A5-E086-12C2E5E8407F}"/>
              </a:ext>
            </a:extLst>
          </p:cNvPr>
          <p:cNvSpPr/>
          <p:nvPr/>
        </p:nvSpPr>
        <p:spPr>
          <a:xfrm>
            <a:off x="4787462" y="1509320"/>
            <a:ext cx="2617076" cy="3184635"/>
          </a:xfrm>
          <a:prstGeom prst="roundRect">
            <a:avLst>
              <a:gd name="adj" fmla="val 11245"/>
            </a:avLst>
          </a:prstGeom>
          <a:solidFill>
            <a:schemeClr val="accent2"/>
          </a:solidFill>
          <a:ln w="19050">
            <a:noFill/>
          </a:ln>
          <a:effectLst>
            <a:outerShdw blurRad="1270000" dist="1134345" dir="5400000" sx="70017" sy="70017" algn="t" rotWithShape="0">
              <a:prstClr val="black">
                <a:alpha val="1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dirty="0">
                <a:latin typeface="Arial" panose="020B0604020202020204" pitchFamily="34" charset="0"/>
              </a:rPr>
              <a:t>Transplant achieves cost savings within 3 to 14 years, depending on the quality of the organ</a:t>
            </a:r>
          </a:p>
        </p:txBody>
      </p:sp>
      <p:sp>
        <p:nvSpPr>
          <p:cNvPr id="7" name="Rounded Rectangle 6">
            <a:extLst>
              <a:ext uri="{FF2B5EF4-FFF2-40B4-BE49-F238E27FC236}">
                <a16:creationId xmlns:a16="http://schemas.microsoft.com/office/drawing/2014/main" id="{65E3A4A5-F290-3B60-00A9-99DC3F142D40}"/>
              </a:ext>
            </a:extLst>
          </p:cNvPr>
          <p:cNvSpPr/>
          <p:nvPr/>
        </p:nvSpPr>
        <p:spPr>
          <a:xfrm>
            <a:off x="8108731" y="1509320"/>
            <a:ext cx="2617076" cy="3184635"/>
          </a:xfrm>
          <a:prstGeom prst="roundRect">
            <a:avLst>
              <a:gd name="adj" fmla="val 11245"/>
            </a:avLst>
          </a:prstGeom>
          <a:solidFill>
            <a:schemeClr val="accent3"/>
          </a:solidFill>
          <a:ln w="19050">
            <a:noFill/>
          </a:ln>
          <a:effectLst>
            <a:outerShdw blurRad="1270000" dist="1134345" dir="5400000" sx="70017" sy="70017" algn="t" rotWithShape="0">
              <a:prstClr val="black">
                <a:alpha val="1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00" b="1" dirty="0">
                <a:latin typeface="Arial" panose="020B0604020202020204" pitchFamily="34" charset="0"/>
              </a:rPr>
              <a:t>Well-matched living donor kidney transplants achieve economic benefits of $250,00 to $1.45 million each</a:t>
            </a:r>
          </a:p>
        </p:txBody>
      </p:sp>
      <p:sp>
        <p:nvSpPr>
          <p:cNvPr id="8" name="TextBox 7">
            <a:extLst>
              <a:ext uri="{FF2B5EF4-FFF2-40B4-BE49-F238E27FC236}">
                <a16:creationId xmlns:a16="http://schemas.microsoft.com/office/drawing/2014/main" id="{29EAE9C8-DCC2-AF2C-FBBB-A99FDA57CA2D}"/>
              </a:ext>
            </a:extLst>
          </p:cNvPr>
          <p:cNvSpPr txBox="1"/>
          <p:nvPr/>
        </p:nvSpPr>
        <p:spPr>
          <a:xfrm>
            <a:off x="309838" y="5430616"/>
            <a:ext cx="11572324" cy="707886"/>
          </a:xfrm>
          <a:prstGeom prst="rect">
            <a:avLst/>
          </a:prstGeom>
          <a:noFill/>
        </p:spPr>
        <p:txBody>
          <a:bodyPr wrap="square">
            <a:spAutoFit/>
          </a:bodyPr>
          <a:lstStyle/>
          <a:p>
            <a:r>
              <a:rPr lang="en-US" sz="800" dirty="0">
                <a:latin typeface="Arial" panose="020B0604020202020204" pitchFamily="34" charset="0"/>
              </a:rPr>
              <a:t>Whiting JF, Woodward RS, Zavala EY, et al. Economic cost of expanded criteria donors in cadaveric renal transplantation: analysis of Medicare payments. Transplantation. 2000;70(5):755‐760. </a:t>
            </a:r>
          </a:p>
          <a:p>
            <a:r>
              <a:rPr lang="en-US" sz="800" b="0" i="0" dirty="0">
                <a:solidFill>
                  <a:srgbClr val="212121"/>
                </a:solidFill>
                <a:effectLst/>
                <a:latin typeface="Arial" panose="020B0604020202020204" pitchFamily="34" charset="0"/>
              </a:rPr>
              <a:t>Iqbal MM, Rahman N, Alam M, Deb Nath PK, Waheed S, Islam K, </a:t>
            </a:r>
            <a:r>
              <a:rPr lang="en-US" sz="800" b="0" i="0" dirty="0" err="1">
                <a:solidFill>
                  <a:srgbClr val="212121"/>
                </a:solidFill>
                <a:effectLst/>
                <a:latin typeface="Arial" panose="020B0604020202020204" pitchFamily="34" charset="0"/>
              </a:rPr>
              <a:t>Mokarram</a:t>
            </a:r>
            <a:r>
              <a:rPr lang="en-US" sz="800" b="0" i="0" dirty="0">
                <a:solidFill>
                  <a:srgbClr val="212121"/>
                </a:solidFill>
                <a:effectLst/>
                <a:latin typeface="Arial" panose="020B0604020202020204" pitchFamily="34" charset="0"/>
              </a:rPr>
              <a:t> Hossain R, Chowdhury AA. Quality of Life Is Improved in Renal Transplant Recipients Versus That Shown in Patients With Chronic Kidney Disease With or Without Dialysis. Exp Clin Transplant. 2020 Jan;18(Suppl 1):64-67. </a:t>
            </a:r>
            <a:r>
              <a:rPr lang="en-US" sz="800" b="0" i="0" dirty="0" err="1">
                <a:solidFill>
                  <a:srgbClr val="212121"/>
                </a:solidFill>
                <a:effectLst/>
                <a:latin typeface="Arial" panose="020B0604020202020204" pitchFamily="34" charset="0"/>
              </a:rPr>
              <a:t>doi</a:t>
            </a:r>
            <a:r>
              <a:rPr lang="en-US" sz="800" b="0" i="0" dirty="0">
                <a:solidFill>
                  <a:srgbClr val="212121"/>
                </a:solidFill>
                <a:effectLst/>
                <a:latin typeface="Arial" panose="020B0604020202020204" pitchFamily="34" charset="0"/>
              </a:rPr>
              <a:t>: 10.6002/ect.TOND-TDTD2019.P11. PMID: 32008498.</a:t>
            </a:r>
            <a:endParaRPr lang="en-US" sz="800" dirty="0">
              <a:latin typeface="Arial" panose="020B0604020202020204" pitchFamily="34" charset="0"/>
            </a:endParaRPr>
          </a:p>
          <a:p>
            <a:r>
              <a:rPr lang="en-US" sz="800" dirty="0">
                <a:latin typeface="Arial" panose="020B0604020202020204" pitchFamily="34" charset="0"/>
              </a:rPr>
              <a:t>QALY: https://pubmed.ncbi.nlm.nih.gov/29451350/</a:t>
            </a:r>
          </a:p>
          <a:p>
            <a:r>
              <a:rPr lang="en-US" sz="800" dirty="0">
                <a:latin typeface="Arial" panose="020B0604020202020204" pitchFamily="34" charset="0"/>
              </a:rPr>
              <a:t>Matas AJ, Schnitzler M. Payment for living donor (vendor) kidneys: a cost-effectiveness analysis. Am J Transplant. 2004;4(2):216‐221.</a:t>
            </a:r>
          </a:p>
        </p:txBody>
      </p:sp>
      <p:grpSp>
        <p:nvGrpSpPr>
          <p:cNvPr id="31" name="Group 30">
            <a:extLst>
              <a:ext uri="{FF2B5EF4-FFF2-40B4-BE49-F238E27FC236}">
                <a16:creationId xmlns:a16="http://schemas.microsoft.com/office/drawing/2014/main" id="{219D6E07-FCB1-43FA-7B4E-D6A27DC45ABD}"/>
              </a:ext>
            </a:extLst>
          </p:cNvPr>
          <p:cNvGrpSpPr/>
          <p:nvPr/>
        </p:nvGrpSpPr>
        <p:grpSpPr>
          <a:xfrm>
            <a:off x="11362196" y="3261535"/>
            <a:ext cx="741789" cy="1604641"/>
            <a:chOff x="5936974" y="1934817"/>
            <a:chExt cx="796062" cy="1722043"/>
          </a:xfrm>
          <a:solidFill>
            <a:schemeClr val="accent4">
              <a:alpha val="20952"/>
            </a:schemeClr>
          </a:solidFill>
        </p:grpSpPr>
        <p:grpSp>
          <p:nvGrpSpPr>
            <p:cNvPr id="32" name="Group 31">
              <a:extLst>
                <a:ext uri="{FF2B5EF4-FFF2-40B4-BE49-F238E27FC236}">
                  <a16:creationId xmlns:a16="http://schemas.microsoft.com/office/drawing/2014/main" id="{868C4DE5-B1BD-7D0F-4505-3AA3CC3E8879}"/>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7052176A-D430-30F6-CE96-4F23658BE1D9}"/>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06366B2-5C0E-49AC-44B1-2BF2F66BC82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1F27D23-CC6E-4FCA-E13A-50D3E1B784E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AA8A129-107E-6460-83D1-6D10BFB3C2B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30BB111-5780-410C-5BA7-F6453C55B7C0}"/>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3060F30-3FF7-D790-1CD1-D441FE971736}"/>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474A0C92-62AE-A39B-9AFF-C4A474CB5ED7}"/>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3D77C358-2E14-4B93-966D-5BCB1E690F9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D1ED09F-A46A-36FF-9C67-A1211C532ED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2CAE74E-4442-FCFC-BC2E-7A23C031BDF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7918267-54A0-14CC-25CB-E4A702FA0BD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1FEC287-87DB-67CE-CC78-062C7EA5229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0F5C051-DACC-2046-33FA-F9377E97432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B36DD1FC-17A1-B87F-9CA2-CAC0301FA540}"/>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3A899767-8DC2-43AA-148B-C14DCC925CB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9455C4B-22FD-7967-14ED-4D3E60305717}"/>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A433217-8404-DD80-FAA5-B43D01C5F8D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B1271A-0245-B7BB-EA40-551ACA13FDF4}"/>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6D5CAEC-39B8-1580-55A8-4108FB4DF71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074301-DDF1-3E82-1E49-36F054205B8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5767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3F3AEC2-A79D-75BD-80F1-4ABFADE9ED59}"/>
              </a:ext>
            </a:extLst>
          </p:cNvPr>
          <p:cNvGraphicFramePr/>
          <p:nvPr>
            <p:extLst>
              <p:ext uri="{D42A27DB-BD31-4B8C-83A1-F6EECF244321}">
                <p14:modId xmlns:p14="http://schemas.microsoft.com/office/powerpoint/2010/main" val="2457301147"/>
              </p:ext>
            </p:extLst>
          </p:nvPr>
        </p:nvGraphicFramePr>
        <p:xfrm>
          <a:off x="612119" y="1634836"/>
          <a:ext cx="5026682" cy="4080246"/>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2">
            <a:extLst>
              <a:ext uri="{FF2B5EF4-FFF2-40B4-BE49-F238E27FC236}">
                <a16:creationId xmlns:a16="http://schemas.microsoft.com/office/drawing/2014/main" id="{D1B6C975-8D01-8578-5975-3E38C19CE4B0}"/>
              </a:ext>
            </a:extLst>
          </p:cNvPr>
          <p:cNvSpPr>
            <a:spLocks noGrp="1"/>
          </p:cNvSpPr>
          <p:nvPr>
            <p:ph type="title"/>
          </p:nvPr>
        </p:nvSpPr>
        <p:spPr/>
        <p:txBody>
          <a:bodyPr>
            <a:normAutofit/>
          </a:bodyPr>
          <a:lstStyle/>
          <a:p>
            <a:r>
              <a:rPr lang="en-US" dirty="0"/>
              <a:t>Access to kidney transplant </a:t>
            </a:r>
            <a:br>
              <a:rPr lang="en-US" dirty="0"/>
            </a:br>
            <a:r>
              <a:rPr lang="en-US" dirty="0"/>
              <a:t>is highly limited</a:t>
            </a:r>
          </a:p>
        </p:txBody>
      </p:sp>
      <p:sp>
        <p:nvSpPr>
          <p:cNvPr id="3" name="TextBox 2">
            <a:extLst>
              <a:ext uri="{FF2B5EF4-FFF2-40B4-BE49-F238E27FC236}">
                <a16:creationId xmlns:a16="http://schemas.microsoft.com/office/drawing/2014/main" id="{EE9F22BF-5E97-EA07-091E-BE93679BB815}"/>
              </a:ext>
            </a:extLst>
          </p:cNvPr>
          <p:cNvSpPr txBox="1"/>
          <p:nvPr/>
        </p:nvSpPr>
        <p:spPr>
          <a:xfrm>
            <a:off x="612119" y="5715082"/>
            <a:ext cx="10980357"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Dialysis: 2022 USRDS, </a:t>
            </a: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hlinkClick r:id="rId4"/>
              </a:rPr>
              <a:t>https://usrds-adr.niddk.nih.gov/2022/end-stage-renal-disease/1-incidence-prevalence-patient-characteristics-and-treatment-modalities</a:t>
            </a:r>
            <a:endPar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Waitlist: as of 1/14/2025- OPTN, </a:t>
            </a: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hlinkClick r:id="rId5"/>
              </a:rPr>
              <a:t>https://optn.transplant.hrsa.gov/data/</a:t>
            </a:r>
            <a:endPar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Transplant: 2024 - OPTN, </a:t>
            </a: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hlinkClick r:id="rId6"/>
              </a:rPr>
              <a:t>https://insights.unos.org/OPTN-metrics/</a:t>
            </a:r>
            <a:r>
              <a:rPr kumimoji="0" lang="en-US" sz="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 </a:t>
            </a:r>
          </a:p>
        </p:txBody>
      </p:sp>
      <p:sp>
        <p:nvSpPr>
          <p:cNvPr id="6" name="TextBox 5">
            <a:extLst>
              <a:ext uri="{FF2B5EF4-FFF2-40B4-BE49-F238E27FC236}">
                <a16:creationId xmlns:a16="http://schemas.microsoft.com/office/drawing/2014/main" id="{6523FCA7-1069-1E23-FD74-7F151C045E7B}"/>
              </a:ext>
            </a:extLst>
          </p:cNvPr>
          <p:cNvSpPr txBox="1"/>
          <p:nvPr/>
        </p:nvSpPr>
        <p:spPr>
          <a:xfrm>
            <a:off x="7259663" y="4095590"/>
            <a:ext cx="4320216"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Just over 27,000 people received a transplant in 2024, with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only 23% coming from living donors </a:t>
            </a:r>
          </a:p>
        </p:txBody>
      </p:sp>
      <p:sp>
        <p:nvSpPr>
          <p:cNvPr id="7" name="TextBox 6">
            <a:extLst>
              <a:ext uri="{FF2B5EF4-FFF2-40B4-BE49-F238E27FC236}">
                <a16:creationId xmlns:a16="http://schemas.microsoft.com/office/drawing/2014/main" id="{0EAB6844-FBD1-E241-52C5-87B1B42A4673}"/>
              </a:ext>
            </a:extLst>
          </p:cNvPr>
          <p:cNvSpPr txBox="1"/>
          <p:nvPr/>
        </p:nvSpPr>
        <p:spPr>
          <a:xfrm>
            <a:off x="7259664" y="3305889"/>
            <a:ext cx="4320217"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90</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,000+ people on the waitlist</a:t>
            </a:r>
          </a:p>
        </p:txBody>
      </p:sp>
      <p:sp>
        <p:nvSpPr>
          <p:cNvPr id="8" name="TextBox 7">
            <a:extLst>
              <a:ext uri="{FF2B5EF4-FFF2-40B4-BE49-F238E27FC236}">
                <a16:creationId xmlns:a16="http://schemas.microsoft.com/office/drawing/2014/main" id="{ECAAD024-3C4F-E0E5-A78D-20D7092C5CF2}"/>
              </a:ext>
            </a:extLst>
          </p:cNvPr>
          <p:cNvSpPr txBox="1"/>
          <p:nvPr/>
        </p:nvSpPr>
        <p:spPr>
          <a:xfrm>
            <a:off x="7259664" y="2364504"/>
            <a:ext cx="4320218"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562,484 people on dialysis in 2022</a:t>
            </a:r>
          </a:p>
        </p:txBody>
      </p:sp>
      <p:sp>
        <p:nvSpPr>
          <p:cNvPr id="12" name="Slide Number Placeholder 11">
            <a:extLst>
              <a:ext uri="{FF2B5EF4-FFF2-40B4-BE49-F238E27FC236}">
                <a16:creationId xmlns:a16="http://schemas.microsoft.com/office/drawing/2014/main" id="{F6155BDD-8996-53E5-4438-4BB785E56596}"/>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t>12</a:t>
            </a:fld>
            <a:endParaRPr lang="en-US" dirty="0"/>
          </a:p>
        </p:txBody>
      </p:sp>
      <p:sp>
        <p:nvSpPr>
          <p:cNvPr id="2" name="Footer Placeholder 1">
            <a:extLst>
              <a:ext uri="{FF2B5EF4-FFF2-40B4-BE49-F238E27FC236}">
                <a16:creationId xmlns:a16="http://schemas.microsoft.com/office/drawing/2014/main" id="{C0175898-5DD7-6DFC-56A6-773466D7EEDB}"/>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pic>
        <p:nvPicPr>
          <p:cNvPr id="19" name="Graphic 18">
            <a:extLst>
              <a:ext uri="{FF2B5EF4-FFF2-40B4-BE49-F238E27FC236}">
                <a16:creationId xmlns:a16="http://schemas.microsoft.com/office/drawing/2014/main" id="{7F51266E-D1CC-2101-0661-EA748A1EEA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34424" y="2154712"/>
            <a:ext cx="878617" cy="878617"/>
          </a:xfrm>
          <a:prstGeom prst="rect">
            <a:avLst/>
          </a:prstGeom>
        </p:spPr>
      </p:pic>
      <p:pic>
        <p:nvPicPr>
          <p:cNvPr id="21" name="Graphic 20">
            <a:extLst>
              <a:ext uri="{FF2B5EF4-FFF2-40B4-BE49-F238E27FC236}">
                <a16:creationId xmlns:a16="http://schemas.microsoft.com/office/drawing/2014/main" id="{97B826AC-FA6B-7479-7903-37A552FBD9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1807" y="3215441"/>
            <a:ext cx="694737" cy="694737"/>
          </a:xfrm>
          <a:prstGeom prst="rect">
            <a:avLst/>
          </a:prstGeom>
        </p:spPr>
      </p:pic>
      <p:pic>
        <p:nvPicPr>
          <p:cNvPr id="23" name="Graphic 22">
            <a:extLst>
              <a:ext uri="{FF2B5EF4-FFF2-40B4-BE49-F238E27FC236}">
                <a16:creationId xmlns:a16="http://schemas.microsoft.com/office/drawing/2014/main" id="{C015BDC5-F261-AAEE-E259-D67FACCB24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08311" y="4140303"/>
            <a:ext cx="878617" cy="878617"/>
          </a:xfrm>
          <a:prstGeom prst="rect">
            <a:avLst/>
          </a:prstGeom>
        </p:spPr>
      </p:pic>
      <p:grpSp>
        <p:nvGrpSpPr>
          <p:cNvPr id="24" name="Group 23">
            <a:extLst>
              <a:ext uri="{FF2B5EF4-FFF2-40B4-BE49-F238E27FC236}">
                <a16:creationId xmlns:a16="http://schemas.microsoft.com/office/drawing/2014/main" id="{20AD8FED-99BA-6B69-3A59-22CA5C4C79E0}"/>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25" name="Group 24">
              <a:extLst>
                <a:ext uri="{FF2B5EF4-FFF2-40B4-BE49-F238E27FC236}">
                  <a16:creationId xmlns:a16="http://schemas.microsoft.com/office/drawing/2014/main" id="{F7000362-C6B3-4C67-6B0A-7466870006B0}"/>
                </a:ext>
              </a:extLst>
            </p:cNvPr>
            <p:cNvGrpSpPr/>
            <p:nvPr/>
          </p:nvGrpSpPr>
          <p:grpSpPr>
            <a:xfrm>
              <a:off x="5936974" y="1934817"/>
              <a:ext cx="159026" cy="1722043"/>
              <a:chOff x="5936974" y="1934817"/>
              <a:chExt cx="159026" cy="1722043"/>
            </a:xfrm>
            <a:grpFill/>
          </p:grpSpPr>
          <p:sp>
            <p:nvSpPr>
              <p:cNvPr id="40" name="Oval 39">
                <a:extLst>
                  <a:ext uri="{FF2B5EF4-FFF2-40B4-BE49-F238E27FC236}">
                    <a16:creationId xmlns:a16="http://schemas.microsoft.com/office/drawing/2014/main" id="{CE762A27-1AD0-0AF8-07EF-B6DE1F8659AC}"/>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F6FA5D6-49D1-1998-5210-8CF6A216BF5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A9EBEFA-EE43-551C-E98B-26A6340921D1}"/>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EC813C7-51BD-8A47-898C-78A8BB93BBE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A5A7F11-1074-29D7-1AEA-473C93D04678}"/>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05F8916-EA5A-463A-839D-C438937442C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2C994835-5F83-ECC1-D88C-733991D0DB5D}"/>
                </a:ext>
              </a:extLst>
            </p:cNvPr>
            <p:cNvGrpSpPr/>
            <p:nvPr/>
          </p:nvGrpSpPr>
          <p:grpSpPr>
            <a:xfrm>
              <a:off x="6255492" y="1934817"/>
              <a:ext cx="159026" cy="1722043"/>
              <a:chOff x="6242810" y="1934817"/>
              <a:chExt cx="159026" cy="1722043"/>
            </a:xfrm>
            <a:grpFill/>
          </p:grpSpPr>
          <p:sp>
            <p:nvSpPr>
              <p:cNvPr id="34" name="Oval 33">
                <a:extLst>
                  <a:ext uri="{FF2B5EF4-FFF2-40B4-BE49-F238E27FC236}">
                    <a16:creationId xmlns:a16="http://schemas.microsoft.com/office/drawing/2014/main" id="{290FB32B-5F25-FB70-6F32-C5D1014936B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AA5F8F7-3FB3-1728-748C-5FF8435772BA}"/>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80A8FA6-2302-A59C-3497-86BC1ED7125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9ABE3B4-4E07-F475-B405-267073512043}"/>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95DA57-1AF1-042C-F715-C739DEDD22E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BC7F04F-EED6-DE1C-E26E-9E2F873B46B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7EC0295-F0C6-390A-BFE0-77D8AA290AD5}"/>
                </a:ext>
              </a:extLst>
            </p:cNvPr>
            <p:cNvGrpSpPr/>
            <p:nvPr/>
          </p:nvGrpSpPr>
          <p:grpSpPr>
            <a:xfrm>
              <a:off x="6574010" y="1934817"/>
              <a:ext cx="159026" cy="1722043"/>
              <a:chOff x="6242810" y="1934817"/>
              <a:chExt cx="159026" cy="1722043"/>
            </a:xfrm>
            <a:grpFill/>
          </p:grpSpPr>
          <p:sp>
            <p:nvSpPr>
              <p:cNvPr id="28" name="Oval 27">
                <a:extLst>
                  <a:ext uri="{FF2B5EF4-FFF2-40B4-BE49-F238E27FC236}">
                    <a16:creationId xmlns:a16="http://schemas.microsoft.com/office/drawing/2014/main" id="{6D79EE47-A28C-54F3-12B4-092A5C344CA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8182A0B-47E8-A1C0-0008-9D6F2FA3E55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A4E5527-2B1F-D566-BE90-842C0472529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3648954-EB9C-E167-FD9E-5821EF866B3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1D737F6-3218-99D3-E2D0-804FC05E589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01596B8D-5469-A3AF-8394-5BAAD9233B5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a:extLst>
              <a:ext uri="{FF2B5EF4-FFF2-40B4-BE49-F238E27FC236}">
                <a16:creationId xmlns:a16="http://schemas.microsoft.com/office/drawing/2014/main" id="{4BFBF655-4998-0281-854F-F299954A8F0E}"/>
              </a:ext>
            </a:extLst>
          </p:cNvPr>
          <p:cNvGrpSpPr/>
          <p:nvPr/>
        </p:nvGrpSpPr>
        <p:grpSpPr>
          <a:xfrm>
            <a:off x="11241455" y="450826"/>
            <a:ext cx="741789" cy="1604641"/>
            <a:chOff x="5936974" y="1934817"/>
            <a:chExt cx="796062" cy="1722043"/>
          </a:xfrm>
          <a:solidFill>
            <a:schemeClr val="accent4">
              <a:alpha val="20952"/>
            </a:schemeClr>
          </a:solidFill>
        </p:grpSpPr>
        <p:grpSp>
          <p:nvGrpSpPr>
            <p:cNvPr id="47" name="Group 46">
              <a:extLst>
                <a:ext uri="{FF2B5EF4-FFF2-40B4-BE49-F238E27FC236}">
                  <a16:creationId xmlns:a16="http://schemas.microsoft.com/office/drawing/2014/main" id="{AC0190F7-E813-95A3-9A0E-5DB2DD98E699}"/>
                </a:ext>
              </a:extLst>
            </p:cNvPr>
            <p:cNvGrpSpPr/>
            <p:nvPr/>
          </p:nvGrpSpPr>
          <p:grpSpPr>
            <a:xfrm>
              <a:off x="5936974" y="1934817"/>
              <a:ext cx="159026" cy="1722043"/>
              <a:chOff x="5936974" y="1934817"/>
              <a:chExt cx="159026" cy="1722043"/>
            </a:xfrm>
            <a:grpFill/>
          </p:grpSpPr>
          <p:sp>
            <p:nvSpPr>
              <p:cNvPr id="62" name="Oval 61">
                <a:extLst>
                  <a:ext uri="{FF2B5EF4-FFF2-40B4-BE49-F238E27FC236}">
                    <a16:creationId xmlns:a16="http://schemas.microsoft.com/office/drawing/2014/main" id="{C71C3D97-18CE-BC99-52B6-4C5CA4D36226}"/>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162B8D6-D8CE-0FF3-8976-BC5A641F29C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F18567F-A6C2-CECE-3310-7A27D4711BE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FFE810C-8FFE-DA57-D8B7-DDEA3550832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60D2750-1C82-6346-339E-D1A808C87A7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A3FEBB3-6681-0FF3-E849-C14B7A901998}"/>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3A67923B-3794-13B6-A1AA-FCCEC0FDC8CF}"/>
                </a:ext>
              </a:extLst>
            </p:cNvPr>
            <p:cNvGrpSpPr/>
            <p:nvPr/>
          </p:nvGrpSpPr>
          <p:grpSpPr>
            <a:xfrm>
              <a:off x="6255492" y="1934817"/>
              <a:ext cx="159026" cy="1722043"/>
              <a:chOff x="6242810" y="1934817"/>
              <a:chExt cx="159026" cy="1722043"/>
            </a:xfrm>
            <a:grpFill/>
          </p:grpSpPr>
          <p:sp>
            <p:nvSpPr>
              <p:cNvPr id="56" name="Oval 55">
                <a:extLst>
                  <a:ext uri="{FF2B5EF4-FFF2-40B4-BE49-F238E27FC236}">
                    <a16:creationId xmlns:a16="http://schemas.microsoft.com/office/drawing/2014/main" id="{B78099C4-7672-F8CC-9175-CFEC10E0AEE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021029E-6E55-655C-B79E-FC788E99A5A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94707320-E675-8834-82B2-FA9E869803F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9D035EE-8062-2FEA-D84A-1A9AF847A55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09E0A26-4609-E74F-AC2B-646B6EA8747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D4F03C2-827A-D5D2-0E00-73F992062B7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0287B11B-768A-8309-5582-4F8E1B7B3B90}"/>
                </a:ext>
              </a:extLst>
            </p:cNvPr>
            <p:cNvGrpSpPr/>
            <p:nvPr/>
          </p:nvGrpSpPr>
          <p:grpSpPr>
            <a:xfrm>
              <a:off x="6574010" y="1934817"/>
              <a:ext cx="159026" cy="1722043"/>
              <a:chOff x="6242810" y="1934817"/>
              <a:chExt cx="159026" cy="1722043"/>
            </a:xfrm>
            <a:grpFill/>
          </p:grpSpPr>
          <p:sp>
            <p:nvSpPr>
              <p:cNvPr id="50" name="Oval 49">
                <a:extLst>
                  <a:ext uri="{FF2B5EF4-FFF2-40B4-BE49-F238E27FC236}">
                    <a16:creationId xmlns:a16="http://schemas.microsoft.com/office/drawing/2014/main" id="{053E167C-E1AA-B556-93FF-8F0406C6425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6838D2A-A524-42FD-C334-9209216C3AE7}"/>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94190A4-23B3-81A6-3115-7640660F9E22}"/>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60B187B-3D8A-950D-EEA0-489B2BAE0E1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C441A0F-019B-6865-B4CB-2D103BC2513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F2F3C21-7142-8456-4CA2-E195ED971FD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9711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8079-CE2A-F776-BF4C-FA478960E730}"/>
              </a:ext>
            </a:extLst>
          </p:cNvPr>
          <p:cNvSpPr>
            <a:spLocks noGrp="1"/>
          </p:cNvSpPr>
          <p:nvPr>
            <p:ph type="title"/>
          </p:nvPr>
        </p:nvSpPr>
        <p:spPr/>
        <p:txBody>
          <a:bodyPr>
            <a:normAutofit/>
          </a:bodyPr>
          <a:lstStyle/>
          <a:p>
            <a:r>
              <a:rPr lang="en-US" dirty="0"/>
              <a:t>Getting a transplant is an </a:t>
            </a:r>
            <a:br>
              <a:rPr lang="en-US" dirty="0"/>
            </a:br>
            <a:r>
              <a:rPr lang="en-US" dirty="0"/>
              <a:t>extremely complex process</a:t>
            </a:r>
          </a:p>
        </p:txBody>
      </p:sp>
      <p:sp>
        <p:nvSpPr>
          <p:cNvPr id="3" name="Slide Number Placeholder 2">
            <a:extLst>
              <a:ext uri="{FF2B5EF4-FFF2-40B4-BE49-F238E27FC236}">
                <a16:creationId xmlns:a16="http://schemas.microsoft.com/office/drawing/2014/main" id="{63751614-1F3C-F117-342C-239D8B535C92}"/>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13</a:t>
            </a:fld>
            <a:endParaRPr lang="en-US" dirty="0"/>
          </a:p>
        </p:txBody>
      </p:sp>
      <p:sp>
        <p:nvSpPr>
          <p:cNvPr id="4" name="Footer Placeholder 3">
            <a:extLst>
              <a:ext uri="{FF2B5EF4-FFF2-40B4-BE49-F238E27FC236}">
                <a16:creationId xmlns:a16="http://schemas.microsoft.com/office/drawing/2014/main" id="{F0DFBB6B-6ADE-4A69-DB55-ED6E1ADBC054}"/>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pic>
        <p:nvPicPr>
          <p:cNvPr id="5" name="Picture 4" descr="A diagram of a subway system&#10;&#10;Description automatically generated">
            <a:extLst>
              <a:ext uri="{FF2B5EF4-FFF2-40B4-BE49-F238E27FC236}">
                <a16:creationId xmlns:a16="http://schemas.microsoft.com/office/drawing/2014/main" id="{5919E0D3-41D0-7BEC-4EF4-53B7B9AAE1B6}"/>
              </a:ext>
            </a:extLst>
          </p:cNvPr>
          <p:cNvPicPr>
            <a:picLocks noChangeAspect="1"/>
          </p:cNvPicPr>
          <p:nvPr/>
        </p:nvPicPr>
        <p:blipFill>
          <a:blip r:embed="rId3">
            <a:extLst>
              <a:ext uri="{28A0092B-C50C-407E-A947-70E740481C1C}">
                <a14:useLocalDpi xmlns:a14="http://schemas.microsoft.com/office/drawing/2010/main" val="0"/>
              </a:ext>
            </a:extLst>
          </a:blip>
          <a:srcRect b="7110"/>
          <a:stretch/>
        </p:blipFill>
        <p:spPr>
          <a:xfrm>
            <a:off x="0" y="1827396"/>
            <a:ext cx="12192000" cy="3424735"/>
          </a:xfrm>
          <a:prstGeom prst="rect">
            <a:avLst/>
          </a:prstGeom>
        </p:spPr>
      </p:pic>
      <p:sp>
        <p:nvSpPr>
          <p:cNvPr id="6" name="TextBox 5">
            <a:extLst>
              <a:ext uri="{FF2B5EF4-FFF2-40B4-BE49-F238E27FC236}">
                <a16:creationId xmlns:a16="http://schemas.microsoft.com/office/drawing/2014/main" id="{D1E9AD82-CF4A-AB38-411B-4D4412131F34}"/>
              </a:ext>
            </a:extLst>
          </p:cNvPr>
          <p:cNvSpPr txBox="1"/>
          <p:nvPr/>
        </p:nvSpPr>
        <p:spPr>
          <a:xfrm>
            <a:off x="578872" y="5975876"/>
            <a:ext cx="4458272" cy="215444"/>
          </a:xfrm>
          <a:prstGeom prst="rect">
            <a:avLst/>
          </a:prstGeom>
          <a:noFill/>
        </p:spPr>
        <p:txBody>
          <a:bodyPr wrap="none" rtlCol="0">
            <a:spAutoFit/>
          </a:bodyPr>
          <a:lstStyle/>
          <a:p>
            <a:r>
              <a:rPr lang="en-US" sz="800" dirty="0">
                <a:latin typeface="Arial" panose="020B0604020202020204" pitchFamily="34" charset="0"/>
              </a:rPr>
              <a:t>Graphic created under the Task 5 Initiative by the Scientific Registry of Transplant Recipients.</a:t>
            </a:r>
          </a:p>
        </p:txBody>
      </p:sp>
      <p:grpSp>
        <p:nvGrpSpPr>
          <p:cNvPr id="7" name="Group 6">
            <a:extLst>
              <a:ext uri="{FF2B5EF4-FFF2-40B4-BE49-F238E27FC236}">
                <a16:creationId xmlns:a16="http://schemas.microsoft.com/office/drawing/2014/main" id="{799C4602-15DF-638B-A4F2-675EEFC149D7}"/>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8" name="Group 7">
              <a:extLst>
                <a:ext uri="{FF2B5EF4-FFF2-40B4-BE49-F238E27FC236}">
                  <a16:creationId xmlns:a16="http://schemas.microsoft.com/office/drawing/2014/main" id="{F763B5D3-3A38-088D-8077-3655F2A0C5D3}"/>
                </a:ext>
              </a:extLst>
            </p:cNvPr>
            <p:cNvGrpSpPr/>
            <p:nvPr/>
          </p:nvGrpSpPr>
          <p:grpSpPr>
            <a:xfrm>
              <a:off x="5936974" y="1934817"/>
              <a:ext cx="159026" cy="1722043"/>
              <a:chOff x="5936974" y="1934817"/>
              <a:chExt cx="159026" cy="1722043"/>
            </a:xfrm>
            <a:grpFill/>
          </p:grpSpPr>
          <p:sp>
            <p:nvSpPr>
              <p:cNvPr id="23" name="Oval 22">
                <a:extLst>
                  <a:ext uri="{FF2B5EF4-FFF2-40B4-BE49-F238E27FC236}">
                    <a16:creationId xmlns:a16="http://schemas.microsoft.com/office/drawing/2014/main" id="{F49F65EB-E693-269C-1B8D-7D33F5422BD9}"/>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51FBAB0-2588-43A2-D079-B583BE7B6965}"/>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EACDFC0-F490-717B-E13C-42EE51806B7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4B694E3-2909-5DCF-A263-48B856E9FEED}"/>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4E66682-FFD3-6557-A46A-236250D10349}"/>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F8CD715-112B-76BF-52A4-0EFC4F1B6B91}"/>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294588C-4CB0-BB28-763A-2B9B62D301D7}"/>
                </a:ext>
              </a:extLst>
            </p:cNvPr>
            <p:cNvGrpSpPr/>
            <p:nvPr/>
          </p:nvGrpSpPr>
          <p:grpSpPr>
            <a:xfrm>
              <a:off x="6255492" y="1934817"/>
              <a:ext cx="159026" cy="1722043"/>
              <a:chOff x="6242810" y="1934817"/>
              <a:chExt cx="159026" cy="1722043"/>
            </a:xfrm>
            <a:grpFill/>
          </p:grpSpPr>
          <p:sp>
            <p:nvSpPr>
              <p:cNvPr id="17" name="Oval 16">
                <a:extLst>
                  <a:ext uri="{FF2B5EF4-FFF2-40B4-BE49-F238E27FC236}">
                    <a16:creationId xmlns:a16="http://schemas.microsoft.com/office/drawing/2014/main" id="{F3F8F72C-3535-16FE-0F37-FBDF336F5823}"/>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874EDA-3C01-94D4-56AD-01459FE3110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93FE4BF-DF41-0959-80A2-CBE6409389AF}"/>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24402AB-F948-1205-26AC-5E3D496BF38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42F412-5FA3-AC3E-9BA3-20E1CD53515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3C9CF8-7A1C-1A56-E789-153845859DA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DC7A8EC-5EA0-32D2-4334-E6A5BBE364C8}"/>
                </a:ext>
              </a:extLst>
            </p:cNvPr>
            <p:cNvGrpSpPr/>
            <p:nvPr/>
          </p:nvGrpSpPr>
          <p:grpSpPr>
            <a:xfrm>
              <a:off x="6574010" y="1934817"/>
              <a:ext cx="159026" cy="1722043"/>
              <a:chOff x="6242810" y="1934817"/>
              <a:chExt cx="159026" cy="1722043"/>
            </a:xfrm>
            <a:grpFill/>
          </p:grpSpPr>
          <p:sp>
            <p:nvSpPr>
              <p:cNvPr id="11" name="Oval 10">
                <a:extLst>
                  <a:ext uri="{FF2B5EF4-FFF2-40B4-BE49-F238E27FC236}">
                    <a16:creationId xmlns:a16="http://schemas.microsoft.com/office/drawing/2014/main" id="{BE60EE86-40A0-7126-3CAC-37450BF0272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95A222-D5A7-62CE-0B98-78F4D138C5CE}"/>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9BEAA6-CEA0-3F1D-D7BC-584385D1BC9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568110-56EE-1DAF-3EAB-F71FD9CE3AB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F9D4F20-74D9-0FDF-AB71-DEF2C85EAE2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F3AE30E-B681-60E7-F6FA-D2E706B614C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a:extLst>
              <a:ext uri="{FF2B5EF4-FFF2-40B4-BE49-F238E27FC236}">
                <a16:creationId xmlns:a16="http://schemas.microsoft.com/office/drawing/2014/main" id="{D764EF72-34F5-F120-99DE-9934661DC5EE}"/>
              </a:ext>
            </a:extLst>
          </p:cNvPr>
          <p:cNvGrpSpPr/>
          <p:nvPr/>
        </p:nvGrpSpPr>
        <p:grpSpPr>
          <a:xfrm>
            <a:off x="11251487" y="-598556"/>
            <a:ext cx="741789" cy="1604641"/>
            <a:chOff x="5936974" y="1934817"/>
            <a:chExt cx="796062" cy="1722043"/>
          </a:xfrm>
          <a:solidFill>
            <a:schemeClr val="accent4">
              <a:alpha val="20952"/>
            </a:schemeClr>
          </a:solidFill>
        </p:grpSpPr>
        <p:grpSp>
          <p:nvGrpSpPr>
            <p:cNvPr id="30" name="Group 29">
              <a:extLst>
                <a:ext uri="{FF2B5EF4-FFF2-40B4-BE49-F238E27FC236}">
                  <a16:creationId xmlns:a16="http://schemas.microsoft.com/office/drawing/2014/main" id="{1DA88F44-287E-E585-81C9-1AAF6B66AEE3}"/>
                </a:ext>
              </a:extLst>
            </p:cNvPr>
            <p:cNvGrpSpPr/>
            <p:nvPr/>
          </p:nvGrpSpPr>
          <p:grpSpPr>
            <a:xfrm>
              <a:off x="5936974" y="1934817"/>
              <a:ext cx="159026" cy="1722043"/>
              <a:chOff x="5936974" y="1934817"/>
              <a:chExt cx="159026" cy="1722043"/>
            </a:xfrm>
            <a:grpFill/>
          </p:grpSpPr>
          <p:sp>
            <p:nvSpPr>
              <p:cNvPr id="45" name="Oval 44">
                <a:extLst>
                  <a:ext uri="{FF2B5EF4-FFF2-40B4-BE49-F238E27FC236}">
                    <a16:creationId xmlns:a16="http://schemas.microsoft.com/office/drawing/2014/main" id="{33628DC3-A312-C9EC-DB78-48E23956A30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574270E-4C35-A1F3-A9B9-7481623D284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3BCEFAF-0259-83A4-2421-E3C42B9ACB4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FFB5849-2B69-2F6F-0385-35EF7C75BBD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84703E7-ED6F-3105-2BD6-9921008FBD3F}"/>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B26D607-FAC1-E498-F43E-5BE0822C27C6}"/>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5B21CF5-6B4E-FB1A-0E51-2BE068BC39B9}"/>
                </a:ext>
              </a:extLst>
            </p:cNvPr>
            <p:cNvGrpSpPr/>
            <p:nvPr/>
          </p:nvGrpSpPr>
          <p:grpSpPr>
            <a:xfrm>
              <a:off x="6255492" y="1934817"/>
              <a:ext cx="159026" cy="1722043"/>
              <a:chOff x="6242810" y="1934817"/>
              <a:chExt cx="159026" cy="1722043"/>
            </a:xfrm>
            <a:grpFill/>
          </p:grpSpPr>
          <p:sp>
            <p:nvSpPr>
              <p:cNvPr id="39" name="Oval 38">
                <a:extLst>
                  <a:ext uri="{FF2B5EF4-FFF2-40B4-BE49-F238E27FC236}">
                    <a16:creationId xmlns:a16="http://schemas.microsoft.com/office/drawing/2014/main" id="{B54DB905-8060-8007-6949-513E68DEC06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C791B4E-6FF8-7CC4-2817-729E798C7F1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AED8241-CA6D-E990-3727-C35DB9F3977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F853DF5-7C55-DAC9-EA91-DA7D8608495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75551BA-C1B7-AAF2-6391-567067B44E4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4E4329C-E3C4-166D-50CA-45A8CF2C90D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1E8F225-1FA0-B07F-8F2A-713710175DD8}"/>
                </a:ext>
              </a:extLst>
            </p:cNvPr>
            <p:cNvGrpSpPr/>
            <p:nvPr/>
          </p:nvGrpSpPr>
          <p:grpSpPr>
            <a:xfrm>
              <a:off x="6574010" y="1934817"/>
              <a:ext cx="159026" cy="1722043"/>
              <a:chOff x="6242810" y="1934817"/>
              <a:chExt cx="159026" cy="1722043"/>
            </a:xfrm>
            <a:grpFill/>
          </p:grpSpPr>
          <p:sp>
            <p:nvSpPr>
              <p:cNvPr id="33" name="Oval 32">
                <a:extLst>
                  <a:ext uri="{FF2B5EF4-FFF2-40B4-BE49-F238E27FC236}">
                    <a16:creationId xmlns:a16="http://schemas.microsoft.com/office/drawing/2014/main" id="{8685D266-3721-DC59-A71F-EC8BBF7A20B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08A9C53-7148-8F44-A3C9-D791FD1F9CE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CEBD187-90B1-1798-E1D5-0F461426D7D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01144D1-7EED-12D9-F5C4-5D1F6C259D31}"/>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2EF8DAC-C122-FC3A-288E-D9A90CDB686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95D4741-0AB6-E6DA-5516-7F8A3BEDE99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0607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A149-E2A0-DA00-F402-5A86480255F1}"/>
              </a:ext>
            </a:extLst>
          </p:cNvPr>
          <p:cNvSpPr>
            <a:spLocks noGrp="1"/>
          </p:cNvSpPr>
          <p:nvPr>
            <p:ph type="title"/>
          </p:nvPr>
        </p:nvSpPr>
        <p:spPr>
          <a:xfrm>
            <a:off x="0" y="203765"/>
            <a:ext cx="12192000" cy="1577457"/>
          </a:xfrm>
        </p:spPr>
        <p:txBody>
          <a:bodyPr/>
          <a:lstStyle/>
          <a:p>
            <a:r>
              <a:rPr lang="en-US" dirty="0"/>
              <a:t>Intensifying Regulatory </a:t>
            </a:r>
            <a:br>
              <a:rPr lang="en-US" dirty="0"/>
            </a:br>
            <a:r>
              <a:rPr lang="en-US" dirty="0"/>
              <a:t>Focus and Expectations </a:t>
            </a:r>
          </a:p>
        </p:txBody>
      </p:sp>
      <p:sp>
        <p:nvSpPr>
          <p:cNvPr id="3" name="Content Placeholder 2">
            <a:extLst>
              <a:ext uri="{FF2B5EF4-FFF2-40B4-BE49-F238E27FC236}">
                <a16:creationId xmlns:a16="http://schemas.microsoft.com/office/drawing/2014/main" id="{3919D1E1-153A-20C4-514C-05F8A9ADD67B}"/>
              </a:ext>
            </a:extLst>
          </p:cNvPr>
          <p:cNvSpPr>
            <a:spLocks noGrp="1"/>
          </p:cNvSpPr>
          <p:nvPr>
            <p:ph idx="1"/>
          </p:nvPr>
        </p:nvSpPr>
        <p:spPr>
          <a:xfrm>
            <a:off x="612119" y="1904999"/>
            <a:ext cx="10972800" cy="4271963"/>
          </a:xfrm>
        </p:spPr>
        <p:txBody>
          <a:bodyPr/>
          <a:lstStyle/>
          <a:p>
            <a:r>
              <a:rPr lang="en-US" dirty="0"/>
              <a:t>Advancing American Kidney Health (2019)</a:t>
            </a:r>
          </a:p>
          <a:p>
            <a:r>
              <a:rPr lang="en-US" dirty="0"/>
              <a:t>Value Based Nephrology Care (2019)</a:t>
            </a:r>
          </a:p>
          <a:p>
            <a:r>
              <a:rPr lang="en-US" dirty="0"/>
              <a:t>Expansions in OPTN Continuous Distribution (2020)</a:t>
            </a:r>
          </a:p>
          <a:p>
            <a:r>
              <a:rPr lang="en-US" dirty="0"/>
              <a:t>Securing OTPN (2022)</a:t>
            </a:r>
          </a:p>
          <a:p>
            <a:r>
              <a:rPr lang="en-US" dirty="0"/>
              <a:t>OPTN Expeditious Task Force (2023)</a:t>
            </a:r>
          </a:p>
          <a:p>
            <a:r>
              <a:rPr lang="en-US" dirty="0"/>
              <a:t>Increasing Organ Transplant Access (effective July 2025) </a:t>
            </a:r>
          </a:p>
          <a:p>
            <a:endParaRPr lang="en-US" dirty="0"/>
          </a:p>
          <a:p>
            <a:pPr marL="0" indent="0">
              <a:buNone/>
            </a:pPr>
            <a:r>
              <a:rPr lang="en-US" b="1" i="1" dirty="0">
                <a:solidFill>
                  <a:schemeClr val="accent5"/>
                </a:solidFill>
              </a:rPr>
              <a:t>“Growth is not a goal; it’s essentially a mandate” </a:t>
            </a:r>
          </a:p>
        </p:txBody>
      </p:sp>
      <p:sp>
        <p:nvSpPr>
          <p:cNvPr id="4" name="Footer Placeholder 3">
            <a:extLst>
              <a:ext uri="{FF2B5EF4-FFF2-40B4-BE49-F238E27FC236}">
                <a16:creationId xmlns:a16="http://schemas.microsoft.com/office/drawing/2014/main" id="{E3EF06BA-04FE-D783-8606-648E9AB90099}"/>
              </a:ext>
            </a:extLst>
          </p:cNvPr>
          <p:cNvSpPr>
            <a:spLocks noGrp="1"/>
          </p:cNvSpPr>
          <p:nvPr>
            <p:ph type="ftr" sz="quarter" idx="12"/>
          </p:nvPr>
        </p:nvSpPr>
        <p:spPr>
          <a:xfrm>
            <a:off x="612119" y="6492875"/>
            <a:ext cx="7741049" cy="228600"/>
          </a:xfrm>
        </p:spPr>
        <p:txBody>
          <a:bodyPr/>
          <a:lstStyle/>
          <a:p>
            <a:pPr algn="l"/>
            <a:r>
              <a:rPr lang="en-US"/>
              <a:t>Growing Living Donation</a:t>
            </a:r>
            <a:endParaRPr lang="en-US" dirty="0"/>
          </a:p>
        </p:txBody>
      </p:sp>
      <p:sp>
        <p:nvSpPr>
          <p:cNvPr id="5" name="Slide Number Placeholder 4">
            <a:extLst>
              <a:ext uri="{FF2B5EF4-FFF2-40B4-BE49-F238E27FC236}">
                <a16:creationId xmlns:a16="http://schemas.microsoft.com/office/drawing/2014/main" id="{3FC080D3-02DF-8E20-C182-0A3FE9E7D073}"/>
              </a:ext>
            </a:extLst>
          </p:cNvPr>
          <p:cNvSpPr>
            <a:spLocks noGrp="1"/>
          </p:cNvSpPr>
          <p:nvPr>
            <p:ph type="sldNum" sz="quarter" idx="11"/>
          </p:nvPr>
        </p:nvSpPr>
        <p:spPr/>
        <p:txBody>
          <a:bodyPr/>
          <a:lstStyle/>
          <a:p>
            <a:fld id="{7266DF5B-7CA8-42DA-A3FF-8EEE6A5A46EA}" type="slidenum">
              <a:rPr lang="en-US" smtClean="0"/>
              <a:pPr/>
              <a:t>14</a:t>
            </a:fld>
            <a:endParaRPr lang="en-US" dirty="0"/>
          </a:p>
        </p:txBody>
      </p:sp>
      <p:grpSp>
        <p:nvGrpSpPr>
          <p:cNvPr id="6" name="Group 5">
            <a:extLst>
              <a:ext uri="{FF2B5EF4-FFF2-40B4-BE49-F238E27FC236}">
                <a16:creationId xmlns:a16="http://schemas.microsoft.com/office/drawing/2014/main" id="{2CB47002-BE24-9274-F5BF-E5FA9EF8081C}"/>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7" name="Group 6">
              <a:extLst>
                <a:ext uri="{FF2B5EF4-FFF2-40B4-BE49-F238E27FC236}">
                  <a16:creationId xmlns:a16="http://schemas.microsoft.com/office/drawing/2014/main" id="{8DD426EA-ECBE-E71D-B616-B6A86A2DDAC7}"/>
                </a:ext>
              </a:extLst>
            </p:cNvPr>
            <p:cNvGrpSpPr/>
            <p:nvPr/>
          </p:nvGrpSpPr>
          <p:grpSpPr>
            <a:xfrm>
              <a:off x="5936974" y="1934817"/>
              <a:ext cx="159026" cy="1722043"/>
              <a:chOff x="5936974" y="1934817"/>
              <a:chExt cx="159026" cy="1722043"/>
            </a:xfrm>
            <a:grpFill/>
          </p:grpSpPr>
          <p:sp>
            <p:nvSpPr>
              <p:cNvPr id="22" name="Oval 21">
                <a:extLst>
                  <a:ext uri="{FF2B5EF4-FFF2-40B4-BE49-F238E27FC236}">
                    <a16:creationId xmlns:a16="http://schemas.microsoft.com/office/drawing/2014/main" id="{BCA079DD-40B1-2B7E-52FF-DB54D20B8D7A}"/>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1368924-950A-E6AA-28D2-48E2AC818A04}"/>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32CA3F2-DD8F-EAB8-210D-32950B9087F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80F525-6E33-5852-0442-36D271E05304}"/>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AD5259F-26AA-151B-C69D-83C8176BF2E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A17C525-8399-021C-2CF8-9ACC8D11FD1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AD7B93D-7D37-E0D8-751B-44F508B872D6}"/>
                </a:ext>
              </a:extLst>
            </p:cNvPr>
            <p:cNvGrpSpPr/>
            <p:nvPr/>
          </p:nvGrpSpPr>
          <p:grpSpPr>
            <a:xfrm>
              <a:off x="6255492" y="1934817"/>
              <a:ext cx="159026" cy="1722043"/>
              <a:chOff x="6242810" y="1934817"/>
              <a:chExt cx="159026" cy="1722043"/>
            </a:xfrm>
            <a:grpFill/>
          </p:grpSpPr>
          <p:sp>
            <p:nvSpPr>
              <p:cNvPr id="16" name="Oval 15">
                <a:extLst>
                  <a:ext uri="{FF2B5EF4-FFF2-40B4-BE49-F238E27FC236}">
                    <a16:creationId xmlns:a16="http://schemas.microsoft.com/office/drawing/2014/main" id="{362DCA89-857E-29CF-D014-53BD209D7F6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6A172E4-09EA-810C-310F-13A7A2791C1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F1917D4-B9EA-8934-A516-037007B3B5A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102EBE9-E4FA-8AF0-DD38-49690703FAB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AC44C44-1EB9-C2B0-0111-8B66D819237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270E517-A62E-92D8-9D05-685223F4EAD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B122536-769F-1870-0112-E094BC7127E9}"/>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56FC93B5-D3B7-46D5-6851-E1BBF12324A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CAFA166-19D4-9B65-0E67-E277DFA0BD9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A1A8DC-1424-E359-4266-E28CC925964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E7F6A0-386E-E115-8F9D-B2A8DD7C6A6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85E3236-1473-BBC4-D3E3-A64993F908D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02582BF-6B29-6F5D-55B3-4943465B8DF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36CD67C1-EBDA-FB86-BE39-D94D84A49112}"/>
              </a:ext>
            </a:extLst>
          </p:cNvPr>
          <p:cNvGrpSpPr/>
          <p:nvPr/>
        </p:nvGrpSpPr>
        <p:grpSpPr>
          <a:xfrm>
            <a:off x="11132850" y="3971936"/>
            <a:ext cx="741789" cy="1604641"/>
            <a:chOff x="5936974" y="1934817"/>
            <a:chExt cx="796062" cy="1722043"/>
          </a:xfrm>
          <a:solidFill>
            <a:schemeClr val="accent4">
              <a:alpha val="20952"/>
            </a:schemeClr>
          </a:solidFill>
        </p:grpSpPr>
        <p:grpSp>
          <p:nvGrpSpPr>
            <p:cNvPr id="29" name="Group 28">
              <a:extLst>
                <a:ext uri="{FF2B5EF4-FFF2-40B4-BE49-F238E27FC236}">
                  <a16:creationId xmlns:a16="http://schemas.microsoft.com/office/drawing/2014/main" id="{3271AFA8-4BE8-F699-DC68-40EB68A45E9A}"/>
                </a:ext>
              </a:extLst>
            </p:cNvPr>
            <p:cNvGrpSpPr/>
            <p:nvPr/>
          </p:nvGrpSpPr>
          <p:grpSpPr>
            <a:xfrm>
              <a:off x="5936974" y="1934817"/>
              <a:ext cx="159026" cy="1722043"/>
              <a:chOff x="5936974" y="1934817"/>
              <a:chExt cx="159026" cy="1722043"/>
            </a:xfrm>
            <a:grpFill/>
          </p:grpSpPr>
          <p:sp>
            <p:nvSpPr>
              <p:cNvPr id="44" name="Oval 43">
                <a:extLst>
                  <a:ext uri="{FF2B5EF4-FFF2-40B4-BE49-F238E27FC236}">
                    <a16:creationId xmlns:a16="http://schemas.microsoft.com/office/drawing/2014/main" id="{D34383A6-258E-49BC-03A6-EBEDD8F66D4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E865F8F-672E-FBAE-97FA-CBAFEC7A0C6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D825EB9-91C1-D40C-5193-DA5303B2B98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9C3440E-552E-D03D-30B7-49FC5CB7D15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56D4854-C5CC-9F9B-EB5D-F977BDB5B067}"/>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E26C83B-5078-405A-AAA2-D47670996DA3}"/>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B7BD6A2-3CAD-2B7C-58D4-ACE6AE518CFE}"/>
                </a:ext>
              </a:extLst>
            </p:cNvPr>
            <p:cNvGrpSpPr/>
            <p:nvPr/>
          </p:nvGrpSpPr>
          <p:grpSpPr>
            <a:xfrm>
              <a:off x="6255492" y="1934817"/>
              <a:ext cx="159026" cy="1722043"/>
              <a:chOff x="6242810" y="1934817"/>
              <a:chExt cx="159026" cy="1722043"/>
            </a:xfrm>
            <a:grpFill/>
          </p:grpSpPr>
          <p:sp>
            <p:nvSpPr>
              <p:cNvPr id="38" name="Oval 37">
                <a:extLst>
                  <a:ext uri="{FF2B5EF4-FFF2-40B4-BE49-F238E27FC236}">
                    <a16:creationId xmlns:a16="http://schemas.microsoft.com/office/drawing/2014/main" id="{FC6BF807-4220-B40A-B8BB-5BC4311E8EC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5459AFD-89D6-A2E2-02C8-A052FB58783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84B0CB-F41B-AA8B-4E47-82ADF06EF81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641F1A3-4E36-1E0A-1BD2-B986967B85C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15CD0D8-42A5-1DA8-1147-D230991AE66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6B0C7CF-0389-893D-E3E4-7D67FE8CCF9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940B0DB-3977-886A-71D0-15C8966853AD}"/>
                </a:ext>
              </a:extLst>
            </p:cNvPr>
            <p:cNvGrpSpPr/>
            <p:nvPr/>
          </p:nvGrpSpPr>
          <p:grpSpPr>
            <a:xfrm>
              <a:off x="6574010" y="1934817"/>
              <a:ext cx="159026" cy="1722043"/>
              <a:chOff x="6242810" y="1934817"/>
              <a:chExt cx="159026" cy="1722043"/>
            </a:xfrm>
            <a:grpFill/>
          </p:grpSpPr>
          <p:sp>
            <p:nvSpPr>
              <p:cNvPr id="32" name="Oval 31">
                <a:extLst>
                  <a:ext uri="{FF2B5EF4-FFF2-40B4-BE49-F238E27FC236}">
                    <a16:creationId xmlns:a16="http://schemas.microsoft.com/office/drawing/2014/main" id="{8F09432A-F41E-8CAD-9CB9-70464C46730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EB986B3-5957-9529-25E8-EF77E29EF5D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35B88C0-4C94-72DF-2FC9-288D4A0594E2}"/>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A7B20F8-FF7A-2A45-6F99-D2FBF73C9AE5}"/>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B2C79CB-A88B-ABA4-D047-B5F88B9D668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BD3F1C9-65CC-38BC-44FA-9D3E8A9911B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8699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66B16-A33A-7440-98CA-FBAD1EBD322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85BB51F-9A45-DDDB-B3F5-14545F975D15}"/>
              </a:ext>
            </a:extLst>
          </p:cNvPr>
          <p:cNvGrpSpPr/>
          <p:nvPr/>
        </p:nvGrpSpPr>
        <p:grpSpPr>
          <a:xfrm rot="5400000">
            <a:off x="10970303" y="27466"/>
            <a:ext cx="553746" cy="1197865"/>
            <a:chOff x="5936974" y="1934817"/>
            <a:chExt cx="796062" cy="1722043"/>
          </a:xfrm>
          <a:solidFill>
            <a:schemeClr val="accent1"/>
          </a:solidFill>
        </p:grpSpPr>
        <p:grpSp>
          <p:nvGrpSpPr>
            <p:cNvPr id="7" name="Group 6">
              <a:extLst>
                <a:ext uri="{FF2B5EF4-FFF2-40B4-BE49-F238E27FC236}">
                  <a16:creationId xmlns:a16="http://schemas.microsoft.com/office/drawing/2014/main" id="{BD0D732F-117A-D22A-DFFD-A2B1B71A74D0}"/>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951D2209-8587-9FB3-CFFB-4061B22D7064}"/>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5197611-8A04-03B0-365E-4F49D10063DE}"/>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57F2375-C7A8-B7F1-7DB6-31AEAB2F6590}"/>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E0A96A-E861-6F77-D99D-480023FF4227}"/>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DA9FE5C-74E8-4F80-D7B7-D3203E9E903F}"/>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E912472-ABAA-8947-ABEE-24737C6691D1}"/>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FC63BC9-BAE5-59B3-4874-D70E752F986C}"/>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FF93EE39-7FEE-A112-326E-F1819AD77AD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E19ECD2-56B7-964D-43FD-1243D8C538F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D542954-A236-C0C0-A456-A647327B5E4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B0470DE-9B0E-DF2E-F238-667C7E9224A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F1211B8-F5FB-5E50-17AE-6FB833398056}"/>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E1F1AE1-DB49-CD18-442A-4606B20BC82D}"/>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AEEB91D-896B-029C-A05C-AD91FCDC0631}"/>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289271DE-7E28-1B28-91E5-4FCBFB35509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1469CCA-C870-CF1C-8BA8-D8ABE1B8EE41}"/>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E4523B-AD96-F7EE-9A1C-CCB8A0415E3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74B7239-1B79-6538-B389-366E8065E52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DD5036-E00C-A6F0-C273-7D7D8D54A91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547A9C9-1DA6-2077-0B53-2FAF5CA13AF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4AE8ED46-C149-B6DA-9A00-83697F3DD8E1}"/>
              </a:ext>
            </a:extLst>
          </p:cNvPr>
          <p:cNvGrpSpPr/>
          <p:nvPr/>
        </p:nvGrpSpPr>
        <p:grpSpPr>
          <a:xfrm>
            <a:off x="595158" y="4815693"/>
            <a:ext cx="741789" cy="1604641"/>
            <a:chOff x="5936974" y="1934817"/>
            <a:chExt cx="796062" cy="1722043"/>
          </a:xfrm>
          <a:solidFill>
            <a:schemeClr val="bg1">
              <a:alpha val="60000"/>
            </a:schemeClr>
          </a:solidFill>
        </p:grpSpPr>
        <p:grpSp>
          <p:nvGrpSpPr>
            <p:cNvPr id="32" name="Group 31">
              <a:extLst>
                <a:ext uri="{FF2B5EF4-FFF2-40B4-BE49-F238E27FC236}">
                  <a16:creationId xmlns:a16="http://schemas.microsoft.com/office/drawing/2014/main" id="{462B4665-DB88-CE29-4BED-F720E9CD2139}"/>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D1B073E4-2935-ED7E-CC74-8297A51DD11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76701A7-9C77-8BC2-AAA9-1D915893AF24}"/>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33D64E7-B536-B9A4-F1BC-23F9B030E01A}"/>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9E7C202-28DC-9B18-2CC7-10152C014273}"/>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FC6243E-1577-C924-9E52-E2D4B8AA18A7}"/>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A14A043-3BE0-7095-AEAB-25867FCEF8BE}"/>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27DCDCE7-B69B-875F-2624-E0044DFAF50B}"/>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B1AEBE6C-4038-7C2C-29A0-C003FBBFC15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0AF0181-6A0F-FAA0-4517-96C1A2D148E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C3D280F-BFAB-BC1D-6BA1-907713AAEBE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4B6584-83DA-4AF8-99D3-C3B78F78421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4EADA99-86BE-1953-38C6-5B3A3231453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29DA5D9-5DAB-3063-CC2A-212A630D543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634FF93-A103-7EAF-ACAF-56551DA8C91F}"/>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7B2A4BE7-EBE2-A523-B338-04B47C88C08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345D1F9-DB0E-6B6C-CEF7-FBA054BF50B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F2295A5-7E97-8530-8134-45F6FBAD5AC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4A3A9CF-3CDC-7694-DAE8-ABDFA3E5174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854D84E-19EC-B705-7AF7-3CC6A7C3A0C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9949552-5EB0-1844-A3A4-120701F1324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990F0937-9426-75CF-1F9A-F5C82A5EC759}"/>
              </a:ext>
            </a:extLst>
          </p:cNvPr>
          <p:cNvSpPr>
            <a:spLocks noGrp="1"/>
          </p:cNvSpPr>
          <p:nvPr>
            <p:ph type="title"/>
          </p:nvPr>
        </p:nvSpPr>
        <p:spPr>
          <a:xfrm>
            <a:off x="840301" y="2002631"/>
            <a:ext cx="10515600" cy="2852737"/>
          </a:xfrm>
        </p:spPr>
        <p:txBody>
          <a:bodyPr/>
          <a:lstStyle/>
          <a:p>
            <a:r>
              <a:rPr lang="en-US" dirty="0"/>
              <a:t>Our Growth Opportunity</a:t>
            </a:r>
          </a:p>
        </p:txBody>
      </p:sp>
    </p:spTree>
    <p:extLst>
      <p:ext uri="{BB962C8B-B14F-4D97-AF65-F5344CB8AC3E}">
        <p14:creationId xmlns:p14="http://schemas.microsoft.com/office/powerpoint/2010/main" val="118617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985D-5362-7D02-3223-E904EC581AD4}"/>
              </a:ext>
            </a:extLst>
          </p:cNvPr>
          <p:cNvSpPr>
            <a:spLocks noGrp="1"/>
          </p:cNvSpPr>
          <p:nvPr>
            <p:ph type="title"/>
          </p:nvPr>
        </p:nvSpPr>
        <p:spPr>
          <a:xfrm>
            <a:off x="0" y="17462"/>
            <a:ext cx="12192000" cy="1584325"/>
          </a:xfrm>
        </p:spPr>
        <p:txBody>
          <a:bodyPr>
            <a:normAutofit/>
          </a:bodyPr>
          <a:lstStyle/>
          <a:p>
            <a:r>
              <a:rPr lang="en-US" dirty="0"/>
              <a:t>Instructions for </a:t>
            </a:r>
            <a:br>
              <a:rPr lang="en-US" dirty="0"/>
            </a:br>
            <a:r>
              <a:rPr lang="en-US" dirty="0"/>
              <a:t>“Our Growth Opportunity” Section</a:t>
            </a:r>
          </a:p>
        </p:txBody>
      </p:sp>
      <p:sp>
        <p:nvSpPr>
          <p:cNvPr id="3" name="Content Placeholder 2">
            <a:extLst>
              <a:ext uri="{FF2B5EF4-FFF2-40B4-BE49-F238E27FC236}">
                <a16:creationId xmlns:a16="http://schemas.microsoft.com/office/drawing/2014/main" id="{3E5F4E93-5D68-0DD8-219B-25E055E7F659}"/>
              </a:ext>
            </a:extLst>
          </p:cNvPr>
          <p:cNvSpPr>
            <a:spLocks noGrp="1"/>
          </p:cNvSpPr>
          <p:nvPr>
            <p:ph idx="1"/>
          </p:nvPr>
        </p:nvSpPr>
        <p:spPr>
          <a:xfrm>
            <a:off x="612119" y="1602089"/>
            <a:ext cx="10972800" cy="4574874"/>
          </a:xfrm>
        </p:spPr>
        <p:txBody>
          <a:bodyPr anchor="ctr"/>
          <a:lstStyle/>
          <a:p>
            <a:pPr marL="0" indent="0">
              <a:buNone/>
            </a:pPr>
            <a:r>
              <a:rPr lang="en-US" dirty="0"/>
              <a:t>Start with the opportunity summary:</a:t>
            </a:r>
          </a:p>
          <a:p>
            <a:pPr lvl="1"/>
            <a:r>
              <a:rPr lang="en-US" dirty="0"/>
              <a:t>Include key statistics from your program</a:t>
            </a:r>
          </a:p>
          <a:p>
            <a:pPr lvl="1"/>
            <a:r>
              <a:rPr lang="en-US" dirty="0"/>
              <a:t>Identify the strategies you’ve selected for investment that will support your program’s growth</a:t>
            </a:r>
          </a:p>
          <a:p>
            <a:pPr marL="0" indent="0">
              <a:buNone/>
            </a:pPr>
            <a:r>
              <a:rPr lang="en-US" dirty="0"/>
              <a:t>Then set the stage:</a:t>
            </a:r>
          </a:p>
          <a:p>
            <a:pPr lvl="1"/>
            <a:r>
              <a:rPr lang="en-US" dirty="0"/>
              <a:t>Add key data points that show your program’s current state (volume/% of transplants from living donors, living donor demographics, etc. compared to your past performance or local/regional/national benchmarks</a:t>
            </a:r>
          </a:p>
          <a:p>
            <a:pPr marL="0" indent="0">
              <a:buNone/>
            </a:pPr>
            <a:r>
              <a:rPr lang="en-US" dirty="0"/>
              <a:t>Define your strategies:</a:t>
            </a:r>
          </a:p>
          <a:p>
            <a:pPr lvl="1"/>
            <a:r>
              <a:rPr lang="en-US" dirty="0"/>
              <a:t>Edit slides that provide more detail on your selected strategies that will require investment – or replace with your own ideas</a:t>
            </a:r>
          </a:p>
        </p:txBody>
      </p:sp>
    </p:spTree>
    <p:extLst>
      <p:ext uri="{BB962C8B-B14F-4D97-AF65-F5344CB8AC3E}">
        <p14:creationId xmlns:p14="http://schemas.microsoft.com/office/powerpoint/2010/main" val="172019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25D8-F41A-DE45-0A4B-C7DACB964D14}"/>
              </a:ext>
            </a:extLst>
          </p:cNvPr>
          <p:cNvSpPr>
            <a:spLocks noGrp="1"/>
          </p:cNvSpPr>
          <p:nvPr>
            <p:ph type="title"/>
          </p:nvPr>
        </p:nvSpPr>
        <p:spPr>
          <a:xfrm>
            <a:off x="0" y="0"/>
            <a:ext cx="12192000" cy="1628775"/>
          </a:xfrm>
        </p:spPr>
        <p:txBody>
          <a:bodyPr anchor="ctr"/>
          <a:lstStyle/>
          <a:p>
            <a:r>
              <a:rPr lang="en-US" dirty="0"/>
              <a:t>Opportunity Summary</a:t>
            </a:r>
          </a:p>
        </p:txBody>
      </p:sp>
      <p:sp>
        <p:nvSpPr>
          <p:cNvPr id="3" name="Text Placeholder 2">
            <a:extLst>
              <a:ext uri="{FF2B5EF4-FFF2-40B4-BE49-F238E27FC236}">
                <a16:creationId xmlns:a16="http://schemas.microsoft.com/office/drawing/2014/main" id="{C8087FD8-F6D8-5FFC-A134-27366056B8E5}"/>
              </a:ext>
            </a:extLst>
          </p:cNvPr>
          <p:cNvSpPr>
            <a:spLocks noGrp="1"/>
          </p:cNvSpPr>
          <p:nvPr>
            <p:ph type="body" idx="1"/>
          </p:nvPr>
        </p:nvSpPr>
        <p:spPr>
          <a:solidFill>
            <a:schemeClr val="accent4"/>
          </a:solidFill>
        </p:spPr>
        <p:txBody>
          <a:bodyPr anchor="ctr"/>
          <a:lstStyle/>
          <a:p>
            <a:r>
              <a:rPr lang="en-US" sz="2400" dirty="0">
                <a:solidFill>
                  <a:schemeClr val="bg1"/>
                </a:solidFill>
                <a:latin typeface="Arial" panose="020B0604020202020204" pitchFamily="34" charset="0"/>
              </a:rPr>
              <a:t>Our Current State</a:t>
            </a:r>
          </a:p>
        </p:txBody>
      </p:sp>
      <p:sp>
        <p:nvSpPr>
          <p:cNvPr id="4" name="Content Placeholder 3">
            <a:extLst>
              <a:ext uri="{FF2B5EF4-FFF2-40B4-BE49-F238E27FC236}">
                <a16:creationId xmlns:a16="http://schemas.microsoft.com/office/drawing/2014/main" id="{53F21017-DC28-C081-E83F-008D789FC054}"/>
              </a:ext>
            </a:extLst>
          </p:cNvPr>
          <p:cNvSpPr>
            <a:spLocks noGrp="1"/>
          </p:cNvSpPr>
          <p:nvPr>
            <p:ph sz="half" idx="2"/>
          </p:nvPr>
        </p:nvSpPr>
        <p:spPr>
          <a:solidFill>
            <a:schemeClr val="accent4">
              <a:lumMod val="40000"/>
              <a:lumOff val="60000"/>
            </a:schemeClr>
          </a:solidFill>
        </p:spPr>
        <p:txBody>
          <a:bodyPr>
            <a:normAutofit/>
          </a:bodyPr>
          <a:lstStyle/>
          <a:p>
            <a:r>
              <a:rPr lang="en-US" sz="1800" dirty="0"/>
              <a:t>&lt;______  Volume of Transplant Referrals&gt; </a:t>
            </a:r>
          </a:p>
          <a:p>
            <a:r>
              <a:rPr lang="en-US" sz="1800" dirty="0"/>
              <a:t>&lt;_______Size of Recipient Waitlist&gt;</a:t>
            </a:r>
          </a:p>
          <a:p>
            <a:r>
              <a:rPr lang="en-US" sz="1800" dirty="0"/>
              <a:t>&lt;________% Living Donor Transplants&gt; </a:t>
            </a:r>
          </a:p>
          <a:p>
            <a:r>
              <a:rPr lang="en-US" sz="1800" dirty="0"/>
              <a:t>&lt;________% Referrals that progress to evaluation (or a ratio)&gt;</a:t>
            </a:r>
          </a:p>
          <a:p>
            <a:r>
              <a:rPr lang="en-US" sz="1800" dirty="0"/>
              <a:t>&lt;________% of evaluations that progress to donation/Transplants (or a ratio)&gt; </a:t>
            </a:r>
          </a:p>
          <a:p>
            <a:r>
              <a:rPr lang="en-US" sz="1800" dirty="0"/>
              <a:t>&lt;Average </a:t>
            </a:r>
            <a:r>
              <a:rPr lang="en-US" sz="1800" i="1" dirty="0"/>
              <a:t>Contribution Margin </a:t>
            </a:r>
            <a:r>
              <a:rPr lang="en-US" sz="1800" dirty="0"/>
              <a:t>for a Living Donor Case&gt;</a:t>
            </a:r>
          </a:p>
          <a:p>
            <a:r>
              <a:rPr lang="en-US" sz="1800" dirty="0"/>
              <a:t>&lt;Comparison to Region/Nation&gt;</a:t>
            </a:r>
          </a:p>
        </p:txBody>
      </p:sp>
      <p:sp>
        <p:nvSpPr>
          <p:cNvPr id="5" name="Text Placeholder 4">
            <a:extLst>
              <a:ext uri="{FF2B5EF4-FFF2-40B4-BE49-F238E27FC236}">
                <a16:creationId xmlns:a16="http://schemas.microsoft.com/office/drawing/2014/main" id="{EECB830A-E9DC-4533-0C35-C1DDE67E3CD6}"/>
              </a:ext>
            </a:extLst>
          </p:cNvPr>
          <p:cNvSpPr>
            <a:spLocks noGrp="1"/>
          </p:cNvSpPr>
          <p:nvPr>
            <p:ph type="body" sz="quarter" idx="3"/>
          </p:nvPr>
        </p:nvSpPr>
        <p:spPr>
          <a:solidFill>
            <a:schemeClr val="tx2"/>
          </a:solidFill>
        </p:spPr>
        <p:txBody>
          <a:bodyPr/>
          <a:lstStyle/>
          <a:p>
            <a:r>
              <a:rPr lang="en-US" sz="2400" dirty="0">
                <a:solidFill>
                  <a:schemeClr val="bg1"/>
                </a:solidFill>
                <a:latin typeface="Arial" panose="020B0604020202020204" pitchFamily="34" charset="0"/>
              </a:rPr>
              <a:t>Our Path to Increasing Living Donor Transplants</a:t>
            </a:r>
          </a:p>
        </p:txBody>
      </p:sp>
      <p:sp>
        <p:nvSpPr>
          <p:cNvPr id="6" name="Content Placeholder 5">
            <a:extLst>
              <a:ext uri="{FF2B5EF4-FFF2-40B4-BE49-F238E27FC236}">
                <a16:creationId xmlns:a16="http://schemas.microsoft.com/office/drawing/2014/main" id="{4B77C6BA-A602-1FE7-DE31-1C030333F694}"/>
              </a:ext>
            </a:extLst>
          </p:cNvPr>
          <p:cNvSpPr>
            <a:spLocks noGrp="1"/>
          </p:cNvSpPr>
          <p:nvPr>
            <p:ph sz="quarter" idx="4"/>
          </p:nvPr>
        </p:nvSpPr>
        <p:spPr>
          <a:xfrm>
            <a:off x="6388178" y="2452687"/>
            <a:ext cx="5183188" cy="3684588"/>
          </a:xfrm>
          <a:solidFill>
            <a:schemeClr val="accent1">
              <a:lumMod val="40000"/>
              <a:lumOff val="60000"/>
            </a:schemeClr>
          </a:solidFill>
        </p:spPr>
        <p:txBody>
          <a:bodyPr>
            <a:normAutofit/>
          </a:bodyPr>
          <a:lstStyle/>
          <a:p>
            <a:r>
              <a:rPr lang="en-US" sz="1800" dirty="0">
                <a:latin typeface="Arial" panose="020B0604020202020204" pitchFamily="34" charset="0"/>
              </a:rPr>
              <a:t>&lt;Insert Strategy 1&gt;</a:t>
            </a:r>
          </a:p>
          <a:p>
            <a:r>
              <a:rPr lang="en-US" sz="1800" dirty="0">
                <a:solidFill>
                  <a:prstClr val="black"/>
                </a:solidFill>
                <a:latin typeface="Arial" panose="020B0604020202020204" pitchFamily="34" charset="0"/>
              </a:rPr>
              <a:t>&lt;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Insert Strategy 2&gt;</a:t>
            </a:r>
          </a:p>
          <a:p>
            <a:r>
              <a:rPr lang="en-US" sz="1800" dirty="0">
                <a:latin typeface="Arial" panose="020B0604020202020204" pitchFamily="34" charset="0"/>
              </a:rPr>
              <a:t>&lt;Insert Strategy 3&gt; </a:t>
            </a:r>
          </a:p>
          <a:p>
            <a:r>
              <a:rPr lang="en-US" sz="1800" dirty="0">
                <a:latin typeface="Arial" panose="020B0604020202020204" pitchFamily="34" charset="0"/>
              </a:rPr>
              <a:t>&lt;Continue as needed &gt;</a:t>
            </a:r>
          </a:p>
        </p:txBody>
      </p:sp>
      <p:sp>
        <p:nvSpPr>
          <p:cNvPr id="7" name="Footer Placeholder 6">
            <a:extLst>
              <a:ext uri="{FF2B5EF4-FFF2-40B4-BE49-F238E27FC236}">
                <a16:creationId xmlns:a16="http://schemas.microsoft.com/office/drawing/2014/main" id="{AC35795D-5555-E6A2-33D5-8D6C431843C0}"/>
              </a:ext>
            </a:extLst>
          </p:cNvPr>
          <p:cNvSpPr>
            <a:spLocks noGrp="1"/>
          </p:cNvSpPr>
          <p:nvPr>
            <p:ph type="ftr" sz="quarter" idx="10"/>
          </p:nvPr>
        </p:nvSpPr>
        <p:spPr/>
        <p:txBody>
          <a:bodyPr/>
          <a:lstStyle/>
          <a:p>
            <a:pPr algn="l"/>
            <a:r>
              <a:rPr lang="en-US" dirty="0"/>
              <a:t>Growing Living Donation</a:t>
            </a:r>
          </a:p>
        </p:txBody>
      </p:sp>
      <p:sp>
        <p:nvSpPr>
          <p:cNvPr id="8" name="Slide Number Placeholder 7">
            <a:extLst>
              <a:ext uri="{FF2B5EF4-FFF2-40B4-BE49-F238E27FC236}">
                <a16:creationId xmlns:a16="http://schemas.microsoft.com/office/drawing/2014/main" id="{F006D591-5F6E-B1AD-B381-45A0213A90E3}"/>
              </a:ext>
            </a:extLst>
          </p:cNvPr>
          <p:cNvSpPr>
            <a:spLocks noGrp="1"/>
          </p:cNvSpPr>
          <p:nvPr>
            <p:ph type="sldNum" sz="quarter" idx="11"/>
          </p:nvPr>
        </p:nvSpPr>
        <p:spPr/>
        <p:txBody>
          <a:bodyPr/>
          <a:lstStyle/>
          <a:p>
            <a:fld id="{7266DF5B-7CA8-42DA-A3FF-8EEE6A5A46EA}" type="slidenum">
              <a:rPr lang="en-US" smtClean="0"/>
              <a:pPr/>
              <a:t>17</a:t>
            </a:fld>
            <a:endParaRPr lang="en-US" dirty="0"/>
          </a:p>
        </p:txBody>
      </p:sp>
      <p:sp>
        <p:nvSpPr>
          <p:cNvPr id="9" name="Arrow: Right 3">
            <a:extLst>
              <a:ext uri="{FF2B5EF4-FFF2-40B4-BE49-F238E27FC236}">
                <a16:creationId xmlns:a16="http://schemas.microsoft.com/office/drawing/2014/main" id="{EF22416B-0B35-4BD3-CFE5-6B7262B1C9F2}"/>
              </a:ext>
            </a:extLst>
          </p:cNvPr>
          <p:cNvSpPr/>
          <p:nvPr/>
        </p:nvSpPr>
        <p:spPr>
          <a:xfrm>
            <a:off x="5749189" y="3600824"/>
            <a:ext cx="638989" cy="323272"/>
          </a:xfrm>
          <a:prstGeom prst="rightArrow">
            <a:avLst>
              <a:gd name="adj1" fmla="val 50000"/>
              <a:gd name="adj2" fmla="val 93914"/>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latin typeface="Arial" panose="020B0604020202020204" pitchFamily="34" charset="0"/>
            </a:endParaRPr>
          </a:p>
        </p:txBody>
      </p:sp>
      <p:grpSp>
        <p:nvGrpSpPr>
          <p:cNvPr id="10" name="Group 9">
            <a:extLst>
              <a:ext uri="{FF2B5EF4-FFF2-40B4-BE49-F238E27FC236}">
                <a16:creationId xmlns:a16="http://schemas.microsoft.com/office/drawing/2014/main" id="{A583E819-CB0A-E069-2B62-FE47F1DB2EB1}"/>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1" name="Group 10">
              <a:extLst>
                <a:ext uri="{FF2B5EF4-FFF2-40B4-BE49-F238E27FC236}">
                  <a16:creationId xmlns:a16="http://schemas.microsoft.com/office/drawing/2014/main" id="{F05A6D8D-710C-E421-7AAD-7EB57E611784}"/>
                </a:ext>
              </a:extLst>
            </p:cNvPr>
            <p:cNvGrpSpPr/>
            <p:nvPr/>
          </p:nvGrpSpPr>
          <p:grpSpPr>
            <a:xfrm>
              <a:off x="5936974" y="1934817"/>
              <a:ext cx="159026" cy="1722043"/>
              <a:chOff x="5936974" y="1934817"/>
              <a:chExt cx="159026" cy="1722043"/>
            </a:xfrm>
            <a:grpFill/>
          </p:grpSpPr>
          <p:sp>
            <p:nvSpPr>
              <p:cNvPr id="26" name="Oval 25">
                <a:extLst>
                  <a:ext uri="{FF2B5EF4-FFF2-40B4-BE49-F238E27FC236}">
                    <a16:creationId xmlns:a16="http://schemas.microsoft.com/office/drawing/2014/main" id="{09C49449-50EE-72E8-EE6C-E5625EE0F91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C9FA665-5764-FC54-75D4-1759BA328588}"/>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419E822-0FF3-A30A-6158-6560D738B382}"/>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1452FD9-269C-C36C-F225-9473DBA8521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AF41899-3488-DB9D-D908-B8BAD7411F44}"/>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B093D0D-B5BF-AFDC-7FCA-9C154D7EC972}"/>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7E1F4A25-3690-C80F-267B-24E90C5EABA3}"/>
                </a:ext>
              </a:extLst>
            </p:cNvPr>
            <p:cNvGrpSpPr/>
            <p:nvPr/>
          </p:nvGrpSpPr>
          <p:grpSpPr>
            <a:xfrm>
              <a:off x="6255492" y="1934817"/>
              <a:ext cx="159026" cy="1722043"/>
              <a:chOff x="6242810" y="1934817"/>
              <a:chExt cx="159026" cy="1722043"/>
            </a:xfrm>
            <a:grpFill/>
          </p:grpSpPr>
          <p:sp>
            <p:nvSpPr>
              <p:cNvPr id="20" name="Oval 19">
                <a:extLst>
                  <a:ext uri="{FF2B5EF4-FFF2-40B4-BE49-F238E27FC236}">
                    <a16:creationId xmlns:a16="http://schemas.microsoft.com/office/drawing/2014/main" id="{147D2E94-9CE8-4DCE-5784-37AA1C6ED06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634E16F-94C2-107E-6EA6-F0E6DC63673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C9B0A53-90ED-E115-23D3-BD0F2A6D020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467BB05-5F7E-2461-13A3-5957DF9B1C2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EC4AEC7-D790-91DA-A521-A6B9938AEC3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2E9645A-3899-7B5B-CC4E-01F558662B8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149155B-39D6-2A0D-7C31-6869C56A9FF2}"/>
                </a:ext>
              </a:extLst>
            </p:cNvPr>
            <p:cNvGrpSpPr/>
            <p:nvPr/>
          </p:nvGrpSpPr>
          <p:grpSpPr>
            <a:xfrm>
              <a:off x="6574010" y="1934817"/>
              <a:ext cx="159026" cy="1722043"/>
              <a:chOff x="6242810" y="1934817"/>
              <a:chExt cx="159026" cy="1722043"/>
            </a:xfrm>
            <a:grpFill/>
          </p:grpSpPr>
          <p:sp>
            <p:nvSpPr>
              <p:cNvPr id="14" name="Oval 13">
                <a:extLst>
                  <a:ext uri="{FF2B5EF4-FFF2-40B4-BE49-F238E27FC236}">
                    <a16:creationId xmlns:a16="http://schemas.microsoft.com/office/drawing/2014/main" id="{B044462C-3E81-9BC5-EF08-D7D53EE233F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1C7B4A7-5748-5550-EBD7-3528A24924C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1C3364-FBBC-DAC9-900F-3AAC82F68F7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934FB23-9E58-B2CB-E2A8-7803584A801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1AD696-C650-275F-81C6-43C06E28754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EFB629-27EC-BF84-9150-3344E711B51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Left Arrow 7">
            <a:extLst>
              <a:ext uri="{FF2B5EF4-FFF2-40B4-BE49-F238E27FC236}">
                <a16:creationId xmlns:a16="http://schemas.microsoft.com/office/drawing/2014/main" id="{7DA94DA6-7104-5E5E-E3C0-A3BBB8655BDA}"/>
              </a:ext>
            </a:extLst>
          </p:cNvPr>
          <p:cNvSpPr/>
          <p:nvPr/>
        </p:nvSpPr>
        <p:spPr>
          <a:xfrm>
            <a:off x="11829955" y="2403271"/>
            <a:ext cx="3057457" cy="1171202"/>
          </a:xfrm>
          <a:prstGeom prst="leftArrow">
            <a:avLst>
              <a:gd name="adj1" fmla="val 100000"/>
              <a:gd name="adj2" fmla="val 6363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Add Short Title for each Strategy you will go on to present</a:t>
            </a:r>
          </a:p>
        </p:txBody>
      </p:sp>
      <p:sp>
        <p:nvSpPr>
          <p:cNvPr id="34" name="Right Arrow 9">
            <a:extLst>
              <a:ext uri="{FF2B5EF4-FFF2-40B4-BE49-F238E27FC236}">
                <a16:creationId xmlns:a16="http://schemas.microsoft.com/office/drawing/2014/main" id="{3BE12208-ABF4-01BA-29BA-7EE61CC57DBC}"/>
              </a:ext>
            </a:extLst>
          </p:cNvPr>
          <p:cNvSpPr/>
          <p:nvPr/>
        </p:nvSpPr>
        <p:spPr>
          <a:xfrm>
            <a:off x="-3720888" y="2118833"/>
            <a:ext cx="4016965" cy="667707"/>
          </a:xfrm>
          <a:prstGeom prst="rightArrow">
            <a:avLst>
              <a:gd name="adj1" fmla="val 100000"/>
              <a:gd name="adj2" fmla="val 5001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a:solidFill>
                  <a:schemeClr val="tx1"/>
                </a:solidFill>
                <a:latin typeface="Arial" panose="020B0604020202020204" pitchFamily="34" charset="0"/>
              </a:rPr>
              <a:t>Example List – use any/all or choose your own</a:t>
            </a:r>
            <a:endParaRPr 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279587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7E6E-1BC0-4B0C-77C4-1167A276B1FA}"/>
              </a:ext>
            </a:extLst>
          </p:cNvPr>
          <p:cNvSpPr>
            <a:spLocks noGrp="1"/>
          </p:cNvSpPr>
          <p:nvPr>
            <p:ph type="title"/>
          </p:nvPr>
        </p:nvSpPr>
        <p:spPr/>
        <p:txBody>
          <a:bodyPr/>
          <a:lstStyle/>
          <a:p>
            <a:r>
              <a:rPr lang="en-US" dirty="0"/>
              <a:t>Increasing Organ Transplant Access (IOTA) Participation</a:t>
            </a:r>
          </a:p>
        </p:txBody>
      </p:sp>
      <p:sp>
        <p:nvSpPr>
          <p:cNvPr id="3" name="Content Placeholder 2">
            <a:extLst>
              <a:ext uri="{FF2B5EF4-FFF2-40B4-BE49-F238E27FC236}">
                <a16:creationId xmlns:a16="http://schemas.microsoft.com/office/drawing/2014/main" id="{CF33890D-A16B-296C-3340-584DD0A0B0C1}"/>
              </a:ext>
            </a:extLst>
          </p:cNvPr>
          <p:cNvSpPr>
            <a:spLocks noGrp="1"/>
          </p:cNvSpPr>
          <p:nvPr>
            <p:ph idx="1"/>
          </p:nvPr>
        </p:nvSpPr>
        <p:spPr/>
        <p:txBody>
          <a:bodyPr/>
          <a:lstStyle/>
          <a:p>
            <a:r>
              <a:rPr lang="en-US" dirty="0"/>
              <a:t>Our center has been selected to participate in the mandatory IOTA model</a:t>
            </a:r>
          </a:p>
          <a:p>
            <a:r>
              <a:rPr lang="en-US" dirty="0"/>
              <a:t>Financial Incentive or Penalty will be largely determined by</a:t>
            </a:r>
            <a:r>
              <a:rPr lang="en-US" b="1" dirty="0"/>
              <a:t> volume of transplants</a:t>
            </a:r>
          </a:p>
          <a:p>
            <a:endParaRPr lang="en-US" dirty="0"/>
          </a:p>
          <a:p>
            <a:endParaRPr lang="en-US" dirty="0"/>
          </a:p>
        </p:txBody>
      </p:sp>
      <p:sp>
        <p:nvSpPr>
          <p:cNvPr id="4" name="Footer Placeholder 3">
            <a:extLst>
              <a:ext uri="{FF2B5EF4-FFF2-40B4-BE49-F238E27FC236}">
                <a16:creationId xmlns:a16="http://schemas.microsoft.com/office/drawing/2014/main" id="{63BCE1A4-7FE5-B30A-6D40-5B73A70FD1E3}"/>
              </a:ext>
            </a:extLst>
          </p:cNvPr>
          <p:cNvSpPr>
            <a:spLocks noGrp="1"/>
          </p:cNvSpPr>
          <p:nvPr>
            <p:ph type="ftr" sz="quarter" idx="12"/>
          </p:nvPr>
        </p:nvSpPr>
        <p:spPr>
          <a:xfrm>
            <a:off x="612119" y="6492875"/>
            <a:ext cx="7741049" cy="228600"/>
          </a:xfrm>
        </p:spPr>
        <p:txBody>
          <a:bodyPr/>
          <a:lstStyle/>
          <a:p>
            <a:pPr algn="l"/>
            <a:r>
              <a:rPr lang="en-US" dirty="0"/>
              <a:t>Growing Living Donation</a:t>
            </a:r>
          </a:p>
        </p:txBody>
      </p:sp>
      <p:sp>
        <p:nvSpPr>
          <p:cNvPr id="5" name="Slide Number Placeholder 4">
            <a:extLst>
              <a:ext uri="{FF2B5EF4-FFF2-40B4-BE49-F238E27FC236}">
                <a16:creationId xmlns:a16="http://schemas.microsoft.com/office/drawing/2014/main" id="{0872E64C-4381-3E51-2638-D2ABA28ED955}"/>
              </a:ext>
            </a:extLst>
          </p:cNvPr>
          <p:cNvSpPr>
            <a:spLocks noGrp="1"/>
          </p:cNvSpPr>
          <p:nvPr>
            <p:ph type="sldNum" sz="quarter" idx="11"/>
          </p:nvPr>
        </p:nvSpPr>
        <p:spPr/>
        <p:txBody>
          <a:bodyPr/>
          <a:lstStyle/>
          <a:p>
            <a:fld id="{7266DF5B-7CA8-42DA-A3FF-8EEE6A5A46EA}" type="slidenum">
              <a:rPr lang="en-US" smtClean="0"/>
              <a:pPr/>
              <a:t>18</a:t>
            </a:fld>
            <a:endParaRPr lang="en-US" dirty="0"/>
          </a:p>
        </p:txBody>
      </p:sp>
      <p:pic>
        <p:nvPicPr>
          <p:cNvPr id="6" name="Picture 5">
            <a:extLst>
              <a:ext uri="{FF2B5EF4-FFF2-40B4-BE49-F238E27FC236}">
                <a16:creationId xmlns:a16="http://schemas.microsoft.com/office/drawing/2014/main" id="{A11D91AB-0513-EC81-7EF4-6CA333E49EDC}"/>
              </a:ext>
            </a:extLst>
          </p:cNvPr>
          <p:cNvPicPr>
            <a:picLocks noChangeAspect="1"/>
          </p:cNvPicPr>
          <p:nvPr/>
        </p:nvPicPr>
        <p:blipFill>
          <a:blip r:embed="rId3"/>
          <a:stretch>
            <a:fillRect/>
          </a:stretch>
        </p:blipFill>
        <p:spPr>
          <a:xfrm>
            <a:off x="1117767" y="3064001"/>
            <a:ext cx="9510656" cy="3223816"/>
          </a:xfrm>
          <a:prstGeom prst="rect">
            <a:avLst/>
          </a:prstGeom>
        </p:spPr>
      </p:pic>
      <p:sp>
        <p:nvSpPr>
          <p:cNvPr id="7" name="Rectangle 6">
            <a:extLst>
              <a:ext uri="{FF2B5EF4-FFF2-40B4-BE49-F238E27FC236}">
                <a16:creationId xmlns:a16="http://schemas.microsoft.com/office/drawing/2014/main" id="{C3527473-70A9-24F4-5160-D44C83D3C5E7}"/>
              </a:ext>
            </a:extLst>
          </p:cNvPr>
          <p:cNvSpPr/>
          <p:nvPr/>
        </p:nvSpPr>
        <p:spPr>
          <a:xfrm>
            <a:off x="2502887" y="3710211"/>
            <a:ext cx="3496131" cy="868716"/>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Left Arrow 7">
            <a:extLst>
              <a:ext uri="{FF2B5EF4-FFF2-40B4-BE49-F238E27FC236}">
                <a16:creationId xmlns:a16="http://schemas.microsoft.com/office/drawing/2014/main" id="{75C2EBDE-71C0-8967-D057-6BAB4E6F61FA}"/>
              </a:ext>
            </a:extLst>
          </p:cNvPr>
          <p:cNvSpPr/>
          <p:nvPr/>
        </p:nvSpPr>
        <p:spPr>
          <a:xfrm>
            <a:off x="11946169" y="480546"/>
            <a:ext cx="2714211" cy="697091"/>
          </a:xfrm>
          <a:prstGeom prst="leftArrow">
            <a:avLst>
              <a:gd name="adj1" fmla="val 100000"/>
              <a:gd name="adj2" fmla="val 6363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rPr>
              <a:t>Include if applicable to your program</a:t>
            </a:r>
          </a:p>
        </p:txBody>
      </p:sp>
      <p:grpSp>
        <p:nvGrpSpPr>
          <p:cNvPr id="9" name="Group 8">
            <a:extLst>
              <a:ext uri="{FF2B5EF4-FFF2-40B4-BE49-F238E27FC236}">
                <a16:creationId xmlns:a16="http://schemas.microsoft.com/office/drawing/2014/main" id="{F3C958A9-5F79-B1EA-D23E-4F35E17AA774}"/>
              </a:ext>
            </a:extLst>
          </p:cNvPr>
          <p:cNvGrpSpPr/>
          <p:nvPr/>
        </p:nvGrpSpPr>
        <p:grpSpPr>
          <a:xfrm rot="5400000">
            <a:off x="-126775" y="2659205"/>
            <a:ext cx="553746" cy="1197865"/>
            <a:chOff x="5936974" y="1934817"/>
            <a:chExt cx="796062" cy="1722043"/>
          </a:xfrm>
          <a:solidFill>
            <a:schemeClr val="accent1">
              <a:alpha val="50652"/>
            </a:schemeClr>
          </a:solidFill>
        </p:grpSpPr>
        <p:grpSp>
          <p:nvGrpSpPr>
            <p:cNvPr id="10" name="Group 9">
              <a:extLst>
                <a:ext uri="{FF2B5EF4-FFF2-40B4-BE49-F238E27FC236}">
                  <a16:creationId xmlns:a16="http://schemas.microsoft.com/office/drawing/2014/main" id="{769A2ACE-EECE-74F9-737C-82F11B3B2A6C}"/>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C2F1E5BC-7CAD-B41F-E4BD-EAA10F56911E}"/>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05CBA47-9DE3-2157-A151-48375570FAE8}"/>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7F48D7E-970F-1CD3-0696-507328C17A32}"/>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00E39DD-FAFE-E8CD-1CA9-26C941E05A48}"/>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A55F5C4-4891-F42C-FD77-F5D5E3DEC458}"/>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40F815C-A834-6A12-F161-F9BF1D87B533}"/>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3E3B1BE-7D92-F9EE-E58D-633F619ABA25}"/>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495EBF2A-39E2-EE91-BE2C-52CB46778B1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8682C38-6A6C-D588-F31C-B24489E4423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EB8682E-3D9D-C5EF-1BA3-47B88C0854C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37A5551-2E31-DD19-4A42-0190EA81CBB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BFA89B-E98E-B209-AF9D-196D6847E35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95BC1C-5CE6-48DE-A47E-B83DF2CCCD2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54E4DEC-59A4-C4BF-DA11-95E3132CE668}"/>
                </a:ext>
              </a:extLst>
            </p:cNvPr>
            <p:cNvGrpSpPr/>
            <p:nvPr/>
          </p:nvGrpSpPr>
          <p:grpSpPr>
            <a:xfrm>
              <a:off x="6574010" y="1934817"/>
              <a:ext cx="159026" cy="1722043"/>
              <a:chOff x="6242810" y="1934817"/>
              <a:chExt cx="159026" cy="1722043"/>
            </a:xfrm>
            <a:grpFill/>
          </p:grpSpPr>
          <p:sp>
            <p:nvSpPr>
              <p:cNvPr id="13" name="Oval 12">
                <a:extLst>
                  <a:ext uri="{FF2B5EF4-FFF2-40B4-BE49-F238E27FC236}">
                    <a16:creationId xmlns:a16="http://schemas.microsoft.com/office/drawing/2014/main" id="{8AF0C8C5-A21F-AAD5-B6B2-62092E4DA0C5}"/>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DBB102E-781B-168E-C2F6-1A498D89F37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FA9DDD-64D1-0F29-26B8-66BFD7479F5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A265097-AB09-73BE-3CCA-2FF2D54B179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A27744D-586E-A521-5BB6-888E7CBB193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D9C9D7-CF8B-A2B9-35F8-28C90AB38C8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6E5594B9-E49C-DC3B-7636-D62B3260FC5B}"/>
              </a:ext>
            </a:extLst>
          </p:cNvPr>
          <p:cNvGrpSpPr/>
          <p:nvPr/>
        </p:nvGrpSpPr>
        <p:grpSpPr>
          <a:xfrm>
            <a:off x="11132850" y="3971936"/>
            <a:ext cx="741789" cy="1604641"/>
            <a:chOff x="5936974" y="1934817"/>
            <a:chExt cx="796062" cy="1722043"/>
          </a:xfrm>
          <a:solidFill>
            <a:schemeClr val="accent4">
              <a:alpha val="20952"/>
            </a:schemeClr>
          </a:solidFill>
        </p:grpSpPr>
        <p:grpSp>
          <p:nvGrpSpPr>
            <p:cNvPr id="32" name="Group 31">
              <a:extLst>
                <a:ext uri="{FF2B5EF4-FFF2-40B4-BE49-F238E27FC236}">
                  <a16:creationId xmlns:a16="http://schemas.microsoft.com/office/drawing/2014/main" id="{BFCE0B8E-A490-9101-C406-B045BC299A33}"/>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0A34C719-C993-E7DD-240C-83B263DA1444}"/>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DBA83D6-FA26-4347-C3E9-ECEA92FFD8D2}"/>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5DB2BFD-CEEE-2AE9-BFBC-38F2EA58AEE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B8D7CAB-05B2-97C9-A227-A51E2B4D73D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9419599-F4A0-C781-22D9-170D317A8C77}"/>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CCB122A-2499-0DA0-059F-F15A89EB0697}"/>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EC841770-1FF0-0A36-BB19-DBE288DB4E47}"/>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75012BEE-1BA1-69A4-DA32-904ED85AFDA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F97B487-26F7-2218-1A93-C14A84724E7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3FA0A59-434A-672F-3D74-8B4325DE8A0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AF7FEEC-4629-6B4C-C90F-497549B9C52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7591798-C53D-896F-7D06-6C009039AC5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CE72B20-DF93-C9CB-8183-78EAD75D2596}"/>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E9D4B99B-20A3-9CF1-7338-9BA6DDF2E1E5}"/>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D73AD667-887F-78A8-AD0A-89FD8AEC26D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FC3DBDC-B6E6-A20A-068F-6A3B2C1D9E4B}"/>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AA70CD1-1A59-56D8-C371-1007C359BC7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8FA73C4-DBC6-65B4-2B53-E13BD61AD5D5}"/>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106ABFE-ED15-F17D-5505-C2980507D40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974758C-E7F7-06AB-3A2A-9F4FDC22D0E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0070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B479-CA07-5A09-74EE-345735592E26}"/>
              </a:ext>
            </a:extLst>
          </p:cNvPr>
          <p:cNvSpPr>
            <a:spLocks noGrp="1"/>
          </p:cNvSpPr>
          <p:nvPr>
            <p:ph type="title"/>
          </p:nvPr>
        </p:nvSpPr>
        <p:spPr/>
        <p:txBody>
          <a:bodyPr/>
          <a:lstStyle/>
          <a:p>
            <a:r>
              <a:rPr lang="en-US" dirty="0"/>
              <a:t>Our Living Donation Program</a:t>
            </a:r>
          </a:p>
        </p:txBody>
      </p:sp>
      <p:sp>
        <p:nvSpPr>
          <p:cNvPr id="4" name="Slide Number Placeholder 3">
            <a:extLst>
              <a:ext uri="{FF2B5EF4-FFF2-40B4-BE49-F238E27FC236}">
                <a16:creationId xmlns:a16="http://schemas.microsoft.com/office/drawing/2014/main" id="{E9E0E15C-3DD9-8B67-A05E-31036750F3ED}"/>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19</a:t>
            </a:fld>
            <a:endParaRPr lang="en-US" dirty="0"/>
          </a:p>
        </p:txBody>
      </p:sp>
      <p:sp>
        <p:nvSpPr>
          <p:cNvPr id="5" name="Footer Placeholder 4">
            <a:extLst>
              <a:ext uri="{FF2B5EF4-FFF2-40B4-BE49-F238E27FC236}">
                <a16:creationId xmlns:a16="http://schemas.microsoft.com/office/drawing/2014/main" id="{D68F0445-96CB-C82E-742E-718246D0DEC2}"/>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pic>
        <p:nvPicPr>
          <p:cNvPr id="6" name="Picture 5">
            <a:extLst>
              <a:ext uri="{FF2B5EF4-FFF2-40B4-BE49-F238E27FC236}">
                <a16:creationId xmlns:a16="http://schemas.microsoft.com/office/drawing/2014/main" id="{A47BE159-8F03-4A57-E2AA-B92D87FA6174}"/>
              </a:ext>
            </a:extLst>
          </p:cNvPr>
          <p:cNvPicPr>
            <a:picLocks/>
          </p:cNvPicPr>
          <p:nvPr/>
        </p:nvPicPr>
        <p:blipFill rotWithShape="1">
          <a:blip r:embed="rId3"/>
          <a:srcRect t="67706" r="1416" b="18505"/>
          <a:stretch/>
        </p:blipFill>
        <p:spPr>
          <a:xfrm>
            <a:off x="163045" y="2559677"/>
            <a:ext cx="12019403" cy="945681"/>
          </a:xfrm>
          <a:prstGeom prst="rect">
            <a:avLst/>
          </a:prstGeom>
        </p:spPr>
      </p:pic>
      <p:pic>
        <p:nvPicPr>
          <p:cNvPr id="7" name="Picture 6">
            <a:extLst>
              <a:ext uri="{FF2B5EF4-FFF2-40B4-BE49-F238E27FC236}">
                <a16:creationId xmlns:a16="http://schemas.microsoft.com/office/drawing/2014/main" id="{BDDB32AF-8EB7-9EC4-A3D3-63EE0CE23BEB}"/>
              </a:ext>
            </a:extLst>
          </p:cNvPr>
          <p:cNvPicPr>
            <a:picLocks noChangeAspect="1"/>
          </p:cNvPicPr>
          <p:nvPr/>
        </p:nvPicPr>
        <p:blipFill rotWithShape="1">
          <a:blip r:embed="rId4"/>
          <a:srcRect t="61873" r="904" b="24338"/>
          <a:stretch/>
        </p:blipFill>
        <p:spPr>
          <a:xfrm>
            <a:off x="149190" y="3660718"/>
            <a:ext cx="12015216" cy="941382"/>
          </a:xfrm>
          <a:prstGeom prst="rect">
            <a:avLst/>
          </a:prstGeom>
        </p:spPr>
      </p:pic>
      <p:pic>
        <p:nvPicPr>
          <p:cNvPr id="8" name="Picture 7">
            <a:extLst>
              <a:ext uri="{FF2B5EF4-FFF2-40B4-BE49-F238E27FC236}">
                <a16:creationId xmlns:a16="http://schemas.microsoft.com/office/drawing/2014/main" id="{10755064-CD07-A26C-72C9-0EF32939E67C}"/>
              </a:ext>
            </a:extLst>
          </p:cNvPr>
          <p:cNvPicPr>
            <a:picLocks noChangeAspect="1"/>
          </p:cNvPicPr>
          <p:nvPr/>
        </p:nvPicPr>
        <p:blipFill rotWithShape="1">
          <a:blip r:embed="rId3"/>
          <a:srcRect t="35437" r="5934" b="60884"/>
          <a:stretch/>
        </p:blipFill>
        <p:spPr>
          <a:xfrm>
            <a:off x="352168" y="2151988"/>
            <a:ext cx="11468559" cy="252330"/>
          </a:xfrm>
          <a:prstGeom prst="rect">
            <a:avLst/>
          </a:prstGeom>
        </p:spPr>
      </p:pic>
      <p:sp>
        <p:nvSpPr>
          <p:cNvPr id="9" name="Right Arrow 8">
            <a:extLst>
              <a:ext uri="{FF2B5EF4-FFF2-40B4-BE49-F238E27FC236}">
                <a16:creationId xmlns:a16="http://schemas.microsoft.com/office/drawing/2014/main" id="{2094E24E-D144-812A-D3B3-C744F1C37810}"/>
              </a:ext>
            </a:extLst>
          </p:cNvPr>
          <p:cNvSpPr/>
          <p:nvPr/>
        </p:nvSpPr>
        <p:spPr>
          <a:xfrm>
            <a:off x="-6422703" y="57180"/>
            <a:ext cx="6774872" cy="2698948"/>
          </a:xfrm>
          <a:prstGeom prst="rightArrow">
            <a:avLst>
              <a:gd name="adj1" fmla="val 100000"/>
              <a:gd name="adj2" fmla="val 2980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dirty="0">
                <a:solidFill>
                  <a:schemeClr val="tx1"/>
                </a:solidFill>
                <a:latin typeface="Arial" panose="020B0604020202020204" pitchFamily="34" charset="0"/>
              </a:rPr>
              <a:t>Instructions: To illustrate your program’s current state relative to past performance and/or local, regional, or national benchmarks </a:t>
            </a:r>
          </a:p>
          <a:p>
            <a:pPr marL="285750" indent="-285750">
              <a:buFont typeface="Arial" panose="020B0604020202020204" pitchFamily="34" charset="0"/>
              <a:buChar char="•"/>
            </a:pPr>
            <a:r>
              <a:rPr lang="en-US" dirty="0">
                <a:solidFill>
                  <a:schemeClr val="tx1"/>
                </a:solidFill>
                <a:latin typeface="Arial" panose="020B0604020202020204" pitchFamily="34" charset="0"/>
              </a:rPr>
              <a:t>Insert OPTN Data – your program donation and living donation compared to other programs </a:t>
            </a:r>
          </a:p>
          <a:p>
            <a:pPr marL="285750" indent="-285750">
              <a:buFont typeface="Arial" panose="020B0604020202020204" pitchFamily="34" charset="0"/>
              <a:buChar char="•"/>
            </a:pPr>
            <a:r>
              <a:rPr lang="en-US" dirty="0">
                <a:solidFill>
                  <a:schemeClr val="tx1"/>
                </a:solidFill>
                <a:latin typeface="Arial" panose="020B0604020202020204" pitchFamily="34" charset="0"/>
                <a:hlinkClick r:id="rId5">
                  <a:extLst>
                    <a:ext uri="{A12FA001-AC4F-418D-AE19-62706E023703}">
                      <ahyp:hlinkClr xmlns:ahyp="http://schemas.microsoft.com/office/drawing/2018/hyperlinkcolor" val="tx"/>
                    </a:ext>
                  </a:extLst>
                </a:hlinkClick>
              </a:rPr>
              <a:t>https://optn.transplant.hrsa.gov/data/view-data-reports/build-advanced/</a:t>
            </a:r>
            <a:endParaRPr lang="en-US" dirty="0">
              <a:solidFill>
                <a:schemeClr val="tx1"/>
              </a:solidFill>
              <a:latin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rPr>
              <a:t>Select organ, transplant type, add center and years</a:t>
            </a:r>
          </a:p>
          <a:p>
            <a:pPr marL="285750" indent="-285750">
              <a:buFont typeface="Arial" panose="020B0604020202020204" pitchFamily="34" charset="0"/>
              <a:buChar char="•"/>
            </a:pPr>
            <a:r>
              <a:rPr lang="en-US" dirty="0">
                <a:solidFill>
                  <a:schemeClr val="tx1"/>
                </a:solidFill>
                <a:latin typeface="Arial" panose="020B0604020202020204" pitchFamily="34" charset="0"/>
              </a:rPr>
              <a:t>Select % to show % of LD of total volume</a:t>
            </a:r>
          </a:p>
        </p:txBody>
      </p:sp>
      <p:sp>
        <p:nvSpPr>
          <p:cNvPr id="10" name="Right Arrow 9">
            <a:extLst>
              <a:ext uri="{FF2B5EF4-FFF2-40B4-BE49-F238E27FC236}">
                <a16:creationId xmlns:a16="http://schemas.microsoft.com/office/drawing/2014/main" id="{5940D2A1-ECBD-DEE7-58E9-855A009F9E93}"/>
              </a:ext>
            </a:extLst>
          </p:cNvPr>
          <p:cNvSpPr/>
          <p:nvPr/>
        </p:nvSpPr>
        <p:spPr>
          <a:xfrm>
            <a:off x="-4426540" y="2919710"/>
            <a:ext cx="4497514" cy="667707"/>
          </a:xfrm>
          <a:prstGeom prst="rightArrow">
            <a:avLst>
              <a:gd name="adj1" fmla="val 100000"/>
              <a:gd name="adj2" fmla="val 5001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Compare your living donor volume and rate to regional peers</a:t>
            </a:r>
          </a:p>
        </p:txBody>
      </p:sp>
      <p:grpSp>
        <p:nvGrpSpPr>
          <p:cNvPr id="11" name="Group 10">
            <a:extLst>
              <a:ext uri="{FF2B5EF4-FFF2-40B4-BE49-F238E27FC236}">
                <a16:creationId xmlns:a16="http://schemas.microsoft.com/office/drawing/2014/main" id="{65D9B78A-D3E7-1577-AD04-9D959F1A395E}"/>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2" name="Group 11">
              <a:extLst>
                <a:ext uri="{FF2B5EF4-FFF2-40B4-BE49-F238E27FC236}">
                  <a16:creationId xmlns:a16="http://schemas.microsoft.com/office/drawing/2014/main" id="{EC6576DE-7CC7-66D9-A208-428357207561}"/>
                </a:ext>
              </a:extLst>
            </p:cNvPr>
            <p:cNvGrpSpPr/>
            <p:nvPr/>
          </p:nvGrpSpPr>
          <p:grpSpPr>
            <a:xfrm>
              <a:off x="5936974" y="1934817"/>
              <a:ext cx="159026" cy="1722043"/>
              <a:chOff x="5936974" y="1934817"/>
              <a:chExt cx="159026" cy="1722043"/>
            </a:xfrm>
            <a:grpFill/>
          </p:grpSpPr>
          <p:sp>
            <p:nvSpPr>
              <p:cNvPr id="27" name="Oval 26">
                <a:extLst>
                  <a:ext uri="{FF2B5EF4-FFF2-40B4-BE49-F238E27FC236}">
                    <a16:creationId xmlns:a16="http://schemas.microsoft.com/office/drawing/2014/main" id="{377C26E1-591B-296F-AEC5-8B906D5EE0CF}"/>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C13151D-8277-68DF-0F77-C1A87FA254F2}"/>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5DDEFD1-671B-89FF-2085-459C4E01650D}"/>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741AF23-977B-78B7-6D41-2EE1E808417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07760C8-4344-BB0F-3E60-066A1952B96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9ED9F27-6868-0A26-D233-04066CB2D2F6}"/>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49EBB18-5E72-E2AA-79D3-F0910940BA04}"/>
                </a:ext>
              </a:extLst>
            </p:cNvPr>
            <p:cNvGrpSpPr/>
            <p:nvPr/>
          </p:nvGrpSpPr>
          <p:grpSpPr>
            <a:xfrm>
              <a:off x="6255492" y="1934817"/>
              <a:ext cx="159026" cy="1722043"/>
              <a:chOff x="6242810" y="1934817"/>
              <a:chExt cx="159026" cy="1722043"/>
            </a:xfrm>
            <a:grpFill/>
          </p:grpSpPr>
          <p:sp>
            <p:nvSpPr>
              <p:cNvPr id="21" name="Oval 20">
                <a:extLst>
                  <a:ext uri="{FF2B5EF4-FFF2-40B4-BE49-F238E27FC236}">
                    <a16:creationId xmlns:a16="http://schemas.microsoft.com/office/drawing/2014/main" id="{18A96CFD-3AE9-D15F-F3E7-C0FBE189BFA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84BB897-1A41-A66C-2861-7D8D769D471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4EEA52C-B439-D48B-D2C7-91176D13E46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F5FBC71-366C-15CF-13C7-C74D8532FAA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AE6AFB0-7577-0939-EA1B-92EAD570B74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D4C48BA-597E-DF8B-6FDE-EF39244CB33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A40078A-61F1-017A-6285-82D47331F193}"/>
                </a:ext>
              </a:extLst>
            </p:cNvPr>
            <p:cNvGrpSpPr/>
            <p:nvPr/>
          </p:nvGrpSpPr>
          <p:grpSpPr>
            <a:xfrm>
              <a:off x="6574010" y="1934817"/>
              <a:ext cx="159026" cy="1722043"/>
              <a:chOff x="6242810" y="1934817"/>
              <a:chExt cx="159026" cy="1722043"/>
            </a:xfrm>
            <a:grpFill/>
          </p:grpSpPr>
          <p:sp>
            <p:nvSpPr>
              <p:cNvPr id="15" name="Oval 14">
                <a:extLst>
                  <a:ext uri="{FF2B5EF4-FFF2-40B4-BE49-F238E27FC236}">
                    <a16:creationId xmlns:a16="http://schemas.microsoft.com/office/drawing/2014/main" id="{1758D567-751B-50BE-44B6-1086A18CC99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2B53C25-C0B2-3E69-BAF0-0B7BD6B364BA}"/>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7869EE-F05B-9EB1-E6FC-FCA4934F61E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8CF706D-AE2C-AB2E-68E8-FD3B1C9314F1}"/>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4E78123-1E28-0838-E11D-A79F67332D8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26C05C0-D290-6B2C-8A0D-05EDC6B1881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6F33675C-6D4A-B988-F34B-57043DAC70D7}"/>
              </a:ext>
            </a:extLst>
          </p:cNvPr>
          <p:cNvGrpSpPr/>
          <p:nvPr/>
        </p:nvGrpSpPr>
        <p:grpSpPr>
          <a:xfrm>
            <a:off x="11173651" y="148455"/>
            <a:ext cx="741789" cy="1604641"/>
            <a:chOff x="5936974" y="1934817"/>
            <a:chExt cx="796062" cy="1722043"/>
          </a:xfrm>
          <a:solidFill>
            <a:schemeClr val="accent4">
              <a:alpha val="20952"/>
            </a:schemeClr>
          </a:solidFill>
        </p:grpSpPr>
        <p:grpSp>
          <p:nvGrpSpPr>
            <p:cNvPr id="34" name="Group 33">
              <a:extLst>
                <a:ext uri="{FF2B5EF4-FFF2-40B4-BE49-F238E27FC236}">
                  <a16:creationId xmlns:a16="http://schemas.microsoft.com/office/drawing/2014/main" id="{37D68ACD-B099-8724-F3D5-326445EBF8D3}"/>
                </a:ext>
              </a:extLst>
            </p:cNvPr>
            <p:cNvGrpSpPr/>
            <p:nvPr/>
          </p:nvGrpSpPr>
          <p:grpSpPr>
            <a:xfrm>
              <a:off x="5936974" y="1934817"/>
              <a:ext cx="159026" cy="1722043"/>
              <a:chOff x="5936974" y="1934817"/>
              <a:chExt cx="159026" cy="1722043"/>
            </a:xfrm>
            <a:grpFill/>
          </p:grpSpPr>
          <p:sp>
            <p:nvSpPr>
              <p:cNvPr id="49" name="Oval 48">
                <a:extLst>
                  <a:ext uri="{FF2B5EF4-FFF2-40B4-BE49-F238E27FC236}">
                    <a16:creationId xmlns:a16="http://schemas.microsoft.com/office/drawing/2014/main" id="{D70942C6-8EAD-BC11-2AE8-345F676E04B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14AC33A-74BB-4735-7BAB-42B1608249C8}"/>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C136BA2-9E7E-ABDC-4F82-BA12C7ABF9E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9A15E17-9AE2-040C-3156-1D1B2DFBF39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F0C48DC-22B0-39D3-5CDD-9F72F62B5A48}"/>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2549F49-61B6-3E8A-E8B0-4878A1F851C5}"/>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5BAA5DC-A5E4-D4F4-018C-4C1576511547}"/>
                </a:ext>
              </a:extLst>
            </p:cNvPr>
            <p:cNvGrpSpPr/>
            <p:nvPr/>
          </p:nvGrpSpPr>
          <p:grpSpPr>
            <a:xfrm>
              <a:off x="6255492" y="1934817"/>
              <a:ext cx="159026" cy="1722043"/>
              <a:chOff x="6242810" y="1934817"/>
              <a:chExt cx="159026" cy="1722043"/>
            </a:xfrm>
            <a:grpFill/>
          </p:grpSpPr>
          <p:sp>
            <p:nvSpPr>
              <p:cNvPr id="43" name="Oval 42">
                <a:extLst>
                  <a:ext uri="{FF2B5EF4-FFF2-40B4-BE49-F238E27FC236}">
                    <a16:creationId xmlns:a16="http://schemas.microsoft.com/office/drawing/2014/main" id="{F582A751-ED02-7ECC-AD34-AC99F100A6B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2676560-5DFE-DD0E-88BD-844A2237CF5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5DAEA35-9ABD-EFD6-41F8-0870E24AFF0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A8ACF5B-0132-2F7C-1521-CAE2C00AE18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916DA59-AC8D-29EE-629D-55F97969788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B9002B2-2606-E7EB-A68E-8CC117C2195D}"/>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09EB38C-415C-9C68-B10A-340DC3DB322B}"/>
                </a:ext>
              </a:extLst>
            </p:cNvPr>
            <p:cNvGrpSpPr/>
            <p:nvPr/>
          </p:nvGrpSpPr>
          <p:grpSpPr>
            <a:xfrm>
              <a:off x="6574010" y="1934817"/>
              <a:ext cx="159026" cy="1722043"/>
              <a:chOff x="6242810" y="1934817"/>
              <a:chExt cx="159026" cy="1722043"/>
            </a:xfrm>
            <a:grpFill/>
          </p:grpSpPr>
          <p:sp>
            <p:nvSpPr>
              <p:cNvPr id="37" name="Oval 36">
                <a:extLst>
                  <a:ext uri="{FF2B5EF4-FFF2-40B4-BE49-F238E27FC236}">
                    <a16:creationId xmlns:a16="http://schemas.microsoft.com/office/drawing/2014/main" id="{7183CF41-0945-457F-4E96-C64D0DFD6C9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7BE65A7-26A0-1DF6-9696-3D1AA3BFF79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F1BB97A-E784-16F1-C4CF-32F96103662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8EF4A8B-C978-0577-C392-8AE54F45023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3336295-9D7C-FB52-5724-670592A3429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B9E804E-B512-A263-5925-23F93CA5284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3910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3734DB-B8C8-B71A-518A-BD3E1C11E002}"/>
              </a:ext>
            </a:extLst>
          </p:cNvPr>
          <p:cNvGrpSpPr/>
          <p:nvPr/>
        </p:nvGrpSpPr>
        <p:grpSpPr>
          <a:xfrm rot="5400000">
            <a:off x="10970303" y="27466"/>
            <a:ext cx="553746" cy="1197865"/>
            <a:chOff x="5936974" y="1934817"/>
            <a:chExt cx="796062" cy="1722043"/>
          </a:xfrm>
          <a:solidFill>
            <a:schemeClr val="accent1"/>
          </a:solidFill>
        </p:grpSpPr>
        <p:grpSp>
          <p:nvGrpSpPr>
            <p:cNvPr id="7" name="Group 6">
              <a:extLst>
                <a:ext uri="{FF2B5EF4-FFF2-40B4-BE49-F238E27FC236}">
                  <a16:creationId xmlns:a16="http://schemas.microsoft.com/office/drawing/2014/main" id="{6A2881A6-3AC4-6F7E-BE13-67E09A66DF77}"/>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8C7AEA5F-0FCC-F514-54E9-719405F93E0C}"/>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AED27EB-2396-1E63-1AF0-6D3DBAA9F8CC}"/>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04AA226-1882-F1D2-D977-FD677A01EC1A}"/>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AFC0A42-288E-F6EE-B37F-953B7677CA5C}"/>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93D40C6-622A-129E-44E9-03BD6A5B7E12}"/>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DE72F38-4883-2A8E-7188-B0C5529C0E38}"/>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35C67A1-74DA-E497-F64F-F90FE2E3031C}"/>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1D5D4AFA-6B66-B591-B750-C16226DD3CD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7733DD-55EF-DFA0-B6C8-4D637EBD876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4F1B23-CEC7-1C9F-EA41-B5F782785A7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28CD4F8-6563-E8FA-465B-9DAA469B148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943A689-33EF-C417-8E98-0CC141B95426}"/>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91CF2AB-0081-3782-7B4F-F8ECABD1DBD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1947E606-E717-C7AD-62E7-BD52DA258635}"/>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F668CE5F-0D23-EFF5-97A4-4275C854FEC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EA6330B-1361-13B6-3747-B7BEB8809A1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F9B3290-EF6C-E5CF-6856-357DB7A163F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80083E5-8D76-A604-EDCA-242DBC187F7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DD26DE4-37D7-9834-92F3-B35A4C6F468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086090B-BE25-6C87-12E1-51DE0D24245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15A81659-1D37-C1CA-B344-8FE34F541DE7}"/>
              </a:ext>
            </a:extLst>
          </p:cNvPr>
          <p:cNvGrpSpPr/>
          <p:nvPr/>
        </p:nvGrpSpPr>
        <p:grpSpPr>
          <a:xfrm>
            <a:off x="595158" y="4815693"/>
            <a:ext cx="741789" cy="1604641"/>
            <a:chOff x="5936974" y="1934817"/>
            <a:chExt cx="796062" cy="1722043"/>
          </a:xfrm>
          <a:solidFill>
            <a:schemeClr val="bg1">
              <a:alpha val="60000"/>
            </a:schemeClr>
          </a:solidFill>
        </p:grpSpPr>
        <p:grpSp>
          <p:nvGrpSpPr>
            <p:cNvPr id="32" name="Group 31">
              <a:extLst>
                <a:ext uri="{FF2B5EF4-FFF2-40B4-BE49-F238E27FC236}">
                  <a16:creationId xmlns:a16="http://schemas.microsoft.com/office/drawing/2014/main" id="{F3E742BB-0769-8A3D-FCFB-44712FAFF943}"/>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DEC021E7-5203-B346-004F-41A5D10F98A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56C1324-9D21-1001-72DE-2FCBF2F9A67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DC97785-59CC-603C-C314-8A28B2A8FC13}"/>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835650F-5509-7AF9-01CE-31FB922623C7}"/>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A2D0B81-6981-826A-EB46-88F7021F8CC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C7086F2-2721-8D85-7E7C-BC93B52D6D21}"/>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852EEE96-8578-7BF2-BF2B-8F445947CDF5}"/>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EF39FC3E-9EEE-8E2D-12AB-7C9D2B9937D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88DB6B8-7140-4CD3-7C7D-6CFD2FC34AFB}"/>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D1D9B5D-4382-087B-772F-33069CEFE25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CBC06A8-FD43-23EB-18C5-9EFFAD7A36F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7DC0B18-923E-D3E3-1984-45CE5D17AD1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FA6A703-5B03-A7DB-1A65-0760ED543B28}"/>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182D4739-DD74-9EFE-EFF1-8371D4A9CD9F}"/>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3F9E9C50-390A-E435-4D07-C77C2896107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AAD4D70-C808-0CD9-4359-3DCFFBA8D55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56841C-8B48-BD5C-F24C-315AD0B9F9C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366C0F3-75DD-CED6-D4B4-7680F80D0A33}"/>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6F44D29-E5D2-1CEB-2E2C-14B86BDC861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522257-B129-81FD-02FF-FD7C12B4CC6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3">
            <a:extLst>
              <a:ext uri="{FF2B5EF4-FFF2-40B4-BE49-F238E27FC236}">
                <a16:creationId xmlns:a16="http://schemas.microsoft.com/office/drawing/2014/main" id="{E9CCFF88-859F-4ABF-FB4E-32869E06845B}"/>
              </a:ext>
            </a:extLst>
          </p:cNvPr>
          <p:cNvSpPr>
            <a:spLocks noGrp="1"/>
          </p:cNvSpPr>
          <p:nvPr>
            <p:ph type="ctrTitle"/>
          </p:nvPr>
        </p:nvSpPr>
        <p:spPr>
          <a:xfrm>
            <a:off x="0" y="0"/>
            <a:ext cx="12192000" cy="4672584"/>
          </a:xfrm>
        </p:spPr>
        <p:txBody>
          <a:bodyPr/>
          <a:lstStyle/>
          <a:p>
            <a:r>
              <a:rPr lang="en-US" sz="6000" b="1" dirty="0">
                <a:solidFill>
                  <a:schemeClr val="bg1"/>
                </a:solidFill>
                <a:latin typeface="+mj-lt"/>
              </a:rPr>
              <a:t>A Business Case for </a:t>
            </a:r>
            <a:br>
              <a:rPr lang="en-US" sz="6000" b="1" dirty="0">
                <a:solidFill>
                  <a:schemeClr val="bg1"/>
                </a:solidFill>
                <a:latin typeface="+mj-lt"/>
              </a:rPr>
            </a:br>
            <a:r>
              <a:rPr lang="en-US" sz="6000" b="1" dirty="0">
                <a:solidFill>
                  <a:schemeClr val="bg1"/>
                </a:solidFill>
                <a:latin typeface="+mj-lt"/>
              </a:rPr>
              <a:t>Growing Living Donation</a:t>
            </a:r>
            <a:endParaRPr lang="en-US" dirty="0"/>
          </a:p>
        </p:txBody>
      </p:sp>
      <p:sp>
        <p:nvSpPr>
          <p:cNvPr id="17" name="Rounded Rectangle 16">
            <a:extLst>
              <a:ext uri="{FF2B5EF4-FFF2-40B4-BE49-F238E27FC236}">
                <a16:creationId xmlns:a16="http://schemas.microsoft.com/office/drawing/2014/main" id="{23B841CF-F12D-6BB1-C413-E188C7F58C97}"/>
              </a:ext>
            </a:extLst>
          </p:cNvPr>
          <p:cNvSpPr/>
          <p:nvPr/>
        </p:nvSpPr>
        <p:spPr>
          <a:xfrm>
            <a:off x="3932052" y="3840545"/>
            <a:ext cx="4327896" cy="1950296"/>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Your logo here (optional)</a:t>
            </a:r>
          </a:p>
        </p:txBody>
      </p:sp>
    </p:spTree>
    <p:extLst>
      <p:ext uri="{BB962C8B-B14F-4D97-AF65-F5344CB8AC3E}">
        <p14:creationId xmlns:p14="http://schemas.microsoft.com/office/powerpoint/2010/main" val="213806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68AC1-D426-886F-CFE6-CC8CD5D30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9E617-D251-F9AE-24E5-DB607A723F74}"/>
              </a:ext>
            </a:extLst>
          </p:cNvPr>
          <p:cNvSpPr>
            <a:spLocks noGrp="1"/>
          </p:cNvSpPr>
          <p:nvPr>
            <p:ph type="title"/>
          </p:nvPr>
        </p:nvSpPr>
        <p:spPr>
          <a:xfrm>
            <a:off x="-1" y="0"/>
            <a:ext cx="12192000" cy="1634836"/>
          </a:xfrm>
        </p:spPr>
        <p:txBody>
          <a:bodyPr>
            <a:normAutofit/>
          </a:bodyPr>
          <a:lstStyle/>
          <a:p>
            <a:r>
              <a:rPr lang="en-US" dirty="0"/>
              <a:t>Our Living Donation Program</a:t>
            </a:r>
          </a:p>
        </p:txBody>
      </p:sp>
      <p:sp>
        <p:nvSpPr>
          <p:cNvPr id="6" name="Slide Number Placeholder 5">
            <a:extLst>
              <a:ext uri="{FF2B5EF4-FFF2-40B4-BE49-F238E27FC236}">
                <a16:creationId xmlns:a16="http://schemas.microsoft.com/office/drawing/2014/main" id="{0AA7FF44-82F6-A229-8E64-CBEA944DFFCF}"/>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20</a:t>
            </a:fld>
            <a:endParaRPr lang="en-US"/>
          </a:p>
        </p:txBody>
      </p:sp>
      <p:sp>
        <p:nvSpPr>
          <p:cNvPr id="3" name="Content Placeholder 2">
            <a:extLst>
              <a:ext uri="{FF2B5EF4-FFF2-40B4-BE49-F238E27FC236}">
                <a16:creationId xmlns:a16="http://schemas.microsoft.com/office/drawing/2014/main" id="{8D9658C2-FB4E-9C2B-F740-7F961D874ABC}"/>
              </a:ext>
            </a:extLst>
          </p:cNvPr>
          <p:cNvSpPr>
            <a:spLocks noGrp="1"/>
          </p:cNvSpPr>
          <p:nvPr>
            <p:ph idx="4294967295"/>
          </p:nvPr>
        </p:nvSpPr>
        <p:spPr>
          <a:xfrm>
            <a:off x="0" y="2743200"/>
            <a:ext cx="3900488" cy="3089275"/>
          </a:xfrm>
          <a:noFill/>
          <a:ln>
            <a:noFill/>
          </a:ln>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en-US" sz="1800" dirty="0">
                <a:latin typeface="Arial" panose="020B0604020202020204" pitchFamily="34" charset="0"/>
              </a:rPr>
              <a:t>Insert SRTR Program Specific Reports (volumes, outcomes by donor type, etc.</a:t>
            </a:r>
          </a:p>
          <a:p>
            <a:pPr lvl="1"/>
            <a:r>
              <a:rPr lang="en-US" sz="1800" dirty="0">
                <a:latin typeface="Arial" panose="020B0604020202020204" pitchFamily="34" charset="0"/>
              </a:rPr>
              <a:t>Center</a:t>
            </a:r>
          </a:p>
          <a:p>
            <a:pPr lvl="1"/>
            <a:r>
              <a:rPr lang="en-US" sz="1800" dirty="0">
                <a:latin typeface="Arial" panose="020B0604020202020204" pitchFamily="34" charset="0"/>
              </a:rPr>
              <a:t>Region</a:t>
            </a:r>
          </a:p>
          <a:p>
            <a:pPr lvl="1"/>
            <a:r>
              <a:rPr lang="en-US" sz="1800" dirty="0">
                <a:latin typeface="Arial" panose="020B0604020202020204" pitchFamily="34" charset="0"/>
              </a:rPr>
              <a:t>National</a:t>
            </a:r>
          </a:p>
          <a:p>
            <a:pPr lvl="1"/>
            <a:r>
              <a:rPr lang="en-US" sz="1800" dirty="0">
                <a:latin typeface="Arial" panose="020B0604020202020204" pitchFamily="34" charset="0"/>
                <a:hlinkClick r:id="rId3">
                  <a:extLst>
                    <a:ext uri="{A12FA001-AC4F-418D-AE19-62706E023703}">
                      <ahyp:hlinkClr xmlns:ahyp="http://schemas.microsoft.com/office/drawing/2018/hyperlinkcolor" val="tx"/>
                    </a:ext>
                  </a:extLst>
                </a:hlinkClick>
              </a:rPr>
              <a:t>https://www.srtr.org/reports/program-specific-reports/</a:t>
            </a:r>
            <a:endParaRPr lang="en-US" sz="1800" dirty="0">
              <a:latin typeface="Arial" panose="020B0604020202020204" pitchFamily="34" charset="0"/>
            </a:endParaRPr>
          </a:p>
        </p:txBody>
      </p:sp>
      <p:pic>
        <p:nvPicPr>
          <p:cNvPr id="5" name="Picture 4">
            <a:extLst>
              <a:ext uri="{FF2B5EF4-FFF2-40B4-BE49-F238E27FC236}">
                <a16:creationId xmlns:a16="http://schemas.microsoft.com/office/drawing/2014/main" id="{ED254BD4-3FB5-9964-A63F-A72B1B37DCAA}"/>
              </a:ext>
            </a:extLst>
          </p:cNvPr>
          <p:cNvPicPr>
            <a:picLocks noChangeAspect="1"/>
          </p:cNvPicPr>
          <p:nvPr/>
        </p:nvPicPr>
        <p:blipFill rotWithShape="1">
          <a:blip r:embed="rId4"/>
          <a:srcRect l="19788" t="17809" r="19488" b="7630"/>
          <a:stretch/>
        </p:blipFill>
        <p:spPr>
          <a:xfrm>
            <a:off x="5385856" y="1362766"/>
            <a:ext cx="6369602" cy="4749877"/>
          </a:xfrm>
          <a:prstGeom prst="rect">
            <a:avLst/>
          </a:prstGeom>
          <a:effectLst>
            <a:outerShdw blurRad="63500" sx="102000" sy="102000" algn="ctr" rotWithShape="0">
              <a:prstClr val="black">
                <a:alpha val="40000"/>
              </a:prstClr>
            </a:outerShdw>
          </a:effectLst>
        </p:spPr>
      </p:pic>
      <p:sp>
        <p:nvSpPr>
          <p:cNvPr id="9" name="Right Arrow 8">
            <a:extLst>
              <a:ext uri="{FF2B5EF4-FFF2-40B4-BE49-F238E27FC236}">
                <a16:creationId xmlns:a16="http://schemas.microsoft.com/office/drawing/2014/main" id="{D0AC303B-7F5C-D2E8-CAB5-7D71D5A47951}"/>
              </a:ext>
            </a:extLst>
          </p:cNvPr>
          <p:cNvSpPr/>
          <p:nvPr/>
        </p:nvSpPr>
        <p:spPr>
          <a:xfrm>
            <a:off x="-5325824" y="3276600"/>
            <a:ext cx="5589637" cy="1874603"/>
          </a:xfrm>
          <a:prstGeom prst="rightArrow">
            <a:avLst>
              <a:gd name="adj1" fmla="val 100000"/>
              <a:gd name="adj2" fmla="val 6722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1600" b="1" dirty="0">
                <a:solidFill>
                  <a:schemeClr val="tx1"/>
                </a:solidFill>
                <a:latin typeface="Arial" panose="020B0604020202020204" pitchFamily="34" charset="0"/>
              </a:rPr>
              <a:t>Instructions: </a:t>
            </a:r>
            <a:r>
              <a:rPr lang="en-US" sz="1600" dirty="0">
                <a:solidFill>
                  <a:schemeClr val="tx1"/>
                </a:solidFill>
                <a:latin typeface="Arial" panose="020B0604020202020204" pitchFamily="34" charset="0"/>
              </a:rPr>
              <a:t>Add additional points to illustrate the landscape of your program and its performance – e.g. over time, compared to your region and/or the nation. Look at living donor transplants and/or donor-specific details (e.g. demographics, rule-out reasons, etc.)</a:t>
            </a:r>
          </a:p>
        </p:txBody>
      </p:sp>
      <p:sp>
        <p:nvSpPr>
          <p:cNvPr id="13" name="Left Arrow 12">
            <a:extLst>
              <a:ext uri="{FF2B5EF4-FFF2-40B4-BE49-F238E27FC236}">
                <a16:creationId xmlns:a16="http://schemas.microsoft.com/office/drawing/2014/main" id="{A907E8A0-BC86-82DD-C400-640927C65B92}"/>
              </a:ext>
            </a:extLst>
          </p:cNvPr>
          <p:cNvSpPr/>
          <p:nvPr/>
        </p:nvSpPr>
        <p:spPr>
          <a:xfrm>
            <a:off x="12033724" y="3429000"/>
            <a:ext cx="3084754" cy="662781"/>
          </a:xfrm>
          <a:prstGeom prst="leftArrow">
            <a:avLst>
              <a:gd name="adj1" fmla="val 100000"/>
              <a:gd name="adj2" fmla="val 6418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rPr>
              <a:t>Example</a:t>
            </a:r>
          </a:p>
        </p:txBody>
      </p:sp>
      <p:sp>
        <p:nvSpPr>
          <p:cNvPr id="4" name="Content Placeholder 2">
            <a:extLst>
              <a:ext uri="{FF2B5EF4-FFF2-40B4-BE49-F238E27FC236}">
                <a16:creationId xmlns:a16="http://schemas.microsoft.com/office/drawing/2014/main" id="{F51EBDBD-A18A-5519-39F9-EBFBF64A5C6C}"/>
              </a:ext>
            </a:extLst>
          </p:cNvPr>
          <p:cNvSpPr txBox="1">
            <a:spLocks/>
          </p:cNvSpPr>
          <p:nvPr/>
        </p:nvSpPr>
        <p:spPr>
          <a:xfrm>
            <a:off x="609685" y="1745383"/>
            <a:ext cx="3901579" cy="3089565"/>
          </a:xfrm>
          <a:prstGeom prst="rect">
            <a:avLst/>
          </a:prstGeom>
          <a:noFill/>
          <a:ln w="1905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1800" dirty="0">
                <a:solidFill>
                  <a:schemeClr val="tx1"/>
                </a:solidFill>
                <a:latin typeface="Arial" panose="020B0604020202020204" pitchFamily="34" charset="0"/>
              </a:rPr>
              <a:t>Insert SRTR Program Specific Reports (volumes, outcomes by donor type, etc.</a:t>
            </a:r>
          </a:p>
          <a:p>
            <a:pPr lvl="1"/>
            <a:r>
              <a:rPr lang="en-US" sz="1800" dirty="0">
                <a:solidFill>
                  <a:schemeClr val="tx1"/>
                </a:solidFill>
                <a:latin typeface="Arial" panose="020B0604020202020204" pitchFamily="34" charset="0"/>
              </a:rPr>
              <a:t>Center</a:t>
            </a:r>
          </a:p>
          <a:p>
            <a:pPr lvl="1"/>
            <a:r>
              <a:rPr lang="en-US" sz="1800" dirty="0">
                <a:solidFill>
                  <a:schemeClr val="tx1"/>
                </a:solidFill>
                <a:latin typeface="Arial" panose="020B0604020202020204" pitchFamily="34" charset="0"/>
              </a:rPr>
              <a:t>Region</a:t>
            </a:r>
          </a:p>
          <a:p>
            <a:pPr lvl="1"/>
            <a:r>
              <a:rPr lang="en-US" sz="1800" dirty="0">
                <a:solidFill>
                  <a:schemeClr val="tx1"/>
                </a:solidFill>
                <a:latin typeface="Arial" panose="020B0604020202020204" pitchFamily="34" charset="0"/>
              </a:rPr>
              <a:t>National</a:t>
            </a:r>
          </a:p>
          <a:p>
            <a:pPr lvl="1"/>
            <a:r>
              <a:rPr lang="en-US" sz="180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https://www.srtr.org/reports/program-specific-reports/</a:t>
            </a:r>
            <a:endParaRPr lang="en-US" sz="1800" dirty="0">
              <a:solidFill>
                <a:schemeClr val="tx1"/>
              </a:solidFill>
              <a:latin typeface="Arial" panose="020B0604020202020204" pitchFamily="34" charset="0"/>
            </a:endParaRPr>
          </a:p>
        </p:txBody>
      </p:sp>
      <p:grpSp>
        <p:nvGrpSpPr>
          <p:cNvPr id="10" name="Group 9">
            <a:extLst>
              <a:ext uri="{FF2B5EF4-FFF2-40B4-BE49-F238E27FC236}">
                <a16:creationId xmlns:a16="http://schemas.microsoft.com/office/drawing/2014/main" id="{6193BE98-5553-FE9F-DAAA-6AE79E8B29CB}"/>
              </a:ext>
            </a:extLst>
          </p:cNvPr>
          <p:cNvGrpSpPr/>
          <p:nvPr/>
        </p:nvGrpSpPr>
        <p:grpSpPr>
          <a:xfrm rot="5400000">
            <a:off x="11316195" y="-322059"/>
            <a:ext cx="553746" cy="1197865"/>
            <a:chOff x="5936974" y="1934817"/>
            <a:chExt cx="796062" cy="1722043"/>
          </a:xfrm>
          <a:solidFill>
            <a:schemeClr val="accent1">
              <a:alpha val="50652"/>
            </a:schemeClr>
          </a:solidFill>
        </p:grpSpPr>
        <p:grpSp>
          <p:nvGrpSpPr>
            <p:cNvPr id="11" name="Group 10">
              <a:extLst>
                <a:ext uri="{FF2B5EF4-FFF2-40B4-BE49-F238E27FC236}">
                  <a16:creationId xmlns:a16="http://schemas.microsoft.com/office/drawing/2014/main" id="{386FF79B-45AB-B2D1-F303-AD4FC243A963}"/>
                </a:ext>
              </a:extLst>
            </p:cNvPr>
            <p:cNvGrpSpPr/>
            <p:nvPr/>
          </p:nvGrpSpPr>
          <p:grpSpPr>
            <a:xfrm>
              <a:off x="5936974" y="1934817"/>
              <a:ext cx="159026" cy="1722043"/>
              <a:chOff x="5936974" y="1934817"/>
              <a:chExt cx="159026" cy="1722043"/>
            </a:xfrm>
            <a:grpFill/>
          </p:grpSpPr>
          <p:sp>
            <p:nvSpPr>
              <p:cNvPr id="27" name="Oval 26">
                <a:extLst>
                  <a:ext uri="{FF2B5EF4-FFF2-40B4-BE49-F238E27FC236}">
                    <a16:creationId xmlns:a16="http://schemas.microsoft.com/office/drawing/2014/main" id="{5D69C177-80A6-5F7F-5F70-2113B5C57106}"/>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8AE361C-BDC0-73E5-CA76-153995A64625}"/>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1F0E89-2675-B1DE-2C39-508E2E9788C0}"/>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BBECA80-1DA8-0018-3339-4B53A0A735C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21E844B-FABF-F301-2A8E-8A43E0F96B5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C0B5B4-6316-7117-D9D1-30E4D1CD7C37}"/>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04FCA46-6153-2F9A-9227-18496C1A24E2}"/>
                </a:ext>
              </a:extLst>
            </p:cNvPr>
            <p:cNvGrpSpPr/>
            <p:nvPr/>
          </p:nvGrpSpPr>
          <p:grpSpPr>
            <a:xfrm>
              <a:off x="6255492" y="1934817"/>
              <a:ext cx="159026" cy="1722043"/>
              <a:chOff x="6242810" y="1934817"/>
              <a:chExt cx="159026" cy="1722043"/>
            </a:xfrm>
            <a:grpFill/>
          </p:grpSpPr>
          <p:sp>
            <p:nvSpPr>
              <p:cNvPr id="21" name="Oval 20">
                <a:extLst>
                  <a:ext uri="{FF2B5EF4-FFF2-40B4-BE49-F238E27FC236}">
                    <a16:creationId xmlns:a16="http://schemas.microsoft.com/office/drawing/2014/main" id="{B1CCE07E-2D92-73E0-B549-6DEC04B1F75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F5514AE-2400-5E34-DACB-085E20EB56A7}"/>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23752C5-D39F-B777-F7B1-F4CBBBD9D08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CD7A06A-B0F4-E821-3A96-0670C52F41A5}"/>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28EDC6-CA7A-12DB-8AE8-33BF841032F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FAFBBD0-3F9D-F23C-0559-6EFBB19B6B5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FA2E2D8-AEA7-1532-66FC-C1AD43BFC4A5}"/>
                </a:ext>
              </a:extLst>
            </p:cNvPr>
            <p:cNvGrpSpPr/>
            <p:nvPr/>
          </p:nvGrpSpPr>
          <p:grpSpPr>
            <a:xfrm>
              <a:off x="6574010" y="1934817"/>
              <a:ext cx="159026" cy="1722043"/>
              <a:chOff x="6242810" y="1934817"/>
              <a:chExt cx="159026" cy="1722043"/>
            </a:xfrm>
            <a:grpFill/>
          </p:grpSpPr>
          <p:sp>
            <p:nvSpPr>
              <p:cNvPr id="15" name="Oval 14">
                <a:extLst>
                  <a:ext uri="{FF2B5EF4-FFF2-40B4-BE49-F238E27FC236}">
                    <a16:creationId xmlns:a16="http://schemas.microsoft.com/office/drawing/2014/main" id="{1563E7F1-31C2-E719-D29A-93833EF41C8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2426C1-A683-7EAE-D425-F4FE7DB3FAF1}"/>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549E4FE-D1D8-4C39-36A3-125832D835C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FF47717-D2DF-78F2-A971-C1BE2E91882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9C87959-A6F0-472C-602D-6556587059A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2363A3E-8F97-AA34-C0D8-13134E57C46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757EB38F-A637-115C-766D-388ADDD22534}"/>
              </a:ext>
            </a:extLst>
          </p:cNvPr>
          <p:cNvGrpSpPr/>
          <p:nvPr/>
        </p:nvGrpSpPr>
        <p:grpSpPr>
          <a:xfrm rot="5400000">
            <a:off x="635603" y="4703463"/>
            <a:ext cx="741789" cy="1604641"/>
            <a:chOff x="5936974" y="1934817"/>
            <a:chExt cx="796062" cy="1722043"/>
          </a:xfrm>
          <a:solidFill>
            <a:schemeClr val="accent4">
              <a:alpha val="20952"/>
            </a:schemeClr>
          </a:solidFill>
        </p:grpSpPr>
        <p:grpSp>
          <p:nvGrpSpPr>
            <p:cNvPr id="34" name="Group 33">
              <a:extLst>
                <a:ext uri="{FF2B5EF4-FFF2-40B4-BE49-F238E27FC236}">
                  <a16:creationId xmlns:a16="http://schemas.microsoft.com/office/drawing/2014/main" id="{85E4795B-CEC7-AA3D-FF88-E152FAE6A42A}"/>
                </a:ext>
              </a:extLst>
            </p:cNvPr>
            <p:cNvGrpSpPr/>
            <p:nvPr/>
          </p:nvGrpSpPr>
          <p:grpSpPr>
            <a:xfrm>
              <a:off x="5936974" y="1934817"/>
              <a:ext cx="159026" cy="1722043"/>
              <a:chOff x="5936974" y="1934817"/>
              <a:chExt cx="159026" cy="1722043"/>
            </a:xfrm>
            <a:grpFill/>
          </p:grpSpPr>
          <p:sp>
            <p:nvSpPr>
              <p:cNvPr id="49" name="Oval 48">
                <a:extLst>
                  <a:ext uri="{FF2B5EF4-FFF2-40B4-BE49-F238E27FC236}">
                    <a16:creationId xmlns:a16="http://schemas.microsoft.com/office/drawing/2014/main" id="{8B9541BA-A5D4-BBD8-D2AC-87B7AFCC486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98B438C-A0D5-8FEF-1629-1884A9AEF60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F2C1EB8-B0D9-9B40-68D3-78110C1F1C1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ACCBFA3-A118-BCDF-D684-AB54D89E2D0F}"/>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36589F7-2B01-25E8-F954-BD5111333F2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B4291FB3-F6C0-916C-943B-C6A9AB1706EF}"/>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B18A5117-8CFB-847F-C6DB-A138DCA2E737}"/>
                </a:ext>
              </a:extLst>
            </p:cNvPr>
            <p:cNvGrpSpPr/>
            <p:nvPr/>
          </p:nvGrpSpPr>
          <p:grpSpPr>
            <a:xfrm>
              <a:off x="6255492" y="1934817"/>
              <a:ext cx="159026" cy="1722043"/>
              <a:chOff x="6242810" y="1934817"/>
              <a:chExt cx="159026" cy="1722043"/>
            </a:xfrm>
            <a:grpFill/>
          </p:grpSpPr>
          <p:sp>
            <p:nvSpPr>
              <p:cNvPr id="43" name="Oval 42">
                <a:extLst>
                  <a:ext uri="{FF2B5EF4-FFF2-40B4-BE49-F238E27FC236}">
                    <a16:creationId xmlns:a16="http://schemas.microsoft.com/office/drawing/2014/main" id="{2243C4FC-9FAF-7196-8C51-2C6AA152DBF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F757C5E-0C80-F2B4-7266-E24B0E46D81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B5B46A6-8371-8106-85CF-BB04E9FF2EF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94183AF-7483-CF0E-3102-FD45EFBEEDD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0FADED0-E7E8-FCEA-9EE6-E9D78781A3E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43DC579-2B9F-8A3C-1EB0-370820A9D9C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4763D99-F31F-6852-AE0A-4DF8287C4B37}"/>
                </a:ext>
              </a:extLst>
            </p:cNvPr>
            <p:cNvGrpSpPr/>
            <p:nvPr/>
          </p:nvGrpSpPr>
          <p:grpSpPr>
            <a:xfrm>
              <a:off x="6574010" y="1934817"/>
              <a:ext cx="159026" cy="1722043"/>
              <a:chOff x="6242810" y="1934817"/>
              <a:chExt cx="159026" cy="1722043"/>
            </a:xfrm>
            <a:grpFill/>
          </p:grpSpPr>
          <p:sp>
            <p:nvSpPr>
              <p:cNvPr id="37" name="Oval 36">
                <a:extLst>
                  <a:ext uri="{FF2B5EF4-FFF2-40B4-BE49-F238E27FC236}">
                    <a16:creationId xmlns:a16="http://schemas.microsoft.com/office/drawing/2014/main" id="{AEC44847-2A0A-E9B3-9AED-62D5AAFC742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094EC2D-F509-5E91-AC33-71E0E1D3832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3264095-1D69-4189-1888-0F949F421DC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DF3DA51-E206-FABA-3421-A73C464A92F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21D355F-D26C-0A8E-2F6A-B21F559EE47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E293496-E5F1-7411-C7AD-E06A594E524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Footer Placeholder 6">
            <a:extLst>
              <a:ext uri="{FF2B5EF4-FFF2-40B4-BE49-F238E27FC236}">
                <a16:creationId xmlns:a16="http://schemas.microsoft.com/office/drawing/2014/main" id="{1414FF75-E61D-3D71-58ED-F58E26EBB66C}"/>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spTree>
    <p:extLst>
      <p:ext uri="{BB962C8B-B14F-4D97-AF65-F5344CB8AC3E}">
        <p14:creationId xmlns:p14="http://schemas.microsoft.com/office/powerpoint/2010/main" val="111558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0141AC-73DC-F71A-347B-26EA3B223970}"/>
              </a:ext>
            </a:extLst>
          </p:cNvPr>
          <p:cNvPicPr>
            <a:picLocks noChangeAspect="1"/>
          </p:cNvPicPr>
          <p:nvPr/>
        </p:nvPicPr>
        <p:blipFill rotWithShape="1">
          <a:blip r:embed="rId2"/>
          <a:srcRect l="22139" t="17671" r="22018" b="3614"/>
          <a:stretch/>
        </p:blipFill>
        <p:spPr>
          <a:xfrm>
            <a:off x="266831" y="1549246"/>
            <a:ext cx="5197534" cy="4222216"/>
          </a:xfrm>
          <a:prstGeom prst="rect">
            <a:avLst/>
          </a:prstGeom>
        </p:spPr>
      </p:pic>
      <p:pic>
        <p:nvPicPr>
          <p:cNvPr id="6" name="Picture 5">
            <a:extLst>
              <a:ext uri="{FF2B5EF4-FFF2-40B4-BE49-F238E27FC236}">
                <a16:creationId xmlns:a16="http://schemas.microsoft.com/office/drawing/2014/main" id="{3DAAC933-C8CF-B499-F34F-B6D9D6817C03}"/>
              </a:ext>
            </a:extLst>
          </p:cNvPr>
          <p:cNvPicPr>
            <a:picLocks noChangeAspect="1"/>
          </p:cNvPicPr>
          <p:nvPr/>
        </p:nvPicPr>
        <p:blipFill rotWithShape="1">
          <a:blip r:embed="rId3"/>
          <a:srcRect l="23493" t="16867" r="23827" b="3454"/>
          <a:stretch/>
        </p:blipFill>
        <p:spPr>
          <a:xfrm>
            <a:off x="6195152" y="1396387"/>
            <a:ext cx="5322147" cy="4527934"/>
          </a:xfrm>
          <a:prstGeom prst="rect">
            <a:avLst/>
          </a:prstGeom>
        </p:spPr>
      </p:pic>
      <p:sp>
        <p:nvSpPr>
          <p:cNvPr id="5" name="Title 1">
            <a:extLst>
              <a:ext uri="{FF2B5EF4-FFF2-40B4-BE49-F238E27FC236}">
                <a16:creationId xmlns:a16="http://schemas.microsoft.com/office/drawing/2014/main" id="{B9036FAE-5EF8-7564-BF94-E00C795C552C}"/>
              </a:ext>
            </a:extLst>
          </p:cNvPr>
          <p:cNvSpPr>
            <a:spLocks noGrp="1"/>
          </p:cNvSpPr>
          <p:nvPr>
            <p:ph type="title"/>
          </p:nvPr>
        </p:nvSpPr>
        <p:spPr/>
        <p:txBody>
          <a:bodyPr/>
          <a:lstStyle/>
          <a:p>
            <a:r>
              <a:rPr lang="en-US" dirty="0"/>
              <a:t>Our Living Donation Program</a:t>
            </a:r>
          </a:p>
        </p:txBody>
      </p:sp>
      <p:sp>
        <p:nvSpPr>
          <p:cNvPr id="7" name="Slide Number Placeholder 6">
            <a:extLst>
              <a:ext uri="{FF2B5EF4-FFF2-40B4-BE49-F238E27FC236}">
                <a16:creationId xmlns:a16="http://schemas.microsoft.com/office/drawing/2014/main" id="{0711AEBD-90F5-811F-52EB-801EFBB85D44}"/>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21</a:t>
            </a:fld>
            <a:endParaRPr lang="en-US"/>
          </a:p>
        </p:txBody>
      </p:sp>
      <p:sp>
        <p:nvSpPr>
          <p:cNvPr id="8" name="Left Arrow 7">
            <a:extLst>
              <a:ext uri="{FF2B5EF4-FFF2-40B4-BE49-F238E27FC236}">
                <a16:creationId xmlns:a16="http://schemas.microsoft.com/office/drawing/2014/main" id="{753F6905-24CA-36B7-95E3-0056ECA93B96}"/>
              </a:ext>
            </a:extLst>
          </p:cNvPr>
          <p:cNvSpPr/>
          <p:nvPr/>
        </p:nvSpPr>
        <p:spPr>
          <a:xfrm>
            <a:off x="12061433" y="3097609"/>
            <a:ext cx="3084754" cy="662781"/>
          </a:xfrm>
          <a:prstGeom prst="leftArrow">
            <a:avLst>
              <a:gd name="adj1" fmla="val 100000"/>
              <a:gd name="adj2" fmla="val 6357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rPr>
              <a:t>Examples</a:t>
            </a:r>
          </a:p>
        </p:txBody>
      </p:sp>
      <p:sp>
        <p:nvSpPr>
          <p:cNvPr id="12" name="Right Arrow 11">
            <a:extLst>
              <a:ext uri="{FF2B5EF4-FFF2-40B4-BE49-F238E27FC236}">
                <a16:creationId xmlns:a16="http://schemas.microsoft.com/office/drawing/2014/main" id="{2FA32851-6431-4F95-5C24-59B7B7B5242D}"/>
              </a:ext>
            </a:extLst>
          </p:cNvPr>
          <p:cNvSpPr/>
          <p:nvPr/>
        </p:nvSpPr>
        <p:spPr>
          <a:xfrm>
            <a:off x="-6100997" y="4439692"/>
            <a:ext cx="6310079" cy="1339207"/>
          </a:xfrm>
          <a:prstGeom prst="rightArrow">
            <a:avLst>
              <a:gd name="adj1" fmla="val 100000"/>
              <a:gd name="adj2" fmla="val 4324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Add additional points to illustrate the landscape of your program and its performance</a:t>
            </a:r>
          </a:p>
          <a:p>
            <a:r>
              <a:rPr lang="en-US" dirty="0">
                <a:solidFill>
                  <a:schemeClr val="tx1"/>
                </a:solidFill>
              </a:rPr>
              <a:t>Insert SRTR Interactive Reports by Donor Type: </a:t>
            </a:r>
            <a:r>
              <a:rPr lang="en-US" dirty="0">
                <a:solidFill>
                  <a:schemeClr val="tx1"/>
                </a:solidFill>
                <a:hlinkClick r:id="rId4">
                  <a:extLst>
                    <a:ext uri="{A12FA001-AC4F-418D-AE19-62706E023703}">
                      <ahyp:hlinkClr xmlns:ahyp="http://schemas.microsoft.com/office/drawing/2018/hyperlinkcolor" val="tx"/>
                    </a:ext>
                  </a:extLst>
                </a:hlinkClick>
              </a:rPr>
              <a:t>https://www.srtr.org/reports/program-specific-reports/</a:t>
            </a:r>
            <a:endParaRPr lang="en-US" dirty="0">
              <a:solidFill>
                <a:schemeClr val="tx1"/>
              </a:solidFill>
            </a:endParaRPr>
          </a:p>
        </p:txBody>
      </p:sp>
      <p:grpSp>
        <p:nvGrpSpPr>
          <p:cNvPr id="13" name="Group 12">
            <a:extLst>
              <a:ext uri="{FF2B5EF4-FFF2-40B4-BE49-F238E27FC236}">
                <a16:creationId xmlns:a16="http://schemas.microsoft.com/office/drawing/2014/main" id="{561CAB4D-D1D6-D7AB-4893-E1A54DEF6EA8}"/>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4" name="Group 13">
              <a:extLst>
                <a:ext uri="{FF2B5EF4-FFF2-40B4-BE49-F238E27FC236}">
                  <a16:creationId xmlns:a16="http://schemas.microsoft.com/office/drawing/2014/main" id="{4C71256D-09BB-2C9F-834E-57B31B0DD6CE}"/>
                </a:ext>
              </a:extLst>
            </p:cNvPr>
            <p:cNvGrpSpPr/>
            <p:nvPr/>
          </p:nvGrpSpPr>
          <p:grpSpPr>
            <a:xfrm>
              <a:off x="5936974" y="1934817"/>
              <a:ext cx="159026" cy="1722043"/>
              <a:chOff x="5936974" y="1934817"/>
              <a:chExt cx="159026" cy="1722043"/>
            </a:xfrm>
            <a:grpFill/>
          </p:grpSpPr>
          <p:sp>
            <p:nvSpPr>
              <p:cNvPr id="29" name="Oval 28">
                <a:extLst>
                  <a:ext uri="{FF2B5EF4-FFF2-40B4-BE49-F238E27FC236}">
                    <a16:creationId xmlns:a16="http://schemas.microsoft.com/office/drawing/2014/main" id="{4B8F2375-A2FC-56E3-E9F4-95AF1489C68E}"/>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9EEBABC-9DEC-AFB0-5EC5-A0A1B883853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A07E2E3-7958-2C19-1968-73412318A231}"/>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8939529-18EB-8DBA-D151-9CA1EF5369E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5E41F52-AAAF-CE26-2672-DD9029FD05E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DB2D1AD-D963-3F30-175B-1351D4B5AC3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8F1FC25-24FB-B360-9991-9536BDF2907D}"/>
                </a:ext>
              </a:extLst>
            </p:cNvPr>
            <p:cNvGrpSpPr/>
            <p:nvPr/>
          </p:nvGrpSpPr>
          <p:grpSpPr>
            <a:xfrm>
              <a:off x="6255492" y="1934817"/>
              <a:ext cx="159026" cy="1722043"/>
              <a:chOff x="6242810" y="1934817"/>
              <a:chExt cx="159026" cy="1722043"/>
            </a:xfrm>
            <a:grpFill/>
          </p:grpSpPr>
          <p:sp>
            <p:nvSpPr>
              <p:cNvPr id="23" name="Oval 22">
                <a:extLst>
                  <a:ext uri="{FF2B5EF4-FFF2-40B4-BE49-F238E27FC236}">
                    <a16:creationId xmlns:a16="http://schemas.microsoft.com/office/drawing/2014/main" id="{4A8E9F3A-DFB8-CA28-83E1-E8125B06A66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6436857-25AD-683C-CDED-F6FBFEA700B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4BDB0FF-AAE4-F644-4DB1-38DA7CF6DB3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95AF603-EEC2-C1C0-A197-1B9C1A59D2E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395613-194A-063F-BE8A-AF79D67DCCD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B7815E9-4F1A-8EE6-6756-B34DD1845740}"/>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CC444CF-B865-8436-8DC3-92A28DF7261C}"/>
                </a:ext>
              </a:extLst>
            </p:cNvPr>
            <p:cNvGrpSpPr/>
            <p:nvPr/>
          </p:nvGrpSpPr>
          <p:grpSpPr>
            <a:xfrm>
              <a:off x="6574010" y="1934817"/>
              <a:ext cx="159026" cy="1722043"/>
              <a:chOff x="6242810" y="1934817"/>
              <a:chExt cx="159026" cy="1722043"/>
            </a:xfrm>
            <a:grpFill/>
          </p:grpSpPr>
          <p:sp>
            <p:nvSpPr>
              <p:cNvPr id="17" name="Oval 16">
                <a:extLst>
                  <a:ext uri="{FF2B5EF4-FFF2-40B4-BE49-F238E27FC236}">
                    <a16:creationId xmlns:a16="http://schemas.microsoft.com/office/drawing/2014/main" id="{0C00E2BD-30A3-B566-3D2D-3B8B535F4AF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1FC798-5926-37EE-2ED4-0A0F4A8ABE9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3B5BD8-BCAB-EC82-8884-8751F3CEEC5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B1E03E-CF57-24BC-4939-6A807DEE01E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9D8C7B1-03E0-0768-6E37-DAD0A3E38FD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B42F32E-CBB5-F5C7-FB1D-FA6F0DCB074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Footer Placeholder 6">
            <a:extLst>
              <a:ext uri="{FF2B5EF4-FFF2-40B4-BE49-F238E27FC236}">
                <a16:creationId xmlns:a16="http://schemas.microsoft.com/office/drawing/2014/main" id="{45988197-8451-D080-CE26-2F3367181ACB}"/>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spTree>
    <p:extLst>
      <p:ext uri="{BB962C8B-B14F-4D97-AF65-F5344CB8AC3E}">
        <p14:creationId xmlns:p14="http://schemas.microsoft.com/office/powerpoint/2010/main" val="3604373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08759-6804-073F-C309-6CFCC9405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3929E-9C59-9C26-D410-871F4148849F}"/>
              </a:ext>
            </a:extLst>
          </p:cNvPr>
          <p:cNvSpPr>
            <a:spLocks noGrp="1"/>
          </p:cNvSpPr>
          <p:nvPr>
            <p:ph type="title"/>
          </p:nvPr>
        </p:nvSpPr>
        <p:spPr>
          <a:xfrm>
            <a:off x="-1" y="0"/>
            <a:ext cx="12192000" cy="1634836"/>
          </a:xfrm>
        </p:spPr>
        <p:txBody>
          <a:bodyPr/>
          <a:lstStyle/>
          <a:p>
            <a:r>
              <a:rPr lang="en-US" dirty="0"/>
              <a:t>How We Will Grow</a:t>
            </a:r>
          </a:p>
        </p:txBody>
      </p:sp>
      <p:sp>
        <p:nvSpPr>
          <p:cNvPr id="6" name="Slide Number Placeholder 5">
            <a:extLst>
              <a:ext uri="{FF2B5EF4-FFF2-40B4-BE49-F238E27FC236}">
                <a16:creationId xmlns:a16="http://schemas.microsoft.com/office/drawing/2014/main" id="{E4E219E0-C9BC-19BC-8246-CFF255A92FDD}"/>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22</a:t>
            </a:fld>
            <a:endParaRPr lang="en-US"/>
          </a:p>
        </p:txBody>
      </p:sp>
      <p:graphicFrame>
        <p:nvGraphicFramePr>
          <p:cNvPr id="4" name="Table 3">
            <a:extLst>
              <a:ext uri="{FF2B5EF4-FFF2-40B4-BE49-F238E27FC236}">
                <a16:creationId xmlns:a16="http://schemas.microsoft.com/office/drawing/2014/main" id="{77A577C0-F699-D8C3-495A-1505B40F6B3D}"/>
              </a:ext>
            </a:extLst>
          </p:cNvPr>
          <p:cNvGraphicFramePr>
            <a:graphicFrameLocks noGrp="1"/>
          </p:cNvGraphicFramePr>
          <p:nvPr>
            <p:extLst>
              <p:ext uri="{D42A27DB-BD31-4B8C-83A1-F6EECF244321}">
                <p14:modId xmlns:p14="http://schemas.microsoft.com/office/powerpoint/2010/main" val="775865772"/>
              </p:ext>
            </p:extLst>
          </p:nvPr>
        </p:nvGraphicFramePr>
        <p:xfrm>
          <a:off x="2032000" y="2710666"/>
          <a:ext cx="8127999" cy="1483360"/>
        </p:xfrm>
        <a:graphic>
          <a:graphicData uri="http://schemas.openxmlformats.org/drawingml/2006/table">
            <a:tbl>
              <a:tblPr firstRow="1" bandRow="1">
                <a:tableStyleId>{D27102A9-8310-4765-A935-A1911B00CA55}</a:tableStyleId>
              </a:tblPr>
              <a:tblGrid>
                <a:gridCol w="1854200">
                  <a:extLst>
                    <a:ext uri="{9D8B030D-6E8A-4147-A177-3AD203B41FA5}">
                      <a16:colId xmlns:a16="http://schemas.microsoft.com/office/drawing/2014/main" val="2134022155"/>
                    </a:ext>
                  </a:extLst>
                </a:gridCol>
                <a:gridCol w="3057525">
                  <a:extLst>
                    <a:ext uri="{9D8B030D-6E8A-4147-A177-3AD203B41FA5}">
                      <a16:colId xmlns:a16="http://schemas.microsoft.com/office/drawing/2014/main" val="3610843404"/>
                    </a:ext>
                  </a:extLst>
                </a:gridCol>
                <a:gridCol w="3216274">
                  <a:extLst>
                    <a:ext uri="{9D8B030D-6E8A-4147-A177-3AD203B41FA5}">
                      <a16:colId xmlns:a16="http://schemas.microsoft.com/office/drawing/2014/main" val="2079600240"/>
                    </a:ext>
                  </a:extLst>
                </a:gridCol>
              </a:tblGrid>
              <a:tr h="370840">
                <a:tc>
                  <a:txBody>
                    <a:bodyPr/>
                    <a:lstStyle/>
                    <a:p>
                      <a:r>
                        <a:rPr lang="en-US" b="1" dirty="0">
                          <a:latin typeface="Arial" panose="020B0604020202020204" pitchFamily="34" charset="0"/>
                        </a:rPr>
                        <a:t>Strategy</a:t>
                      </a:r>
                    </a:p>
                  </a:txBody>
                  <a:tcPr/>
                </a:tc>
                <a:tc>
                  <a:txBody>
                    <a:bodyPr/>
                    <a:lstStyle/>
                    <a:p>
                      <a:r>
                        <a:rPr lang="en-US" b="1" dirty="0">
                          <a:latin typeface="Arial" panose="020B0604020202020204" pitchFamily="34" charset="0"/>
                        </a:rPr>
                        <a:t>Investment Needed</a:t>
                      </a:r>
                    </a:p>
                  </a:txBody>
                  <a:tcPr/>
                </a:tc>
                <a:tc>
                  <a:txBody>
                    <a:bodyPr/>
                    <a:lstStyle/>
                    <a:p>
                      <a:r>
                        <a:rPr lang="en-US" b="1" dirty="0">
                          <a:latin typeface="Arial" panose="020B0604020202020204" pitchFamily="34" charset="0"/>
                        </a:rPr>
                        <a:t>Result</a:t>
                      </a:r>
                    </a:p>
                  </a:txBody>
                  <a:tcPr/>
                </a:tc>
                <a:extLst>
                  <a:ext uri="{0D108BD9-81ED-4DB2-BD59-A6C34878D82A}">
                    <a16:rowId xmlns:a16="http://schemas.microsoft.com/office/drawing/2014/main" val="1455181041"/>
                  </a:ext>
                </a:extLst>
              </a:tr>
              <a:tr h="370840">
                <a:tc>
                  <a:txBody>
                    <a:bodyPr/>
                    <a:lstStyle/>
                    <a:p>
                      <a:r>
                        <a:rPr lang="en-US" b="0" dirty="0">
                          <a:latin typeface="Arial" panose="020B0604020202020204" pitchFamily="34" charset="0"/>
                        </a:rPr>
                        <a:t>&lt;Strategy 1&gt;</a:t>
                      </a:r>
                    </a:p>
                  </a:txBody>
                  <a:tcPr/>
                </a:tc>
                <a:tc>
                  <a:txBody>
                    <a:bodyPr/>
                    <a:lstStyle/>
                    <a:p>
                      <a:r>
                        <a:rPr lang="en-US" b="0" dirty="0">
                          <a:latin typeface="Arial" panose="020B0604020202020204" pitchFamily="34" charset="0"/>
                        </a:rPr>
                        <a:t>$, time, FTE, etc.</a:t>
                      </a:r>
                    </a:p>
                  </a:txBody>
                  <a:tcPr/>
                </a:tc>
                <a:tc>
                  <a:txBody>
                    <a:bodyPr/>
                    <a:lstStyle/>
                    <a:p>
                      <a:r>
                        <a:rPr lang="en-US" b="0" dirty="0">
                          <a:latin typeface="Arial" panose="020B0604020202020204" pitchFamily="34" charset="0"/>
                        </a:rPr>
                        <a:t>Intended outcome/impact</a:t>
                      </a:r>
                    </a:p>
                  </a:txBody>
                  <a:tcPr/>
                </a:tc>
                <a:extLst>
                  <a:ext uri="{0D108BD9-81ED-4DB2-BD59-A6C34878D82A}">
                    <a16:rowId xmlns:a16="http://schemas.microsoft.com/office/drawing/2014/main" val="3376326108"/>
                  </a:ext>
                </a:extLst>
              </a:tr>
              <a:tr h="370840">
                <a:tc>
                  <a:txBody>
                    <a:bodyPr/>
                    <a:lstStyle/>
                    <a:p>
                      <a:r>
                        <a:rPr lang="en-US" dirty="0">
                          <a:latin typeface="Arial" panose="020B0604020202020204" pitchFamily="34" charset="0"/>
                        </a:rPr>
                        <a:t>&lt;Strategy 2&gt;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Intended outcome/impact</a:t>
                      </a:r>
                    </a:p>
                  </a:txBody>
                  <a:tcPr/>
                </a:tc>
                <a:extLst>
                  <a:ext uri="{0D108BD9-81ED-4DB2-BD59-A6C34878D82A}">
                    <a16:rowId xmlns:a16="http://schemas.microsoft.com/office/drawing/2014/main" val="966116670"/>
                  </a:ext>
                </a:extLst>
              </a:tr>
              <a:tr h="370840">
                <a:tc>
                  <a:txBody>
                    <a:bodyPr/>
                    <a:lstStyle/>
                    <a:p>
                      <a:r>
                        <a:rPr lang="en-US" dirty="0">
                          <a:latin typeface="Arial" panose="020B0604020202020204" pitchFamily="34" charset="0"/>
                        </a:rPr>
                        <a:t>&lt;Strategy 3&gt;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Intended outcome/impact</a:t>
                      </a:r>
                    </a:p>
                  </a:txBody>
                  <a:tcPr/>
                </a:tc>
                <a:extLst>
                  <a:ext uri="{0D108BD9-81ED-4DB2-BD59-A6C34878D82A}">
                    <a16:rowId xmlns:a16="http://schemas.microsoft.com/office/drawing/2014/main" val="3425146545"/>
                  </a:ext>
                </a:extLst>
              </a:tr>
            </a:tbl>
          </a:graphicData>
        </a:graphic>
      </p:graphicFrame>
      <p:sp>
        <p:nvSpPr>
          <p:cNvPr id="7" name="TextBox 6">
            <a:extLst>
              <a:ext uri="{FF2B5EF4-FFF2-40B4-BE49-F238E27FC236}">
                <a16:creationId xmlns:a16="http://schemas.microsoft.com/office/drawing/2014/main" id="{62DA565B-E18F-DE64-F129-0F7B5EFDE3C1}"/>
              </a:ext>
            </a:extLst>
          </p:cNvPr>
          <p:cNvSpPr txBox="1"/>
          <p:nvPr/>
        </p:nvSpPr>
        <p:spPr>
          <a:xfrm>
            <a:off x="1" y="1433513"/>
            <a:ext cx="12192000" cy="461665"/>
          </a:xfrm>
          <a:prstGeom prst="rect">
            <a:avLst/>
          </a:prstGeom>
          <a:noFill/>
        </p:spPr>
        <p:txBody>
          <a:bodyPr wrap="square" rtlCol="0">
            <a:spAutoFit/>
          </a:bodyPr>
          <a:lstStyle/>
          <a:p>
            <a:pPr algn="ctr"/>
            <a:r>
              <a:rPr lang="en-US" sz="2400" dirty="0">
                <a:latin typeface="Arial" panose="020B0604020202020204" pitchFamily="34" charset="0"/>
              </a:rPr>
              <a:t>In order to be competitive with other programs in the region, we will…</a:t>
            </a:r>
          </a:p>
        </p:txBody>
      </p:sp>
      <p:sp>
        <p:nvSpPr>
          <p:cNvPr id="9" name="Right Arrow 8">
            <a:extLst>
              <a:ext uri="{FF2B5EF4-FFF2-40B4-BE49-F238E27FC236}">
                <a16:creationId xmlns:a16="http://schemas.microsoft.com/office/drawing/2014/main" id="{185A599F-B9B5-CA84-D59E-62A614EAA38D}"/>
              </a:ext>
            </a:extLst>
          </p:cNvPr>
          <p:cNvSpPr/>
          <p:nvPr/>
        </p:nvSpPr>
        <p:spPr>
          <a:xfrm>
            <a:off x="-2860964" y="2849932"/>
            <a:ext cx="3251490" cy="1569129"/>
          </a:xfrm>
          <a:prstGeom prst="rightArrow">
            <a:avLst>
              <a:gd name="adj1" fmla="val 100000"/>
              <a:gd name="adj2" fmla="val 4130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Fill in with a summary of your strategies for growth, expected investment, and the impact or volume increase you are expecting </a:t>
            </a:r>
          </a:p>
        </p:txBody>
      </p:sp>
      <p:sp>
        <p:nvSpPr>
          <p:cNvPr id="10" name="Right Arrow 9">
            <a:extLst>
              <a:ext uri="{FF2B5EF4-FFF2-40B4-BE49-F238E27FC236}">
                <a16:creationId xmlns:a16="http://schemas.microsoft.com/office/drawing/2014/main" id="{23C13B59-B1ED-E64A-08B5-19164A7E58FB}"/>
              </a:ext>
            </a:extLst>
          </p:cNvPr>
          <p:cNvSpPr/>
          <p:nvPr/>
        </p:nvSpPr>
        <p:spPr>
          <a:xfrm>
            <a:off x="-2660073" y="1343817"/>
            <a:ext cx="2849708" cy="776395"/>
          </a:xfrm>
          <a:prstGeom prst="rightArrow">
            <a:avLst>
              <a:gd name="adj1" fmla="val 100000"/>
              <a:gd name="adj2" fmla="val 6119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rPr>
              <a:t>Example Sub-title:</a:t>
            </a:r>
          </a:p>
        </p:txBody>
      </p:sp>
      <p:grpSp>
        <p:nvGrpSpPr>
          <p:cNvPr id="16" name="Group 15">
            <a:extLst>
              <a:ext uri="{FF2B5EF4-FFF2-40B4-BE49-F238E27FC236}">
                <a16:creationId xmlns:a16="http://schemas.microsoft.com/office/drawing/2014/main" id="{CEE0DD12-0E97-43E8-38D7-E9978627AE66}"/>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7" name="Group 16">
              <a:extLst>
                <a:ext uri="{FF2B5EF4-FFF2-40B4-BE49-F238E27FC236}">
                  <a16:creationId xmlns:a16="http://schemas.microsoft.com/office/drawing/2014/main" id="{7E24F381-C36D-5147-EA18-4EA488E55718}"/>
                </a:ext>
              </a:extLst>
            </p:cNvPr>
            <p:cNvGrpSpPr/>
            <p:nvPr/>
          </p:nvGrpSpPr>
          <p:grpSpPr>
            <a:xfrm>
              <a:off x="5936974" y="1934817"/>
              <a:ext cx="159026" cy="1722043"/>
              <a:chOff x="5936974" y="1934817"/>
              <a:chExt cx="159026" cy="1722043"/>
            </a:xfrm>
            <a:grpFill/>
          </p:grpSpPr>
          <p:sp>
            <p:nvSpPr>
              <p:cNvPr id="32" name="Oval 31">
                <a:extLst>
                  <a:ext uri="{FF2B5EF4-FFF2-40B4-BE49-F238E27FC236}">
                    <a16:creationId xmlns:a16="http://schemas.microsoft.com/office/drawing/2014/main" id="{BB21513A-EAFA-B7D7-66FB-490CA7A19A27}"/>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4EF24AC-B8CB-6D1E-2D3D-377B39F3994A}"/>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112BCF5-66DB-C286-4962-B801C131F2F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6C8648-8C5D-4396-3734-2DC26EA11CB2}"/>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038ECF5-C048-B582-CEE4-29635305377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B49D8D1-1A1C-0EE9-7FCD-C324A4EACD10}"/>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22A4F45-AEA7-3857-6876-584A8966D56F}"/>
                </a:ext>
              </a:extLst>
            </p:cNvPr>
            <p:cNvGrpSpPr/>
            <p:nvPr/>
          </p:nvGrpSpPr>
          <p:grpSpPr>
            <a:xfrm>
              <a:off x="6255492" y="1934817"/>
              <a:ext cx="159026" cy="1722043"/>
              <a:chOff x="6242810" y="1934817"/>
              <a:chExt cx="159026" cy="1722043"/>
            </a:xfrm>
            <a:grpFill/>
          </p:grpSpPr>
          <p:sp>
            <p:nvSpPr>
              <p:cNvPr id="26" name="Oval 25">
                <a:extLst>
                  <a:ext uri="{FF2B5EF4-FFF2-40B4-BE49-F238E27FC236}">
                    <a16:creationId xmlns:a16="http://schemas.microsoft.com/office/drawing/2014/main" id="{4508FC55-24DE-E7C5-359E-F131114920F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36EA8A3-83FB-130A-20BC-F7DCAF9EB87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F036438-E75B-86F6-FA70-327D7E92AAD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2110916-BC16-CF0B-BC6C-4262A7E1AF8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45F5C51-7109-AA3E-89AE-A5EBDA7EFAC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C8B5A55-12DB-2FFA-438A-7F2B3654415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4D9A42E-C518-4CEF-5DF0-97BECE650B15}"/>
                </a:ext>
              </a:extLst>
            </p:cNvPr>
            <p:cNvGrpSpPr/>
            <p:nvPr/>
          </p:nvGrpSpPr>
          <p:grpSpPr>
            <a:xfrm>
              <a:off x="6574010" y="1934817"/>
              <a:ext cx="159026" cy="1722043"/>
              <a:chOff x="6242810" y="1934817"/>
              <a:chExt cx="159026" cy="1722043"/>
            </a:xfrm>
            <a:grpFill/>
          </p:grpSpPr>
          <p:sp>
            <p:nvSpPr>
              <p:cNvPr id="20" name="Oval 19">
                <a:extLst>
                  <a:ext uri="{FF2B5EF4-FFF2-40B4-BE49-F238E27FC236}">
                    <a16:creationId xmlns:a16="http://schemas.microsoft.com/office/drawing/2014/main" id="{9A24C57F-F365-7461-5813-70D16F8269A5}"/>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DEEC892-E66C-D447-B84F-D66BECFFBD1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AA4434B-0C96-7BCA-02A0-500A0F3F3F8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32CD378-977D-5503-601C-954001F97F6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2942FE4-1843-F5ED-0742-8DF23C31E6D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B1A522C-72A5-6F2D-72A8-0F6DD22C65E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1807624C-8C26-4991-F9C8-5E6B7EED8C9B}"/>
              </a:ext>
            </a:extLst>
          </p:cNvPr>
          <p:cNvGrpSpPr/>
          <p:nvPr/>
        </p:nvGrpSpPr>
        <p:grpSpPr>
          <a:xfrm>
            <a:off x="11132850" y="3971936"/>
            <a:ext cx="741789" cy="1604641"/>
            <a:chOff x="5936974" y="1934817"/>
            <a:chExt cx="796062" cy="1722043"/>
          </a:xfrm>
          <a:solidFill>
            <a:schemeClr val="accent4">
              <a:alpha val="20952"/>
            </a:schemeClr>
          </a:solidFill>
        </p:grpSpPr>
        <p:grpSp>
          <p:nvGrpSpPr>
            <p:cNvPr id="39" name="Group 38">
              <a:extLst>
                <a:ext uri="{FF2B5EF4-FFF2-40B4-BE49-F238E27FC236}">
                  <a16:creationId xmlns:a16="http://schemas.microsoft.com/office/drawing/2014/main" id="{DC91604C-94BA-26CA-B073-061F18F76F18}"/>
                </a:ext>
              </a:extLst>
            </p:cNvPr>
            <p:cNvGrpSpPr/>
            <p:nvPr/>
          </p:nvGrpSpPr>
          <p:grpSpPr>
            <a:xfrm>
              <a:off x="5936974" y="1934817"/>
              <a:ext cx="159026" cy="1722043"/>
              <a:chOff x="5936974" y="1934817"/>
              <a:chExt cx="159026" cy="1722043"/>
            </a:xfrm>
            <a:grpFill/>
          </p:grpSpPr>
          <p:sp>
            <p:nvSpPr>
              <p:cNvPr id="54" name="Oval 53">
                <a:extLst>
                  <a:ext uri="{FF2B5EF4-FFF2-40B4-BE49-F238E27FC236}">
                    <a16:creationId xmlns:a16="http://schemas.microsoft.com/office/drawing/2014/main" id="{463B5650-667F-BD42-865D-017D131CDE5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F0C532A-172A-B95D-0D3F-426E712D748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314F227-7515-2722-2A01-4290B8466A4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6D7149D-A25B-F13F-C42F-37C7B0BEF434}"/>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96228CC-C1AA-B310-9202-B1BB000E58BF}"/>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9AC74CB-DF3D-98D5-3CF5-F64F867A8834}"/>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B74206C1-2D89-572B-4B5E-406A1EF38DF9}"/>
                </a:ext>
              </a:extLst>
            </p:cNvPr>
            <p:cNvGrpSpPr/>
            <p:nvPr/>
          </p:nvGrpSpPr>
          <p:grpSpPr>
            <a:xfrm>
              <a:off x="6255492" y="1934817"/>
              <a:ext cx="159026" cy="1722043"/>
              <a:chOff x="6242810" y="1934817"/>
              <a:chExt cx="159026" cy="1722043"/>
            </a:xfrm>
            <a:grpFill/>
          </p:grpSpPr>
          <p:sp>
            <p:nvSpPr>
              <p:cNvPr id="48" name="Oval 47">
                <a:extLst>
                  <a:ext uri="{FF2B5EF4-FFF2-40B4-BE49-F238E27FC236}">
                    <a16:creationId xmlns:a16="http://schemas.microsoft.com/office/drawing/2014/main" id="{334B9E0B-4085-6F87-3834-EE76C22C1B3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8AF95DF-F153-A3CD-9B7E-A2E7BF4D229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FF4C6FF-38DA-9D46-003F-AF9E61C7257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BD375CC-9F97-ED0B-B9B6-939A839457A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EDB582B-7B91-597B-73CE-2C01E0FCCFF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6F55428-C72E-8207-E049-69CE1334F71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66D4CED9-E512-50E9-03BE-553C81827E45}"/>
                </a:ext>
              </a:extLst>
            </p:cNvPr>
            <p:cNvGrpSpPr/>
            <p:nvPr/>
          </p:nvGrpSpPr>
          <p:grpSpPr>
            <a:xfrm>
              <a:off x="6574010" y="1934817"/>
              <a:ext cx="159026" cy="1722043"/>
              <a:chOff x="6242810" y="1934817"/>
              <a:chExt cx="159026" cy="1722043"/>
            </a:xfrm>
            <a:grpFill/>
          </p:grpSpPr>
          <p:sp>
            <p:nvSpPr>
              <p:cNvPr id="42" name="Oval 41">
                <a:extLst>
                  <a:ext uri="{FF2B5EF4-FFF2-40B4-BE49-F238E27FC236}">
                    <a16:creationId xmlns:a16="http://schemas.microsoft.com/office/drawing/2014/main" id="{197941A5-E183-796C-DCA8-7AF3135104E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5323566-3C48-EFB5-90ED-A9217E52F95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C64BBF1-FA81-6758-588E-EA8AF0CF750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90A7A13-3870-B2DE-3388-A59C6C2ADB1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424A4F1-F68C-A2A9-9236-A9408BF6CF2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2B9571C-762B-45B0-F6D8-BB9716E69556}"/>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Footer Placeholder 6">
            <a:extLst>
              <a:ext uri="{FF2B5EF4-FFF2-40B4-BE49-F238E27FC236}">
                <a16:creationId xmlns:a16="http://schemas.microsoft.com/office/drawing/2014/main" id="{B830CEE0-264A-68C3-248A-B75A62DBEC34}"/>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spTree>
    <p:extLst>
      <p:ext uri="{BB962C8B-B14F-4D97-AF65-F5344CB8AC3E}">
        <p14:creationId xmlns:p14="http://schemas.microsoft.com/office/powerpoint/2010/main" val="124331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a:t>
            </a:r>
            <a:r>
              <a:rPr lang="en-US" dirty="0">
                <a:highlight>
                  <a:srgbClr val="FFFF00"/>
                </a:highlight>
              </a:rPr>
              <a:t>X</a:t>
            </a:r>
            <a:r>
              <a:rPr lang="en-US" dirty="0"/>
              <a:t>: Expand Donor Referrals </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9"/>
            <a:ext cx="10972800" cy="4574874"/>
          </a:xfrm>
        </p:spPr>
        <p:txBody>
          <a:bodyPr>
            <a:normAutofit lnSpcReduction="10000"/>
          </a:bodyPr>
          <a:lstStyle/>
          <a:p>
            <a:pPr marL="0" indent="0">
              <a:buNone/>
            </a:pPr>
            <a:r>
              <a:rPr lang="en-US" b="1" dirty="0"/>
              <a:t>Deploy a Donor Champion Program </a:t>
            </a:r>
          </a:p>
          <a:p>
            <a:pPr lvl="1"/>
            <a:r>
              <a:rPr lang="en-US" dirty="0"/>
              <a:t>Candidate identifies “Champion” for training in spreading awareness, telling story </a:t>
            </a:r>
          </a:p>
          <a:p>
            <a:pPr lvl="1"/>
            <a:r>
              <a:rPr lang="en-US" dirty="0"/>
              <a:t>Champions educated by &lt;</a:t>
            </a:r>
            <a:r>
              <a:rPr lang="en-US" dirty="0">
                <a:highlight>
                  <a:srgbClr val="FFFF00"/>
                </a:highlight>
              </a:rPr>
              <a:t>Marketing/Social Media</a:t>
            </a:r>
            <a:r>
              <a:rPr lang="en-US" dirty="0"/>
              <a:t>&gt; expert </a:t>
            </a:r>
          </a:p>
          <a:p>
            <a:pPr lvl="2"/>
            <a:r>
              <a:rPr lang="en-US" dirty="0"/>
              <a:t>Regular Virtual Champion Connections (keep engaged, creative &amp; cross pollinating)</a:t>
            </a:r>
          </a:p>
          <a:p>
            <a:pPr lvl="1"/>
            <a:r>
              <a:rPr lang="en-US" dirty="0">
                <a:hlinkClick r:id="rId3"/>
              </a:rPr>
              <a:t>LearningCenter.kidney.org </a:t>
            </a:r>
            <a:r>
              <a:rPr lang="en-US" dirty="0"/>
              <a:t>for Finding a Living Donor self-paced education</a:t>
            </a:r>
          </a:p>
          <a:p>
            <a:pPr lvl="1"/>
            <a:r>
              <a:rPr lang="en-US" dirty="0"/>
              <a:t>Refer to </a:t>
            </a:r>
            <a:r>
              <a:rPr lang="en-US" dirty="0">
                <a:hlinkClick r:id="rId4"/>
              </a:rPr>
              <a:t>NKF Peers </a:t>
            </a:r>
            <a:r>
              <a:rPr lang="en-US" dirty="0"/>
              <a:t>for 1:1 support with steps to finding a living donor</a:t>
            </a:r>
          </a:p>
          <a:p>
            <a:pPr marL="914400" lvl="2" indent="0">
              <a:buNone/>
            </a:pPr>
            <a:endParaRPr lang="en-US" dirty="0"/>
          </a:p>
          <a:p>
            <a:pPr marL="0" indent="0">
              <a:buNone/>
            </a:pPr>
            <a:r>
              <a:rPr lang="en-US" b="1" dirty="0"/>
              <a:t>Implement Automated Donor Screening &amp; Educational Services</a:t>
            </a:r>
          </a:p>
          <a:p>
            <a:pPr lvl="1"/>
            <a:r>
              <a:rPr lang="en-US" dirty="0"/>
              <a:t>Establish contract with external vendor</a:t>
            </a:r>
          </a:p>
          <a:p>
            <a:pPr lvl="1"/>
            <a:r>
              <a:rPr lang="en-US" dirty="0"/>
              <a:t>Time Study shows RN time savings of </a:t>
            </a:r>
            <a:r>
              <a:rPr lang="en-US" dirty="0">
                <a:highlight>
                  <a:srgbClr val="FFFF00"/>
                </a:highlight>
              </a:rPr>
              <a:t>_____</a:t>
            </a:r>
            <a:r>
              <a:rPr lang="en-US" dirty="0"/>
              <a:t> (refocus on expedited clinical care)</a:t>
            </a:r>
          </a:p>
        </p:txBody>
      </p:sp>
      <p:sp>
        <p:nvSpPr>
          <p:cNvPr id="6" name="Slide Number Placeholder 5">
            <a:extLst>
              <a:ext uri="{FF2B5EF4-FFF2-40B4-BE49-F238E27FC236}">
                <a16:creationId xmlns:a16="http://schemas.microsoft.com/office/drawing/2014/main" id="{0F991B2D-63AA-97CB-C0A9-B41118C61810}"/>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23</a:t>
            </a:fld>
            <a:endParaRPr lang="en-US"/>
          </a:p>
        </p:txBody>
      </p:sp>
      <p:sp>
        <p:nvSpPr>
          <p:cNvPr id="8" name="Left Arrow 7">
            <a:extLst>
              <a:ext uri="{FF2B5EF4-FFF2-40B4-BE49-F238E27FC236}">
                <a16:creationId xmlns:a16="http://schemas.microsoft.com/office/drawing/2014/main" id="{F2A91559-2DA7-923F-5553-E2003CD22BA8}"/>
              </a:ext>
            </a:extLst>
          </p:cNvPr>
          <p:cNvSpPr/>
          <p:nvPr/>
        </p:nvSpPr>
        <p:spPr>
          <a:xfrm>
            <a:off x="11927080" y="0"/>
            <a:ext cx="3084754" cy="1695552"/>
          </a:xfrm>
          <a:prstGeom prst="leftArrow">
            <a:avLst>
              <a:gd name="adj1" fmla="val 100000"/>
              <a:gd name="adj2" fmla="val 4019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Expand Donor Referrals strategy. </a:t>
            </a:r>
          </a:p>
          <a:p>
            <a:r>
              <a:rPr lang="en-US" sz="1800" dirty="0">
                <a:solidFill>
                  <a:schemeClr val="tx1"/>
                </a:solidFill>
                <a:latin typeface="Arial" panose="020B0604020202020204" pitchFamily="34" charset="0"/>
              </a:rPr>
              <a:t>Edit to fit your needs.</a:t>
            </a:r>
          </a:p>
        </p:txBody>
      </p:sp>
      <p:sp>
        <p:nvSpPr>
          <p:cNvPr id="9" name="Left Arrow 8">
            <a:extLst>
              <a:ext uri="{FF2B5EF4-FFF2-40B4-BE49-F238E27FC236}">
                <a16:creationId xmlns:a16="http://schemas.microsoft.com/office/drawing/2014/main" id="{4612A7FB-09FE-54CD-627B-EC386ECC611D}"/>
              </a:ext>
            </a:extLst>
          </p:cNvPr>
          <p:cNvSpPr/>
          <p:nvPr/>
        </p:nvSpPr>
        <p:spPr>
          <a:xfrm>
            <a:off x="11856791" y="4801004"/>
            <a:ext cx="3520738" cy="1695552"/>
          </a:xfrm>
          <a:prstGeom prst="leftArrow">
            <a:avLst>
              <a:gd name="adj1" fmla="val 100000"/>
              <a:gd name="adj2" fmla="val 37743"/>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We recommend an RN time study to quantify the impact of adding an automated screening and education service.</a:t>
            </a:r>
          </a:p>
        </p:txBody>
      </p:sp>
      <p:grpSp>
        <p:nvGrpSpPr>
          <p:cNvPr id="10" name="Group 9">
            <a:extLst>
              <a:ext uri="{FF2B5EF4-FFF2-40B4-BE49-F238E27FC236}">
                <a16:creationId xmlns:a16="http://schemas.microsoft.com/office/drawing/2014/main" id="{7EB9CDC4-D35F-FEEC-0669-F9B78C91E96A}"/>
              </a:ext>
            </a:extLst>
          </p:cNvPr>
          <p:cNvGrpSpPr/>
          <p:nvPr/>
        </p:nvGrpSpPr>
        <p:grpSpPr>
          <a:xfrm rot="5400000">
            <a:off x="11198434" y="4035818"/>
            <a:ext cx="553746" cy="1197865"/>
            <a:chOff x="5936974" y="1934817"/>
            <a:chExt cx="796062" cy="1722043"/>
          </a:xfrm>
          <a:solidFill>
            <a:schemeClr val="accent1">
              <a:alpha val="50652"/>
            </a:schemeClr>
          </a:solidFill>
        </p:grpSpPr>
        <p:grpSp>
          <p:nvGrpSpPr>
            <p:cNvPr id="11" name="Group 10">
              <a:extLst>
                <a:ext uri="{FF2B5EF4-FFF2-40B4-BE49-F238E27FC236}">
                  <a16:creationId xmlns:a16="http://schemas.microsoft.com/office/drawing/2014/main" id="{D0D0291C-847E-A24F-1DD7-40B77B91A67D}"/>
                </a:ext>
              </a:extLst>
            </p:cNvPr>
            <p:cNvGrpSpPr/>
            <p:nvPr/>
          </p:nvGrpSpPr>
          <p:grpSpPr>
            <a:xfrm>
              <a:off x="5936974" y="1934817"/>
              <a:ext cx="159026" cy="1722043"/>
              <a:chOff x="5936974" y="1934817"/>
              <a:chExt cx="159026" cy="1722043"/>
            </a:xfrm>
            <a:grpFill/>
          </p:grpSpPr>
          <p:sp>
            <p:nvSpPr>
              <p:cNvPr id="26" name="Oval 25">
                <a:extLst>
                  <a:ext uri="{FF2B5EF4-FFF2-40B4-BE49-F238E27FC236}">
                    <a16:creationId xmlns:a16="http://schemas.microsoft.com/office/drawing/2014/main" id="{E75BA113-24BD-09E2-370B-D66C6BA02EA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DCBE8D-2A0A-3480-DF67-D16180B8857C}"/>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729C89E-4C6E-F636-DB76-9747A6FD3003}"/>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9D956AC-F4FD-3070-C70F-A69BC2E2AE0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8E321C8-26E8-DE78-7B90-04B0C722869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3031902-CEEF-D763-BD91-26418597393D}"/>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B3A7F34-B6F3-6E02-142F-441E4CB2169D}"/>
                </a:ext>
              </a:extLst>
            </p:cNvPr>
            <p:cNvGrpSpPr/>
            <p:nvPr/>
          </p:nvGrpSpPr>
          <p:grpSpPr>
            <a:xfrm>
              <a:off x="6255492" y="1934817"/>
              <a:ext cx="159026" cy="1722043"/>
              <a:chOff x="6242810" y="1934817"/>
              <a:chExt cx="159026" cy="1722043"/>
            </a:xfrm>
            <a:grpFill/>
          </p:grpSpPr>
          <p:sp>
            <p:nvSpPr>
              <p:cNvPr id="20" name="Oval 19">
                <a:extLst>
                  <a:ext uri="{FF2B5EF4-FFF2-40B4-BE49-F238E27FC236}">
                    <a16:creationId xmlns:a16="http://schemas.microsoft.com/office/drawing/2014/main" id="{078278BE-1903-09C3-07BF-892052AF691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EFF90B4-D937-B642-1F64-91077E997DA5}"/>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BC32A6B-FCCF-5D3B-46C2-2F565291134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ACC1A3-54A3-07B2-C78A-88912D3E644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23567A7-9434-4547-4890-C832B8366E2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A9E4ADD-D20D-F8CF-26DA-0440BA4C4BC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936A4B7-7105-6F78-1BB8-B9755BA20402}"/>
                </a:ext>
              </a:extLst>
            </p:cNvPr>
            <p:cNvGrpSpPr/>
            <p:nvPr/>
          </p:nvGrpSpPr>
          <p:grpSpPr>
            <a:xfrm>
              <a:off x="6574010" y="1934817"/>
              <a:ext cx="159026" cy="1722043"/>
              <a:chOff x="6242810" y="1934817"/>
              <a:chExt cx="159026" cy="1722043"/>
            </a:xfrm>
            <a:grpFill/>
          </p:grpSpPr>
          <p:sp>
            <p:nvSpPr>
              <p:cNvPr id="14" name="Oval 13">
                <a:extLst>
                  <a:ext uri="{FF2B5EF4-FFF2-40B4-BE49-F238E27FC236}">
                    <a16:creationId xmlns:a16="http://schemas.microsoft.com/office/drawing/2014/main" id="{3644EA27-DFD0-5786-0596-5B7D8DF15BF3}"/>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E5A6E39-690C-85A4-E394-6AABF1693AE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4DEDFE-427C-5B36-C9C5-3E21F65831F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929A9C-0308-490F-5CCE-D948741FE19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EC96B85-D795-9D24-6E43-8A1A639739A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F6E4213-BD1F-FA7C-7849-292AC160BFA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1DEE8B7A-7F65-82A8-C3AD-259A21AF90E3}"/>
              </a:ext>
            </a:extLst>
          </p:cNvPr>
          <p:cNvGrpSpPr/>
          <p:nvPr/>
        </p:nvGrpSpPr>
        <p:grpSpPr>
          <a:xfrm>
            <a:off x="96411" y="2448741"/>
            <a:ext cx="741789" cy="1604641"/>
            <a:chOff x="5936974" y="1934817"/>
            <a:chExt cx="796062" cy="1722043"/>
          </a:xfrm>
          <a:solidFill>
            <a:schemeClr val="accent4">
              <a:alpha val="20952"/>
            </a:schemeClr>
          </a:solidFill>
        </p:grpSpPr>
        <p:grpSp>
          <p:nvGrpSpPr>
            <p:cNvPr id="33" name="Group 32">
              <a:extLst>
                <a:ext uri="{FF2B5EF4-FFF2-40B4-BE49-F238E27FC236}">
                  <a16:creationId xmlns:a16="http://schemas.microsoft.com/office/drawing/2014/main" id="{44301EEE-8FB5-614E-A0F5-FC5BC044740F}"/>
                </a:ext>
              </a:extLst>
            </p:cNvPr>
            <p:cNvGrpSpPr/>
            <p:nvPr/>
          </p:nvGrpSpPr>
          <p:grpSpPr>
            <a:xfrm>
              <a:off x="5936974" y="1934817"/>
              <a:ext cx="159026" cy="1722043"/>
              <a:chOff x="5936974" y="1934817"/>
              <a:chExt cx="159026" cy="1722043"/>
            </a:xfrm>
            <a:grpFill/>
          </p:grpSpPr>
          <p:sp>
            <p:nvSpPr>
              <p:cNvPr id="48" name="Oval 47">
                <a:extLst>
                  <a:ext uri="{FF2B5EF4-FFF2-40B4-BE49-F238E27FC236}">
                    <a16:creationId xmlns:a16="http://schemas.microsoft.com/office/drawing/2014/main" id="{559A1C83-BBFA-A994-77E3-9C85787020E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4E7E0E3-DEA8-D9B2-AC38-628684AB2586}"/>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48E7C981-06D7-B6DF-47AF-B17AE7B72F0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44C5325-AA0C-5B65-2E97-B0B36154609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AA8D85B-D298-D080-79D7-0842C86ACC0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DCA3D5A-B175-D5B5-7591-573BF7A9543E}"/>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A66DFFA3-1A25-635E-8DEF-678075F1298D}"/>
                </a:ext>
              </a:extLst>
            </p:cNvPr>
            <p:cNvGrpSpPr/>
            <p:nvPr/>
          </p:nvGrpSpPr>
          <p:grpSpPr>
            <a:xfrm>
              <a:off x="6255492" y="1934817"/>
              <a:ext cx="159026" cy="1722043"/>
              <a:chOff x="6242810" y="1934817"/>
              <a:chExt cx="159026" cy="1722043"/>
            </a:xfrm>
            <a:grpFill/>
          </p:grpSpPr>
          <p:sp>
            <p:nvSpPr>
              <p:cNvPr id="42" name="Oval 41">
                <a:extLst>
                  <a:ext uri="{FF2B5EF4-FFF2-40B4-BE49-F238E27FC236}">
                    <a16:creationId xmlns:a16="http://schemas.microsoft.com/office/drawing/2014/main" id="{5A458232-4ED8-3808-988E-6390936BE68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C095E6A-B85D-CE0F-7CCF-804871BBAD0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D281F77-5C7F-8E9D-8E24-622E71DA000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6435EA1-70A4-2BBB-8814-FEE3F107F04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86910C-C629-F00D-F58D-65D2789F574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C23FB38-7DC1-09C9-A99A-E1ECB3B2A9D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AB717C3-940B-C203-7F23-E1F402E81920}"/>
                </a:ext>
              </a:extLst>
            </p:cNvPr>
            <p:cNvGrpSpPr/>
            <p:nvPr/>
          </p:nvGrpSpPr>
          <p:grpSpPr>
            <a:xfrm>
              <a:off x="6574010" y="1934817"/>
              <a:ext cx="159026" cy="1722043"/>
              <a:chOff x="6242810" y="1934817"/>
              <a:chExt cx="159026" cy="1722043"/>
            </a:xfrm>
            <a:grpFill/>
          </p:grpSpPr>
          <p:sp>
            <p:nvSpPr>
              <p:cNvPr id="36" name="Oval 35">
                <a:extLst>
                  <a:ext uri="{FF2B5EF4-FFF2-40B4-BE49-F238E27FC236}">
                    <a16:creationId xmlns:a16="http://schemas.microsoft.com/office/drawing/2014/main" id="{3343DB5B-6ECC-4095-3245-C29E8F8EF19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19BFC1E-E5BE-169E-878F-372B6DCB2D1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A821091-2A2D-D055-7EDE-8AF96BA18E8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DA7D4AF-55D7-4D31-49DE-0755599DB74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5E867E5-EF9F-7D29-2E77-CCAB39169C9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7D9A171-2887-60AB-1205-A2406982F45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Footer Placeholder 6">
            <a:extLst>
              <a:ext uri="{FF2B5EF4-FFF2-40B4-BE49-F238E27FC236}">
                <a16:creationId xmlns:a16="http://schemas.microsoft.com/office/drawing/2014/main" id="{C2E9E2A4-24DA-7533-A17F-9EFECB6DC47F}"/>
              </a:ext>
            </a:extLst>
          </p:cNvPr>
          <p:cNvSpPr txBox="1">
            <a:spLocks/>
          </p:cNvSpPr>
          <p:nvPr/>
        </p:nvSpPr>
        <p:spPr>
          <a:xfrm>
            <a:off x="612119" y="6492875"/>
            <a:ext cx="7741049"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2"/>
                </a:solidFill>
              </a:rPr>
              <a:t>Growing Living Donation</a:t>
            </a:r>
          </a:p>
        </p:txBody>
      </p:sp>
    </p:spTree>
    <p:extLst>
      <p:ext uri="{BB962C8B-B14F-4D97-AF65-F5344CB8AC3E}">
        <p14:creationId xmlns:p14="http://schemas.microsoft.com/office/powerpoint/2010/main" val="183777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a:t>
            </a:r>
            <a:r>
              <a:rPr lang="en-US" dirty="0">
                <a:highlight>
                  <a:srgbClr val="FFFF00"/>
                </a:highlight>
              </a:rPr>
              <a:t>X</a:t>
            </a:r>
            <a:r>
              <a:rPr lang="en-US" dirty="0"/>
              <a:t> : Expand Donor Referrals </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9"/>
            <a:ext cx="10972800" cy="4574874"/>
          </a:xfrm>
        </p:spPr>
        <p:txBody>
          <a:bodyPr>
            <a:normAutofit fontScale="92500"/>
          </a:bodyPr>
          <a:lstStyle/>
          <a:p>
            <a:pPr marL="0" indent="0">
              <a:buNone/>
            </a:pPr>
            <a:r>
              <a:rPr lang="en-US" b="1" dirty="0"/>
              <a:t>Enhance Donor Educational Materials </a:t>
            </a:r>
          </a:p>
          <a:p>
            <a:pPr lvl="1"/>
            <a:r>
              <a:rPr lang="en-US" dirty="0"/>
              <a:t>High Quality Videos to educate champions, candidates, potential donors</a:t>
            </a:r>
          </a:p>
          <a:p>
            <a:pPr lvl="1"/>
            <a:r>
              <a:rPr lang="en-US" dirty="0">
                <a:hlinkClick r:id="rId3"/>
              </a:rPr>
              <a:t>https://www.kidney.org/kidney-topics/becoming-living-donor</a:t>
            </a:r>
            <a:endParaRPr lang="en-US" dirty="0"/>
          </a:p>
          <a:p>
            <a:pPr lvl="1"/>
            <a:r>
              <a:rPr lang="en-US" dirty="0">
                <a:hlinkClick r:id="rId4"/>
              </a:rPr>
              <a:t>LearningCenter.kidney.org </a:t>
            </a:r>
            <a:r>
              <a:rPr lang="en-US" dirty="0"/>
              <a:t>for Becoming a Living Donor self-paced education</a:t>
            </a:r>
          </a:p>
          <a:p>
            <a:pPr lvl="1"/>
            <a:endParaRPr lang="en-US" dirty="0"/>
          </a:p>
          <a:p>
            <a:pPr marL="0" indent="0">
              <a:buNone/>
            </a:pPr>
            <a:r>
              <a:rPr lang="en-US" b="1" dirty="0"/>
              <a:t>Launch “Weight Loss” program for candidates for donation</a:t>
            </a:r>
          </a:p>
          <a:p>
            <a:pPr lvl="1"/>
            <a:r>
              <a:rPr lang="en-US" dirty="0">
                <a:highlight>
                  <a:srgbClr val="FFFF00"/>
                </a:highlight>
              </a:rPr>
              <a:t>____</a:t>
            </a:r>
            <a:r>
              <a:rPr lang="en-US" dirty="0"/>
              <a:t>% declined for BMIs close to, but out of cut-off range </a:t>
            </a:r>
          </a:p>
          <a:p>
            <a:pPr lvl="1"/>
            <a:r>
              <a:rPr lang="en-US" dirty="0"/>
              <a:t>Hire dietitian (dedicated or partial FTE) </a:t>
            </a:r>
          </a:p>
          <a:p>
            <a:pPr lvl="1"/>
            <a:r>
              <a:rPr lang="en-US" dirty="0"/>
              <a:t>Access resources for patients internally to your hospital or externally – i.e. </a:t>
            </a:r>
            <a:r>
              <a:rPr lang="en-US" dirty="0">
                <a:hlinkClick r:id="rId5"/>
              </a:rPr>
              <a:t>Project Donor</a:t>
            </a:r>
            <a:r>
              <a:rPr lang="en-US" dirty="0"/>
              <a:t>, </a:t>
            </a:r>
            <a:r>
              <a:rPr lang="en-US" dirty="0">
                <a:hlinkClick r:id="rId6"/>
              </a:rPr>
              <a:t>Health to Hope</a:t>
            </a:r>
            <a:r>
              <a:rPr lang="en-US" dirty="0"/>
              <a:t>, etc.</a:t>
            </a:r>
          </a:p>
          <a:p>
            <a:pPr marL="0" indent="0">
              <a:buNone/>
            </a:pPr>
            <a:endParaRPr lang="en-US" b="1" dirty="0"/>
          </a:p>
          <a:p>
            <a:pPr marL="0" indent="0">
              <a:buNone/>
            </a:pPr>
            <a:r>
              <a:rPr lang="en-US" b="1" dirty="0"/>
              <a:t>&lt;</a:t>
            </a:r>
            <a:r>
              <a:rPr lang="en-US" b="1" dirty="0">
                <a:highlight>
                  <a:srgbClr val="FFFF00"/>
                </a:highlight>
              </a:rPr>
              <a:t>Other Strategy</a:t>
            </a:r>
            <a:r>
              <a:rPr lang="en-US" b="1" dirty="0"/>
              <a:t>&gt;</a:t>
            </a:r>
          </a:p>
        </p:txBody>
      </p:sp>
      <p:sp>
        <p:nvSpPr>
          <p:cNvPr id="6" name="Slide Number Placeholder 5">
            <a:extLst>
              <a:ext uri="{FF2B5EF4-FFF2-40B4-BE49-F238E27FC236}">
                <a16:creationId xmlns:a16="http://schemas.microsoft.com/office/drawing/2014/main" id="{C3C580B7-BAFE-6B34-E1F9-81EC0142962C}"/>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24</a:t>
            </a:fld>
            <a:endParaRPr lang="en-US"/>
          </a:p>
        </p:txBody>
      </p:sp>
      <p:sp>
        <p:nvSpPr>
          <p:cNvPr id="7" name="Left Arrow 6">
            <a:extLst>
              <a:ext uri="{FF2B5EF4-FFF2-40B4-BE49-F238E27FC236}">
                <a16:creationId xmlns:a16="http://schemas.microsoft.com/office/drawing/2014/main" id="{626E898F-B84B-5494-28D8-E28E3C463E06}"/>
              </a:ext>
            </a:extLst>
          </p:cNvPr>
          <p:cNvSpPr/>
          <p:nvPr/>
        </p:nvSpPr>
        <p:spPr>
          <a:xfrm>
            <a:off x="11927080" y="0"/>
            <a:ext cx="3084754" cy="1695552"/>
          </a:xfrm>
          <a:prstGeom prst="leftArrow">
            <a:avLst>
              <a:gd name="adj1" fmla="val 100000"/>
              <a:gd name="adj2" fmla="val 43999"/>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Expand Donor Referrals strategy. </a:t>
            </a:r>
          </a:p>
          <a:p>
            <a:r>
              <a:rPr lang="en-US" sz="1800" dirty="0">
                <a:solidFill>
                  <a:schemeClr val="tx1"/>
                </a:solidFill>
                <a:latin typeface="Arial" panose="020B0604020202020204" pitchFamily="34" charset="0"/>
              </a:rPr>
              <a:t>Edit to fit your needs.</a:t>
            </a:r>
          </a:p>
        </p:txBody>
      </p:sp>
      <p:sp>
        <p:nvSpPr>
          <p:cNvPr id="9" name="Right Arrow 8">
            <a:extLst>
              <a:ext uri="{FF2B5EF4-FFF2-40B4-BE49-F238E27FC236}">
                <a16:creationId xmlns:a16="http://schemas.microsoft.com/office/drawing/2014/main" id="{5F5E5B46-36B7-0362-587B-074EE7ADBC3F}"/>
              </a:ext>
            </a:extLst>
          </p:cNvPr>
          <p:cNvSpPr/>
          <p:nvPr/>
        </p:nvSpPr>
        <p:spPr>
          <a:xfrm>
            <a:off x="-2899321" y="2540322"/>
            <a:ext cx="3251490" cy="1569129"/>
          </a:xfrm>
          <a:prstGeom prst="rightArrow">
            <a:avLst>
              <a:gd name="adj1" fmla="val 100000"/>
              <a:gd name="adj2" fmla="val 4321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your center’s % of referred patients declined for BMI</a:t>
            </a:r>
          </a:p>
        </p:txBody>
      </p:sp>
      <p:sp>
        <p:nvSpPr>
          <p:cNvPr id="11" name="Right Arrow 10">
            <a:extLst>
              <a:ext uri="{FF2B5EF4-FFF2-40B4-BE49-F238E27FC236}">
                <a16:creationId xmlns:a16="http://schemas.microsoft.com/office/drawing/2014/main" id="{92CD7394-A5E3-BE86-D8C7-D47329F0BD1C}"/>
              </a:ext>
            </a:extLst>
          </p:cNvPr>
          <p:cNvSpPr/>
          <p:nvPr/>
        </p:nvSpPr>
        <p:spPr>
          <a:xfrm>
            <a:off x="-3101392" y="5054061"/>
            <a:ext cx="3251490" cy="1569129"/>
          </a:xfrm>
          <a:prstGeom prst="rightArrow">
            <a:avLst>
              <a:gd name="adj1" fmla="val 100000"/>
              <a:gd name="adj2" fmla="val 4798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other </a:t>
            </a:r>
            <a:r>
              <a:rPr lang="en-US" b="1" dirty="0">
                <a:solidFill>
                  <a:schemeClr val="tx1"/>
                </a:solidFill>
                <a:latin typeface="Arial" panose="020B0604020202020204" pitchFamily="34" charset="0"/>
              </a:rPr>
              <a:t>Expand Donor Referrals-</a:t>
            </a:r>
            <a:r>
              <a:rPr lang="en-US" dirty="0">
                <a:solidFill>
                  <a:schemeClr val="tx1"/>
                </a:solidFill>
                <a:latin typeface="Arial" panose="020B0604020202020204" pitchFamily="34" charset="0"/>
              </a:rPr>
              <a:t>related strategies with data points</a:t>
            </a:r>
          </a:p>
        </p:txBody>
      </p:sp>
      <p:grpSp>
        <p:nvGrpSpPr>
          <p:cNvPr id="37" name="Group 36">
            <a:extLst>
              <a:ext uri="{FF2B5EF4-FFF2-40B4-BE49-F238E27FC236}">
                <a16:creationId xmlns:a16="http://schemas.microsoft.com/office/drawing/2014/main" id="{C325664E-83AC-BB63-0AA7-79171C68E370}"/>
              </a:ext>
            </a:extLst>
          </p:cNvPr>
          <p:cNvGrpSpPr/>
          <p:nvPr/>
        </p:nvGrpSpPr>
        <p:grpSpPr>
          <a:xfrm>
            <a:off x="11132850" y="3971936"/>
            <a:ext cx="741789" cy="1604641"/>
            <a:chOff x="5936974" y="1934817"/>
            <a:chExt cx="796062" cy="1722043"/>
          </a:xfrm>
          <a:solidFill>
            <a:schemeClr val="accent4">
              <a:alpha val="20952"/>
            </a:schemeClr>
          </a:solidFill>
        </p:grpSpPr>
        <p:grpSp>
          <p:nvGrpSpPr>
            <p:cNvPr id="38" name="Group 37">
              <a:extLst>
                <a:ext uri="{FF2B5EF4-FFF2-40B4-BE49-F238E27FC236}">
                  <a16:creationId xmlns:a16="http://schemas.microsoft.com/office/drawing/2014/main" id="{FF39E16B-DAF9-CABF-672B-0A08E40B42B4}"/>
                </a:ext>
              </a:extLst>
            </p:cNvPr>
            <p:cNvGrpSpPr/>
            <p:nvPr/>
          </p:nvGrpSpPr>
          <p:grpSpPr>
            <a:xfrm>
              <a:off x="5936974" y="1934817"/>
              <a:ext cx="159026" cy="1722043"/>
              <a:chOff x="5936974" y="1934817"/>
              <a:chExt cx="159026" cy="1722043"/>
            </a:xfrm>
            <a:grpFill/>
          </p:grpSpPr>
          <p:sp>
            <p:nvSpPr>
              <p:cNvPr id="53" name="Oval 52">
                <a:extLst>
                  <a:ext uri="{FF2B5EF4-FFF2-40B4-BE49-F238E27FC236}">
                    <a16:creationId xmlns:a16="http://schemas.microsoft.com/office/drawing/2014/main" id="{97A785D0-3802-1D6D-7640-D0D05052E852}"/>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1F68BC0-B43E-A1E8-ADDD-396D30DC2FD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0C74323-1017-6AE8-BD29-0BAC9DFB06B6}"/>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48E1AC2-8568-8B39-289C-A3653A0C2173}"/>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799A87B-E161-4606-A2EF-8EB458E53A4B}"/>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CC8BAA0-4BD6-51EB-3A84-AC31D3E3CD1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C6A8208E-0D6B-7E92-906D-0DA0D8BDFF5E}"/>
                </a:ext>
              </a:extLst>
            </p:cNvPr>
            <p:cNvGrpSpPr/>
            <p:nvPr/>
          </p:nvGrpSpPr>
          <p:grpSpPr>
            <a:xfrm>
              <a:off x="6255492" y="1934817"/>
              <a:ext cx="159026" cy="1722043"/>
              <a:chOff x="6242810" y="1934817"/>
              <a:chExt cx="159026" cy="1722043"/>
            </a:xfrm>
            <a:grpFill/>
          </p:grpSpPr>
          <p:sp>
            <p:nvSpPr>
              <p:cNvPr id="47" name="Oval 46">
                <a:extLst>
                  <a:ext uri="{FF2B5EF4-FFF2-40B4-BE49-F238E27FC236}">
                    <a16:creationId xmlns:a16="http://schemas.microsoft.com/office/drawing/2014/main" id="{29D90026-B968-3F75-1788-32583E64EAF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1EECEB3-4D74-35AB-6E69-D6EDCDED6DC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FFEAA62-CC8A-3C3E-0464-0498C49AD97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0C61B95-6A0B-B746-69E9-F703A39843C4}"/>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4437438-B02C-EB33-A06A-7FDA180BD27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ECC51E0-ABB0-86FC-C6A9-A1790AC2A69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B326825-7CBE-38F3-80CB-14162AC66B58}"/>
                </a:ext>
              </a:extLst>
            </p:cNvPr>
            <p:cNvGrpSpPr/>
            <p:nvPr/>
          </p:nvGrpSpPr>
          <p:grpSpPr>
            <a:xfrm>
              <a:off x="6574010" y="1934817"/>
              <a:ext cx="159026" cy="1722043"/>
              <a:chOff x="6242810" y="1934817"/>
              <a:chExt cx="159026" cy="1722043"/>
            </a:xfrm>
            <a:grpFill/>
          </p:grpSpPr>
          <p:sp>
            <p:nvSpPr>
              <p:cNvPr id="41" name="Oval 40">
                <a:extLst>
                  <a:ext uri="{FF2B5EF4-FFF2-40B4-BE49-F238E27FC236}">
                    <a16:creationId xmlns:a16="http://schemas.microsoft.com/office/drawing/2014/main" id="{7EF52111-9007-5E2E-7F46-EED45D316D9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2752D8C-2108-D60A-4EEC-4E4D3124377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C07C815-FC81-8811-ECB7-31DC8BFD717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881F43E-133E-A01E-BA06-52C1F16DC19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537334B-364D-FFF2-23FA-BB97E63CD0B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D15388A-5014-4CA3-CDEF-21304BDFC018}"/>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Footer Placeholder 6">
            <a:extLst>
              <a:ext uri="{FF2B5EF4-FFF2-40B4-BE49-F238E27FC236}">
                <a16:creationId xmlns:a16="http://schemas.microsoft.com/office/drawing/2014/main" id="{5447A5EC-4608-B7A0-A0AA-AC69A6EA37E1}"/>
              </a:ext>
            </a:extLst>
          </p:cNvPr>
          <p:cNvSpPr txBox="1">
            <a:spLocks/>
          </p:cNvSpPr>
          <p:nvPr/>
        </p:nvSpPr>
        <p:spPr>
          <a:xfrm>
            <a:off x="612119" y="6492875"/>
            <a:ext cx="7741049"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accent2"/>
                </a:solidFill>
              </a:rPr>
              <a:t>Growing Living Donation</a:t>
            </a:r>
          </a:p>
        </p:txBody>
      </p:sp>
      <p:sp>
        <p:nvSpPr>
          <p:cNvPr id="4" name="Left Arrow 7">
            <a:extLst>
              <a:ext uri="{FF2B5EF4-FFF2-40B4-BE49-F238E27FC236}">
                <a16:creationId xmlns:a16="http://schemas.microsoft.com/office/drawing/2014/main" id="{2352DE9F-4FCA-A9AE-9111-3B69EBF3FD09}"/>
              </a:ext>
            </a:extLst>
          </p:cNvPr>
          <p:cNvSpPr/>
          <p:nvPr/>
        </p:nvSpPr>
        <p:spPr>
          <a:xfrm>
            <a:off x="11927080" y="1816500"/>
            <a:ext cx="3450449" cy="1695552"/>
          </a:xfrm>
          <a:prstGeom prst="leftArrow">
            <a:avLst>
              <a:gd name="adj1" fmla="val 100000"/>
              <a:gd name="adj2" fmla="val 4019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Consider adding educational resources, such as NKF’s </a:t>
            </a:r>
            <a:r>
              <a:rPr lang="en-US" sz="1600" dirty="0">
                <a:solidFill>
                  <a:schemeClr val="tx1"/>
                </a:solidFill>
                <a:latin typeface="Arial" panose="020B0604020202020204" pitchFamily="34" charset="0"/>
                <a:hlinkClick r:id="rId4"/>
              </a:rPr>
              <a:t>Becoming a Living Donor or Finding a Living Donor online programs </a:t>
            </a:r>
            <a:r>
              <a:rPr lang="en-US" sz="1600" dirty="0">
                <a:solidFill>
                  <a:schemeClr val="tx1"/>
                </a:solidFill>
                <a:latin typeface="Arial" panose="020B0604020202020204" pitchFamily="34" charset="0"/>
              </a:rPr>
              <a:t>or </a:t>
            </a:r>
            <a:r>
              <a:rPr lang="en-US" sz="1600" dirty="0">
                <a:solidFill>
                  <a:schemeClr val="tx1"/>
                </a:solidFill>
                <a:latin typeface="Arial" panose="020B0604020202020204" pitchFamily="34" charset="0"/>
                <a:hlinkClick r:id="rId7"/>
              </a:rPr>
              <a:t>other online education</a:t>
            </a:r>
            <a:r>
              <a:rPr lang="en-US" sz="1600" dirty="0">
                <a:solidFill>
                  <a:schemeClr val="tx1"/>
                </a:solidFill>
                <a:latin typeface="Arial" panose="020B0604020202020204" pitchFamily="34" charset="0"/>
              </a:rPr>
              <a:t>.</a:t>
            </a:r>
          </a:p>
        </p:txBody>
      </p:sp>
    </p:spTree>
    <p:extLst>
      <p:ext uri="{BB962C8B-B14F-4D97-AF65-F5344CB8AC3E}">
        <p14:creationId xmlns:p14="http://schemas.microsoft.com/office/powerpoint/2010/main" val="196577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a:t>
            </a:r>
            <a:r>
              <a:rPr lang="en-US" dirty="0">
                <a:highlight>
                  <a:srgbClr val="FFFF00"/>
                </a:highlight>
              </a:rPr>
              <a:t>X</a:t>
            </a:r>
            <a:r>
              <a:rPr lang="en-US" dirty="0"/>
              <a:t>: Improve Efficiencies </a:t>
            </a:r>
            <a:br>
              <a:rPr lang="en-US" dirty="0"/>
            </a:br>
            <a:r>
              <a:rPr lang="en-US" dirty="0"/>
              <a:t>&amp; Quality of Care</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9"/>
            <a:ext cx="10972800" cy="4574874"/>
          </a:xfrm>
        </p:spPr>
        <p:txBody>
          <a:bodyPr>
            <a:normAutofit fontScale="55000" lnSpcReduction="20000"/>
          </a:bodyPr>
          <a:lstStyle/>
          <a:p>
            <a:pPr marL="0" indent="0">
              <a:spcAft>
                <a:spcPts val="600"/>
              </a:spcAft>
              <a:buNone/>
            </a:pPr>
            <a:r>
              <a:rPr lang="en-US" b="1" dirty="0"/>
              <a:t>Improve Evaluation Process</a:t>
            </a:r>
          </a:p>
          <a:p>
            <a:pPr>
              <a:spcAft>
                <a:spcPts val="600"/>
              </a:spcAft>
            </a:pPr>
            <a:r>
              <a:rPr lang="en-US" dirty="0"/>
              <a:t>Transition to evaluating 2 donors at a time </a:t>
            </a:r>
          </a:p>
          <a:p>
            <a:pPr>
              <a:spcAft>
                <a:spcPts val="600"/>
              </a:spcAft>
            </a:pPr>
            <a:r>
              <a:rPr lang="en-US" dirty="0"/>
              <a:t>Transition to evaluate potential donors immediately (not after approval at selection of candidate or listing)</a:t>
            </a:r>
          </a:p>
          <a:p>
            <a:pPr>
              <a:spcAft>
                <a:spcPts val="600"/>
              </a:spcAft>
            </a:pPr>
            <a:r>
              <a:rPr lang="en-US" dirty="0"/>
              <a:t>Increase donor evaluation efficiency </a:t>
            </a:r>
          </a:p>
          <a:p>
            <a:pPr lvl="1">
              <a:spcAft>
                <a:spcPts val="600"/>
              </a:spcAft>
            </a:pPr>
            <a:r>
              <a:rPr lang="en-US" dirty="0"/>
              <a:t>Bottleneck 1</a:t>
            </a:r>
          </a:p>
          <a:p>
            <a:pPr lvl="1">
              <a:spcAft>
                <a:spcPts val="600"/>
              </a:spcAft>
            </a:pPr>
            <a:r>
              <a:rPr lang="en-US" dirty="0"/>
              <a:t>Bottleneck 2</a:t>
            </a:r>
          </a:p>
          <a:p>
            <a:pPr marL="0" indent="0">
              <a:spcAft>
                <a:spcPts val="600"/>
              </a:spcAft>
              <a:buNone/>
            </a:pPr>
            <a:r>
              <a:rPr lang="en-US" b="1" dirty="0"/>
              <a:t>Implement Strategic Multidisciplinary Team Education </a:t>
            </a:r>
          </a:p>
          <a:p>
            <a:pPr lvl="1">
              <a:spcAft>
                <a:spcPts val="600"/>
              </a:spcAft>
            </a:pPr>
            <a:r>
              <a:rPr lang="en-US" dirty="0"/>
              <a:t>Ensure each multidisciplinary touchpoint/visit </a:t>
            </a:r>
            <a:r>
              <a:rPr lang="en-US" b="1" dirty="0"/>
              <a:t>includes targeted education on living donation </a:t>
            </a:r>
            <a:r>
              <a:rPr lang="en-US" dirty="0"/>
              <a:t>that collectively improves each candidate’s understanding of the need, benefit and attainability of having a living donor </a:t>
            </a:r>
          </a:p>
          <a:p>
            <a:pPr marL="0" indent="0">
              <a:spcAft>
                <a:spcPts val="600"/>
              </a:spcAft>
              <a:buNone/>
            </a:pPr>
            <a:r>
              <a:rPr lang="en-US" b="1" dirty="0"/>
              <a:t>Improve Living Donor Access &amp; Experience</a:t>
            </a:r>
          </a:p>
          <a:p>
            <a:pPr>
              <a:spcAft>
                <a:spcPts val="600"/>
              </a:spcAft>
            </a:pPr>
            <a:r>
              <a:rPr lang="en-US" dirty="0"/>
              <a:t>Provide lodging for Living Donors for Evaluation &amp; Better Access for Same-Day Admission</a:t>
            </a:r>
          </a:p>
          <a:p>
            <a:pPr>
              <a:spcAft>
                <a:spcPts val="600"/>
              </a:spcAft>
            </a:pPr>
            <a:r>
              <a:rPr lang="en-US" dirty="0"/>
              <a:t>Implement end-to-end </a:t>
            </a:r>
            <a:r>
              <a:rPr lang="en-US" dirty="0">
                <a:hlinkClick r:id="rId2"/>
              </a:rPr>
              <a:t>peers support programs </a:t>
            </a:r>
            <a:r>
              <a:rPr lang="en-US" dirty="0"/>
              <a:t>for pre- and post-donation, such as referring to NKF Peers</a:t>
            </a:r>
          </a:p>
          <a:p>
            <a:pPr marL="0" indent="0">
              <a:spcAft>
                <a:spcPts val="600"/>
              </a:spcAft>
              <a:buNone/>
            </a:pPr>
            <a:r>
              <a:rPr lang="en-US" b="1" dirty="0"/>
              <a:t>Transition to Robotic Nephrectomy</a:t>
            </a:r>
          </a:p>
          <a:p>
            <a:pPr marL="0" indent="0">
              <a:spcAft>
                <a:spcPts val="600"/>
              </a:spcAft>
              <a:buNone/>
            </a:pPr>
            <a:r>
              <a:rPr lang="en-US" b="1" dirty="0"/>
              <a:t>&lt;</a:t>
            </a:r>
            <a:r>
              <a:rPr lang="en-US" b="1" dirty="0">
                <a:highlight>
                  <a:srgbClr val="FFFF00"/>
                </a:highlight>
              </a:rPr>
              <a:t>Other Strategy</a:t>
            </a:r>
            <a:r>
              <a:rPr lang="en-US" b="1" dirty="0"/>
              <a:t>&gt;</a:t>
            </a:r>
          </a:p>
        </p:txBody>
      </p:sp>
      <p:sp>
        <p:nvSpPr>
          <p:cNvPr id="7" name="Slide Number Placeholder 6">
            <a:extLst>
              <a:ext uri="{FF2B5EF4-FFF2-40B4-BE49-F238E27FC236}">
                <a16:creationId xmlns:a16="http://schemas.microsoft.com/office/drawing/2014/main" id="{8F48353B-0EC2-EA17-2DA4-FDF802C3E36A}"/>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25</a:t>
            </a:fld>
            <a:endParaRPr lang="en-US"/>
          </a:p>
        </p:txBody>
      </p:sp>
      <p:sp>
        <p:nvSpPr>
          <p:cNvPr id="4" name="Rectangle 1">
            <a:extLst>
              <a:ext uri="{FF2B5EF4-FFF2-40B4-BE49-F238E27FC236}">
                <a16:creationId xmlns:a16="http://schemas.microsoft.com/office/drawing/2014/main" id="{161C30E1-88AA-D8D2-CA92-D801E05A253F}"/>
              </a:ext>
            </a:extLst>
          </p:cNvPr>
          <p:cNvSpPr>
            <a:spLocks noChangeArrowheads="1"/>
          </p:cNvSpPr>
          <p:nvPr/>
        </p:nvSpPr>
        <p:spPr bwMode="auto">
          <a:xfrm>
            <a:off x="0" y="-138499"/>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497D"/>
                </a:solidFill>
                <a:effectLst/>
                <a:latin typeface="Arial" panose="020B0604020202020204" pitchFamily="34" charset="0"/>
                <a:ea typeface="Aptos" panose="020B00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Left Arrow 8">
            <a:extLst>
              <a:ext uri="{FF2B5EF4-FFF2-40B4-BE49-F238E27FC236}">
                <a16:creationId xmlns:a16="http://schemas.microsoft.com/office/drawing/2014/main" id="{32FC688F-73DF-BF4A-E4F6-27472BED1D9C}"/>
              </a:ext>
            </a:extLst>
          </p:cNvPr>
          <p:cNvSpPr/>
          <p:nvPr/>
        </p:nvSpPr>
        <p:spPr>
          <a:xfrm>
            <a:off x="11927080" y="0"/>
            <a:ext cx="3084754"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strategies to Improve Efficiencies &amp; Quality of Care. Edit to fit your needs.</a:t>
            </a:r>
          </a:p>
        </p:txBody>
      </p:sp>
      <p:sp>
        <p:nvSpPr>
          <p:cNvPr id="10" name="Right Arrow 9">
            <a:extLst>
              <a:ext uri="{FF2B5EF4-FFF2-40B4-BE49-F238E27FC236}">
                <a16:creationId xmlns:a16="http://schemas.microsoft.com/office/drawing/2014/main" id="{960F233E-1C7F-CA93-9936-1BE9D4239DB5}"/>
              </a:ext>
            </a:extLst>
          </p:cNvPr>
          <p:cNvSpPr/>
          <p:nvPr/>
        </p:nvSpPr>
        <p:spPr>
          <a:xfrm>
            <a:off x="-3023542" y="2320246"/>
            <a:ext cx="3251490" cy="1569129"/>
          </a:xfrm>
          <a:prstGeom prst="rightArrow">
            <a:avLst>
              <a:gd name="adj1" fmla="val 100000"/>
              <a:gd name="adj2" fmla="val 3652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Identify key bottlenecks in your program’s process and insert them with mitigation plan here</a:t>
            </a:r>
          </a:p>
        </p:txBody>
      </p:sp>
      <p:sp>
        <p:nvSpPr>
          <p:cNvPr id="5" name="Right Arrow 10">
            <a:extLst>
              <a:ext uri="{FF2B5EF4-FFF2-40B4-BE49-F238E27FC236}">
                <a16:creationId xmlns:a16="http://schemas.microsoft.com/office/drawing/2014/main" id="{1C04AF07-35C8-2516-22FB-9E74EDACD5BD}"/>
              </a:ext>
            </a:extLst>
          </p:cNvPr>
          <p:cNvSpPr/>
          <p:nvPr/>
        </p:nvSpPr>
        <p:spPr>
          <a:xfrm>
            <a:off x="-2943737" y="4923746"/>
            <a:ext cx="3251490" cy="1569129"/>
          </a:xfrm>
          <a:prstGeom prst="rightArrow">
            <a:avLst>
              <a:gd name="adj1" fmla="val 100000"/>
              <a:gd name="adj2" fmla="val 4798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other </a:t>
            </a:r>
            <a:r>
              <a:rPr lang="en-US" b="1" dirty="0">
                <a:solidFill>
                  <a:schemeClr val="tx1"/>
                </a:solidFill>
                <a:latin typeface="Arial" panose="020B0604020202020204" pitchFamily="34" charset="0"/>
              </a:rPr>
              <a:t>Efficiencies &amp; Quality of Care</a:t>
            </a:r>
            <a:r>
              <a:rPr lang="en-US" dirty="0">
                <a:solidFill>
                  <a:schemeClr val="tx1"/>
                </a:solidFill>
                <a:latin typeface="Arial" panose="020B0604020202020204" pitchFamily="34" charset="0"/>
              </a:rPr>
              <a:t>-related strategies with data points</a:t>
            </a:r>
          </a:p>
        </p:txBody>
      </p:sp>
    </p:spTree>
    <p:extLst>
      <p:ext uri="{BB962C8B-B14F-4D97-AF65-F5344CB8AC3E}">
        <p14:creationId xmlns:p14="http://schemas.microsoft.com/office/powerpoint/2010/main" val="340274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a:t>
            </a:r>
            <a:r>
              <a:rPr lang="en-US" dirty="0">
                <a:highlight>
                  <a:srgbClr val="FFFF00"/>
                </a:highlight>
              </a:rPr>
              <a:t>X</a:t>
            </a:r>
            <a:r>
              <a:rPr lang="en-US" dirty="0"/>
              <a:t>: Increase Recipient Pool   </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9"/>
            <a:ext cx="10972800" cy="4574874"/>
          </a:xfrm>
        </p:spPr>
        <p:txBody>
          <a:bodyPr>
            <a:normAutofit fontScale="85000" lnSpcReduction="20000"/>
          </a:bodyPr>
          <a:lstStyle/>
          <a:p>
            <a:pPr marL="0" indent="0">
              <a:buNone/>
            </a:pPr>
            <a:r>
              <a:rPr lang="en-US" b="1" dirty="0"/>
              <a:t>Live Donor Case growth is directly tied to recent referrals of new transplant candidates.</a:t>
            </a:r>
          </a:p>
          <a:p>
            <a:pPr marL="0" indent="0">
              <a:buNone/>
            </a:pPr>
            <a:endParaRPr lang="en-US" b="1" dirty="0"/>
          </a:p>
          <a:p>
            <a:pPr marL="0" indent="0">
              <a:spcAft>
                <a:spcPts val="600"/>
              </a:spcAft>
              <a:buNone/>
            </a:pPr>
            <a:r>
              <a:rPr lang="en-US" b="1" dirty="0"/>
              <a:t>Deploy a Navigator </a:t>
            </a:r>
          </a:p>
          <a:p>
            <a:pPr lvl="1">
              <a:spcAft>
                <a:spcPts val="600"/>
              </a:spcAft>
            </a:pPr>
            <a:r>
              <a:rPr lang="en-US" dirty="0"/>
              <a:t>Routinely visits dialysis units</a:t>
            </a:r>
          </a:p>
          <a:p>
            <a:pPr lvl="2">
              <a:spcAft>
                <a:spcPts val="600"/>
              </a:spcAft>
            </a:pPr>
            <a:r>
              <a:rPr lang="en-US" dirty="0"/>
              <a:t>Educates candidates on list (including living donor)</a:t>
            </a:r>
          </a:p>
          <a:p>
            <a:pPr lvl="2">
              <a:spcAft>
                <a:spcPts val="600"/>
              </a:spcAft>
            </a:pPr>
            <a:r>
              <a:rPr lang="en-US" dirty="0"/>
              <a:t>Increases touchpoints with dialysis staff &amp; providers</a:t>
            </a:r>
          </a:p>
          <a:p>
            <a:pPr marL="0" indent="0">
              <a:spcAft>
                <a:spcPts val="600"/>
              </a:spcAft>
              <a:buNone/>
            </a:pPr>
            <a:r>
              <a:rPr lang="en-US" b="1" dirty="0"/>
              <a:t>Increase Outreach/Marketing Staff</a:t>
            </a:r>
          </a:p>
          <a:p>
            <a:pPr marL="0" indent="0">
              <a:spcAft>
                <a:spcPts val="600"/>
              </a:spcAft>
              <a:buNone/>
            </a:pPr>
            <a:r>
              <a:rPr lang="en-US" b="1" dirty="0"/>
              <a:t>Deploy a Waitlist Manager </a:t>
            </a:r>
          </a:p>
          <a:p>
            <a:pPr lvl="1">
              <a:spcAft>
                <a:spcPts val="600"/>
              </a:spcAft>
            </a:pPr>
            <a:r>
              <a:rPr lang="en-US" dirty="0"/>
              <a:t>Reduce status 7</a:t>
            </a:r>
          </a:p>
          <a:p>
            <a:pPr lvl="1">
              <a:spcAft>
                <a:spcPts val="600"/>
              </a:spcAft>
            </a:pPr>
            <a:r>
              <a:rPr lang="en-US" dirty="0"/>
              <a:t>Stay focused on living donation</a:t>
            </a:r>
          </a:p>
          <a:p>
            <a:pPr lvl="1">
              <a:spcAft>
                <a:spcPts val="600"/>
              </a:spcAft>
            </a:pPr>
            <a:r>
              <a:rPr lang="en-US" dirty="0"/>
              <a:t>Refer patients for peer support, such as </a:t>
            </a:r>
            <a:r>
              <a:rPr lang="en-US" dirty="0">
                <a:hlinkClick r:id="rId2"/>
              </a:rPr>
              <a:t>NKF Peers</a:t>
            </a:r>
            <a:endParaRPr lang="en-US" b="1" dirty="0"/>
          </a:p>
          <a:p>
            <a:pPr>
              <a:spcAft>
                <a:spcPts val="600"/>
              </a:spcAft>
            </a:pPr>
            <a:r>
              <a:rPr lang="en-US" b="1" dirty="0"/>
              <a:t>&lt;</a:t>
            </a:r>
            <a:r>
              <a:rPr lang="en-US" b="1" dirty="0">
                <a:highlight>
                  <a:srgbClr val="FFFF00"/>
                </a:highlight>
              </a:rPr>
              <a:t>Other Strategy</a:t>
            </a:r>
            <a:r>
              <a:rPr lang="en-US" b="1" dirty="0"/>
              <a:t>&gt;</a:t>
            </a:r>
            <a:r>
              <a:rPr lang="en-US" dirty="0"/>
              <a:t> </a:t>
            </a:r>
          </a:p>
        </p:txBody>
      </p:sp>
      <p:sp>
        <p:nvSpPr>
          <p:cNvPr id="5" name="Slide Number Placeholder 4">
            <a:extLst>
              <a:ext uri="{FF2B5EF4-FFF2-40B4-BE49-F238E27FC236}">
                <a16:creationId xmlns:a16="http://schemas.microsoft.com/office/drawing/2014/main" id="{4E91EE36-7F80-BDEA-66BA-410976EC4015}"/>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26</a:t>
            </a:fld>
            <a:endParaRPr lang="en-US"/>
          </a:p>
        </p:txBody>
      </p:sp>
      <p:sp>
        <p:nvSpPr>
          <p:cNvPr id="6" name="Left Arrow 5">
            <a:extLst>
              <a:ext uri="{FF2B5EF4-FFF2-40B4-BE49-F238E27FC236}">
                <a16:creationId xmlns:a16="http://schemas.microsoft.com/office/drawing/2014/main" id="{81738FCF-8A38-2C9C-19B0-A0356B4004F0}"/>
              </a:ext>
            </a:extLst>
          </p:cNvPr>
          <p:cNvSpPr/>
          <p:nvPr/>
        </p:nvSpPr>
        <p:spPr>
          <a:xfrm>
            <a:off x="11927080" y="0"/>
            <a:ext cx="3084754"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strategies to Increase Recipient Pool. Edit to fit your needs.</a:t>
            </a:r>
          </a:p>
        </p:txBody>
      </p:sp>
      <p:grpSp>
        <p:nvGrpSpPr>
          <p:cNvPr id="33" name="Group 32">
            <a:extLst>
              <a:ext uri="{FF2B5EF4-FFF2-40B4-BE49-F238E27FC236}">
                <a16:creationId xmlns:a16="http://schemas.microsoft.com/office/drawing/2014/main" id="{397F4AF8-EADE-091B-A286-CBFB5A3FA45F}"/>
              </a:ext>
            </a:extLst>
          </p:cNvPr>
          <p:cNvGrpSpPr/>
          <p:nvPr/>
        </p:nvGrpSpPr>
        <p:grpSpPr>
          <a:xfrm>
            <a:off x="11250681" y="2626679"/>
            <a:ext cx="741789" cy="1604641"/>
            <a:chOff x="5936974" y="1934817"/>
            <a:chExt cx="796062" cy="1722043"/>
          </a:xfrm>
          <a:solidFill>
            <a:schemeClr val="accent4">
              <a:alpha val="20952"/>
            </a:schemeClr>
          </a:solidFill>
        </p:grpSpPr>
        <p:grpSp>
          <p:nvGrpSpPr>
            <p:cNvPr id="34" name="Group 33">
              <a:extLst>
                <a:ext uri="{FF2B5EF4-FFF2-40B4-BE49-F238E27FC236}">
                  <a16:creationId xmlns:a16="http://schemas.microsoft.com/office/drawing/2014/main" id="{A19CF17C-6947-84BA-C802-C5796D20D006}"/>
                </a:ext>
              </a:extLst>
            </p:cNvPr>
            <p:cNvGrpSpPr/>
            <p:nvPr/>
          </p:nvGrpSpPr>
          <p:grpSpPr>
            <a:xfrm>
              <a:off x="5936974" y="1934817"/>
              <a:ext cx="159026" cy="1722043"/>
              <a:chOff x="5936974" y="1934817"/>
              <a:chExt cx="159026" cy="1722043"/>
            </a:xfrm>
            <a:grpFill/>
          </p:grpSpPr>
          <p:sp>
            <p:nvSpPr>
              <p:cNvPr id="49" name="Oval 48">
                <a:extLst>
                  <a:ext uri="{FF2B5EF4-FFF2-40B4-BE49-F238E27FC236}">
                    <a16:creationId xmlns:a16="http://schemas.microsoft.com/office/drawing/2014/main" id="{7562EC61-BBC3-4F83-F970-770603E3170E}"/>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BA7A322-EC26-6D2C-D38A-59427B08B5A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6FD8A8E-AA22-15C8-0F05-42EF438B7D95}"/>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4CABA43-6ACB-5D99-92EF-DC5B670A72B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51BF096-0226-666A-8B92-BD571D10B44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87AEA13-200D-3AFE-03BB-F4DDEE0AE57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6E495CA-6ED9-1EB5-8235-6F0A08E9AE31}"/>
                </a:ext>
              </a:extLst>
            </p:cNvPr>
            <p:cNvGrpSpPr/>
            <p:nvPr/>
          </p:nvGrpSpPr>
          <p:grpSpPr>
            <a:xfrm>
              <a:off x="6255492" y="1934817"/>
              <a:ext cx="159026" cy="1722043"/>
              <a:chOff x="6242810" y="1934817"/>
              <a:chExt cx="159026" cy="1722043"/>
            </a:xfrm>
            <a:grpFill/>
          </p:grpSpPr>
          <p:sp>
            <p:nvSpPr>
              <p:cNvPr id="43" name="Oval 42">
                <a:extLst>
                  <a:ext uri="{FF2B5EF4-FFF2-40B4-BE49-F238E27FC236}">
                    <a16:creationId xmlns:a16="http://schemas.microsoft.com/office/drawing/2014/main" id="{60210A17-4602-72ED-F2D8-25493014960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34C4913-0834-842D-AC67-E4E4380C9C3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8D3ECEA-A770-BE7B-F844-FCA429AB7E4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04DD44-A860-9316-CB20-A9EFCFC5FCB1}"/>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D6F7952-6BF5-0FD4-0BCB-39AA385D8D1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CAE3587-989E-C4F2-8489-00D0591E6AC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EF5CE4-F798-DE0D-794C-E2BD35568FB3}"/>
                </a:ext>
              </a:extLst>
            </p:cNvPr>
            <p:cNvGrpSpPr/>
            <p:nvPr/>
          </p:nvGrpSpPr>
          <p:grpSpPr>
            <a:xfrm>
              <a:off x="6574010" y="1934817"/>
              <a:ext cx="159026" cy="1722043"/>
              <a:chOff x="6242810" y="1934817"/>
              <a:chExt cx="159026" cy="1722043"/>
            </a:xfrm>
            <a:grpFill/>
          </p:grpSpPr>
          <p:sp>
            <p:nvSpPr>
              <p:cNvPr id="37" name="Oval 36">
                <a:extLst>
                  <a:ext uri="{FF2B5EF4-FFF2-40B4-BE49-F238E27FC236}">
                    <a16:creationId xmlns:a16="http://schemas.microsoft.com/office/drawing/2014/main" id="{B46DA898-7416-2691-69A4-B44F19CBB02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69AA44F-BE54-07E8-2D8A-958C0F7DAAA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9CDA4E5-140C-FF2B-21A7-FFDECDB1F90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7459BFC-CBFC-B53A-E10A-8626ECA5304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4ABE49F-8F5A-7A34-CEBC-19C997555AB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690B36B-7AAA-7F59-EC18-8A10B581A76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ight Arrow 10">
            <a:extLst>
              <a:ext uri="{FF2B5EF4-FFF2-40B4-BE49-F238E27FC236}">
                <a16:creationId xmlns:a16="http://schemas.microsoft.com/office/drawing/2014/main" id="{2F84C95C-4A40-21C1-C78E-F5E6F9338F94}"/>
              </a:ext>
            </a:extLst>
          </p:cNvPr>
          <p:cNvSpPr/>
          <p:nvPr/>
        </p:nvSpPr>
        <p:spPr>
          <a:xfrm>
            <a:off x="-3101472" y="5147584"/>
            <a:ext cx="3251490" cy="1569129"/>
          </a:xfrm>
          <a:prstGeom prst="rightArrow">
            <a:avLst>
              <a:gd name="adj1" fmla="val 100000"/>
              <a:gd name="adj2" fmla="val 4798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other </a:t>
            </a:r>
            <a:r>
              <a:rPr lang="en-US" b="1" dirty="0">
                <a:solidFill>
                  <a:schemeClr val="tx1"/>
                </a:solidFill>
                <a:latin typeface="Arial" panose="020B0604020202020204" pitchFamily="34" charset="0"/>
              </a:rPr>
              <a:t>Increase Recipient Pool</a:t>
            </a:r>
            <a:r>
              <a:rPr lang="en-US" dirty="0">
                <a:solidFill>
                  <a:schemeClr val="tx1"/>
                </a:solidFill>
                <a:latin typeface="Arial" panose="020B0604020202020204" pitchFamily="34" charset="0"/>
              </a:rPr>
              <a:t>-related strategies with data points</a:t>
            </a:r>
          </a:p>
        </p:txBody>
      </p:sp>
    </p:spTree>
    <p:extLst>
      <p:ext uri="{BB962C8B-B14F-4D97-AF65-F5344CB8AC3E}">
        <p14:creationId xmlns:p14="http://schemas.microsoft.com/office/powerpoint/2010/main" val="390405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3A38-FC88-C19D-31AA-C3F03DAD7C79}"/>
              </a:ext>
            </a:extLst>
          </p:cNvPr>
          <p:cNvSpPr>
            <a:spLocks noGrp="1"/>
          </p:cNvSpPr>
          <p:nvPr>
            <p:ph type="title"/>
          </p:nvPr>
        </p:nvSpPr>
        <p:spPr>
          <a:xfrm>
            <a:off x="0" y="18255"/>
            <a:ext cx="12192000" cy="1577457"/>
          </a:xfrm>
        </p:spPr>
        <p:txBody>
          <a:bodyPr>
            <a:normAutofit/>
          </a:bodyPr>
          <a:lstStyle/>
          <a:p>
            <a:r>
              <a:rPr lang="en-US" dirty="0"/>
              <a:t>Strategy 4: External Paired Living Donation  </a:t>
            </a:r>
          </a:p>
        </p:txBody>
      </p:sp>
      <p:sp>
        <p:nvSpPr>
          <p:cNvPr id="3" name="Content Placeholder 2">
            <a:extLst>
              <a:ext uri="{FF2B5EF4-FFF2-40B4-BE49-F238E27FC236}">
                <a16:creationId xmlns:a16="http://schemas.microsoft.com/office/drawing/2014/main" id="{EE95FF86-8437-7EB4-CEAA-F6AA514DF987}"/>
              </a:ext>
            </a:extLst>
          </p:cNvPr>
          <p:cNvSpPr>
            <a:spLocks noGrp="1"/>
          </p:cNvSpPr>
          <p:nvPr>
            <p:ph idx="1"/>
          </p:nvPr>
        </p:nvSpPr>
        <p:spPr>
          <a:xfrm>
            <a:off x="612119" y="1602088"/>
            <a:ext cx="10972800" cy="4243615"/>
          </a:xfrm>
        </p:spPr>
        <p:txBody>
          <a:bodyPr>
            <a:normAutofit fontScale="85000" lnSpcReduction="20000"/>
          </a:bodyPr>
          <a:lstStyle/>
          <a:p>
            <a:pPr marL="0" indent="0">
              <a:spcAft>
                <a:spcPts val="600"/>
              </a:spcAft>
              <a:buNone/>
            </a:pPr>
            <a:r>
              <a:rPr lang="en-US" b="1" dirty="0"/>
              <a:t>Adopt a “Compatible Paired Exchange Program”</a:t>
            </a:r>
          </a:p>
          <a:p>
            <a:pPr marL="0" indent="0">
              <a:spcAft>
                <a:spcPts val="600"/>
              </a:spcAft>
              <a:buNone/>
            </a:pPr>
            <a:r>
              <a:rPr lang="en-US" b="1" dirty="0"/>
              <a:t>Improve Education about Paired Exchange</a:t>
            </a:r>
          </a:p>
          <a:p>
            <a:pPr>
              <a:spcAft>
                <a:spcPts val="600"/>
              </a:spcAft>
            </a:pPr>
            <a:r>
              <a:rPr lang="en-US" dirty="0"/>
              <a:t>Ensure every live donor educated to make informed decision before declining paired donation option </a:t>
            </a:r>
          </a:p>
          <a:p>
            <a:pPr>
              <a:spcAft>
                <a:spcPts val="600"/>
              </a:spcAft>
            </a:pPr>
            <a:r>
              <a:rPr lang="en-US" dirty="0"/>
              <a:t>Ensure every recipient understands their donor does not need to be a match for them</a:t>
            </a:r>
          </a:p>
          <a:p>
            <a:pPr marL="0" indent="0">
              <a:spcAft>
                <a:spcPts val="600"/>
              </a:spcAft>
              <a:buNone/>
            </a:pPr>
            <a:r>
              <a:rPr lang="en-US" b="1" dirty="0"/>
              <a:t>Outsource to expand living donor pool with </a:t>
            </a:r>
            <a:r>
              <a:rPr lang="en-US" b="1" dirty="0">
                <a:highlight>
                  <a:srgbClr val="FFFF00"/>
                </a:highlight>
              </a:rPr>
              <a:t>[partner name]</a:t>
            </a:r>
          </a:p>
          <a:p>
            <a:pPr marL="0" indent="0">
              <a:spcAft>
                <a:spcPts val="600"/>
              </a:spcAft>
              <a:buNone/>
            </a:pPr>
            <a:r>
              <a:rPr lang="en-US" b="1" dirty="0"/>
              <a:t>Build MOU with hospital network and/or regional kidney programs </a:t>
            </a:r>
          </a:p>
          <a:p>
            <a:pPr marL="0" indent="0">
              <a:spcAft>
                <a:spcPts val="600"/>
              </a:spcAft>
              <a:buNone/>
            </a:pPr>
            <a:r>
              <a:rPr lang="en-US" b="1" dirty="0"/>
              <a:t>Remedy Bottlenecks </a:t>
            </a:r>
          </a:p>
          <a:p>
            <a:pPr lvl="1">
              <a:spcAft>
                <a:spcPts val="600"/>
              </a:spcAft>
            </a:pPr>
            <a:r>
              <a:rPr lang="en-US" dirty="0"/>
              <a:t>HLA lab assessment</a:t>
            </a:r>
          </a:p>
          <a:p>
            <a:pPr lvl="1">
              <a:spcAft>
                <a:spcPts val="600"/>
              </a:spcAft>
            </a:pPr>
            <a:r>
              <a:rPr lang="en-US" dirty="0"/>
              <a:t>Add donor coordinators or other staff </a:t>
            </a:r>
          </a:p>
          <a:p>
            <a:pPr marL="0" indent="0">
              <a:spcAft>
                <a:spcPts val="600"/>
              </a:spcAft>
              <a:buNone/>
            </a:pPr>
            <a:r>
              <a:rPr lang="en-US" b="1" dirty="0"/>
              <a:t>&lt;</a:t>
            </a:r>
            <a:r>
              <a:rPr lang="en-US" b="1" dirty="0">
                <a:highlight>
                  <a:srgbClr val="FFFF00"/>
                </a:highlight>
              </a:rPr>
              <a:t>Other Strategy</a:t>
            </a:r>
            <a:r>
              <a:rPr lang="en-US" b="1" dirty="0"/>
              <a:t>&gt;</a:t>
            </a:r>
          </a:p>
        </p:txBody>
      </p:sp>
      <p:sp>
        <p:nvSpPr>
          <p:cNvPr id="4" name="Slide Number Placeholder 3">
            <a:extLst>
              <a:ext uri="{FF2B5EF4-FFF2-40B4-BE49-F238E27FC236}">
                <a16:creationId xmlns:a16="http://schemas.microsoft.com/office/drawing/2014/main" id="{021B5984-2F94-1147-9A3F-444F5B6C7849}"/>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27</a:t>
            </a:fld>
            <a:endParaRPr lang="en-US"/>
          </a:p>
        </p:txBody>
      </p:sp>
      <p:sp>
        <p:nvSpPr>
          <p:cNvPr id="8" name="Left Arrow 7">
            <a:extLst>
              <a:ext uri="{FF2B5EF4-FFF2-40B4-BE49-F238E27FC236}">
                <a16:creationId xmlns:a16="http://schemas.microsoft.com/office/drawing/2014/main" id="{DB21DD49-AF90-9227-8F81-436363FF7037}"/>
              </a:ext>
            </a:extLst>
          </p:cNvPr>
          <p:cNvSpPr/>
          <p:nvPr/>
        </p:nvSpPr>
        <p:spPr>
          <a:xfrm>
            <a:off x="11927080" y="0"/>
            <a:ext cx="3084754"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Example slide – illustrates strategies related to paired living donation. Edit to fit your needs.</a:t>
            </a:r>
          </a:p>
        </p:txBody>
      </p:sp>
      <p:sp>
        <p:nvSpPr>
          <p:cNvPr id="10" name="Left Arrow 9">
            <a:extLst>
              <a:ext uri="{FF2B5EF4-FFF2-40B4-BE49-F238E27FC236}">
                <a16:creationId xmlns:a16="http://schemas.microsoft.com/office/drawing/2014/main" id="{8D3B92EF-D5EF-CCCC-B175-A14CBF29A4CA}"/>
              </a:ext>
            </a:extLst>
          </p:cNvPr>
          <p:cNvSpPr/>
          <p:nvPr/>
        </p:nvSpPr>
        <p:spPr>
          <a:xfrm>
            <a:off x="11816244" y="2235893"/>
            <a:ext cx="3195590"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For example:</a:t>
            </a:r>
          </a:p>
          <a:p>
            <a:r>
              <a:rPr lang="en-US" sz="1800" dirty="0">
                <a:solidFill>
                  <a:schemeClr val="tx1"/>
                </a:solidFill>
                <a:latin typeface="Arial" panose="020B0604020202020204" pitchFamily="34" charset="0"/>
              </a:rPr>
              <a:t>National Kidney Registry</a:t>
            </a:r>
          </a:p>
          <a:p>
            <a:r>
              <a:rPr lang="en-US" sz="1800" dirty="0">
                <a:solidFill>
                  <a:schemeClr val="tx1"/>
                </a:solidFill>
                <a:latin typeface="Arial" panose="020B0604020202020204" pitchFamily="34" charset="0"/>
              </a:rPr>
              <a:t>Alliance for Paired Kidney Donation</a:t>
            </a:r>
          </a:p>
        </p:txBody>
      </p:sp>
      <p:grpSp>
        <p:nvGrpSpPr>
          <p:cNvPr id="14" name="Group 13">
            <a:extLst>
              <a:ext uri="{FF2B5EF4-FFF2-40B4-BE49-F238E27FC236}">
                <a16:creationId xmlns:a16="http://schemas.microsoft.com/office/drawing/2014/main" id="{797C99CB-CCDC-9923-0FE6-7412D5A841F2}"/>
              </a:ext>
            </a:extLst>
          </p:cNvPr>
          <p:cNvGrpSpPr/>
          <p:nvPr/>
        </p:nvGrpSpPr>
        <p:grpSpPr>
          <a:xfrm rot="5400000">
            <a:off x="-292707" y="523644"/>
            <a:ext cx="553746" cy="1197865"/>
            <a:chOff x="5936974" y="1934817"/>
            <a:chExt cx="796062" cy="1722043"/>
          </a:xfrm>
          <a:solidFill>
            <a:schemeClr val="accent1">
              <a:alpha val="50652"/>
            </a:schemeClr>
          </a:solidFill>
        </p:grpSpPr>
        <p:grpSp>
          <p:nvGrpSpPr>
            <p:cNvPr id="15" name="Group 14">
              <a:extLst>
                <a:ext uri="{FF2B5EF4-FFF2-40B4-BE49-F238E27FC236}">
                  <a16:creationId xmlns:a16="http://schemas.microsoft.com/office/drawing/2014/main" id="{C5E63206-0BC4-3D70-B360-24064D12D326}"/>
                </a:ext>
              </a:extLst>
            </p:cNvPr>
            <p:cNvGrpSpPr/>
            <p:nvPr/>
          </p:nvGrpSpPr>
          <p:grpSpPr>
            <a:xfrm>
              <a:off x="5936974" y="1934817"/>
              <a:ext cx="159026" cy="1722043"/>
              <a:chOff x="5936974" y="1934817"/>
              <a:chExt cx="159026" cy="1722043"/>
            </a:xfrm>
            <a:grpFill/>
          </p:grpSpPr>
          <p:sp>
            <p:nvSpPr>
              <p:cNvPr id="30" name="Oval 29">
                <a:extLst>
                  <a:ext uri="{FF2B5EF4-FFF2-40B4-BE49-F238E27FC236}">
                    <a16:creationId xmlns:a16="http://schemas.microsoft.com/office/drawing/2014/main" id="{999D545C-E718-C6FE-AFF8-78C2FC40FBA0}"/>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DA853AC-729F-8F21-61D4-42F180E788E4}"/>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802A434-9FD1-89E5-76F5-B1434A1AC39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5351673-A33F-23D2-8EFF-CC9F57B226F3}"/>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A137177-24DE-66E2-37BE-50583B9B9C8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65C8433-430C-2445-0B59-FD8787CA576C}"/>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0D6EA3A-7D02-E775-2655-8AEDA024CBC8}"/>
                </a:ext>
              </a:extLst>
            </p:cNvPr>
            <p:cNvGrpSpPr/>
            <p:nvPr/>
          </p:nvGrpSpPr>
          <p:grpSpPr>
            <a:xfrm>
              <a:off x="6255492" y="1934817"/>
              <a:ext cx="159026" cy="1722043"/>
              <a:chOff x="6242810" y="1934817"/>
              <a:chExt cx="159026" cy="1722043"/>
            </a:xfrm>
            <a:grpFill/>
          </p:grpSpPr>
          <p:sp>
            <p:nvSpPr>
              <p:cNvPr id="24" name="Oval 23">
                <a:extLst>
                  <a:ext uri="{FF2B5EF4-FFF2-40B4-BE49-F238E27FC236}">
                    <a16:creationId xmlns:a16="http://schemas.microsoft.com/office/drawing/2014/main" id="{21AEF4C8-C3A4-78A6-843E-2DA39135434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6B3632A-6BF5-8EA1-7821-44914C81A0A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BCA6640-8E0D-B9A5-F0A6-74D66829198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4A350F-8D47-81AA-5878-88C02D6CD35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2848CBF-A03E-493B-3FF5-8DA63AB1DE6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50C55F-4181-ABAF-43C8-0FF9E1BEF2E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15586BD-C204-F890-625F-DDBB137F6793}"/>
                </a:ext>
              </a:extLst>
            </p:cNvPr>
            <p:cNvGrpSpPr/>
            <p:nvPr/>
          </p:nvGrpSpPr>
          <p:grpSpPr>
            <a:xfrm>
              <a:off x="6574010" y="1934817"/>
              <a:ext cx="159026" cy="1722043"/>
              <a:chOff x="6242810" y="1934817"/>
              <a:chExt cx="159026" cy="1722043"/>
            </a:xfrm>
            <a:grpFill/>
          </p:grpSpPr>
          <p:sp>
            <p:nvSpPr>
              <p:cNvPr id="18" name="Oval 17">
                <a:extLst>
                  <a:ext uri="{FF2B5EF4-FFF2-40B4-BE49-F238E27FC236}">
                    <a16:creationId xmlns:a16="http://schemas.microsoft.com/office/drawing/2014/main" id="{671B644A-1DC5-2B86-14EC-E593CFA0AAA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FA8019-2AF9-EC56-65CC-A610476750D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D425A3E-D655-255A-5B38-3874CB0464E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6321F9B-812A-BB52-32B4-E030F73F9E0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411E5A4-1DCD-35DE-9C85-7B2D2F269FA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705CB12-082F-B1C7-C94F-9EA18F7BE39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a:extLst>
              <a:ext uri="{FF2B5EF4-FFF2-40B4-BE49-F238E27FC236}">
                <a16:creationId xmlns:a16="http://schemas.microsoft.com/office/drawing/2014/main" id="{8F9EC87F-E2ED-F49E-EF0A-81AE2340981D}"/>
              </a:ext>
            </a:extLst>
          </p:cNvPr>
          <p:cNvGrpSpPr/>
          <p:nvPr/>
        </p:nvGrpSpPr>
        <p:grpSpPr>
          <a:xfrm>
            <a:off x="9997028" y="4259844"/>
            <a:ext cx="741789" cy="1604641"/>
            <a:chOff x="5936974" y="1934817"/>
            <a:chExt cx="796062" cy="1722043"/>
          </a:xfrm>
          <a:solidFill>
            <a:schemeClr val="accent4">
              <a:alpha val="20952"/>
            </a:schemeClr>
          </a:solidFill>
        </p:grpSpPr>
        <p:grpSp>
          <p:nvGrpSpPr>
            <p:cNvPr id="37" name="Group 36">
              <a:extLst>
                <a:ext uri="{FF2B5EF4-FFF2-40B4-BE49-F238E27FC236}">
                  <a16:creationId xmlns:a16="http://schemas.microsoft.com/office/drawing/2014/main" id="{AACD0865-C528-9358-9886-58D1BA64C8FC}"/>
                </a:ext>
              </a:extLst>
            </p:cNvPr>
            <p:cNvGrpSpPr/>
            <p:nvPr/>
          </p:nvGrpSpPr>
          <p:grpSpPr>
            <a:xfrm>
              <a:off x="5936974" y="1934817"/>
              <a:ext cx="159026" cy="1722043"/>
              <a:chOff x="5936974" y="1934817"/>
              <a:chExt cx="159026" cy="1722043"/>
            </a:xfrm>
            <a:grpFill/>
          </p:grpSpPr>
          <p:sp>
            <p:nvSpPr>
              <p:cNvPr id="52" name="Oval 51">
                <a:extLst>
                  <a:ext uri="{FF2B5EF4-FFF2-40B4-BE49-F238E27FC236}">
                    <a16:creationId xmlns:a16="http://schemas.microsoft.com/office/drawing/2014/main" id="{1BC094DB-06A7-EDA5-B0AA-64A6B109485A}"/>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424EBEC-ABF4-A972-911A-99EFA9672DEE}"/>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063D8F4-F3DD-2DE8-C507-70519310F83F}"/>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1321094-B60B-CEBE-72F0-05A4C7DBF1A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2CC2B5E-4412-61BA-8AED-C39ED9A1EEAF}"/>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3558361-580A-DE4E-311E-F0CDFEAB769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7C957555-20D4-8AAE-36EE-D35FE94023CA}"/>
                </a:ext>
              </a:extLst>
            </p:cNvPr>
            <p:cNvGrpSpPr/>
            <p:nvPr/>
          </p:nvGrpSpPr>
          <p:grpSpPr>
            <a:xfrm>
              <a:off x="6255492" y="1934817"/>
              <a:ext cx="159026" cy="1722043"/>
              <a:chOff x="6242810" y="1934817"/>
              <a:chExt cx="159026" cy="1722043"/>
            </a:xfrm>
            <a:grpFill/>
          </p:grpSpPr>
          <p:sp>
            <p:nvSpPr>
              <p:cNvPr id="46" name="Oval 45">
                <a:extLst>
                  <a:ext uri="{FF2B5EF4-FFF2-40B4-BE49-F238E27FC236}">
                    <a16:creationId xmlns:a16="http://schemas.microsoft.com/office/drawing/2014/main" id="{D10ABC3C-595A-4890-CFC4-56AEC5F828C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B42D04E-5788-8394-DC17-7F6A3DD97B8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DEF0A62-8F63-4E1D-C859-4CDDF0B985E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EE033B4-D4B3-262C-66FB-37F515AFAAF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4868C73-7623-09DD-3E3B-14FD4DC2586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BCA207A-03B8-E15E-54CA-13A757D69E7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5B2CCE6-AE3F-C965-6AEE-EBCC1485F3D6}"/>
                </a:ext>
              </a:extLst>
            </p:cNvPr>
            <p:cNvGrpSpPr/>
            <p:nvPr/>
          </p:nvGrpSpPr>
          <p:grpSpPr>
            <a:xfrm>
              <a:off x="6574010" y="1934817"/>
              <a:ext cx="159026" cy="1722043"/>
              <a:chOff x="6242810" y="1934817"/>
              <a:chExt cx="159026" cy="1722043"/>
            </a:xfrm>
            <a:grpFill/>
          </p:grpSpPr>
          <p:sp>
            <p:nvSpPr>
              <p:cNvPr id="40" name="Oval 39">
                <a:extLst>
                  <a:ext uri="{FF2B5EF4-FFF2-40B4-BE49-F238E27FC236}">
                    <a16:creationId xmlns:a16="http://schemas.microsoft.com/office/drawing/2014/main" id="{7B7F1C23-D435-269A-339B-6320934DFEA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DDF3799-C7EA-EE49-791A-567268DAFB4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279D3F1-7DB3-35A2-2975-1A50B47EF77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D2858E3-A339-A5B9-A611-FBA151CFD81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FF7E25-A746-1BD8-18E0-099B1BD3034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72458E7-C6E8-EB3F-C664-DFBBFC224F9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ight Arrow 10">
            <a:extLst>
              <a:ext uri="{FF2B5EF4-FFF2-40B4-BE49-F238E27FC236}">
                <a16:creationId xmlns:a16="http://schemas.microsoft.com/office/drawing/2014/main" id="{02DC8823-A688-DAB0-E762-BA648E42364E}"/>
              </a:ext>
            </a:extLst>
          </p:cNvPr>
          <p:cNvSpPr/>
          <p:nvPr/>
        </p:nvSpPr>
        <p:spPr>
          <a:xfrm>
            <a:off x="-3173975" y="4443167"/>
            <a:ext cx="3251490" cy="1569129"/>
          </a:xfrm>
          <a:prstGeom prst="rightArrow">
            <a:avLst>
              <a:gd name="adj1" fmla="val 100000"/>
              <a:gd name="adj2" fmla="val 47988"/>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rPr>
              <a:t>Add other </a:t>
            </a:r>
            <a:r>
              <a:rPr lang="en-US" b="1" dirty="0">
                <a:solidFill>
                  <a:schemeClr val="tx1"/>
                </a:solidFill>
                <a:latin typeface="Arial" panose="020B0604020202020204" pitchFamily="34" charset="0"/>
              </a:rPr>
              <a:t>External Paired Living Donation</a:t>
            </a:r>
            <a:r>
              <a:rPr lang="en-US" dirty="0">
                <a:solidFill>
                  <a:schemeClr val="tx1"/>
                </a:solidFill>
                <a:latin typeface="Arial" panose="020B0604020202020204" pitchFamily="34" charset="0"/>
              </a:rPr>
              <a:t>-related strategies with data points</a:t>
            </a:r>
          </a:p>
        </p:txBody>
      </p:sp>
    </p:spTree>
    <p:extLst>
      <p:ext uri="{BB962C8B-B14F-4D97-AF65-F5344CB8AC3E}">
        <p14:creationId xmlns:p14="http://schemas.microsoft.com/office/powerpoint/2010/main" val="423283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0D506-75F6-687E-4F84-F0EEE11DF8E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5880D18-E9A6-E318-ACA0-DC18508FA723}"/>
              </a:ext>
            </a:extLst>
          </p:cNvPr>
          <p:cNvGrpSpPr/>
          <p:nvPr/>
        </p:nvGrpSpPr>
        <p:grpSpPr>
          <a:xfrm rot="5400000">
            <a:off x="10970303" y="27466"/>
            <a:ext cx="553746" cy="1197865"/>
            <a:chOff x="5936974" y="1934817"/>
            <a:chExt cx="796062" cy="1722043"/>
          </a:xfrm>
          <a:solidFill>
            <a:schemeClr val="accent1"/>
          </a:solidFill>
        </p:grpSpPr>
        <p:grpSp>
          <p:nvGrpSpPr>
            <p:cNvPr id="7" name="Group 6">
              <a:extLst>
                <a:ext uri="{FF2B5EF4-FFF2-40B4-BE49-F238E27FC236}">
                  <a16:creationId xmlns:a16="http://schemas.microsoft.com/office/drawing/2014/main" id="{DC98B438-8B11-B5AF-9EAD-2923F21C917F}"/>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5C4A8B3B-3E5F-3D37-63DB-C9014DBFA70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69BA0E5-7278-0B2D-05D6-9D09153A9DA9}"/>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7697B0E-79F7-0829-B246-43AB3C188687}"/>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1D7CB3-DA96-6184-F44B-DD29FB97C2FA}"/>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583E2D0-749F-8D08-6FD1-373BC7C0FAC9}"/>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DFC2A3B-06E0-2165-8482-AFB983508187}"/>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0719B96-90AE-B16F-A514-C6DC6D23D614}"/>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191E810F-65E3-8744-D343-74BF698760F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9759725-D924-88F4-A15C-82AF9BFB9D9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8A2BB10-D51F-ABD8-7624-2405E309B13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6344BD-410C-31C3-944B-27936934292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F119C2A-8D24-F5DB-82FB-FBF65402DE15}"/>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AF867D3-30B6-ADF4-D3AD-CA5AE2A21605}"/>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02DBA27-F4B0-DD34-D985-5B128C15C264}"/>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B887D3A6-1F40-066A-E0D5-5E769E7E819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187AE9-0B6C-F09D-B37D-01797CEE06E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2B6757-E3DF-3225-E84F-DAD0661F899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94E181-F61B-6270-A67C-8A044C35094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E37A1D9-038A-7FD3-DA73-64B76D9ADD7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AD81E7D-B29F-AA5C-F8D7-42A61AC3A87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339259F4-7532-6ED9-5195-511830C86F16}"/>
              </a:ext>
            </a:extLst>
          </p:cNvPr>
          <p:cNvGrpSpPr/>
          <p:nvPr/>
        </p:nvGrpSpPr>
        <p:grpSpPr>
          <a:xfrm>
            <a:off x="595158" y="4815693"/>
            <a:ext cx="741789" cy="1604641"/>
            <a:chOff x="5936974" y="1934817"/>
            <a:chExt cx="796062" cy="1722043"/>
          </a:xfrm>
          <a:solidFill>
            <a:schemeClr val="bg1">
              <a:alpha val="60000"/>
            </a:schemeClr>
          </a:solidFill>
        </p:grpSpPr>
        <p:grpSp>
          <p:nvGrpSpPr>
            <p:cNvPr id="32" name="Group 31">
              <a:extLst>
                <a:ext uri="{FF2B5EF4-FFF2-40B4-BE49-F238E27FC236}">
                  <a16:creationId xmlns:a16="http://schemas.microsoft.com/office/drawing/2014/main" id="{5507F1AB-D93C-3E23-3FAD-DC063D108F24}"/>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7C803EFA-A6EE-2131-99F8-E552F27CE246}"/>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15C06EC-37E6-71FD-D742-FAFAC9F0474C}"/>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38CA112-BAC1-9C3A-7D9B-D353987302BD}"/>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6419CA8-13BD-C4DE-FEE2-5BFAD1B00F15}"/>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55D266-D4AA-3F8F-1F11-EA97F188F066}"/>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8ECA9699-D5C6-2210-7836-7BC56CBE69CC}"/>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A748177F-511B-9A63-A796-F77027992502}"/>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06C82199-EB6F-5927-B001-6131361EFD7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C1B012F-C2D3-63BD-2384-B6745E4168F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3C2637D-7687-4C7F-9791-92BC15F2484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5940569-7AD9-7DF9-F1E4-6CCDB08A7CB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63E9C06-911D-C356-7786-84996941DC4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EAC3B1E-C841-BC79-F3A8-AF5475C6CA24}"/>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FE3FDDE2-BDC8-284E-468C-BB5CDF3155D4}"/>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584B1829-594B-F09C-08FB-1B2961FDF61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7ED90D7-05C8-0844-3813-4D325578728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450C23B-8F24-7BDD-68D8-534E2F162274}"/>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3BCDC8C-3489-4596-6989-2C808E279D2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13CD7B8-C434-E04D-EC87-875CBD26AC8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7814A26-A944-8F09-738B-9F2BD3B434E0}"/>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502009D2-8DF9-E9FE-3875-97650D74FBD8}"/>
              </a:ext>
            </a:extLst>
          </p:cNvPr>
          <p:cNvSpPr>
            <a:spLocks noGrp="1"/>
          </p:cNvSpPr>
          <p:nvPr>
            <p:ph type="title"/>
          </p:nvPr>
        </p:nvSpPr>
        <p:spPr>
          <a:xfrm>
            <a:off x="838200" y="2002631"/>
            <a:ext cx="10515600" cy="2852737"/>
          </a:xfrm>
        </p:spPr>
        <p:txBody>
          <a:bodyPr/>
          <a:lstStyle/>
          <a:p>
            <a:r>
              <a:rPr lang="en-US" dirty="0"/>
              <a:t>Return on Investment</a:t>
            </a:r>
          </a:p>
        </p:txBody>
      </p:sp>
    </p:spTree>
    <p:extLst>
      <p:ext uri="{BB962C8B-B14F-4D97-AF65-F5344CB8AC3E}">
        <p14:creationId xmlns:p14="http://schemas.microsoft.com/office/powerpoint/2010/main" val="81079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A0C9-9EF3-811C-8410-8BEEFF1CAB84}"/>
              </a:ext>
            </a:extLst>
          </p:cNvPr>
          <p:cNvSpPr>
            <a:spLocks noGrp="1"/>
          </p:cNvSpPr>
          <p:nvPr>
            <p:ph type="title"/>
          </p:nvPr>
        </p:nvSpPr>
        <p:spPr/>
        <p:txBody>
          <a:bodyPr/>
          <a:lstStyle/>
          <a:p>
            <a:r>
              <a:rPr lang="en-US" dirty="0"/>
              <a:t>Instructions for </a:t>
            </a:r>
            <a:br>
              <a:rPr lang="en-US" dirty="0"/>
            </a:br>
            <a:r>
              <a:rPr lang="en-US" dirty="0"/>
              <a:t>“Return on Investment” Section</a:t>
            </a:r>
          </a:p>
        </p:txBody>
      </p:sp>
      <p:sp>
        <p:nvSpPr>
          <p:cNvPr id="3" name="Content Placeholder 2">
            <a:extLst>
              <a:ext uri="{FF2B5EF4-FFF2-40B4-BE49-F238E27FC236}">
                <a16:creationId xmlns:a16="http://schemas.microsoft.com/office/drawing/2014/main" id="{6C23C467-67A7-10CB-37CD-F1A5D0E5DA03}"/>
              </a:ext>
            </a:extLst>
          </p:cNvPr>
          <p:cNvSpPr>
            <a:spLocks noGrp="1"/>
          </p:cNvSpPr>
          <p:nvPr>
            <p:ph idx="1"/>
          </p:nvPr>
        </p:nvSpPr>
        <p:spPr/>
        <p:txBody>
          <a:bodyPr/>
          <a:lstStyle/>
          <a:p>
            <a:r>
              <a:rPr lang="en-US" dirty="0"/>
              <a:t>Include screenshots or key data points from the outputs of your calculator that relate to the strategies you’ve identified</a:t>
            </a:r>
          </a:p>
          <a:p>
            <a:pPr marL="0" indent="0">
              <a:buNone/>
            </a:pPr>
            <a:endParaRPr lang="en-US" dirty="0"/>
          </a:p>
        </p:txBody>
      </p:sp>
    </p:spTree>
    <p:extLst>
      <p:ext uri="{BB962C8B-B14F-4D97-AF65-F5344CB8AC3E}">
        <p14:creationId xmlns:p14="http://schemas.microsoft.com/office/powerpoint/2010/main" val="111015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21F2A01-0C12-1244-21B1-9BD8C7AE4706}"/>
              </a:ext>
            </a:extLst>
          </p:cNvPr>
          <p:cNvSpPr/>
          <p:nvPr/>
        </p:nvSpPr>
        <p:spPr>
          <a:xfrm>
            <a:off x="682171" y="1806086"/>
            <a:ext cx="10827658" cy="3512457"/>
          </a:xfrm>
          <a:prstGeom prst="roundRect">
            <a:avLst/>
          </a:prstGeom>
          <a:gradFill>
            <a:gsLst>
              <a:gs pos="56000">
                <a:schemeClr val="accent2"/>
              </a:gs>
              <a:gs pos="0">
                <a:schemeClr val="accent1"/>
              </a:gs>
            </a:gsLst>
            <a:lin ang="36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F8FCBE5-BB5C-7611-B6E3-F41C97F2F3D7}"/>
              </a:ext>
            </a:extLst>
          </p:cNvPr>
          <p:cNvSpPr txBox="1"/>
          <p:nvPr/>
        </p:nvSpPr>
        <p:spPr>
          <a:xfrm>
            <a:off x="1252547" y="2361256"/>
            <a:ext cx="3000139" cy="654410"/>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90000"/>
              </a:lnSpc>
            </a:pPr>
            <a:r>
              <a:rPr lang="en-US" sz="4000" b="1" spc="-50" dirty="0">
                <a:solidFill>
                  <a:schemeClr val="bg1"/>
                </a:solidFill>
                <a:latin typeface="+mj-lt"/>
                <a:ea typeface="Roboto" panose="02000000000000000000" pitchFamily="2" charset="0"/>
              </a:rPr>
              <a:t>Contents</a:t>
            </a:r>
          </a:p>
        </p:txBody>
      </p:sp>
      <p:sp>
        <p:nvSpPr>
          <p:cNvPr id="12" name="TextBox 11">
            <a:extLst>
              <a:ext uri="{FF2B5EF4-FFF2-40B4-BE49-F238E27FC236}">
                <a16:creationId xmlns:a16="http://schemas.microsoft.com/office/drawing/2014/main" id="{EEEDE58A-622F-6F46-B939-B2D933251BA1}"/>
              </a:ext>
            </a:extLst>
          </p:cNvPr>
          <p:cNvSpPr txBox="1"/>
          <p:nvPr/>
        </p:nvSpPr>
        <p:spPr>
          <a:xfrm>
            <a:off x="4061097" y="2438929"/>
            <a:ext cx="7138125" cy="2246769"/>
          </a:xfrm>
          <a:prstGeom prst="rect">
            <a:avLst/>
          </a:prstGeom>
          <a:noFill/>
        </p:spPr>
        <p:txBody>
          <a:bodyPr wrap="square" numCol="1" rtlCol="0" anchor="ctr">
            <a:spAutoFit/>
          </a:bodyPr>
          <a:lstStyle/>
          <a:p>
            <a:pPr marL="285750" indent="-285750">
              <a:buSzPct val="100000"/>
              <a:buBlip>
                <a:blip r:embed="rId2">
                  <a:extLst>
                    <a:ext uri="{96DAC541-7B7A-43D3-8B79-37D633B846F1}">
                      <asvg:svgBlip xmlns:asvg="http://schemas.microsoft.com/office/drawing/2016/SVG/main" r:embed="rId3"/>
                    </a:ext>
                  </a:extLst>
                </a:blip>
              </a:buBlip>
            </a:pPr>
            <a:r>
              <a:rPr lang="en-ID" sz="2800" i="0" dirty="0">
                <a:solidFill>
                  <a:schemeClr val="bg1"/>
                </a:solidFill>
                <a:effectLst/>
                <a:ea typeface="Inter" panose="02000503000000020004" pitchFamily="2" charset="0"/>
              </a:rPr>
              <a:t> Why Living Donor Kidney Transplant? </a:t>
            </a:r>
          </a:p>
          <a:p>
            <a:pPr marL="285750" indent="-285750">
              <a:buSzPct val="100000"/>
              <a:buBlip>
                <a:blip r:embed="rId2">
                  <a:extLst>
                    <a:ext uri="{96DAC541-7B7A-43D3-8B79-37D633B846F1}">
                      <asvg:svgBlip xmlns:asvg="http://schemas.microsoft.com/office/drawing/2016/SVG/main" r:embed="rId3"/>
                    </a:ext>
                  </a:extLst>
                </a:blip>
              </a:buBlip>
            </a:pPr>
            <a:endParaRPr lang="en-ID" sz="2800" i="0" dirty="0">
              <a:solidFill>
                <a:schemeClr val="bg1"/>
              </a:solidFill>
              <a:effectLst/>
              <a:ea typeface="Inter" panose="02000503000000020004" pitchFamily="2" charset="0"/>
            </a:endParaRPr>
          </a:p>
          <a:p>
            <a:pPr marL="285750" indent="-285750">
              <a:buSzPct val="100000"/>
              <a:buBlip>
                <a:blip r:embed="rId2">
                  <a:extLst>
                    <a:ext uri="{96DAC541-7B7A-43D3-8B79-37D633B846F1}">
                      <asvg:svgBlip xmlns:asvg="http://schemas.microsoft.com/office/drawing/2016/SVG/main" r:embed="rId3"/>
                    </a:ext>
                  </a:extLst>
                </a:blip>
              </a:buBlip>
            </a:pPr>
            <a:r>
              <a:rPr lang="en-ID" sz="2800" i="0" dirty="0">
                <a:solidFill>
                  <a:schemeClr val="bg1"/>
                </a:solidFill>
                <a:effectLst/>
                <a:ea typeface="Inter" panose="02000503000000020004" pitchFamily="2" charset="0"/>
              </a:rPr>
              <a:t> Our Growth Opportunity</a:t>
            </a:r>
          </a:p>
          <a:p>
            <a:pPr marL="285750" indent="-285750">
              <a:buSzPct val="100000"/>
              <a:buBlip>
                <a:blip r:embed="rId2">
                  <a:extLst>
                    <a:ext uri="{96DAC541-7B7A-43D3-8B79-37D633B846F1}">
                      <asvg:svgBlip xmlns:asvg="http://schemas.microsoft.com/office/drawing/2016/SVG/main" r:embed="rId3"/>
                    </a:ext>
                  </a:extLst>
                </a:blip>
              </a:buBlip>
            </a:pPr>
            <a:endParaRPr lang="en-ID" sz="2800" i="0" dirty="0">
              <a:solidFill>
                <a:schemeClr val="bg1"/>
              </a:solidFill>
              <a:effectLst/>
              <a:ea typeface="Inter" panose="02000503000000020004" pitchFamily="2" charset="0"/>
            </a:endParaRPr>
          </a:p>
          <a:p>
            <a:pPr marL="285750" indent="-285750">
              <a:buSzPct val="100000"/>
              <a:buBlip>
                <a:blip r:embed="rId2">
                  <a:extLst>
                    <a:ext uri="{96DAC541-7B7A-43D3-8B79-37D633B846F1}">
                      <asvg:svgBlip xmlns:asvg="http://schemas.microsoft.com/office/drawing/2016/SVG/main" r:embed="rId3"/>
                    </a:ext>
                  </a:extLst>
                </a:blip>
              </a:buBlip>
            </a:pPr>
            <a:r>
              <a:rPr lang="en-ID" sz="2800" i="0" dirty="0">
                <a:solidFill>
                  <a:schemeClr val="bg1"/>
                </a:solidFill>
                <a:effectLst/>
                <a:ea typeface="Inter" panose="02000503000000020004" pitchFamily="2" charset="0"/>
              </a:rPr>
              <a:t> Return on Investment </a:t>
            </a:r>
          </a:p>
        </p:txBody>
      </p:sp>
      <p:grpSp>
        <p:nvGrpSpPr>
          <p:cNvPr id="2" name="Group 1">
            <a:extLst>
              <a:ext uri="{FF2B5EF4-FFF2-40B4-BE49-F238E27FC236}">
                <a16:creationId xmlns:a16="http://schemas.microsoft.com/office/drawing/2014/main" id="{9D3111F2-6145-9307-3022-C1D35E1B8D85}"/>
              </a:ext>
            </a:extLst>
          </p:cNvPr>
          <p:cNvGrpSpPr/>
          <p:nvPr/>
        </p:nvGrpSpPr>
        <p:grpSpPr>
          <a:xfrm rot="5400000">
            <a:off x="10922348" y="5168562"/>
            <a:ext cx="553746" cy="1197865"/>
            <a:chOff x="5936974" y="1934817"/>
            <a:chExt cx="796062" cy="1722043"/>
          </a:xfrm>
          <a:solidFill>
            <a:schemeClr val="accent1"/>
          </a:solidFill>
        </p:grpSpPr>
        <p:grpSp>
          <p:nvGrpSpPr>
            <p:cNvPr id="4" name="Group 3">
              <a:extLst>
                <a:ext uri="{FF2B5EF4-FFF2-40B4-BE49-F238E27FC236}">
                  <a16:creationId xmlns:a16="http://schemas.microsoft.com/office/drawing/2014/main" id="{D58B9C81-9654-5221-D114-43A5910F205D}"/>
                </a:ext>
              </a:extLst>
            </p:cNvPr>
            <p:cNvGrpSpPr/>
            <p:nvPr/>
          </p:nvGrpSpPr>
          <p:grpSpPr>
            <a:xfrm>
              <a:off x="5936974" y="1934817"/>
              <a:ext cx="159026" cy="1722043"/>
              <a:chOff x="5936974" y="1934817"/>
              <a:chExt cx="159026" cy="1722043"/>
            </a:xfrm>
            <a:grpFill/>
          </p:grpSpPr>
          <p:sp>
            <p:nvSpPr>
              <p:cNvPr id="23" name="Oval 22">
                <a:extLst>
                  <a:ext uri="{FF2B5EF4-FFF2-40B4-BE49-F238E27FC236}">
                    <a16:creationId xmlns:a16="http://schemas.microsoft.com/office/drawing/2014/main" id="{45EB0DBC-5E26-7C9E-C0B8-930BA1120399}"/>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F7D16F4-F318-6F5C-05B0-A4798811C0BB}"/>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EAB89A6-438A-2163-84F7-FF81DBFAE586}"/>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DD39CE2-569A-605F-A4F7-7109D405902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1EEACB2-F4F2-E0C9-9B53-9CE9A7909047}"/>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6D87DF3-A8A7-5C37-2B1A-FE8EA38CE3B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8F9A5A6B-F360-092A-0E8F-8480CCACE58C}"/>
                </a:ext>
              </a:extLst>
            </p:cNvPr>
            <p:cNvGrpSpPr/>
            <p:nvPr/>
          </p:nvGrpSpPr>
          <p:grpSpPr>
            <a:xfrm>
              <a:off x="6255492" y="1934817"/>
              <a:ext cx="159026" cy="1722043"/>
              <a:chOff x="6242810" y="1934817"/>
              <a:chExt cx="159026" cy="1722043"/>
            </a:xfrm>
            <a:grpFill/>
          </p:grpSpPr>
          <p:sp>
            <p:nvSpPr>
              <p:cNvPr id="17" name="Oval 16">
                <a:extLst>
                  <a:ext uri="{FF2B5EF4-FFF2-40B4-BE49-F238E27FC236}">
                    <a16:creationId xmlns:a16="http://schemas.microsoft.com/office/drawing/2014/main" id="{C15E2B41-D9B3-EF96-F5EC-60189A421655}"/>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B4CE9AF-51A3-BB15-825B-C4062F8B328E}"/>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F8F657E-27CC-66C3-CBF8-99367D865FB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E7AA8AE-E834-69BE-AFDD-DF08ADC282E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116A7A-4DFF-E873-4287-CE76D637100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D731AC3-8712-8C51-C638-33D964351C6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09D537F-A25D-1C5C-9333-309DF3520A34}"/>
                </a:ext>
              </a:extLst>
            </p:cNvPr>
            <p:cNvGrpSpPr/>
            <p:nvPr/>
          </p:nvGrpSpPr>
          <p:grpSpPr>
            <a:xfrm>
              <a:off x="6574010" y="1934817"/>
              <a:ext cx="159026" cy="1722043"/>
              <a:chOff x="6242810" y="1934817"/>
              <a:chExt cx="159026" cy="1722043"/>
            </a:xfrm>
            <a:grpFill/>
          </p:grpSpPr>
          <p:sp>
            <p:nvSpPr>
              <p:cNvPr id="7" name="Oval 6">
                <a:extLst>
                  <a:ext uri="{FF2B5EF4-FFF2-40B4-BE49-F238E27FC236}">
                    <a16:creationId xmlns:a16="http://schemas.microsoft.com/office/drawing/2014/main" id="{EA3E364B-82EF-20C7-224C-336E5E9CFC5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B55E3D-CC32-F7F5-C412-2EA356EB838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35F54A-BA0E-5B7F-8B43-F11DA733500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802ADAE-E9AF-3D3B-3D00-6F916A123914}"/>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AB9F405-F42A-B4B9-8202-2EE59AB1439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93B6224-2B2A-D35C-AD91-BA3D6610278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97B2A1FB-87C7-9E86-6887-561DDA9473F8}"/>
              </a:ext>
            </a:extLst>
          </p:cNvPr>
          <p:cNvGrpSpPr/>
          <p:nvPr/>
        </p:nvGrpSpPr>
        <p:grpSpPr>
          <a:xfrm>
            <a:off x="345891" y="257033"/>
            <a:ext cx="597483" cy="1292478"/>
            <a:chOff x="5936974" y="1934817"/>
            <a:chExt cx="796062" cy="1722043"/>
          </a:xfrm>
          <a:solidFill>
            <a:schemeClr val="accent5">
              <a:lumMod val="20000"/>
              <a:lumOff val="80000"/>
            </a:schemeClr>
          </a:solidFill>
        </p:grpSpPr>
        <p:grpSp>
          <p:nvGrpSpPr>
            <p:cNvPr id="34" name="Group 33">
              <a:extLst>
                <a:ext uri="{FF2B5EF4-FFF2-40B4-BE49-F238E27FC236}">
                  <a16:creationId xmlns:a16="http://schemas.microsoft.com/office/drawing/2014/main" id="{53A20CB4-F7B2-DF77-0DA9-13289D67996A}"/>
                </a:ext>
              </a:extLst>
            </p:cNvPr>
            <p:cNvGrpSpPr/>
            <p:nvPr/>
          </p:nvGrpSpPr>
          <p:grpSpPr>
            <a:xfrm>
              <a:off x="5936974" y="1934817"/>
              <a:ext cx="159026" cy="1722043"/>
              <a:chOff x="5936974" y="1934817"/>
              <a:chExt cx="159026" cy="1722043"/>
            </a:xfrm>
            <a:grpFill/>
          </p:grpSpPr>
          <p:sp>
            <p:nvSpPr>
              <p:cNvPr id="49" name="Oval 48">
                <a:extLst>
                  <a:ext uri="{FF2B5EF4-FFF2-40B4-BE49-F238E27FC236}">
                    <a16:creationId xmlns:a16="http://schemas.microsoft.com/office/drawing/2014/main" id="{057D7100-2C57-D309-2625-F7EB7DF0627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A5B5EDD-DB70-E2DA-3AAB-8871EF8AEB17}"/>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F7C594C-DE2C-67D5-D196-0468372CA4DE}"/>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3F93EC5-C390-89F4-6CA3-A8A1FF1D158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DF0EB89-7D08-E6C9-31A2-912FD703261D}"/>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7879755-D308-BBDB-3E1F-0D2651C75E07}"/>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D373AA6A-F76C-C459-439C-08B8ACF0F541}"/>
                </a:ext>
              </a:extLst>
            </p:cNvPr>
            <p:cNvGrpSpPr/>
            <p:nvPr/>
          </p:nvGrpSpPr>
          <p:grpSpPr>
            <a:xfrm>
              <a:off x="6255492" y="1934817"/>
              <a:ext cx="159026" cy="1722043"/>
              <a:chOff x="6242810" y="1934817"/>
              <a:chExt cx="159026" cy="1722043"/>
            </a:xfrm>
            <a:grpFill/>
          </p:grpSpPr>
          <p:sp>
            <p:nvSpPr>
              <p:cNvPr id="43" name="Oval 42">
                <a:extLst>
                  <a:ext uri="{FF2B5EF4-FFF2-40B4-BE49-F238E27FC236}">
                    <a16:creationId xmlns:a16="http://schemas.microsoft.com/office/drawing/2014/main" id="{04B665E7-6E5C-4F42-0EFC-4D62D21E86F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E2628CB-8D4B-A109-AD00-A04639581ED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F841DBB-1105-DC7E-096A-A5E9F53503F4}"/>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D62E137-A048-0444-5DEA-61C9D9A7456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8DEEFEF-9F27-8FDE-F388-4E9ACCE583F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CE11B80-59B6-286B-49F9-AB30270986C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1BCC33CE-B514-C6D1-5593-57D304B28648}"/>
                </a:ext>
              </a:extLst>
            </p:cNvPr>
            <p:cNvGrpSpPr/>
            <p:nvPr/>
          </p:nvGrpSpPr>
          <p:grpSpPr>
            <a:xfrm>
              <a:off x="6574010" y="1934817"/>
              <a:ext cx="159026" cy="1722043"/>
              <a:chOff x="6242810" y="1934817"/>
              <a:chExt cx="159026" cy="1722043"/>
            </a:xfrm>
            <a:grpFill/>
          </p:grpSpPr>
          <p:sp>
            <p:nvSpPr>
              <p:cNvPr id="37" name="Oval 36">
                <a:extLst>
                  <a:ext uri="{FF2B5EF4-FFF2-40B4-BE49-F238E27FC236}">
                    <a16:creationId xmlns:a16="http://schemas.microsoft.com/office/drawing/2014/main" id="{E0A5A51C-97A4-D25F-F684-F1EA58A3FEF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F00BBEF-17C9-0EF8-23AC-7F17EFD1F42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E85A70A-ACCD-94B1-A8E2-E0C38FE379C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15333DC-41C0-7EFD-3983-1CC94B2ACED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987DFF9-1EC4-9A9D-F147-42257B6569E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BE8F2B5-E131-E427-4FB2-C60DD0184018}"/>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30403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3BE9-ED2E-7307-E2D0-1788694D0F84}"/>
              </a:ext>
            </a:extLst>
          </p:cNvPr>
          <p:cNvSpPr>
            <a:spLocks noGrp="1"/>
          </p:cNvSpPr>
          <p:nvPr>
            <p:ph type="title"/>
          </p:nvPr>
        </p:nvSpPr>
        <p:spPr/>
        <p:txBody>
          <a:bodyPr>
            <a:normAutofit/>
          </a:bodyPr>
          <a:lstStyle/>
          <a:p>
            <a:r>
              <a:rPr lang="en-US" dirty="0"/>
              <a:t>Direct Financial Benefit of LDKT</a:t>
            </a:r>
          </a:p>
        </p:txBody>
      </p:sp>
      <p:sp>
        <p:nvSpPr>
          <p:cNvPr id="3" name="Content Placeholder 2">
            <a:extLst>
              <a:ext uri="{FF2B5EF4-FFF2-40B4-BE49-F238E27FC236}">
                <a16:creationId xmlns:a16="http://schemas.microsoft.com/office/drawing/2014/main" id="{0B7540C9-B7EC-C5C0-B071-90AE6F8AB723}"/>
              </a:ext>
            </a:extLst>
          </p:cNvPr>
          <p:cNvSpPr>
            <a:spLocks noGrp="1"/>
          </p:cNvSpPr>
          <p:nvPr>
            <p:ph sz="half" idx="1"/>
          </p:nvPr>
        </p:nvSpPr>
        <p:spPr>
          <a:xfrm>
            <a:off x="586931" y="1368612"/>
            <a:ext cx="11059532" cy="1825310"/>
          </a:xfrm>
        </p:spPr>
        <p:txBody>
          <a:bodyPr>
            <a:normAutofit lnSpcReduction="10000"/>
          </a:bodyPr>
          <a:lstStyle/>
          <a:p>
            <a:pPr marL="0" indent="0">
              <a:buNone/>
            </a:pPr>
            <a:r>
              <a:rPr lang="en-US" sz="2000" dirty="0"/>
              <a:t>In addition to the improvements in length and quality of life, </a:t>
            </a:r>
            <a:r>
              <a:rPr lang="en-US" sz="2000" b="1" dirty="0"/>
              <a:t>our living donor cases have a higher contribution margin per case </a:t>
            </a:r>
            <a:r>
              <a:rPr lang="en-US" sz="2000" dirty="0"/>
              <a:t>than deceased donor cases, with shorter “accounts receivable”.</a:t>
            </a:r>
          </a:p>
          <a:p>
            <a:pPr marL="0" indent="0">
              <a:buNone/>
            </a:pPr>
            <a:r>
              <a:rPr lang="en-US" sz="2000" dirty="0"/>
              <a:t>Living Donor Kidney Transplant Recipients typically have shorter LOS, less readmissions during global periods, less DGF and less resource-intensive post-transplant care, </a:t>
            </a:r>
            <a:r>
              <a:rPr lang="en-US" sz="2000" b="1" dirty="0"/>
              <a:t>leading to cost savings. </a:t>
            </a:r>
          </a:p>
        </p:txBody>
      </p:sp>
      <p:sp>
        <p:nvSpPr>
          <p:cNvPr id="8" name="Slide Number Placeholder 7">
            <a:extLst>
              <a:ext uri="{FF2B5EF4-FFF2-40B4-BE49-F238E27FC236}">
                <a16:creationId xmlns:a16="http://schemas.microsoft.com/office/drawing/2014/main" id="{972316B2-BD01-7618-37A5-DAA1461670EA}"/>
              </a:ext>
            </a:extLst>
          </p:cNvPr>
          <p:cNvSpPr>
            <a:spLocks noGrp="1"/>
          </p:cNvSpPr>
          <p:nvPr>
            <p:ph type="sldNum" sz="quarter" idx="11"/>
          </p:nvPr>
        </p:nvSpPr>
        <p:spPr/>
        <p:txBody>
          <a:bodyPr/>
          <a:lstStyle/>
          <a:p>
            <a:fld id="{7266DF5B-7CA8-42DA-A3FF-8EEE6A5A46EA}" type="slidenum">
              <a:rPr lang="en-US" smtClean="0"/>
              <a:pPr/>
              <a:t>30</a:t>
            </a:fld>
            <a:endParaRPr lang="en-US"/>
          </a:p>
        </p:txBody>
      </p:sp>
      <p:pic>
        <p:nvPicPr>
          <p:cNvPr id="7" name="Picture 6">
            <a:extLst>
              <a:ext uri="{FF2B5EF4-FFF2-40B4-BE49-F238E27FC236}">
                <a16:creationId xmlns:a16="http://schemas.microsoft.com/office/drawing/2014/main" id="{44919D58-6562-70CB-3571-0031B47FC3BD}"/>
              </a:ext>
            </a:extLst>
          </p:cNvPr>
          <p:cNvPicPr>
            <a:picLocks noChangeAspect="1"/>
          </p:cNvPicPr>
          <p:nvPr/>
        </p:nvPicPr>
        <p:blipFill>
          <a:blip r:embed="rId3"/>
          <a:srcRect l="14893" t="9524" r="37750" b="7810"/>
          <a:stretch/>
        </p:blipFill>
        <p:spPr>
          <a:xfrm>
            <a:off x="-5250789" y="1007103"/>
            <a:ext cx="4949493" cy="4859910"/>
          </a:xfrm>
          <a:prstGeom prst="rect">
            <a:avLst/>
          </a:prstGeom>
        </p:spPr>
      </p:pic>
      <p:sp>
        <p:nvSpPr>
          <p:cNvPr id="4" name="Rectangle 3">
            <a:extLst>
              <a:ext uri="{FF2B5EF4-FFF2-40B4-BE49-F238E27FC236}">
                <a16:creationId xmlns:a16="http://schemas.microsoft.com/office/drawing/2014/main" id="{41FDBF28-8879-54C4-51B1-5D98DC0D6EF1}"/>
              </a:ext>
            </a:extLst>
          </p:cNvPr>
          <p:cNvSpPr/>
          <p:nvPr/>
        </p:nvSpPr>
        <p:spPr>
          <a:xfrm>
            <a:off x="680238" y="3248039"/>
            <a:ext cx="10897598" cy="593926"/>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rPr>
              <a:t>Our Estimated Benefit from Expected Living Donor Kidney Transplants:</a:t>
            </a:r>
          </a:p>
        </p:txBody>
      </p:sp>
      <p:sp>
        <p:nvSpPr>
          <p:cNvPr id="14" name="Left Arrow 13">
            <a:extLst>
              <a:ext uri="{FF2B5EF4-FFF2-40B4-BE49-F238E27FC236}">
                <a16:creationId xmlns:a16="http://schemas.microsoft.com/office/drawing/2014/main" id="{E7BAC2B5-3389-287D-C94E-F6C9304A6365}"/>
              </a:ext>
            </a:extLst>
          </p:cNvPr>
          <p:cNvSpPr/>
          <p:nvPr/>
        </p:nvSpPr>
        <p:spPr>
          <a:xfrm>
            <a:off x="11942077" y="4548595"/>
            <a:ext cx="4078030"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Add screenshot or details from the “Estimated Reimbursement Benefit for Performing Living Donor Kidney Transplants” detail tab</a:t>
            </a:r>
          </a:p>
        </p:txBody>
      </p:sp>
      <p:grpSp>
        <p:nvGrpSpPr>
          <p:cNvPr id="16" name="Group 15">
            <a:extLst>
              <a:ext uri="{FF2B5EF4-FFF2-40B4-BE49-F238E27FC236}">
                <a16:creationId xmlns:a16="http://schemas.microsoft.com/office/drawing/2014/main" id="{303B44A4-A122-C8CB-734E-4CFB7AC9026F}"/>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7" name="Group 16">
              <a:extLst>
                <a:ext uri="{FF2B5EF4-FFF2-40B4-BE49-F238E27FC236}">
                  <a16:creationId xmlns:a16="http://schemas.microsoft.com/office/drawing/2014/main" id="{832D4560-3AD7-6555-4995-46E610053EBA}"/>
                </a:ext>
              </a:extLst>
            </p:cNvPr>
            <p:cNvGrpSpPr/>
            <p:nvPr/>
          </p:nvGrpSpPr>
          <p:grpSpPr>
            <a:xfrm>
              <a:off x="5936974" y="1934817"/>
              <a:ext cx="159026" cy="1722043"/>
              <a:chOff x="5936974" y="1934817"/>
              <a:chExt cx="159026" cy="1722043"/>
            </a:xfrm>
            <a:grpFill/>
          </p:grpSpPr>
          <p:sp>
            <p:nvSpPr>
              <p:cNvPr id="32" name="Oval 31">
                <a:extLst>
                  <a:ext uri="{FF2B5EF4-FFF2-40B4-BE49-F238E27FC236}">
                    <a16:creationId xmlns:a16="http://schemas.microsoft.com/office/drawing/2014/main" id="{4D9D3D15-74A8-38EB-E9E7-D2D318776C37}"/>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7FCB692-6160-9FF6-CFF9-68AD3D0A6DF5}"/>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1120DC2-21C0-CBB2-35FE-9EF45544AD51}"/>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181D42B-E0F6-0A9A-DE60-79881A07B28B}"/>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899184B-C6FB-97A9-F7EA-1C4E8FD59E1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06DA695-6ABE-D51F-70C5-A32F391265A4}"/>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8ABBF7D-BA69-C7C6-7DD8-CF5BC14E13E5}"/>
                </a:ext>
              </a:extLst>
            </p:cNvPr>
            <p:cNvGrpSpPr/>
            <p:nvPr/>
          </p:nvGrpSpPr>
          <p:grpSpPr>
            <a:xfrm>
              <a:off x="6255492" y="1934817"/>
              <a:ext cx="159026" cy="1722043"/>
              <a:chOff x="6242810" y="1934817"/>
              <a:chExt cx="159026" cy="1722043"/>
            </a:xfrm>
            <a:grpFill/>
          </p:grpSpPr>
          <p:sp>
            <p:nvSpPr>
              <p:cNvPr id="26" name="Oval 25">
                <a:extLst>
                  <a:ext uri="{FF2B5EF4-FFF2-40B4-BE49-F238E27FC236}">
                    <a16:creationId xmlns:a16="http://schemas.microsoft.com/office/drawing/2014/main" id="{2C07505B-099A-868D-B7F7-DCD8A5CB2E6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FB48D0B-0BCE-EF45-3009-6BC51D40B0D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DA22F10-5AE6-BB62-AF1A-06A467EF560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D07C351-CF05-F7CF-374A-6EAC7F276D2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1F222E5-F210-E3DD-4EF6-E625FF1BD08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C36F7D8-8A51-9EB6-6753-B66328BF73B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E5B1981-E5BD-9D9D-F3E3-4840D360BCA8}"/>
                </a:ext>
              </a:extLst>
            </p:cNvPr>
            <p:cNvGrpSpPr/>
            <p:nvPr/>
          </p:nvGrpSpPr>
          <p:grpSpPr>
            <a:xfrm>
              <a:off x="6574010" y="1934817"/>
              <a:ext cx="159026" cy="1722043"/>
              <a:chOff x="6242810" y="1934817"/>
              <a:chExt cx="159026" cy="1722043"/>
            </a:xfrm>
            <a:grpFill/>
          </p:grpSpPr>
          <p:sp>
            <p:nvSpPr>
              <p:cNvPr id="20" name="Oval 19">
                <a:extLst>
                  <a:ext uri="{FF2B5EF4-FFF2-40B4-BE49-F238E27FC236}">
                    <a16:creationId xmlns:a16="http://schemas.microsoft.com/office/drawing/2014/main" id="{11D05AFA-CB6A-C220-7ADE-AE37C7CCF83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9024CAA-B15E-F010-406D-E5F7099072A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2B438AD-61A1-C49D-E482-178340B9279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BB47B0C-4EEA-D99B-9D2A-F73891B6B5C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300CA43-7981-9466-6158-1605D547165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0EFD140-0580-200B-7D3A-CC6B1D62138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C5C44196-347D-2C6E-9FDF-D2DF4DC52843}"/>
              </a:ext>
            </a:extLst>
          </p:cNvPr>
          <p:cNvGrpSpPr/>
          <p:nvPr/>
        </p:nvGrpSpPr>
        <p:grpSpPr>
          <a:xfrm>
            <a:off x="11132850" y="3971936"/>
            <a:ext cx="741789" cy="1604641"/>
            <a:chOff x="5936974" y="1934817"/>
            <a:chExt cx="796062" cy="1722043"/>
          </a:xfrm>
          <a:solidFill>
            <a:schemeClr val="accent4">
              <a:alpha val="20952"/>
            </a:schemeClr>
          </a:solidFill>
        </p:grpSpPr>
        <p:grpSp>
          <p:nvGrpSpPr>
            <p:cNvPr id="39" name="Group 38">
              <a:extLst>
                <a:ext uri="{FF2B5EF4-FFF2-40B4-BE49-F238E27FC236}">
                  <a16:creationId xmlns:a16="http://schemas.microsoft.com/office/drawing/2014/main" id="{86A656FF-71E2-527F-0DEB-BD38DF739BCF}"/>
                </a:ext>
              </a:extLst>
            </p:cNvPr>
            <p:cNvGrpSpPr/>
            <p:nvPr/>
          </p:nvGrpSpPr>
          <p:grpSpPr>
            <a:xfrm>
              <a:off x="5936974" y="1934817"/>
              <a:ext cx="159026" cy="1722043"/>
              <a:chOff x="5936974" y="1934817"/>
              <a:chExt cx="159026" cy="1722043"/>
            </a:xfrm>
            <a:grpFill/>
          </p:grpSpPr>
          <p:sp>
            <p:nvSpPr>
              <p:cNvPr id="54" name="Oval 53">
                <a:extLst>
                  <a:ext uri="{FF2B5EF4-FFF2-40B4-BE49-F238E27FC236}">
                    <a16:creationId xmlns:a16="http://schemas.microsoft.com/office/drawing/2014/main" id="{D196EBB9-FE8C-1FDA-D9D3-77A558C3730B}"/>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3267E79-5787-8733-BE5B-C49E81231B88}"/>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0B73625-949B-EFCD-9A06-CAF4388351B9}"/>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6735387-052C-A6E7-30FB-DA43DE290B0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36A7B25B-7111-30FF-56FF-50361CBB7A4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9BC58DD-E2AF-C4EA-57DF-F40C49EAA71E}"/>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23BEC398-1979-2FBD-1BBC-7AA8F3B4E4F5}"/>
                </a:ext>
              </a:extLst>
            </p:cNvPr>
            <p:cNvGrpSpPr/>
            <p:nvPr/>
          </p:nvGrpSpPr>
          <p:grpSpPr>
            <a:xfrm>
              <a:off x="6255492" y="1934817"/>
              <a:ext cx="159026" cy="1722043"/>
              <a:chOff x="6242810" y="1934817"/>
              <a:chExt cx="159026" cy="1722043"/>
            </a:xfrm>
            <a:grpFill/>
          </p:grpSpPr>
          <p:sp>
            <p:nvSpPr>
              <p:cNvPr id="48" name="Oval 47">
                <a:extLst>
                  <a:ext uri="{FF2B5EF4-FFF2-40B4-BE49-F238E27FC236}">
                    <a16:creationId xmlns:a16="http://schemas.microsoft.com/office/drawing/2014/main" id="{4315F007-5502-8F0D-400C-F3208F63A0A8}"/>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734F405-D248-63AE-901B-858A7380211A}"/>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1271E3F-E9BE-5CF5-520D-37D4563F51C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EB3C1C7-9500-AA8E-326C-4B1CAB0237D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2A7A2C4-1839-A18E-D924-5FB22E4349C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F3A547D8-57B2-3D9D-4675-AB8A6CBE26F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BAD4ED8D-0CF2-CA58-6704-BC26E718D34C}"/>
                </a:ext>
              </a:extLst>
            </p:cNvPr>
            <p:cNvGrpSpPr/>
            <p:nvPr/>
          </p:nvGrpSpPr>
          <p:grpSpPr>
            <a:xfrm>
              <a:off x="6574010" y="1934817"/>
              <a:ext cx="159026" cy="1722043"/>
              <a:chOff x="6242810" y="1934817"/>
              <a:chExt cx="159026" cy="1722043"/>
            </a:xfrm>
            <a:grpFill/>
          </p:grpSpPr>
          <p:sp>
            <p:nvSpPr>
              <p:cNvPr id="42" name="Oval 41">
                <a:extLst>
                  <a:ext uri="{FF2B5EF4-FFF2-40B4-BE49-F238E27FC236}">
                    <a16:creationId xmlns:a16="http://schemas.microsoft.com/office/drawing/2014/main" id="{D340BCE5-7720-D40C-ED98-86309A3B79D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D0A5723-B9A6-EB48-E0C6-A5DE9DD4152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522275B-ECC3-52C5-DEF7-4CC1BCE83A34}"/>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BA72C53-4504-81BD-9A9C-734FFEA8CA4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7AF4108-A305-BBF9-9920-2936430435A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7B41BE4-D937-AAB8-14C8-32E632A243B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41D24764-9289-7586-67BE-9B5685C4B03D}"/>
              </a:ext>
            </a:extLst>
          </p:cNvPr>
          <p:cNvPicPr>
            <a:picLocks noChangeAspect="1"/>
          </p:cNvPicPr>
          <p:nvPr/>
        </p:nvPicPr>
        <p:blipFill>
          <a:blip r:embed="rId4"/>
          <a:stretch>
            <a:fillRect/>
          </a:stretch>
        </p:blipFill>
        <p:spPr>
          <a:xfrm>
            <a:off x="1591817" y="3971936"/>
            <a:ext cx="9074440" cy="1940688"/>
          </a:xfrm>
          <a:prstGeom prst="rect">
            <a:avLst/>
          </a:prstGeom>
        </p:spPr>
      </p:pic>
    </p:spTree>
    <p:extLst>
      <p:ext uri="{BB962C8B-B14F-4D97-AF65-F5344CB8AC3E}">
        <p14:creationId xmlns:p14="http://schemas.microsoft.com/office/powerpoint/2010/main" val="1245517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9F0B-A70D-06F8-5C7C-6DCF18749B8F}"/>
              </a:ext>
            </a:extLst>
          </p:cNvPr>
          <p:cNvSpPr>
            <a:spLocks noGrp="1"/>
          </p:cNvSpPr>
          <p:nvPr>
            <p:ph type="title"/>
          </p:nvPr>
        </p:nvSpPr>
        <p:spPr/>
        <p:txBody>
          <a:bodyPr>
            <a:normAutofit/>
          </a:bodyPr>
          <a:lstStyle/>
          <a:p>
            <a:r>
              <a:rPr lang="en-US" sz="3600" dirty="0"/>
              <a:t>Financial Opportunity of Kidney Paired Exchange</a:t>
            </a:r>
          </a:p>
        </p:txBody>
      </p:sp>
      <p:sp>
        <p:nvSpPr>
          <p:cNvPr id="3" name="Content Placeholder 2">
            <a:extLst>
              <a:ext uri="{FF2B5EF4-FFF2-40B4-BE49-F238E27FC236}">
                <a16:creationId xmlns:a16="http://schemas.microsoft.com/office/drawing/2014/main" id="{E4F0A334-2134-E0E0-1009-E426F697B3D7}"/>
              </a:ext>
            </a:extLst>
          </p:cNvPr>
          <p:cNvSpPr>
            <a:spLocks noGrp="1"/>
          </p:cNvSpPr>
          <p:nvPr>
            <p:ph sz="half" idx="1"/>
          </p:nvPr>
        </p:nvSpPr>
        <p:spPr>
          <a:xfrm>
            <a:off x="612039" y="1324981"/>
            <a:ext cx="9499524" cy="1088924"/>
          </a:xfrm>
        </p:spPr>
        <p:txBody>
          <a:bodyPr>
            <a:normAutofit/>
          </a:bodyPr>
          <a:lstStyle/>
          <a:p>
            <a:pPr marL="0" indent="0">
              <a:buNone/>
            </a:pPr>
            <a:r>
              <a:rPr lang="en-US" dirty="0"/>
              <a:t>Joining/Increasing our participation with [</a:t>
            </a:r>
            <a:r>
              <a:rPr lang="en-US" dirty="0">
                <a:highlight>
                  <a:srgbClr val="FFFF00"/>
                </a:highlight>
              </a:rPr>
              <a:t>registry</a:t>
            </a:r>
            <a:r>
              <a:rPr lang="en-US" dirty="0"/>
              <a:t>] can increase our living donor volume and create financial benefit while benefiting our patients.</a:t>
            </a:r>
          </a:p>
        </p:txBody>
      </p:sp>
      <p:sp>
        <p:nvSpPr>
          <p:cNvPr id="10" name="Slide Number Placeholder 9">
            <a:extLst>
              <a:ext uri="{FF2B5EF4-FFF2-40B4-BE49-F238E27FC236}">
                <a16:creationId xmlns:a16="http://schemas.microsoft.com/office/drawing/2014/main" id="{684C1FF0-4B33-81EF-C695-B0D3FD87A879}"/>
              </a:ext>
            </a:extLst>
          </p:cNvPr>
          <p:cNvSpPr>
            <a:spLocks noGrp="1"/>
          </p:cNvSpPr>
          <p:nvPr>
            <p:ph type="sldNum" sz="quarter" idx="11"/>
          </p:nvPr>
        </p:nvSpPr>
        <p:spPr/>
        <p:txBody>
          <a:bodyPr/>
          <a:lstStyle/>
          <a:p>
            <a:fld id="{7266DF5B-7CA8-42DA-A3FF-8EEE6A5A46EA}" type="slidenum">
              <a:rPr lang="en-US" smtClean="0"/>
              <a:t>31</a:t>
            </a:fld>
            <a:endParaRPr lang="en-US"/>
          </a:p>
        </p:txBody>
      </p:sp>
      <p:pic>
        <p:nvPicPr>
          <p:cNvPr id="5" name="Picture 4">
            <a:extLst>
              <a:ext uri="{FF2B5EF4-FFF2-40B4-BE49-F238E27FC236}">
                <a16:creationId xmlns:a16="http://schemas.microsoft.com/office/drawing/2014/main" id="{DE64D265-8362-92C0-AD6B-6DA1BA977C61}"/>
              </a:ext>
            </a:extLst>
          </p:cNvPr>
          <p:cNvPicPr>
            <a:picLocks noChangeAspect="1"/>
          </p:cNvPicPr>
          <p:nvPr/>
        </p:nvPicPr>
        <p:blipFill>
          <a:blip r:embed="rId2"/>
          <a:srcRect l="14776" t="9353" r="37761" b="8259"/>
          <a:stretch/>
        </p:blipFill>
        <p:spPr>
          <a:xfrm>
            <a:off x="-5921611" y="1019886"/>
            <a:ext cx="5211885" cy="5088964"/>
          </a:xfrm>
          <a:prstGeom prst="rect">
            <a:avLst/>
          </a:prstGeom>
        </p:spPr>
      </p:pic>
      <p:sp>
        <p:nvSpPr>
          <p:cNvPr id="12" name="Rectangle 11">
            <a:extLst>
              <a:ext uri="{FF2B5EF4-FFF2-40B4-BE49-F238E27FC236}">
                <a16:creationId xmlns:a16="http://schemas.microsoft.com/office/drawing/2014/main" id="{8F951495-A781-3115-B7A6-3D19759D866F}"/>
              </a:ext>
            </a:extLst>
          </p:cNvPr>
          <p:cNvSpPr/>
          <p:nvPr/>
        </p:nvSpPr>
        <p:spPr>
          <a:xfrm>
            <a:off x="731207" y="2679151"/>
            <a:ext cx="10738133" cy="749849"/>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rPr>
              <a:t>Our Estimated Benefit from Expected Living Donor Kidney Transplants</a:t>
            </a:r>
          </a:p>
        </p:txBody>
      </p:sp>
      <p:sp>
        <p:nvSpPr>
          <p:cNvPr id="13" name="Left Arrow 12">
            <a:extLst>
              <a:ext uri="{FF2B5EF4-FFF2-40B4-BE49-F238E27FC236}">
                <a16:creationId xmlns:a16="http://schemas.microsoft.com/office/drawing/2014/main" id="{8B2B8154-61A7-ADD1-45A4-3DC4E5342EE1}"/>
              </a:ext>
            </a:extLst>
          </p:cNvPr>
          <p:cNvSpPr/>
          <p:nvPr/>
        </p:nvSpPr>
        <p:spPr>
          <a:xfrm>
            <a:off x="11987047" y="3966034"/>
            <a:ext cx="4078030"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Add screenshot or details from the “Kidney Paired Exchange” tab</a:t>
            </a:r>
          </a:p>
        </p:txBody>
      </p:sp>
      <p:grpSp>
        <p:nvGrpSpPr>
          <p:cNvPr id="14" name="Group 13">
            <a:extLst>
              <a:ext uri="{FF2B5EF4-FFF2-40B4-BE49-F238E27FC236}">
                <a16:creationId xmlns:a16="http://schemas.microsoft.com/office/drawing/2014/main" id="{D047B18C-A2BC-DB62-5378-D4E2437288C4}"/>
              </a:ext>
            </a:extLst>
          </p:cNvPr>
          <p:cNvGrpSpPr/>
          <p:nvPr/>
        </p:nvGrpSpPr>
        <p:grpSpPr>
          <a:xfrm rot="5400000">
            <a:off x="10704155" y="1316538"/>
            <a:ext cx="553746" cy="1197865"/>
            <a:chOff x="5936974" y="1934817"/>
            <a:chExt cx="796062" cy="1722043"/>
          </a:xfrm>
          <a:solidFill>
            <a:schemeClr val="accent1">
              <a:alpha val="50652"/>
            </a:schemeClr>
          </a:solidFill>
        </p:grpSpPr>
        <p:grpSp>
          <p:nvGrpSpPr>
            <p:cNvPr id="15" name="Group 14">
              <a:extLst>
                <a:ext uri="{FF2B5EF4-FFF2-40B4-BE49-F238E27FC236}">
                  <a16:creationId xmlns:a16="http://schemas.microsoft.com/office/drawing/2014/main" id="{75A5CE37-A797-A05F-7F03-92F2045F6846}"/>
                </a:ext>
              </a:extLst>
            </p:cNvPr>
            <p:cNvGrpSpPr/>
            <p:nvPr/>
          </p:nvGrpSpPr>
          <p:grpSpPr>
            <a:xfrm>
              <a:off x="5936974" y="1934817"/>
              <a:ext cx="159026" cy="1722043"/>
              <a:chOff x="5936974" y="1934817"/>
              <a:chExt cx="159026" cy="1722043"/>
            </a:xfrm>
            <a:grpFill/>
          </p:grpSpPr>
          <p:sp>
            <p:nvSpPr>
              <p:cNvPr id="30" name="Oval 29">
                <a:extLst>
                  <a:ext uri="{FF2B5EF4-FFF2-40B4-BE49-F238E27FC236}">
                    <a16:creationId xmlns:a16="http://schemas.microsoft.com/office/drawing/2014/main" id="{3C1EAD27-D079-91BC-BA0C-620160159DFF}"/>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29276A1-E692-2B3D-B511-01BC1B2DD1D0}"/>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F89EC9B-2146-33EB-3B0A-1420B8B5DDCF}"/>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9899B0C-46E0-9EB3-5112-1EC6C28ABBC4}"/>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97C18CD-B55C-192E-93CC-5805DCD8D394}"/>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6270FE6-54E5-D176-222F-8111F001944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6EFDABD-DFA5-EE54-848C-54F27793A92C}"/>
                </a:ext>
              </a:extLst>
            </p:cNvPr>
            <p:cNvGrpSpPr/>
            <p:nvPr/>
          </p:nvGrpSpPr>
          <p:grpSpPr>
            <a:xfrm>
              <a:off x="6255492" y="1934817"/>
              <a:ext cx="159026" cy="1722043"/>
              <a:chOff x="6242810" y="1934817"/>
              <a:chExt cx="159026" cy="1722043"/>
            </a:xfrm>
            <a:grpFill/>
          </p:grpSpPr>
          <p:sp>
            <p:nvSpPr>
              <p:cNvPr id="24" name="Oval 23">
                <a:extLst>
                  <a:ext uri="{FF2B5EF4-FFF2-40B4-BE49-F238E27FC236}">
                    <a16:creationId xmlns:a16="http://schemas.microsoft.com/office/drawing/2014/main" id="{8C296B07-458B-5BDC-5928-D49695EAB51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13D84B-E656-4C2E-2F21-DDF902065A4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82EADC2-0396-6391-365D-4CDC36887DB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71FDACF-7F7D-B7E0-A1F7-26BBCBE632F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2F0F15-71A4-F8ED-3C07-42F72576DD4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CE30A4E-F504-2625-5C87-70ACC86BB4FA}"/>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AA94AD78-561D-A255-77BC-9AD1EB163D9E}"/>
                </a:ext>
              </a:extLst>
            </p:cNvPr>
            <p:cNvGrpSpPr/>
            <p:nvPr/>
          </p:nvGrpSpPr>
          <p:grpSpPr>
            <a:xfrm>
              <a:off x="6574010" y="1934817"/>
              <a:ext cx="159026" cy="1722043"/>
              <a:chOff x="6242810" y="1934817"/>
              <a:chExt cx="159026" cy="1722043"/>
            </a:xfrm>
            <a:grpFill/>
          </p:grpSpPr>
          <p:sp>
            <p:nvSpPr>
              <p:cNvPr id="18" name="Oval 17">
                <a:extLst>
                  <a:ext uri="{FF2B5EF4-FFF2-40B4-BE49-F238E27FC236}">
                    <a16:creationId xmlns:a16="http://schemas.microsoft.com/office/drawing/2014/main" id="{048501AF-A699-9B4E-2A52-060330408C8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074D981-B044-7053-8A77-0F8ACA02470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B4F240C-C588-0D2B-358F-5C5D8343F22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F31BB3A-4B53-C908-F0F1-B3FC5F5C459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C0116E0-E8B5-6F5B-F155-0D5E49A2296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AADA0F4-A2B5-6BB2-EC25-83C64BF6117E}"/>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ight Arrow 9">
            <a:extLst>
              <a:ext uri="{FF2B5EF4-FFF2-40B4-BE49-F238E27FC236}">
                <a16:creationId xmlns:a16="http://schemas.microsoft.com/office/drawing/2014/main" id="{672656E2-3F01-C557-2F67-E3D29B7B6BBD}"/>
              </a:ext>
            </a:extLst>
          </p:cNvPr>
          <p:cNvSpPr/>
          <p:nvPr/>
        </p:nvSpPr>
        <p:spPr>
          <a:xfrm>
            <a:off x="-2660073" y="1343817"/>
            <a:ext cx="2849708" cy="776395"/>
          </a:xfrm>
          <a:prstGeom prst="rightArrow">
            <a:avLst>
              <a:gd name="adj1" fmla="val 100000"/>
              <a:gd name="adj2" fmla="val 6119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rPr>
              <a:t>Example Sub-title:</a:t>
            </a:r>
          </a:p>
        </p:txBody>
      </p:sp>
      <p:pic>
        <p:nvPicPr>
          <p:cNvPr id="11" name="Picture 10">
            <a:extLst>
              <a:ext uri="{FF2B5EF4-FFF2-40B4-BE49-F238E27FC236}">
                <a16:creationId xmlns:a16="http://schemas.microsoft.com/office/drawing/2014/main" id="{70262DC5-A1FF-2A35-1657-343B7E2B2D4E}"/>
              </a:ext>
            </a:extLst>
          </p:cNvPr>
          <p:cNvPicPr>
            <a:picLocks noChangeAspect="1"/>
          </p:cNvPicPr>
          <p:nvPr/>
        </p:nvPicPr>
        <p:blipFill>
          <a:blip r:embed="rId3"/>
          <a:srcRect b="32234"/>
          <a:stretch/>
        </p:blipFill>
        <p:spPr>
          <a:xfrm>
            <a:off x="1547867" y="3564368"/>
            <a:ext cx="8889538" cy="1695552"/>
          </a:xfrm>
          <a:prstGeom prst="rect">
            <a:avLst/>
          </a:prstGeom>
        </p:spPr>
      </p:pic>
    </p:spTree>
    <p:extLst>
      <p:ext uri="{BB962C8B-B14F-4D97-AF65-F5344CB8AC3E}">
        <p14:creationId xmlns:p14="http://schemas.microsoft.com/office/powerpoint/2010/main" val="283571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9F0B-A70D-06F8-5C7C-6DCF18749B8F}"/>
              </a:ext>
            </a:extLst>
          </p:cNvPr>
          <p:cNvSpPr>
            <a:spLocks noGrp="1"/>
          </p:cNvSpPr>
          <p:nvPr>
            <p:ph type="title"/>
          </p:nvPr>
        </p:nvSpPr>
        <p:spPr/>
        <p:txBody>
          <a:bodyPr>
            <a:normAutofit/>
          </a:bodyPr>
          <a:lstStyle/>
          <a:p>
            <a:r>
              <a:rPr lang="en-US" dirty="0"/>
              <a:t>Recovering FTE Costs from Medicare</a:t>
            </a:r>
          </a:p>
        </p:txBody>
      </p:sp>
      <p:sp>
        <p:nvSpPr>
          <p:cNvPr id="3" name="Content Placeholder 2">
            <a:extLst>
              <a:ext uri="{FF2B5EF4-FFF2-40B4-BE49-F238E27FC236}">
                <a16:creationId xmlns:a16="http://schemas.microsoft.com/office/drawing/2014/main" id="{E4F0A334-2134-E0E0-1009-E426F697B3D7}"/>
              </a:ext>
            </a:extLst>
          </p:cNvPr>
          <p:cNvSpPr>
            <a:spLocks noGrp="1"/>
          </p:cNvSpPr>
          <p:nvPr>
            <p:ph sz="half" idx="1"/>
          </p:nvPr>
        </p:nvSpPr>
        <p:spPr>
          <a:xfrm>
            <a:off x="599485" y="1343816"/>
            <a:ext cx="10850157" cy="776395"/>
          </a:xfrm>
        </p:spPr>
        <p:txBody>
          <a:bodyPr>
            <a:normAutofit/>
          </a:bodyPr>
          <a:lstStyle/>
          <a:p>
            <a:pPr marL="0" indent="0">
              <a:buNone/>
            </a:pPr>
            <a:r>
              <a:rPr lang="en-US" sz="2400" dirty="0"/>
              <a:t>Medicare cost report structures provide direct cost offsets for additional staff dedicated to living donation.</a:t>
            </a:r>
          </a:p>
        </p:txBody>
      </p:sp>
      <p:sp>
        <p:nvSpPr>
          <p:cNvPr id="6" name="Slide Number Placeholder 5">
            <a:extLst>
              <a:ext uri="{FF2B5EF4-FFF2-40B4-BE49-F238E27FC236}">
                <a16:creationId xmlns:a16="http://schemas.microsoft.com/office/drawing/2014/main" id="{687F3A00-DCA8-BB4C-D17C-0F208EED8806}"/>
              </a:ext>
            </a:extLst>
          </p:cNvPr>
          <p:cNvSpPr>
            <a:spLocks noGrp="1"/>
          </p:cNvSpPr>
          <p:nvPr>
            <p:ph type="sldNum" sz="quarter" idx="11"/>
          </p:nvPr>
        </p:nvSpPr>
        <p:spPr/>
        <p:txBody>
          <a:bodyPr/>
          <a:lstStyle/>
          <a:p>
            <a:fld id="{7266DF5B-7CA8-42DA-A3FF-8EEE6A5A46EA}" type="slidenum">
              <a:rPr lang="en-US" smtClean="0"/>
              <a:t>32</a:t>
            </a:fld>
            <a:endParaRPr lang="en-US"/>
          </a:p>
        </p:txBody>
      </p:sp>
      <p:pic>
        <p:nvPicPr>
          <p:cNvPr id="5" name="Picture 4">
            <a:extLst>
              <a:ext uri="{FF2B5EF4-FFF2-40B4-BE49-F238E27FC236}">
                <a16:creationId xmlns:a16="http://schemas.microsoft.com/office/drawing/2014/main" id="{D6A074B5-057D-3940-C3AA-0CA7B90A5AFD}"/>
              </a:ext>
            </a:extLst>
          </p:cNvPr>
          <p:cNvPicPr>
            <a:picLocks noChangeAspect="1"/>
          </p:cNvPicPr>
          <p:nvPr/>
        </p:nvPicPr>
        <p:blipFill>
          <a:blip r:embed="rId3"/>
          <a:srcRect l="15295" t="24652" r="38586" b="8421"/>
          <a:stretch/>
        </p:blipFill>
        <p:spPr>
          <a:xfrm>
            <a:off x="-6070155" y="1064252"/>
            <a:ext cx="5622758" cy="4589796"/>
          </a:xfrm>
          <a:prstGeom prst="rect">
            <a:avLst/>
          </a:prstGeom>
        </p:spPr>
      </p:pic>
      <p:sp>
        <p:nvSpPr>
          <p:cNvPr id="12" name="Rectangle 11">
            <a:extLst>
              <a:ext uri="{FF2B5EF4-FFF2-40B4-BE49-F238E27FC236}">
                <a16:creationId xmlns:a16="http://schemas.microsoft.com/office/drawing/2014/main" id="{D09B5291-3CCB-A577-ED90-6A49631E3639}"/>
              </a:ext>
            </a:extLst>
          </p:cNvPr>
          <p:cNvSpPr/>
          <p:nvPr/>
        </p:nvSpPr>
        <p:spPr>
          <a:xfrm>
            <a:off x="599485" y="2120211"/>
            <a:ext cx="10825049" cy="560560"/>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rPr>
              <a:t>Our Estimated Financial Benefit:</a:t>
            </a:r>
          </a:p>
        </p:txBody>
      </p:sp>
      <p:sp>
        <p:nvSpPr>
          <p:cNvPr id="13" name="Left Arrow 12">
            <a:extLst>
              <a:ext uri="{FF2B5EF4-FFF2-40B4-BE49-F238E27FC236}">
                <a16:creationId xmlns:a16="http://schemas.microsoft.com/office/drawing/2014/main" id="{359BF8BF-EAE7-1AC2-8579-A3595C15212B}"/>
              </a:ext>
            </a:extLst>
          </p:cNvPr>
          <p:cNvSpPr/>
          <p:nvPr/>
        </p:nvSpPr>
        <p:spPr>
          <a:xfrm>
            <a:off x="11987047" y="3966034"/>
            <a:ext cx="4078030" cy="1695552"/>
          </a:xfrm>
          <a:prstGeom prst="leftArrow">
            <a:avLst>
              <a:gd name="adj1" fmla="val 100000"/>
              <a:gd name="adj2" fmla="val 36926"/>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rPr>
              <a:t>Add screenshot or details from the “Additional Staff for Living Donation” tab</a:t>
            </a:r>
          </a:p>
        </p:txBody>
      </p:sp>
      <p:sp>
        <p:nvSpPr>
          <p:cNvPr id="4" name="Right Arrow 9">
            <a:extLst>
              <a:ext uri="{FF2B5EF4-FFF2-40B4-BE49-F238E27FC236}">
                <a16:creationId xmlns:a16="http://schemas.microsoft.com/office/drawing/2014/main" id="{F5DD6501-E4EA-959D-5910-8786DE031DE6}"/>
              </a:ext>
            </a:extLst>
          </p:cNvPr>
          <p:cNvSpPr/>
          <p:nvPr/>
        </p:nvSpPr>
        <p:spPr>
          <a:xfrm>
            <a:off x="-2660073" y="1343817"/>
            <a:ext cx="2849708" cy="776395"/>
          </a:xfrm>
          <a:prstGeom prst="rightArrow">
            <a:avLst>
              <a:gd name="adj1" fmla="val 100000"/>
              <a:gd name="adj2" fmla="val 6119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rPr>
              <a:t>Example Sub-title:</a:t>
            </a:r>
          </a:p>
        </p:txBody>
      </p:sp>
      <p:pic>
        <p:nvPicPr>
          <p:cNvPr id="9" name="Picture 8">
            <a:extLst>
              <a:ext uri="{FF2B5EF4-FFF2-40B4-BE49-F238E27FC236}">
                <a16:creationId xmlns:a16="http://schemas.microsoft.com/office/drawing/2014/main" id="{5064794C-5878-CD7D-FDFA-E7922A2EF300}"/>
              </a:ext>
            </a:extLst>
          </p:cNvPr>
          <p:cNvPicPr>
            <a:picLocks noChangeAspect="1"/>
          </p:cNvPicPr>
          <p:nvPr/>
        </p:nvPicPr>
        <p:blipFill>
          <a:blip r:embed="rId4"/>
          <a:stretch>
            <a:fillRect/>
          </a:stretch>
        </p:blipFill>
        <p:spPr>
          <a:xfrm>
            <a:off x="1873685" y="2825516"/>
            <a:ext cx="8003163" cy="3269668"/>
          </a:xfrm>
          <a:prstGeom prst="rect">
            <a:avLst/>
          </a:prstGeom>
        </p:spPr>
      </p:pic>
    </p:spTree>
    <p:extLst>
      <p:ext uri="{BB962C8B-B14F-4D97-AF65-F5344CB8AC3E}">
        <p14:creationId xmlns:p14="http://schemas.microsoft.com/office/powerpoint/2010/main" val="166228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9628-46B9-43E5-E0D4-D718DBB4B929}"/>
              </a:ext>
            </a:extLst>
          </p:cNvPr>
          <p:cNvSpPr>
            <a:spLocks noGrp="1"/>
          </p:cNvSpPr>
          <p:nvPr>
            <p:ph type="title"/>
          </p:nvPr>
        </p:nvSpPr>
        <p:spPr>
          <a:xfrm>
            <a:off x="0" y="18255"/>
            <a:ext cx="12192000" cy="1577457"/>
          </a:xfrm>
        </p:spPr>
        <p:txBody>
          <a:bodyPr/>
          <a:lstStyle/>
          <a:p>
            <a:r>
              <a:rPr lang="en-US" dirty="0"/>
              <a:t>Conclusion</a:t>
            </a:r>
          </a:p>
        </p:txBody>
      </p:sp>
      <p:sp>
        <p:nvSpPr>
          <p:cNvPr id="10" name="Slide Number Placeholder 9">
            <a:extLst>
              <a:ext uri="{FF2B5EF4-FFF2-40B4-BE49-F238E27FC236}">
                <a16:creationId xmlns:a16="http://schemas.microsoft.com/office/drawing/2014/main" id="{5B8B9E3D-C7AD-8479-A805-8E8B2092D378}"/>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33</a:t>
            </a:fld>
            <a:endParaRPr lang="en-US"/>
          </a:p>
        </p:txBody>
      </p:sp>
      <p:graphicFrame>
        <p:nvGraphicFramePr>
          <p:cNvPr id="4" name="Table 3">
            <a:extLst>
              <a:ext uri="{FF2B5EF4-FFF2-40B4-BE49-F238E27FC236}">
                <a16:creationId xmlns:a16="http://schemas.microsoft.com/office/drawing/2014/main" id="{0BB06A89-FF42-CBDC-AA86-3E9B452AA068}"/>
              </a:ext>
            </a:extLst>
          </p:cNvPr>
          <p:cNvGraphicFramePr>
            <a:graphicFrameLocks noGrp="1"/>
          </p:cNvGraphicFramePr>
          <p:nvPr>
            <p:extLst>
              <p:ext uri="{D42A27DB-BD31-4B8C-83A1-F6EECF244321}">
                <p14:modId xmlns:p14="http://schemas.microsoft.com/office/powerpoint/2010/main" val="921344945"/>
              </p:ext>
            </p:extLst>
          </p:nvPr>
        </p:nvGraphicFramePr>
        <p:xfrm>
          <a:off x="566048" y="2303482"/>
          <a:ext cx="4917475" cy="3162148"/>
        </p:xfrm>
        <a:graphic>
          <a:graphicData uri="http://schemas.openxmlformats.org/drawingml/2006/table">
            <a:tbl>
              <a:tblPr firstRow="1" bandRow="1">
                <a:tableStyleId>{D27102A9-8310-4765-A935-A1911B00CA55}</a:tableStyleId>
              </a:tblPr>
              <a:tblGrid>
                <a:gridCol w="1266016">
                  <a:extLst>
                    <a:ext uri="{9D8B030D-6E8A-4147-A177-3AD203B41FA5}">
                      <a16:colId xmlns:a16="http://schemas.microsoft.com/office/drawing/2014/main" val="2134022155"/>
                    </a:ext>
                  </a:extLst>
                </a:gridCol>
                <a:gridCol w="1705599">
                  <a:extLst>
                    <a:ext uri="{9D8B030D-6E8A-4147-A177-3AD203B41FA5}">
                      <a16:colId xmlns:a16="http://schemas.microsoft.com/office/drawing/2014/main" val="3610843404"/>
                    </a:ext>
                  </a:extLst>
                </a:gridCol>
                <a:gridCol w="1945860">
                  <a:extLst>
                    <a:ext uri="{9D8B030D-6E8A-4147-A177-3AD203B41FA5}">
                      <a16:colId xmlns:a16="http://schemas.microsoft.com/office/drawing/2014/main" val="2079600240"/>
                    </a:ext>
                  </a:extLst>
                </a:gridCol>
              </a:tblGrid>
              <a:tr h="790537">
                <a:tc>
                  <a:txBody>
                    <a:bodyPr/>
                    <a:lstStyle/>
                    <a:p>
                      <a:r>
                        <a:rPr lang="en-US" b="1" dirty="0">
                          <a:latin typeface="Arial" panose="020B0604020202020204" pitchFamily="34" charset="0"/>
                        </a:rPr>
                        <a:t>Strategy</a:t>
                      </a:r>
                    </a:p>
                  </a:txBody>
                  <a:tcPr/>
                </a:tc>
                <a:tc>
                  <a:txBody>
                    <a:bodyPr/>
                    <a:lstStyle/>
                    <a:p>
                      <a:r>
                        <a:rPr lang="en-US" b="1" dirty="0">
                          <a:latin typeface="Arial" panose="020B0604020202020204" pitchFamily="34" charset="0"/>
                        </a:rPr>
                        <a:t>Investment Needed</a:t>
                      </a:r>
                    </a:p>
                  </a:txBody>
                  <a:tcPr/>
                </a:tc>
                <a:tc>
                  <a:txBody>
                    <a:bodyPr/>
                    <a:lstStyle/>
                    <a:p>
                      <a:r>
                        <a:rPr lang="en-US" b="1" dirty="0">
                          <a:latin typeface="Arial" panose="020B0604020202020204" pitchFamily="34" charset="0"/>
                        </a:rPr>
                        <a:t>Result</a:t>
                      </a:r>
                    </a:p>
                  </a:txBody>
                  <a:tcPr/>
                </a:tc>
                <a:extLst>
                  <a:ext uri="{0D108BD9-81ED-4DB2-BD59-A6C34878D82A}">
                    <a16:rowId xmlns:a16="http://schemas.microsoft.com/office/drawing/2014/main" val="1455181041"/>
                  </a:ext>
                </a:extLst>
              </a:tr>
              <a:tr h="790537">
                <a:tc>
                  <a:txBody>
                    <a:bodyPr/>
                    <a:lstStyle/>
                    <a:p>
                      <a:r>
                        <a:rPr lang="en-US" b="0" dirty="0">
                          <a:latin typeface="Arial" panose="020B0604020202020204" pitchFamily="34" charset="0"/>
                        </a:rPr>
                        <a:t>&lt;Strategy 1&gt;</a:t>
                      </a:r>
                    </a:p>
                  </a:txBody>
                  <a:tcPr/>
                </a:tc>
                <a:tc>
                  <a:txBody>
                    <a:bodyPr/>
                    <a:lstStyle/>
                    <a:p>
                      <a:r>
                        <a:rPr lang="en-US" b="0" dirty="0">
                          <a:latin typeface="Arial" panose="020B0604020202020204" pitchFamily="34" charset="0"/>
                        </a:rPr>
                        <a:t>$, time, FTE, etc.</a:t>
                      </a:r>
                    </a:p>
                  </a:txBody>
                  <a:tcPr/>
                </a:tc>
                <a:tc>
                  <a:txBody>
                    <a:bodyPr/>
                    <a:lstStyle/>
                    <a:p>
                      <a:r>
                        <a:rPr lang="en-US" b="0" dirty="0">
                          <a:latin typeface="Arial" panose="020B0604020202020204" pitchFamily="34" charset="0"/>
                        </a:rPr>
                        <a:t>Intended outcome/impact</a:t>
                      </a:r>
                    </a:p>
                  </a:txBody>
                  <a:tcPr/>
                </a:tc>
                <a:extLst>
                  <a:ext uri="{0D108BD9-81ED-4DB2-BD59-A6C34878D82A}">
                    <a16:rowId xmlns:a16="http://schemas.microsoft.com/office/drawing/2014/main" val="3376326108"/>
                  </a:ext>
                </a:extLst>
              </a:tr>
              <a:tr h="790537">
                <a:tc>
                  <a:txBody>
                    <a:bodyPr/>
                    <a:lstStyle/>
                    <a:p>
                      <a:r>
                        <a:rPr lang="en-US" dirty="0">
                          <a:latin typeface="Arial" panose="020B0604020202020204" pitchFamily="34" charset="0"/>
                        </a:rPr>
                        <a:t>&lt;Strategy 2&gt;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Intended outcome/impact</a:t>
                      </a:r>
                    </a:p>
                  </a:txBody>
                  <a:tcPr/>
                </a:tc>
                <a:extLst>
                  <a:ext uri="{0D108BD9-81ED-4DB2-BD59-A6C34878D82A}">
                    <a16:rowId xmlns:a16="http://schemas.microsoft.com/office/drawing/2014/main" val="966116670"/>
                  </a:ext>
                </a:extLst>
              </a:tr>
              <a:tr h="790537">
                <a:tc>
                  <a:txBody>
                    <a:bodyPr/>
                    <a:lstStyle/>
                    <a:p>
                      <a:r>
                        <a:rPr lang="en-US" dirty="0">
                          <a:latin typeface="Arial" panose="020B0604020202020204" pitchFamily="34" charset="0"/>
                        </a:rPr>
                        <a:t>&lt;Strategy 3&gt;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Intended outcome/impact</a:t>
                      </a:r>
                    </a:p>
                  </a:txBody>
                  <a:tcPr/>
                </a:tc>
                <a:extLst>
                  <a:ext uri="{0D108BD9-81ED-4DB2-BD59-A6C34878D82A}">
                    <a16:rowId xmlns:a16="http://schemas.microsoft.com/office/drawing/2014/main" val="3425146545"/>
                  </a:ext>
                </a:extLst>
              </a:tr>
            </a:tbl>
          </a:graphicData>
        </a:graphic>
      </p:graphicFrame>
      <p:sp>
        <p:nvSpPr>
          <p:cNvPr id="5" name="TextBox 4">
            <a:extLst>
              <a:ext uri="{FF2B5EF4-FFF2-40B4-BE49-F238E27FC236}">
                <a16:creationId xmlns:a16="http://schemas.microsoft.com/office/drawing/2014/main" id="{E7D46601-CC5A-01DD-FE62-88D0065449FA}"/>
              </a:ext>
            </a:extLst>
          </p:cNvPr>
          <p:cNvSpPr txBox="1"/>
          <p:nvPr/>
        </p:nvSpPr>
        <p:spPr>
          <a:xfrm>
            <a:off x="1343024" y="1533257"/>
            <a:ext cx="9220200" cy="646331"/>
          </a:xfrm>
          <a:prstGeom prst="rect">
            <a:avLst/>
          </a:prstGeom>
          <a:noFill/>
        </p:spPr>
        <p:txBody>
          <a:bodyPr wrap="square" rtlCol="0">
            <a:spAutoFit/>
          </a:bodyPr>
          <a:lstStyle/>
          <a:p>
            <a:r>
              <a:rPr lang="en-US" dirty="0">
                <a:latin typeface="Arial" panose="020B0604020202020204" pitchFamily="34" charset="0"/>
              </a:rPr>
              <a:t>To achieve our goal of X, an investment of Y will help us achieve a total financial benefit of Z.</a:t>
            </a:r>
          </a:p>
        </p:txBody>
      </p:sp>
      <p:sp>
        <p:nvSpPr>
          <p:cNvPr id="12" name="Right Arrow 11">
            <a:extLst>
              <a:ext uri="{FF2B5EF4-FFF2-40B4-BE49-F238E27FC236}">
                <a16:creationId xmlns:a16="http://schemas.microsoft.com/office/drawing/2014/main" id="{6AC404A8-B4DF-6FB3-D57B-9E88ABE11C19}"/>
              </a:ext>
            </a:extLst>
          </p:cNvPr>
          <p:cNvSpPr/>
          <p:nvPr/>
        </p:nvSpPr>
        <p:spPr>
          <a:xfrm>
            <a:off x="-3155043" y="2854079"/>
            <a:ext cx="3251490" cy="1569129"/>
          </a:xfrm>
          <a:prstGeom prst="rightArrow">
            <a:avLst>
              <a:gd name="adj1" fmla="val 100000"/>
              <a:gd name="adj2" fmla="val 2983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Restate your summary of strategies for growth, expected investment, and the impact or volume increase you are expecting </a:t>
            </a:r>
          </a:p>
        </p:txBody>
      </p:sp>
      <p:sp>
        <p:nvSpPr>
          <p:cNvPr id="13" name="Right Arrow 12">
            <a:extLst>
              <a:ext uri="{FF2B5EF4-FFF2-40B4-BE49-F238E27FC236}">
                <a16:creationId xmlns:a16="http://schemas.microsoft.com/office/drawing/2014/main" id="{230DD1F1-BCA4-9A65-6EB2-9B8CDB807A96}"/>
              </a:ext>
            </a:extLst>
          </p:cNvPr>
          <p:cNvSpPr/>
          <p:nvPr/>
        </p:nvSpPr>
        <p:spPr>
          <a:xfrm>
            <a:off x="-2230582" y="1393927"/>
            <a:ext cx="2327029" cy="743316"/>
          </a:xfrm>
          <a:prstGeom prst="rightArrow">
            <a:avLst>
              <a:gd name="adj1" fmla="val 100000"/>
              <a:gd name="adj2" fmla="val 2983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Example sub-title</a:t>
            </a:r>
          </a:p>
        </p:txBody>
      </p:sp>
      <p:sp>
        <p:nvSpPr>
          <p:cNvPr id="14" name="Rectangle 13">
            <a:extLst>
              <a:ext uri="{FF2B5EF4-FFF2-40B4-BE49-F238E27FC236}">
                <a16:creationId xmlns:a16="http://schemas.microsoft.com/office/drawing/2014/main" id="{09B36AE4-01F5-C9BA-D38B-2A2A9998982B}"/>
              </a:ext>
            </a:extLst>
          </p:cNvPr>
          <p:cNvSpPr/>
          <p:nvPr/>
        </p:nvSpPr>
        <p:spPr>
          <a:xfrm>
            <a:off x="6248052" y="2277482"/>
            <a:ext cx="5181600" cy="426962"/>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latin typeface="Arial" panose="020B0604020202020204" pitchFamily="34" charset="0"/>
              </a:rPr>
              <a:t>Our Estimated Financial Benefit:</a:t>
            </a:r>
          </a:p>
        </p:txBody>
      </p:sp>
      <p:grpSp>
        <p:nvGrpSpPr>
          <p:cNvPr id="15" name="Group 14">
            <a:extLst>
              <a:ext uri="{FF2B5EF4-FFF2-40B4-BE49-F238E27FC236}">
                <a16:creationId xmlns:a16="http://schemas.microsoft.com/office/drawing/2014/main" id="{6407F6B1-060F-CCC7-597A-C2C9826A1EC5}"/>
              </a:ext>
            </a:extLst>
          </p:cNvPr>
          <p:cNvGrpSpPr/>
          <p:nvPr/>
        </p:nvGrpSpPr>
        <p:grpSpPr>
          <a:xfrm rot="5400000">
            <a:off x="674228" y="-173605"/>
            <a:ext cx="553746" cy="1197865"/>
            <a:chOff x="5936974" y="1934817"/>
            <a:chExt cx="796062" cy="1722043"/>
          </a:xfrm>
          <a:solidFill>
            <a:schemeClr val="accent1">
              <a:alpha val="50652"/>
            </a:schemeClr>
          </a:solidFill>
        </p:grpSpPr>
        <p:grpSp>
          <p:nvGrpSpPr>
            <p:cNvPr id="16" name="Group 15">
              <a:extLst>
                <a:ext uri="{FF2B5EF4-FFF2-40B4-BE49-F238E27FC236}">
                  <a16:creationId xmlns:a16="http://schemas.microsoft.com/office/drawing/2014/main" id="{298808AC-5F3B-C40C-0765-86695043C9DF}"/>
                </a:ext>
              </a:extLst>
            </p:cNvPr>
            <p:cNvGrpSpPr/>
            <p:nvPr/>
          </p:nvGrpSpPr>
          <p:grpSpPr>
            <a:xfrm>
              <a:off x="5936974" y="1934817"/>
              <a:ext cx="159026" cy="1722043"/>
              <a:chOff x="5936974" y="1934817"/>
              <a:chExt cx="159026" cy="1722043"/>
            </a:xfrm>
            <a:grpFill/>
          </p:grpSpPr>
          <p:sp>
            <p:nvSpPr>
              <p:cNvPr id="31" name="Oval 30">
                <a:extLst>
                  <a:ext uri="{FF2B5EF4-FFF2-40B4-BE49-F238E27FC236}">
                    <a16:creationId xmlns:a16="http://schemas.microsoft.com/office/drawing/2014/main" id="{66A3A194-2E34-9368-CA88-32924A7660A1}"/>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5E95ED4-4DC1-C2A2-0264-7919E9D8AD7F}"/>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EC0CFD6-7E23-5C36-94C0-7F666F50A33B}"/>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FB55E18-56C5-C41A-D6A5-53968BF0878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9EA0CC9-41D3-FEBC-25B1-81B10A9330D9}"/>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7BAEC14-0B38-6E03-9E84-205F410184F1}"/>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387E033-4A1A-8595-7354-5FD8E3DD35E1}"/>
                </a:ext>
              </a:extLst>
            </p:cNvPr>
            <p:cNvGrpSpPr/>
            <p:nvPr/>
          </p:nvGrpSpPr>
          <p:grpSpPr>
            <a:xfrm>
              <a:off x="6255492" y="1934817"/>
              <a:ext cx="159026" cy="1722043"/>
              <a:chOff x="6242810" y="1934817"/>
              <a:chExt cx="159026" cy="1722043"/>
            </a:xfrm>
            <a:grpFill/>
          </p:grpSpPr>
          <p:sp>
            <p:nvSpPr>
              <p:cNvPr id="25" name="Oval 24">
                <a:extLst>
                  <a:ext uri="{FF2B5EF4-FFF2-40B4-BE49-F238E27FC236}">
                    <a16:creationId xmlns:a16="http://schemas.microsoft.com/office/drawing/2014/main" id="{DF17BE18-581A-8131-FEA6-618BE74F62DE}"/>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C7D8598-CBAD-CA8C-C983-C03401B684EC}"/>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18B95B9-EA06-B207-3DF3-4CCB4753913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399AF77-05DB-FF93-44BF-4D4C25427F0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9976192-49AC-5654-AB6C-DEE141D9C82E}"/>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7773E0D-1F0D-5FBB-B381-315A53251B38}"/>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72E2684-31C5-5D4B-4B47-CFB042FD7A0D}"/>
                </a:ext>
              </a:extLst>
            </p:cNvPr>
            <p:cNvGrpSpPr/>
            <p:nvPr/>
          </p:nvGrpSpPr>
          <p:grpSpPr>
            <a:xfrm>
              <a:off x="6574010" y="1934817"/>
              <a:ext cx="159026" cy="1722043"/>
              <a:chOff x="6242810" y="1934817"/>
              <a:chExt cx="159026" cy="1722043"/>
            </a:xfrm>
            <a:grpFill/>
          </p:grpSpPr>
          <p:sp>
            <p:nvSpPr>
              <p:cNvPr id="19" name="Oval 18">
                <a:extLst>
                  <a:ext uri="{FF2B5EF4-FFF2-40B4-BE49-F238E27FC236}">
                    <a16:creationId xmlns:a16="http://schemas.microsoft.com/office/drawing/2014/main" id="{1073EF79-FD9B-CEBA-264F-184CF8CB91C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0D3FAB5-C6DC-FA3E-0CB9-FB544C009054}"/>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3130390-A7F5-5196-9D63-A6E1F41DB63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108749-959A-2C91-DEB1-81B1A5DB5FD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1632C4-4B22-305C-F492-F2ECB1830733}"/>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E64594-4301-564C-92AC-3A283CCCD31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a:extLst>
              <a:ext uri="{FF2B5EF4-FFF2-40B4-BE49-F238E27FC236}">
                <a16:creationId xmlns:a16="http://schemas.microsoft.com/office/drawing/2014/main" id="{B9130CA8-8505-E9F2-596F-107FB9C6AC29}"/>
              </a:ext>
            </a:extLst>
          </p:cNvPr>
          <p:cNvGrpSpPr/>
          <p:nvPr/>
        </p:nvGrpSpPr>
        <p:grpSpPr>
          <a:xfrm>
            <a:off x="11132850" y="3971936"/>
            <a:ext cx="741789" cy="1604641"/>
            <a:chOff x="5936974" y="1934817"/>
            <a:chExt cx="796062" cy="1722043"/>
          </a:xfrm>
          <a:solidFill>
            <a:schemeClr val="accent4">
              <a:alpha val="20952"/>
            </a:schemeClr>
          </a:solidFill>
        </p:grpSpPr>
        <p:grpSp>
          <p:nvGrpSpPr>
            <p:cNvPr id="38" name="Group 37">
              <a:extLst>
                <a:ext uri="{FF2B5EF4-FFF2-40B4-BE49-F238E27FC236}">
                  <a16:creationId xmlns:a16="http://schemas.microsoft.com/office/drawing/2014/main" id="{C1E77704-E721-44FB-19A2-102BA7EFBA4B}"/>
                </a:ext>
              </a:extLst>
            </p:cNvPr>
            <p:cNvGrpSpPr/>
            <p:nvPr/>
          </p:nvGrpSpPr>
          <p:grpSpPr>
            <a:xfrm>
              <a:off x="5936974" y="1934817"/>
              <a:ext cx="159026" cy="1722043"/>
              <a:chOff x="5936974" y="1934817"/>
              <a:chExt cx="159026" cy="1722043"/>
            </a:xfrm>
            <a:grpFill/>
          </p:grpSpPr>
          <p:sp>
            <p:nvSpPr>
              <p:cNvPr id="53" name="Oval 52">
                <a:extLst>
                  <a:ext uri="{FF2B5EF4-FFF2-40B4-BE49-F238E27FC236}">
                    <a16:creationId xmlns:a16="http://schemas.microsoft.com/office/drawing/2014/main" id="{6274AB24-3034-40CD-C3F6-75BF84361930}"/>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3152185-E23A-2932-006D-38618B7C38F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2B75E0D-E001-B076-A210-7B333ACFF565}"/>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34AD91A-C0E3-8E67-5780-6DD7BD3A4DF6}"/>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7BDF4E2-B63A-C6C9-4D8D-6CF3D3D7B4B3}"/>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C48747-6AE0-BEC4-494E-F94AFCD06992}"/>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84DA85B-0B5A-DBA0-34E4-1F58F4592ADD}"/>
                </a:ext>
              </a:extLst>
            </p:cNvPr>
            <p:cNvGrpSpPr/>
            <p:nvPr/>
          </p:nvGrpSpPr>
          <p:grpSpPr>
            <a:xfrm>
              <a:off x="6255492" y="1934817"/>
              <a:ext cx="159026" cy="1722043"/>
              <a:chOff x="6242810" y="1934817"/>
              <a:chExt cx="159026" cy="1722043"/>
            </a:xfrm>
            <a:grpFill/>
          </p:grpSpPr>
          <p:sp>
            <p:nvSpPr>
              <p:cNvPr id="47" name="Oval 46">
                <a:extLst>
                  <a:ext uri="{FF2B5EF4-FFF2-40B4-BE49-F238E27FC236}">
                    <a16:creationId xmlns:a16="http://schemas.microsoft.com/office/drawing/2014/main" id="{18FB87F1-284D-DB6A-CA84-A027F1A74C09}"/>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B37655C-B7DA-5C1F-1282-B7E477A040F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B46110C-2FDD-99B0-FEBC-BBB0E5D10F15}"/>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9CE2A54-FD21-5F7C-3890-C2114BF28DA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9EF0DEF-5FA7-1408-ACD6-695663B1690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9B677C0-30BB-66FB-0690-F73313D3612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16506BF7-F3AA-D1CC-D719-3CD66A3A414F}"/>
                </a:ext>
              </a:extLst>
            </p:cNvPr>
            <p:cNvGrpSpPr/>
            <p:nvPr/>
          </p:nvGrpSpPr>
          <p:grpSpPr>
            <a:xfrm>
              <a:off x="6574010" y="1934817"/>
              <a:ext cx="159026" cy="1722043"/>
              <a:chOff x="6242810" y="1934817"/>
              <a:chExt cx="159026" cy="1722043"/>
            </a:xfrm>
            <a:grpFill/>
          </p:grpSpPr>
          <p:sp>
            <p:nvSpPr>
              <p:cNvPr id="41" name="Oval 40">
                <a:extLst>
                  <a:ext uri="{FF2B5EF4-FFF2-40B4-BE49-F238E27FC236}">
                    <a16:creationId xmlns:a16="http://schemas.microsoft.com/office/drawing/2014/main" id="{7FE57321-1D26-1D40-A2DF-372EEEEF363F}"/>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5DB2333-A53A-B6AF-519F-EFA10FC412C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401EE70-C57E-0234-8062-9A24E91D31A9}"/>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C21F216-1BB3-158B-18FF-153427C3FF8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AE10F7-2AC0-BEF9-C9B0-5C3175317F8C}"/>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7CA3A57-E93A-D516-A4B0-8C0AFBAEEF3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a:extLst>
              <a:ext uri="{FF2B5EF4-FFF2-40B4-BE49-F238E27FC236}">
                <a16:creationId xmlns:a16="http://schemas.microsoft.com/office/drawing/2014/main" id="{E2CD53E8-42D0-1633-2578-B1D8921D7206}"/>
              </a:ext>
            </a:extLst>
          </p:cNvPr>
          <p:cNvPicPr>
            <a:picLocks noChangeAspect="1"/>
          </p:cNvPicPr>
          <p:nvPr/>
        </p:nvPicPr>
        <p:blipFill>
          <a:blip r:embed="rId2"/>
          <a:stretch>
            <a:fillRect/>
          </a:stretch>
        </p:blipFill>
        <p:spPr>
          <a:xfrm>
            <a:off x="5953124" y="2861358"/>
            <a:ext cx="5915641" cy="2299401"/>
          </a:xfrm>
          <a:prstGeom prst="rect">
            <a:avLst/>
          </a:prstGeom>
        </p:spPr>
      </p:pic>
    </p:spTree>
    <p:extLst>
      <p:ext uri="{BB962C8B-B14F-4D97-AF65-F5344CB8AC3E}">
        <p14:creationId xmlns:p14="http://schemas.microsoft.com/office/powerpoint/2010/main" val="4073810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DF87-E2A6-DB02-911D-7ABA70C838A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F19C3C7-EE63-FC6C-EDD2-49BC92257D34}"/>
              </a:ext>
            </a:extLst>
          </p:cNvPr>
          <p:cNvSpPr/>
          <p:nvPr/>
        </p:nvSpPr>
        <p:spPr>
          <a:xfrm>
            <a:off x="0" y="0"/>
            <a:ext cx="12192000" cy="6858000"/>
          </a:xfrm>
          <a:prstGeom prst="rect">
            <a:avLst/>
          </a:prstGeom>
          <a:gradFill>
            <a:gsLst>
              <a:gs pos="100000">
                <a:schemeClr val="accent3"/>
              </a:gs>
              <a:gs pos="39000">
                <a:schemeClr val="accent1"/>
              </a:gs>
              <a:gs pos="0">
                <a:schemeClr val="accent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
            </a:endParaRPr>
          </a:p>
        </p:txBody>
      </p:sp>
      <p:pic>
        <p:nvPicPr>
          <p:cNvPr id="6" name="Graphic 5">
            <a:extLst>
              <a:ext uri="{FF2B5EF4-FFF2-40B4-BE49-F238E27FC236}">
                <a16:creationId xmlns:a16="http://schemas.microsoft.com/office/drawing/2014/main" id="{CE2E1703-244E-746E-F0D5-9BDB207BD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513" y="349527"/>
            <a:ext cx="1834198" cy="1834198"/>
          </a:xfrm>
          <a:prstGeom prst="rect">
            <a:avLst/>
          </a:prstGeom>
        </p:spPr>
      </p:pic>
      <p:grpSp>
        <p:nvGrpSpPr>
          <p:cNvPr id="5" name="Group 4">
            <a:extLst>
              <a:ext uri="{FF2B5EF4-FFF2-40B4-BE49-F238E27FC236}">
                <a16:creationId xmlns:a16="http://schemas.microsoft.com/office/drawing/2014/main" id="{437F3FA1-3634-8B85-BE1F-8D2E9C3A739E}"/>
              </a:ext>
            </a:extLst>
          </p:cNvPr>
          <p:cNvGrpSpPr/>
          <p:nvPr/>
        </p:nvGrpSpPr>
        <p:grpSpPr>
          <a:xfrm rot="5400000">
            <a:off x="10970303" y="27466"/>
            <a:ext cx="553746" cy="1197865"/>
            <a:chOff x="5936974" y="1934817"/>
            <a:chExt cx="796062" cy="1722043"/>
          </a:xfrm>
          <a:solidFill>
            <a:schemeClr val="accent1"/>
          </a:solidFill>
        </p:grpSpPr>
        <p:grpSp>
          <p:nvGrpSpPr>
            <p:cNvPr id="7" name="Group 6">
              <a:extLst>
                <a:ext uri="{FF2B5EF4-FFF2-40B4-BE49-F238E27FC236}">
                  <a16:creationId xmlns:a16="http://schemas.microsoft.com/office/drawing/2014/main" id="{7FDC9D47-9C93-97AA-A2AE-2D1DE1C3D823}"/>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D9DBAE39-0517-5D59-ACB8-F7BDFD13547C}"/>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E54105D-1EE5-2CAA-0C1B-23BF7F4E2D9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8B10C81-BF24-D8F9-7F6D-8689A3AA661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3F73EDC-111A-7DB5-DD2A-4DF1302BDF9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30D57FA-4A81-C9FB-CE0A-301D41F9E14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1987F71-2113-7BAB-5598-9984C6357D3E}"/>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B6C35347-C330-2321-A4DB-29D3715B8B49}"/>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05326B53-CE8A-87DB-EC8A-C1B8A2C835C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7BBDBC0-72B6-09B1-4D25-9C3276EED7E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6319D6-597B-B81C-B21C-8F4D088EFE86}"/>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EBABADC-D8F6-F5E8-94CF-6DA4220DBDB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C044A60-3348-9848-3C27-43AC781711F1}"/>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20B77CD-4F61-F187-4890-B88ACA7008E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BDC5681-D427-55FD-1C55-DC9AD1C9B6E6}"/>
                </a:ext>
              </a:extLst>
            </p:cNvPr>
            <p:cNvGrpSpPr/>
            <p:nvPr/>
          </p:nvGrpSpPr>
          <p:grpSpPr>
            <a:xfrm>
              <a:off x="6574010" y="1934817"/>
              <a:ext cx="159026" cy="1722043"/>
              <a:chOff x="6242810" y="1934817"/>
              <a:chExt cx="159026" cy="1722043"/>
            </a:xfrm>
            <a:grpFill/>
          </p:grpSpPr>
          <p:sp>
            <p:nvSpPr>
              <p:cNvPr id="10" name="Oval 9">
                <a:extLst>
                  <a:ext uri="{FF2B5EF4-FFF2-40B4-BE49-F238E27FC236}">
                    <a16:creationId xmlns:a16="http://schemas.microsoft.com/office/drawing/2014/main" id="{E9162286-179A-B604-F369-D682D297DF24}"/>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D7B5BE-A8E3-75D7-707E-5283877D09E8}"/>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82D891B-933B-C5CC-3286-87DAB406A3C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A236D6C-A3CD-AE8C-5E2A-CEB6A35EE449}"/>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904BA8-EB5E-F016-4DC7-019D495B917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21EA375-C156-9F2A-F11A-ADCCB9DE2487}"/>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665A021D-5B2B-3A68-E581-0B8E513BE1DD}"/>
              </a:ext>
            </a:extLst>
          </p:cNvPr>
          <p:cNvGrpSpPr/>
          <p:nvPr/>
        </p:nvGrpSpPr>
        <p:grpSpPr>
          <a:xfrm>
            <a:off x="595158" y="4815693"/>
            <a:ext cx="741789" cy="1604641"/>
            <a:chOff x="5936974" y="1934817"/>
            <a:chExt cx="796062" cy="1722043"/>
          </a:xfrm>
          <a:solidFill>
            <a:schemeClr val="bg1">
              <a:alpha val="60000"/>
            </a:schemeClr>
          </a:solidFill>
        </p:grpSpPr>
        <p:grpSp>
          <p:nvGrpSpPr>
            <p:cNvPr id="32" name="Group 31">
              <a:extLst>
                <a:ext uri="{FF2B5EF4-FFF2-40B4-BE49-F238E27FC236}">
                  <a16:creationId xmlns:a16="http://schemas.microsoft.com/office/drawing/2014/main" id="{4148CEA1-5B7D-9A7A-6A48-98F31A138D6B}"/>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B978D815-405B-F9BA-12D4-436CBEE155AD}"/>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9A4232D-04C7-EC1B-29CA-8AC2C54DBF02}"/>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E0168F2-3966-2EBA-722B-EDBBD567C94C}"/>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C2C8B99-140A-EB98-FF6D-1875AE999FDA}"/>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FAD280A-F855-D279-DD03-97BBA3CC8E54}"/>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BD04B00-2844-88C1-5568-1AD13B06E36C}"/>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2844810-D614-08FE-EF3C-92A8ACB21222}"/>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E649A9D0-10F1-3ABD-A96F-64F1BD73842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8C373F5-962B-226B-C706-AFD552CAD87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373B7AE-FAF1-056B-E148-221338A62792}"/>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7BF5B27-5F8B-47F0-F028-4D258D7E978C}"/>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0ECFF60-9555-CF1E-1643-FCF887DE84F8}"/>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9087E70-66DA-DD0E-A1B3-CB281B0CBEC2}"/>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349F7B1F-4037-9493-D363-42488F701B9D}"/>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153A039A-70CC-0514-7196-7075325A1C7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CD6C4E-D248-21BE-D484-FCDC0FDE3B67}"/>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D048072-F7EA-00E4-818F-8FF0B8AE70DC}"/>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E642851-CB0D-4E2B-FCAD-6425610BD4E2}"/>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7B2AA92-1781-A67E-B515-7066A5FBEC5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F540030-3317-4790-D3C5-EA9831F7766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6D1A7973-9791-D0A9-FAFF-79DF26F37861}"/>
              </a:ext>
            </a:extLst>
          </p:cNvPr>
          <p:cNvSpPr txBox="1"/>
          <p:nvPr/>
        </p:nvSpPr>
        <p:spPr>
          <a:xfrm>
            <a:off x="1583465" y="5869172"/>
            <a:ext cx="9934575" cy="646331"/>
          </a:xfrm>
          <a:prstGeom prst="rect">
            <a:avLst/>
          </a:prstGeom>
          <a:noFill/>
        </p:spPr>
        <p:txBody>
          <a:bodyPr wrap="square" rtlCol="0">
            <a:spAutoFit/>
          </a:bodyPr>
          <a:lstStyle/>
          <a:p>
            <a:pPr algn="ctr"/>
            <a:r>
              <a:rPr lang="en-US" dirty="0">
                <a:latin typeface="Arial" panose="020B0604020202020204" pitchFamily="34" charset="0"/>
              </a:rPr>
              <a:t>This presentation was created with support from the National Kidney Foundation’s Living Donation Business Case Toolkit, available at [ADD LINK ONCE AVAILABLE].</a:t>
            </a:r>
          </a:p>
        </p:txBody>
      </p:sp>
      <p:sp>
        <p:nvSpPr>
          <p:cNvPr id="3" name="Title 2">
            <a:extLst>
              <a:ext uri="{FF2B5EF4-FFF2-40B4-BE49-F238E27FC236}">
                <a16:creationId xmlns:a16="http://schemas.microsoft.com/office/drawing/2014/main" id="{5A0DED20-7648-119B-D89D-8EADC6B1BD26}"/>
              </a:ext>
            </a:extLst>
          </p:cNvPr>
          <p:cNvSpPr>
            <a:spLocks noGrp="1"/>
          </p:cNvSpPr>
          <p:nvPr>
            <p:ph type="ctrTitle"/>
          </p:nvPr>
        </p:nvSpPr>
        <p:spPr>
          <a:xfrm>
            <a:off x="0" y="1391507"/>
            <a:ext cx="12192000" cy="1834198"/>
          </a:xfrm>
        </p:spPr>
        <p:txBody>
          <a:bodyPr/>
          <a:lstStyle/>
          <a:p>
            <a:r>
              <a:rPr lang="en-US" dirty="0"/>
              <a:t>Thank you</a:t>
            </a:r>
          </a:p>
        </p:txBody>
      </p:sp>
      <p:sp>
        <p:nvSpPr>
          <p:cNvPr id="4" name="Rounded Rectangle 3">
            <a:extLst>
              <a:ext uri="{FF2B5EF4-FFF2-40B4-BE49-F238E27FC236}">
                <a16:creationId xmlns:a16="http://schemas.microsoft.com/office/drawing/2014/main" id="{19421E02-30B3-B7B2-8826-7BEA9741F0FB}"/>
              </a:ext>
            </a:extLst>
          </p:cNvPr>
          <p:cNvSpPr/>
          <p:nvPr/>
        </p:nvSpPr>
        <p:spPr>
          <a:xfrm>
            <a:off x="3932052" y="2939489"/>
            <a:ext cx="4327896" cy="1950296"/>
          </a:xfrm>
          <a:prstGeom prst="roundRect">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Your logo here</a:t>
            </a:r>
          </a:p>
        </p:txBody>
      </p:sp>
    </p:spTree>
    <p:extLst>
      <p:ext uri="{BB962C8B-B14F-4D97-AF65-F5344CB8AC3E}">
        <p14:creationId xmlns:p14="http://schemas.microsoft.com/office/powerpoint/2010/main" val="589314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04B637-2129-BD21-EEF9-DA00AF9243C6}"/>
              </a:ext>
            </a:extLst>
          </p:cNvPr>
          <p:cNvSpPr>
            <a:spLocks noGrp="1"/>
          </p:cNvSpPr>
          <p:nvPr>
            <p:ph type="title"/>
          </p:nvPr>
        </p:nvSpPr>
        <p:spPr>
          <a:xfrm>
            <a:off x="-1" y="0"/>
            <a:ext cx="12192000" cy="1325563"/>
          </a:xfrm>
        </p:spPr>
        <p:txBody>
          <a:bodyPr>
            <a:normAutofit/>
          </a:bodyPr>
          <a:lstStyle/>
          <a:p>
            <a:r>
              <a:rPr lang="en-US" dirty="0"/>
              <a:t>Achieving the Triple Aim in ESRD Care</a:t>
            </a:r>
          </a:p>
        </p:txBody>
      </p:sp>
      <p:sp>
        <p:nvSpPr>
          <p:cNvPr id="4" name="Slide Number Placeholder 3">
            <a:extLst>
              <a:ext uri="{FF2B5EF4-FFF2-40B4-BE49-F238E27FC236}">
                <a16:creationId xmlns:a16="http://schemas.microsoft.com/office/drawing/2014/main" id="{1443EEB6-A60B-36C2-4131-7C0835CE93BB}"/>
              </a:ext>
            </a:extLst>
          </p:cNvPr>
          <p:cNvSpPr>
            <a:spLocks noGrp="1"/>
          </p:cNvSpPr>
          <p:nvPr>
            <p:ph type="sldNum" sz="quarter" idx="11"/>
          </p:nvPr>
        </p:nvSpPr>
        <p:spPr>
          <a:xfrm>
            <a:off x="0" y="6492875"/>
            <a:ext cx="315310" cy="223623"/>
          </a:xfrm>
        </p:spPr>
        <p:txBody>
          <a:bodyPr/>
          <a:lstStyle/>
          <a:p>
            <a:fld id="{7266DF5B-7CA8-42DA-A3FF-8EEE6A5A46EA}" type="slidenum">
              <a:rPr lang="en-US" smtClean="0"/>
              <a:pPr/>
              <a:t>4</a:t>
            </a:fld>
            <a:endParaRPr lang="en-US" dirty="0"/>
          </a:p>
        </p:txBody>
      </p:sp>
      <p:sp>
        <p:nvSpPr>
          <p:cNvPr id="3" name="Footer Placeholder 2">
            <a:extLst>
              <a:ext uri="{FF2B5EF4-FFF2-40B4-BE49-F238E27FC236}">
                <a16:creationId xmlns:a16="http://schemas.microsoft.com/office/drawing/2014/main" id="{DD82583D-F7F3-D123-02AD-D4A93E3229E4}"/>
              </a:ext>
            </a:extLst>
          </p:cNvPr>
          <p:cNvSpPr>
            <a:spLocks noGrp="1"/>
          </p:cNvSpPr>
          <p:nvPr>
            <p:ph type="ftr" sz="quarter" idx="10"/>
          </p:nvPr>
        </p:nvSpPr>
        <p:spPr>
          <a:xfrm>
            <a:off x="612119" y="6492875"/>
            <a:ext cx="7741049" cy="228600"/>
          </a:xfrm>
        </p:spPr>
        <p:txBody>
          <a:bodyPr/>
          <a:lstStyle/>
          <a:p>
            <a:pPr algn="l"/>
            <a:r>
              <a:rPr lang="en-US" dirty="0"/>
              <a:t>Growing Living Donation</a:t>
            </a:r>
          </a:p>
        </p:txBody>
      </p:sp>
      <p:grpSp>
        <p:nvGrpSpPr>
          <p:cNvPr id="316" name="Group 315">
            <a:extLst>
              <a:ext uri="{FF2B5EF4-FFF2-40B4-BE49-F238E27FC236}">
                <a16:creationId xmlns:a16="http://schemas.microsoft.com/office/drawing/2014/main" id="{E3F3823D-1C7D-6B0A-1CEA-FD30529DF00B}"/>
              </a:ext>
            </a:extLst>
          </p:cNvPr>
          <p:cNvGrpSpPr/>
          <p:nvPr/>
        </p:nvGrpSpPr>
        <p:grpSpPr>
          <a:xfrm rot="5400000">
            <a:off x="11316194" y="2895893"/>
            <a:ext cx="553746" cy="1197865"/>
            <a:chOff x="5936974" y="1934817"/>
            <a:chExt cx="796062" cy="1722043"/>
          </a:xfrm>
          <a:solidFill>
            <a:schemeClr val="accent1"/>
          </a:solidFill>
        </p:grpSpPr>
        <p:grpSp>
          <p:nvGrpSpPr>
            <p:cNvPr id="317" name="Group 316">
              <a:extLst>
                <a:ext uri="{FF2B5EF4-FFF2-40B4-BE49-F238E27FC236}">
                  <a16:creationId xmlns:a16="http://schemas.microsoft.com/office/drawing/2014/main" id="{D76AD501-1721-C990-3852-CE1440791EB2}"/>
                </a:ext>
              </a:extLst>
            </p:cNvPr>
            <p:cNvGrpSpPr/>
            <p:nvPr/>
          </p:nvGrpSpPr>
          <p:grpSpPr>
            <a:xfrm>
              <a:off x="5936974" y="1934817"/>
              <a:ext cx="159026" cy="1722043"/>
              <a:chOff x="5936974" y="1934817"/>
              <a:chExt cx="159026" cy="1722043"/>
            </a:xfrm>
            <a:grpFill/>
          </p:grpSpPr>
          <p:sp>
            <p:nvSpPr>
              <p:cNvPr id="332" name="Oval 331">
                <a:extLst>
                  <a:ext uri="{FF2B5EF4-FFF2-40B4-BE49-F238E27FC236}">
                    <a16:creationId xmlns:a16="http://schemas.microsoft.com/office/drawing/2014/main" id="{563B8D2A-F998-A666-4F19-1C726906CBD5}"/>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EB72DB09-EED0-BEF9-87A0-AB4F1A374D63}"/>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9B42687A-4822-D0B1-1767-8F05A119C8AF}"/>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32C40F99-7577-F7EF-7E0D-A890D55A38A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5EE2A506-913A-08BA-84FD-33481E0B9054}"/>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ECFEBA97-4FAF-1615-C348-2460AAEFB1F0}"/>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a:extLst>
                <a:ext uri="{FF2B5EF4-FFF2-40B4-BE49-F238E27FC236}">
                  <a16:creationId xmlns:a16="http://schemas.microsoft.com/office/drawing/2014/main" id="{6AF19446-571F-DBFD-9B47-5AC98C429B9E}"/>
                </a:ext>
              </a:extLst>
            </p:cNvPr>
            <p:cNvGrpSpPr/>
            <p:nvPr/>
          </p:nvGrpSpPr>
          <p:grpSpPr>
            <a:xfrm>
              <a:off x="6255492" y="1934817"/>
              <a:ext cx="159026" cy="1722043"/>
              <a:chOff x="6242810" y="1934817"/>
              <a:chExt cx="159026" cy="1722043"/>
            </a:xfrm>
            <a:grpFill/>
          </p:grpSpPr>
          <p:sp>
            <p:nvSpPr>
              <p:cNvPr id="326" name="Oval 325">
                <a:extLst>
                  <a:ext uri="{FF2B5EF4-FFF2-40B4-BE49-F238E27FC236}">
                    <a16:creationId xmlns:a16="http://schemas.microsoft.com/office/drawing/2014/main" id="{E5A140EB-8713-7F7C-726F-B633904E7AE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a:extLst>
                  <a:ext uri="{FF2B5EF4-FFF2-40B4-BE49-F238E27FC236}">
                    <a16:creationId xmlns:a16="http://schemas.microsoft.com/office/drawing/2014/main" id="{9966BFE4-4450-97DA-AF24-1EE3C3629819}"/>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A8E193FA-62DD-AEA8-39DF-6553FD0348B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a:extLst>
                  <a:ext uri="{FF2B5EF4-FFF2-40B4-BE49-F238E27FC236}">
                    <a16:creationId xmlns:a16="http://schemas.microsoft.com/office/drawing/2014/main" id="{18CE4BD5-1317-57F2-5ABE-EC93A20DBD6B}"/>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C0B6D401-8B11-15BA-FA1C-3706D01D3EE4}"/>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142397B8-19A9-16A0-7890-B874EEE3BB9F}"/>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FD272E4A-7D86-78EF-5288-053CFED72A4E}"/>
                </a:ext>
              </a:extLst>
            </p:cNvPr>
            <p:cNvGrpSpPr/>
            <p:nvPr/>
          </p:nvGrpSpPr>
          <p:grpSpPr>
            <a:xfrm>
              <a:off x="6574010" y="1934817"/>
              <a:ext cx="159026" cy="1722043"/>
              <a:chOff x="6242810" y="1934817"/>
              <a:chExt cx="159026" cy="1722043"/>
            </a:xfrm>
            <a:grpFill/>
          </p:grpSpPr>
          <p:sp>
            <p:nvSpPr>
              <p:cNvPr id="320" name="Oval 319">
                <a:extLst>
                  <a:ext uri="{FF2B5EF4-FFF2-40B4-BE49-F238E27FC236}">
                    <a16:creationId xmlns:a16="http://schemas.microsoft.com/office/drawing/2014/main" id="{C43C7A86-E1FA-13E5-8677-90819113BC27}"/>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7A02BBEF-D20A-C89B-18F4-CA4039F6E631}"/>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6B0342DB-A73C-0AA6-73B6-FE4AA0EA7CC7}"/>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608443E0-62D7-7477-00C4-BFCD934ED23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A69C87C4-1941-B076-83BD-FDF3DD9A8BA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1F33E607-3F21-F921-85E3-9D6A0B0B0B3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a:extLst>
              <a:ext uri="{FF2B5EF4-FFF2-40B4-BE49-F238E27FC236}">
                <a16:creationId xmlns:a16="http://schemas.microsoft.com/office/drawing/2014/main" id="{14739D0A-0674-576C-B379-FBCE790C32EA}"/>
              </a:ext>
            </a:extLst>
          </p:cNvPr>
          <p:cNvSpPr txBox="1"/>
          <p:nvPr/>
        </p:nvSpPr>
        <p:spPr>
          <a:xfrm>
            <a:off x="0" y="1173225"/>
            <a:ext cx="12192000" cy="830997"/>
          </a:xfrm>
          <a:prstGeom prst="rect">
            <a:avLst/>
          </a:prstGeom>
          <a:noFill/>
        </p:spPr>
        <p:txBody>
          <a:bodyPr wrap="square" rtlCol="0">
            <a:spAutoFit/>
          </a:bodyPr>
          <a:lstStyle/>
          <a:p>
            <a:pPr algn="ctr"/>
            <a:r>
              <a:rPr lang="en-US" sz="2400" b="1" dirty="0">
                <a:solidFill>
                  <a:schemeClr val="accent5"/>
                </a:solidFill>
                <a:latin typeface="+mj-lt"/>
                <a:ea typeface="Roboto" panose="02000000000000000000" pitchFamily="2" charset="0"/>
              </a:rPr>
              <a:t>Preemptive Transplant is the Answer</a:t>
            </a:r>
            <a:br>
              <a:rPr lang="en-US" sz="2400" b="1" dirty="0">
                <a:solidFill>
                  <a:schemeClr val="accent5"/>
                </a:solidFill>
                <a:latin typeface="+mj-lt"/>
                <a:ea typeface="Roboto" panose="02000000000000000000" pitchFamily="2" charset="0"/>
              </a:rPr>
            </a:br>
            <a:r>
              <a:rPr lang="en-US" sz="2400" dirty="0">
                <a:solidFill>
                  <a:schemeClr val="accent5"/>
                </a:solidFill>
                <a:latin typeface="+mj-lt"/>
                <a:ea typeface="Roboto" panose="02000000000000000000" pitchFamily="2" charset="0"/>
              </a:rPr>
              <a:t>(and Living Donor Transplantation is the Solution)</a:t>
            </a:r>
          </a:p>
        </p:txBody>
      </p:sp>
      <p:graphicFrame>
        <p:nvGraphicFramePr>
          <p:cNvPr id="15" name="Diagram 14">
            <a:extLst>
              <a:ext uri="{FF2B5EF4-FFF2-40B4-BE49-F238E27FC236}">
                <a16:creationId xmlns:a16="http://schemas.microsoft.com/office/drawing/2014/main" id="{5E118891-246E-8D4D-4943-0B46A594470E}"/>
              </a:ext>
            </a:extLst>
          </p:cNvPr>
          <p:cNvGraphicFramePr/>
          <p:nvPr>
            <p:extLst>
              <p:ext uri="{D42A27DB-BD31-4B8C-83A1-F6EECF244321}">
                <p14:modId xmlns:p14="http://schemas.microsoft.com/office/powerpoint/2010/main" val="2123611088"/>
              </p:ext>
            </p:extLst>
          </p:nvPr>
        </p:nvGraphicFramePr>
        <p:xfrm>
          <a:off x="2882537" y="1943170"/>
          <a:ext cx="6426926" cy="467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C85D95B1-831B-47E6-19A4-E00D58FEDFAC}"/>
              </a:ext>
            </a:extLst>
          </p:cNvPr>
          <p:cNvGrpSpPr/>
          <p:nvPr/>
        </p:nvGrpSpPr>
        <p:grpSpPr>
          <a:xfrm>
            <a:off x="315913" y="2923650"/>
            <a:ext cx="597483" cy="1292478"/>
            <a:chOff x="5936974" y="1934817"/>
            <a:chExt cx="796062" cy="1722043"/>
          </a:xfrm>
          <a:solidFill>
            <a:schemeClr val="accent5">
              <a:lumMod val="20000"/>
              <a:lumOff val="80000"/>
            </a:schemeClr>
          </a:solidFill>
        </p:grpSpPr>
        <p:grpSp>
          <p:nvGrpSpPr>
            <p:cNvPr id="13" name="Group 12">
              <a:extLst>
                <a:ext uri="{FF2B5EF4-FFF2-40B4-BE49-F238E27FC236}">
                  <a16:creationId xmlns:a16="http://schemas.microsoft.com/office/drawing/2014/main" id="{1C260AA3-2C0B-141B-0F60-C397EDC1A253}"/>
                </a:ext>
              </a:extLst>
            </p:cNvPr>
            <p:cNvGrpSpPr/>
            <p:nvPr/>
          </p:nvGrpSpPr>
          <p:grpSpPr>
            <a:xfrm>
              <a:off x="5936974" y="1934817"/>
              <a:ext cx="159026" cy="1722043"/>
              <a:chOff x="5936974" y="1934817"/>
              <a:chExt cx="159026" cy="1722043"/>
            </a:xfrm>
            <a:grpFill/>
          </p:grpSpPr>
          <p:sp>
            <p:nvSpPr>
              <p:cNvPr id="29" name="Oval 28">
                <a:extLst>
                  <a:ext uri="{FF2B5EF4-FFF2-40B4-BE49-F238E27FC236}">
                    <a16:creationId xmlns:a16="http://schemas.microsoft.com/office/drawing/2014/main" id="{3299BAAC-A035-3406-9968-86ED1490B4C3}"/>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4142380-61DA-5648-0428-EE89EEC31311}"/>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421F51B-0F6C-9160-CAEC-CFCC99CDB192}"/>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5AEFA4C-D0EE-CFD4-CAA3-5740A366465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D085611-8613-2F8B-2A4E-D70C4BFD48BC}"/>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7F824A1-0D68-29C5-74FD-B8D13F4B67AF}"/>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B3C1D8FB-5B64-C7A6-6935-7D8C53F3C42C}"/>
                </a:ext>
              </a:extLst>
            </p:cNvPr>
            <p:cNvGrpSpPr/>
            <p:nvPr/>
          </p:nvGrpSpPr>
          <p:grpSpPr>
            <a:xfrm>
              <a:off x="6255492" y="1934817"/>
              <a:ext cx="159026" cy="1722043"/>
              <a:chOff x="6242810" y="1934817"/>
              <a:chExt cx="159026" cy="1722043"/>
            </a:xfrm>
            <a:grpFill/>
          </p:grpSpPr>
          <p:sp>
            <p:nvSpPr>
              <p:cNvPr id="23" name="Oval 22">
                <a:extLst>
                  <a:ext uri="{FF2B5EF4-FFF2-40B4-BE49-F238E27FC236}">
                    <a16:creationId xmlns:a16="http://schemas.microsoft.com/office/drawing/2014/main" id="{356B5A32-1190-CDD3-3AD6-BF0AFD8F523D}"/>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D2C468C-EFCA-6978-4C43-D1B5EC77EEEA}"/>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6B83A8C-0536-F579-AEEA-E91BC9D8E6BB}"/>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F7F5F07-0FE4-FBC8-3D53-089ABE73A8E0}"/>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21803B9-2D22-234D-8CB2-BB552D09C3D2}"/>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8A82222-56EE-8A7E-883B-6000E3D2EAF0}"/>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686CB6D-0288-6DAA-D134-5BCA5CDB34B9}"/>
                </a:ext>
              </a:extLst>
            </p:cNvPr>
            <p:cNvGrpSpPr/>
            <p:nvPr/>
          </p:nvGrpSpPr>
          <p:grpSpPr>
            <a:xfrm>
              <a:off x="6574010" y="1934817"/>
              <a:ext cx="159026" cy="1722043"/>
              <a:chOff x="6242810" y="1934817"/>
              <a:chExt cx="159026" cy="1722043"/>
            </a:xfrm>
            <a:grpFill/>
          </p:grpSpPr>
          <p:sp>
            <p:nvSpPr>
              <p:cNvPr id="17" name="Oval 16">
                <a:extLst>
                  <a:ext uri="{FF2B5EF4-FFF2-40B4-BE49-F238E27FC236}">
                    <a16:creationId xmlns:a16="http://schemas.microsoft.com/office/drawing/2014/main" id="{7F193351-6C3E-0F41-50E9-67FC94E6EE5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5E1FA3-4A8E-3466-0216-C6DF68CCD5BF}"/>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D90819-3F6E-A171-090D-D3C1750AFB2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935ED4-8433-695A-6B0D-02B0311D721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1023B35-82D8-C928-3FD8-51CC1BC8F289}"/>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61E598F-13C5-4DA9-04BD-34EFDB0847B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215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0DE5-75EE-95BB-7C6D-374007415890}"/>
              </a:ext>
            </a:extLst>
          </p:cNvPr>
          <p:cNvSpPr>
            <a:spLocks noGrp="1"/>
          </p:cNvSpPr>
          <p:nvPr>
            <p:ph type="title"/>
          </p:nvPr>
        </p:nvSpPr>
        <p:spPr>
          <a:xfrm>
            <a:off x="838200" y="2001839"/>
            <a:ext cx="10515600" cy="1427162"/>
          </a:xfrm>
        </p:spPr>
        <p:txBody>
          <a:bodyPr/>
          <a:lstStyle/>
          <a:p>
            <a:r>
              <a:rPr lang="en-US"/>
              <a:t>Why Transplant?</a:t>
            </a:r>
            <a:endParaRPr lang="en-US" dirty="0"/>
          </a:p>
        </p:txBody>
      </p:sp>
      <p:sp>
        <p:nvSpPr>
          <p:cNvPr id="3" name="TextBox 2">
            <a:extLst>
              <a:ext uri="{FF2B5EF4-FFF2-40B4-BE49-F238E27FC236}">
                <a16:creationId xmlns:a16="http://schemas.microsoft.com/office/drawing/2014/main" id="{F395E2FF-4B4E-0607-8DD0-A89C3E73E1CE}"/>
              </a:ext>
            </a:extLst>
          </p:cNvPr>
          <p:cNvSpPr txBox="1"/>
          <p:nvPr/>
        </p:nvSpPr>
        <p:spPr>
          <a:xfrm>
            <a:off x="3025700" y="3575942"/>
            <a:ext cx="7138125" cy="1384995"/>
          </a:xfrm>
          <a:prstGeom prst="rect">
            <a:avLst/>
          </a:prstGeom>
          <a:noFill/>
        </p:spPr>
        <p:txBody>
          <a:bodyPr wrap="square" numCol="1" rtlCol="0" anchor="ctr">
            <a:spAutoFit/>
          </a:bodyPr>
          <a:lstStyle/>
          <a:p>
            <a:pPr marL="457200" indent="-457200">
              <a:buSzPct val="100000"/>
              <a:buFont typeface="Arial" panose="020B0604020202020204" pitchFamily="34" charset="0"/>
              <a:buChar char="•"/>
            </a:pPr>
            <a:r>
              <a:rPr lang="en-ID" sz="2800" i="0" dirty="0">
                <a:solidFill>
                  <a:schemeClr val="accent5"/>
                </a:solidFill>
                <a:effectLst/>
                <a:ea typeface="Inter" panose="02000503000000020004" pitchFamily="2" charset="0"/>
              </a:rPr>
              <a:t>End Stage Renal Disease Basics</a:t>
            </a:r>
          </a:p>
          <a:p>
            <a:pPr marL="457200" indent="-457200">
              <a:buSzPct val="100000"/>
              <a:buFont typeface="Arial" panose="020B0604020202020204" pitchFamily="34" charset="0"/>
              <a:buChar char="•"/>
            </a:pPr>
            <a:r>
              <a:rPr lang="en-ID" sz="2800" i="0" dirty="0">
                <a:solidFill>
                  <a:schemeClr val="accent5"/>
                </a:solidFill>
                <a:effectLst/>
                <a:ea typeface="Inter" panose="02000503000000020004" pitchFamily="2" charset="0"/>
              </a:rPr>
              <a:t>Incidence and Prevalence</a:t>
            </a:r>
          </a:p>
          <a:p>
            <a:pPr marL="457200" indent="-457200">
              <a:buSzPct val="100000"/>
              <a:buFont typeface="Arial" panose="020B0604020202020204" pitchFamily="34" charset="0"/>
              <a:buChar char="•"/>
            </a:pPr>
            <a:r>
              <a:rPr lang="en-ID" sz="2800" i="0" dirty="0">
                <a:solidFill>
                  <a:schemeClr val="accent5"/>
                </a:solidFill>
                <a:effectLst/>
                <a:ea typeface="Inter" panose="02000503000000020004" pitchFamily="2" charset="0"/>
              </a:rPr>
              <a:t>Cost </a:t>
            </a:r>
          </a:p>
        </p:txBody>
      </p:sp>
    </p:spTree>
    <p:extLst>
      <p:ext uri="{BB962C8B-B14F-4D97-AF65-F5344CB8AC3E}">
        <p14:creationId xmlns:p14="http://schemas.microsoft.com/office/powerpoint/2010/main" val="274582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8EA123-4BCC-D062-3C1C-5EBD12FB8253}"/>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6</a:t>
            </a:fld>
            <a:endParaRPr lang="en-US" dirty="0"/>
          </a:p>
        </p:txBody>
      </p:sp>
      <p:sp>
        <p:nvSpPr>
          <p:cNvPr id="3" name="Footer Placeholder 2">
            <a:extLst>
              <a:ext uri="{FF2B5EF4-FFF2-40B4-BE49-F238E27FC236}">
                <a16:creationId xmlns:a16="http://schemas.microsoft.com/office/drawing/2014/main" id="{FA247C39-B231-A0E1-BEC4-9FBE361F1936}"/>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sp>
        <p:nvSpPr>
          <p:cNvPr id="5" name="Freeform 4">
            <a:extLst>
              <a:ext uri="{FF2B5EF4-FFF2-40B4-BE49-F238E27FC236}">
                <a16:creationId xmlns:a16="http://schemas.microsoft.com/office/drawing/2014/main" id="{F926BB1E-B742-16F5-1306-681E245F4D76}"/>
              </a:ext>
            </a:extLst>
          </p:cNvPr>
          <p:cNvSpPr/>
          <p:nvPr/>
        </p:nvSpPr>
        <p:spPr>
          <a:xfrm>
            <a:off x="5826548" y="4609053"/>
            <a:ext cx="4472811" cy="822960"/>
          </a:xfrm>
          <a:custGeom>
            <a:avLst/>
            <a:gdLst>
              <a:gd name="connsiteX0" fmla="*/ 0 w 2975017"/>
              <a:gd name="connsiteY0" fmla="*/ 0 h 1107076"/>
              <a:gd name="connsiteX1" fmla="*/ 2975017 w 2975017"/>
              <a:gd name="connsiteY1" fmla="*/ 0 h 1107076"/>
              <a:gd name="connsiteX2" fmla="*/ 2340090 w 2975017"/>
              <a:gd name="connsiteY2" fmla="*/ 1107076 h 1107076"/>
              <a:gd name="connsiteX3" fmla="*/ 624174 w 2975017"/>
              <a:gd name="connsiteY3" fmla="*/ 1107076 h 1107076"/>
              <a:gd name="connsiteX4" fmla="*/ 0 w 2975017"/>
              <a:gd name="connsiteY4" fmla="*/ 0 h 1107076"/>
              <a:gd name="connsiteX0" fmla="*/ 625273 w 3600290"/>
              <a:gd name="connsiteY0" fmla="*/ 0 h 1121036"/>
              <a:gd name="connsiteX1" fmla="*/ 3600290 w 3600290"/>
              <a:gd name="connsiteY1" fmla="*/ 0 h 1121036"/>
              <a:gd name="connsiteX2" fmla="*/ 2965363 w 3600290"/>
              <a:gd name="connsiteY2" fmla="*/ 1107076 h 1121036"/>
              <a:gd name="connsiteX3" fmla="*/ 0 w 3600290"/>
              <a:gd name="connsiteY3" fmla="*/ 1121036 h 1121036"/>
              <a:gd name="connsiteX4" fmla="*/ 625273 w 3600290"/>
              <a:gd name="connsiteY4" fmla="*/ 0 h 1121036"/>
              <a:gd name="connsiteX0" fmla="*/ 0 w 4042981"/>
              <a:gd name="connsiteY0" fmla="*/ 0 h 1128017"/>
              <a:gd name="connsiteX1" fmla="*/ 4042981 w 4042981"/>
              <a:gd name="connsiteY1" fmla="*/ 6981 h 1128017"/>
              <a:gd name="connsiteX2" fmla="*/ 3408054 w 4042981"/>
              <a:gd name="connsiteY2" fmla="*/ 1114057 h 1128017"/>
              <a:gd name="connsiteX3" fmla="*/ 442691 w 4042981"/>
              <a:gd name="connsiteY3" fmla="*/ 1128017 h 1128017"/>
              <a:gd name="connsiteX4" fmla="*/ 0 w 4042981"/>
              <a:gd name="connsiteY4" fmla="*/ 0 h 1128017"/>
              <a:gd name="connsiteX0" fmla="*/ 674134 w 4717115"/>
              <a:gd name="connsiteY0" fmla="*/ 0 h 1114057"/>
              <a:gd name="connsiteX1" fmla="*/ 4717115 w 4717115"/>
              <a:gd name="connsiteY1" fmla="*/ 6981 h 1114057"/>
              <a:gd name="connsiteX2" fmla="*/ 4082188 w 4717115"/>
              <a:gd name="connsiteY2" fmla="*/ 1114057 h 1114057"/>
              <a:gd name="connsiteX3" fmla="*/ 0 w 4717115"/>
              <a:gd name="connsiteY3" fmla="*/ 1086136 h 1114057"/>
              <a:gd name="connsiteX4" fmla="*/ 674134 w 4717115"/>
              <a:gd name="connsiteY4" fmla="*/ 0 h 1114057"/>
              <a:gd name="connsiteX0" fmla="*/ 695075 w 4738056"/>
              <a:gd name="connsiteY0" fmla="*/ 0 h 1114057"/>
              <a:gd name="connsiteX1" fmla="*/ 4738056 w 4738056"/>
              <a:gd name="connsiteY1" fmla="*/ 6981 h 1114057"/>
              <a:gd name="connsiteX2" fmla="*/ 4103129 w 4738056"/>
              <a:gd name="connsiteY2" fmla="*/ 1114057 h 1114057"/>
              <a:gd name="connsiteX3" fmla="*/ 0 w 4738056"/>
              <a:gd name="connsiteY3" fmla="*/ 1114057 h 1114057"/>
              <a:gd name="connsiteX4" fmla="*/ 695075 w 4738056"/>
              <a:gd name="connsiteY4" fmla="*/ 0 h 1114057"/>
              <a:gd name="connsiteX0" fmla="*/ 65319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53194 w 4696175"/>
              <a:gd name="connsiteY4" fmla="*/ 0 h 1114057"/>
              <a:gd name="connsiteX0" fmla="*/ 632254 w 4696175"/>
              <a:gd name="connsiteY0" fmla="*/ 13960 h 1107076"/>
              <a:gd name="connsiteX1" fmla="*/ 4696175 w 4696175"/>
              <a:gd name="connsiteY1" fmla="*/ 0 h 1107076"/>
              <a:gd name="connsiteX2" fmla="*/ 4061248 w 4696175"/>
              <a:gd name="connsiteY2" fmla="*/ 1107076 h 1107076"/>
              <a:gd name="connsiteX3" fmla="*/ 0 w 4696175"/>
              <a:gd name="connsiteY3" fmla="*/ 1107076 h 1107076"/>
              <a:gd name="connsiteX4" fmla="*/ 632254 w 4696175"/>
              <a:gd name="connsiteY4" fmla="*/ 13960 h 1107076"/>
              <a:gd name="connsiteX0" fmla="*/ 63923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39234 w 4696175"/>
              <a:gd name="connsiteY4" fmla="*/ 0 h 1114057"/>
              <a:gd name="connsiteX0" fmla="*/ 625274 w 4682215"/>
              <a:gd name="connsiteY0" fmla="*/ 0 h 1114057"/>
              <a:gd name="connsiteX1" fmla="*/ 4682215 w 4682215"/>
              <a:gd name="connsiteY1" fmla="*/ 6981 h 1114057"/>
              <a:gd name="connsiteX2" fmla="*/ 4047288 w 4682215"/>
              <a:gd name="connsiteY2" fmla="*/ 1114057 h 1114057"/>
              <a:gd name="connsiteX3" fmla="*/ 0 w 4682215"/>
              <a:gd name="connsiteY3" fmla="*/ 1100097 h 1114057"/>
              <a:gd name="connsiteX4" fmla="*/ 625274 w 4682215"/>
              <a:gd name="connsiteY4" fmla="*/ 0 h 1114057"/>
              <a:gd name="connsiteX0" fmla="*/ 415870 w 4472811"/>
              <a:gd name="connsiteY0" fmla="*/ 0 h 1114057"/>
              <a:gd name="connsiteX1" fmla="*/ 4472811 w 4472811"/>
              <a:gd name="connsiteY1" fmla="*/ 6981 h 1114057"/>
              <a:gd name="connsiteX2" fmla="*/ 3837884 w 4472811"/>
              <a:gd name="connsiteY2" fmla="*/ 1114057 h 1114057"/>
              <a:gd name="connsiteX3" fmla="*/ 0 w 4472811"/>
              <a:gd name="connsiteY3" fmla="*/ 1093117 h 1114057"/>
              <a:gd name="connsiteX4" fmla="*/ 415870 w 4472811"/>
              <a:gd name="connsiteY4" fmla="*/ 0 h 11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2811" h="1114057">
                <a:moveTo>
                  <a:pt x="415870" y="0"/>
                </a:moveTo>
                <a:lnTo>
                  <a:pt x="4472811" y="6981"/>
                </a:lnTo>
                <a:lnTo>
                  <a:pt x="3837884" y="1114057"/>
                </a:lnTo>
                <a:lnTo>
                  <a:pt x="0" y="1093117"/>
                </a:lnTo>
                <a:lnTo>
                  <a:pt x="415870" y="0"/>
                </a:lnTo>
                <a:close/>
              </a:path>
            </a:pathLst>
          </a:cu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Freeform 5">
            <a:extLst>
              <a:ext uri="{FF2B5EF4-FFF2-40B4-BE49-F238E27FC236}">
                <a16:creationId xmlns:a16="http://schemas.microsoft.com/office/drawing/2014/main" id="{1FC80174-A176-C5F2-6AB0-3D647431DA3F}"/>
              </a:ext>
            </a:extLst>
          </p:cNvPr>
          <p:cNvSpPr/>
          <p:nvPr/>
        </p:nvSpPr>
        <p:spPr>
          <a:xfrm>
            <a:off x="6346606" y="3451399"/>
            <a:ext cx="4682215" cy="822960"/>
          </a:xfrm>
          <a:custGeom>
            <a:avLst/>
            <a:gdLst>
              <a:gd name="connsiteX0" fmla="*/ 0 w 2975017"/>
              <a:gd name="connsiteY0" fmla="*/ 0 h 1107076"/>
              <a:gd name="connsiteX1" fmla="*/ 2975017 w 2975017"/>
              <a:gd name="connsiteY1" fmla="*/ 0 h 1107076"/>
              <a:gd name="connsiteX2" fmla="*/ 2340090 w 2975017"/>
              <a:gd name="connsiteY2" fmla="*/ 1107076 h 1107076"/>
              <a:gd name="connsiteX3" fmla="*/ 624174 w 2975017"/>
              <a:gd name="connsiteY3" fmla="*/ 1107076 h 1107076"/>
              <a:gd name="connsiteX4" fmla="*/ 0 w 2975017"/>
              <a:gd name="connsiteY4" fmla="*/ 0 h 1107076"/>
              <a:gd name="connsiteX0" fmla="*/ 625273 w 3600290"/>
              <a:gd name="connsiteY0" fmla="*/ 0 h 1121036"/>
              <a:gd name="connsiteX1" fmla="*/ 3600290 w 3600290"/>
              <a:gd name="connsiteY1" fmla="*/ 0 h 1121036"/>
              <a:gd name="connsiteX2" fmla="*/ 2965363 w 3600290"/>
              <a:gd name="connsiteY2" fmla="*/ 1107076 h 1121036"/>
              <a:gd name="connsiteX3" fmla="*/ 0 w 3600290"/>
              <a:gd name="connsiteY3" fmla="*/ 1121036 h 1121036"/>
              <a:gd name="connsiteX4" fmla="*/ 625273 w 3600290"/>
              <a:gd name="connsiteY4" fmla="*/ 0 h 1121036"/>
              <a:gd name="connsiteX0" fmla="*/ 0 w 4042981"/>
              <a:gd name="connsiteY0" fmla="*/ 0 h 1128017"/>
              <a:gd name="connsiteX1" fmla="*/ 4042981 w 4042981"/>
              <a:gd name="connsiteY1" fmla="*/ 6981 h 1128017"/>
              <a:gd name="connsiteX2" fmla="*/ 3408054 w 4042981"/>
              <a:gd name="connsiteY2" fmla="*/ 1114057 h 1128017"/>
              <a:gd name="connsiteX3" fmla="*/ 442691 w 4042981"/>
              <a:gd name="connsiteY3" fmla="*/ 1128017 h 1128017"/>
              <a:gd name="connsiteX4" fmla="*/ 0 w 4042981"/>
              <a:gd name="connsiteY4" fmla="*/ 0 h 1128017"/>
              <a:gd name="connsiteX0" fmla="*/ 674134 w 4717115"/>
              <a:gd name="connsiteY0" fmla="*/ 0 h 1114057"/>
              <a:gd name="connsiteX1" fmla="*/ 4717115 w 4717115"/>
              <a:gd name="connsiteY1" fmla="*/ 6981 h 1114057"/>
              <a:gd name="connsiteX2" fmla="*/ 4082188 w 4717115"/>
              <a:gd name="connsiteY2" fmla="*/ 1114057 h 1114057"/>
              <a:gd name="connsiteX3" fmla="*/ 0 w 4717115"/>
              <a:gd name="connsiteY3" fmla="*/ 1086136 h 1114057"/>
              <a:gd name="connsiteX4" fmla="*/ 674134 w 4717115"/>
              <a:gd name="connsiteY4" fmla="*/ 0 h 1114057"/>
              <a:gd name="connsiteX0" fmla="*/ 695075 w 4738056"/>
              <a:gd name="connsiteY0" fmla="*/ 0 h 1114057"/>
              <a:gd name="connsiteX1" fmla="*/ 4738056 w 4738056"/>
              <a:gd name="connsiteY1" fmla="*/ 6981 h 1114057"/>
              <a:gd name="connsiteX2" fmla="*/ 4103129 w 4738056"/>
              <a:gd name="connsiteY2" fmla="*/ 1114057 h 1114057"/>
              <a:gd name="connsiteX3" fmla="*/ 0 w 4738056"/>
              <a:gd name="connsiteY3" fmla="*/ 1114057 h 1114057"/>
              <a:gd name="connsiteX4" fmla="*/ 695075 w 4738056"/>
              <a:gd name="connsiteY4" fmla="*/ 0 h 1114057"/>
              <a:gd name="connsiteX0" fmla="*/ 65319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53194 w 4696175"/>
              <a:gd name="connsiteY4" fmla="*/ 0 h 1114057"/>
              <a:gd name="connsiteX0" fmla="*/ 632254 w 4696175"/>
              <a:gd name="connsiteY0" fmla="*/ 13960 h 1107076"/>
              <a:gd name="connsiteX1" fmla="*/ 4696175 w 4696175"/>
              <a:gd name="connsiteY1" fmla="*/ 0 h 1107076"/>
              <a:gd name="connsiteX2" fmla="*/ 4061248 w 4696175"/>
              <a:gd name="connsiteY2" fmla="*/ 1107076 h 1107076"/>
              <a:gd name="connsiteX3" fmla="*/ 0 w 4696175"/>
              <a:gd name="connsiteY3" fmla="*/ 1107076 h 1107076"/>
              <a:gd name="connsiteX4" fmla="*/ 632254 w 4696175"/>
              <a:gd name="connsiteY4" fmla="*/ 13960 h 1107076"/>
              <a:gd name="connsiteX0" fmla="*/ 63923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39234 w 4696175"/>
              <a:gd name="connsiteY4" fmla="*/ 0 h 1114057"/>
              <a:gd name="connsiteX0" fmla="*/ 625274 w 4682215"/>
              <a:gd name="connsiteY0" fmla="*/ 0 h 1114057"/>
              <a:gd name="connsiteX1" fmla="*/ 4682215 w 4682215"/>
              <a:gd name="connsiteY1" fmla="*/ 6981 h 1114057"/>
              <a:gd name="connsiteX2" fmla="*/ 4047288 w 4682215"/>
              <a:gd name="connsiteY2" fmla="*/ 1114057 h 1114057"/>
              <a:gd name="connsiteX3" fmla="*/ 0 w 4682215"/>
              <a:gd name="connsiteY3" fmla="*/ 1100097 h 1114057"/>
              <a:gd name="connsiteX4" fmla="*/ 625274 w 4682215"/>
              <a:gd name="connsiteY4" fmla="*/ 0 h 11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2215" h="1114057">
                <a:moveTo>
                  <a:pt x="625274" y="0"/>
                </a:moveTo>
                <a:lnTo>
                  <a:pt x="4682215" y="6981"/>
                </a:lnTo>
                <a:lnTo>
                  <a:pt x="4047288" y="1114057"/>
                </a:lnTo>
                <a:lnTo>
                  <a:pt x="0" y="1100097"/>
                </a:lnTo>
                <a:lnTo>
                  <a:pt x="625274" y="0"/>
                </a:lnTo>
                <a:close/>
              </a:path>
            </a:pathLst>
          </a:custGeom>
          <a:solidFill>
            <a:schemeClr val="accent5">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7" name="Freeform 6">
            <a:extLst>
              <a:ext uri="{FF2B5EF4-FFF2-40B4-BE49-F238E27FC236}">
                <a16:creationId xmlns:a16="http://schemas.microsoft.com/office/drawing/2014/main" id="{480EFCB7-C428-FAFF-23FD-58D1AE499E5E}"/>
              </a:ext>
            </a:extLst>
          </p:cNvPr>
          <p:cNvSpPr/>
          <p:nvPr/>
        </p:nvSpPr>
        <p:spPr>
          <a:xfrm>
            <a:off x="7051601" y="2300466"/>
            <a:ext cx="4682215" cy="822960"/>
          </a:xfrm>
          <a:custGeom>
            <a:avLst/>
            <a:gdLst>
              <a:gd name="connsiteX0" fmla="*/ 0 w 2975017"/>
              <a:gd name="connsiteY0" fmla="*/ 0 h 1107076"/>
              <a:gd name="connsiteX1" fmla="*/ 2975017 w 2975017"/>
              <a:gd name="connsiteY1" fmla="*/ 0 h 1107076"/>
              <a:gd name="connsiteX2" fmla="*/ 2340090 w 2975017"/>
              <a:gd name="connsiteY2" fmla="*/ 1107076 h 1107076"/>
              <a:gd name="connsiteX3" fmla="*/ 624174 w 2975017"/>
              <a:gd name="connsiteY3" fmla="*/ 1107076 h 1107076"/>
              <a:gd name="connsiteX4" fmla="*/ 0 w 2975017"/>
              <a:gd name="connsiteY4" fmla="*/ 0 h 1107076"/>
              <a:gd name="connsiteX0" fmla="*/ 625273 w 3600290"/>
              <a:gd name="connsiteY0" fmla="*/ 0 h 1121036"/>
              <a:gd name="connsiteX1" fmla="*/ 3600290 w 3600290"/>
              <a:gd name="connsiteY1" fmla="*/ 0 h 1121036"/>
              <a:gd name="connsiteX2" fmla="*/ 2965363 w 3600290"/>
              <a:gd name="connsiteY2" fmla="*/ 1107076 h 1121036"/>
              <a:gd name="connsiteX3" fmla="*/ 0 w 3600290"/>
              <a:gd name="connsiteY3" fmla="*/ 1121036 h 1121036"/>
              <a:gd name="connsiteX4" fmla="*/ 625273 w 3600290"/>
              <a:gd name="connsiteY4" fmla="*/ 0 h 1121036"/>
              <a:gd name="connsiteX0" fmla="*/ 0 w 4042981"/>
              <a:gd name="connsiteY0" fmla="*/ 0 h 1128017"/>
              <a:gd name="connsiteX1" fmla="*/ 4042981 w 4042981"/>
              <a:gd name="connsiteY1" fmla="*/ 6981 h 1128017"/>
              <a:gd name="connsiteX2" fmla="*/ 3408054 w 4042981"/>
              <a:gd name="connsiteY2" fmla="*/ 1114057 h 1128017"/>
              <a:gd name="connsiteX3" fmla="*/ 442691 w 4042981"/>
              <a:gd name="connsiteY3" fmla="*/ 1128017 h 1128017"/>
              <a:gd name="connsiteX4" fmla="*/ 0 w 4042981"/>
              <a:gd name="connsiteY4" fmla="*/ 0 h 1128017"/>
              <a:gd name="connsiteX0" fmla="*/ 674134 w 4717115"/>
              <a:gd name="connsiteY0" fmla="*/ 0 h 1114057"/>
              <a:gd name="connsiteX1" fmla="*/ 4717115 w 4717115"/>
              <a:gd name="connsiteY1" fmla="*/ 6981 h 1114057"/>
              <a:gd name="connsiteX2" fmla="*/ 4082188 w 4717115"/>
              <a:gd name="connsiteY2" fmla="*/ 1114057 h 1114057"/>
              <a:gd name="connsiteX3" fmla="*/ 0 w 4717115"/>
              <a:gd name="connsiteY3" fmla="*/ 1086136 h 1114057"/>
              <a:gd name="connsiteX4" fmla="*/ 674134 w 4717115"/>
              <a:gd name="connsiteY4" fmla="*/ 0 h 1114057"/>
              <a:gd name="connsiteX0" fmla="*/ 695075 w 4738056"/>
              <a:gd name="connsiteY0" fmla="*/ 0 h 1114057"/>
              <a:gd name="connsiteX1" fmla="*/ 4738056 w 4738056"/>
              <a:gd name="connsiteY1" fmla="*/ 6981 h 1114057"/>
              <a:gd name="connsiteX2" fmla="*/ 4103129 w 4738056"/>
              <a:gd name="connsiteY2" fmla="*/ 1114057 h 1114057"/>
              <a:gd name="connsiteX3" fmla="*/ 0 w 4738056"/>
              <a:gd name="connsiteY3" fmla="*/ 1114057 h 1114057"/>
              <a:gd name="connsiteX4" fmla="*/ 695075 w 4738056"/>
              <a:gd name="connsiteY4" fmla="*/ 0 h 1114057"/>
              <a:gd name="connsiteX0" fmla="*/ 65319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53194 w 4696175"/>
              <a:gd name="connsiteY4" fmla="*/ 0 h 1114057"/>
              <a:gd name="connsiteX0" fmla="*/ 632254 w 4696175"/>
              <a:gd name="connsiteY0" fmla="*/ 13960 h 1107076"/>
              <a:gd name="connsiteX1" fmla="*/ 4696175 w 4696175"/>
              <a:gd name="connsiteY1" fmla="*/ 0 h 1107076"/>
              <a:gd name="connsiteX2" fmla="*/ 4061248 w 4696175"/>
              <a:gd name="connsiteY2" fmla="*/ 1107076 h 1107076"/>
              <a:gd name="connsiteX3" fmla="*/ 0 w 4696175"/>
              <a:gd name="connsiteY3" fmla="*/ 1107076 h 1107076"/>
              <a:gd name="connsiteX4" fmla="*/ 632254 w 4696175"/>
              <a:gd name="connsiteY4" fmla="*/ 13960 h 1107076"/>
              <a:gd name="connsiteX0" fmla="*/ 63923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39234 w 4696175"/>
              <a:gd name="connsiteY4" fmla="*/ 0 h 1114057"/>
              <a:gd name="connsiteX0" fmla="*/ 625274 w 4682215"/>
              <a:gd name="connsiteY0" fmla="*/ 0 h 1114057"/>
              <a:gd name="connsiteX1" fmla="*/ 4682215 w 4682215"/>
              <a:gd name="connsiteY1" fmla="*/ 6981 h 1114057"/>
              <a:gd name="connsiteX2" fmla="*/ 4047288 w 4682215"/>
              <a:gd name="connsiteY2" fmla="*/ 1114057 h 1114057"/>
              <a:gd name="connsiteX3" fmla="*/ 0 w 4682215"/>
              <a:gd name="connsiteY3" fmla="*/ 1100097 h 1114057"/>
              <a:gd name="connsiteX4" fmla="*/ 625274 w 4682215"/>
              <a:gd name="connsiteY4" fmla="*/ 0 h 11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2215" h="1114057">
                <a:moveTo>
                  <a:pt x="625274" y="0"/>
                </a:moveTo>
                <a:lnTo>
                  <a:pt x="4682215" y="6981"/>
                </a:lnTo>
                <a:lnTo>
                  <a:pt x="4047288" y="1114057"/>
                </a:lnTo>
                <a:lnTo>
                  <a:pt x="0" y="1100097"/>
                </a:lnTo>
                <a:lnTo>
                  <a:pt x="625274" y="0"/>
                </a:lnTo>
                <a:close/>
              </a:path>
            </a:pathLst>
          </a:custGeom>
          <a:solidFill>
            <a:schemeClr val="accent3">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C7798C25-84D0-44FE-D0EE-C63C22E5B3F9}"/>
              </a:ext>
            </a:extLst>
          </p:cNvPr>
          <p:cNvSpPr/>
          <p:nvPr/>
        </p:nvSpPr>
        <p:spPr>
          <a:xfrm>
            <a:off x="7599822" y="1150754"/>
            <a:ext cx="4682215" cy="818702"/>
          </a:xfrm>
          <a:custGeom>
            <a:avLst/>
            <a:gdLst>
              <a:gd name="connsiteX0" fmla="*/ 0 w 2975017"/>
              <a:gd name="connsiteY0" fmla="*/ 0 h 1107076"/>
              <a:gd name="connsiteX1" fmla="*/ 2975017 w 2975017"/>
              <a:gd name="connsiteY1" fmla="*/ 0 h 1107076"/>
              <a:gd name="connsiteX2" fmla="*/ 2340090 w 2975017"/>
              <a:gd name="connsiteY2" fmla="*/ 1107076 h 1107076"/>
              <a:gd name="connsiteX3" fmla="*/ 624174 w 2975017"/>
              <a:gd name="connsiteY3" fmla="*/ 1107076 h 1107076"/>
              <a:gd name="connsiteX4" fmla="*/ 0 w 2975017"/>
              <a:gd name="connsiteY4" fmla="*/ 0 h 1107076"/>
              <a:gd name="connsiteX0" fmla="*/ 625273 w 3600290"/>
              <a:gd name="connsiteY0" fmla="*/ 0 h 1121036"/>
              <a:gd name="connsiteX1" fmla="*/ 3600290 w 3600290"/>
              <a:gd name="connsiteY1" fmla="*/ 0 h 1121036"/>
              <a:gd name="connsiteX2" fmla="*/ 2965363 w 3600290"/>
              <a:gd name="connsiteY2" fmla="*/ 1107076 h 1121036"/>
              <a:gd name="connsiteX3" fmla="*/ 0 w 3600290"/>
              <a:gd name="connsiteY3" fmla="*/ 1121036 h 1121036"/>
              <a:gd name="connsiteX4" fmla="*/ 625273 w 3600290"/>
              <a:gd name="connsiteY4" fmla="*/ 0 h 1121036"/>
              <a:gd name="connsiteX0" fmla="*/ 0 w 4042981"/>
              <a:gd name="connsiteY0" fmla="*/ 0 h 1128017"/>
              <a:gd name="connsiteX1" fmla="*/ 4042981 w 4042981"/>
              <a:gd name="connsiteY1" fmla="*/ 6981 h 1128017"/>
              <a:gd name="connsiteX2" fmla="*/ 3408054 w 4042981"/>
              <a:gd name="connsiteY2" fmla="*/ 1114057 h 1128017"/>
              <a:gd name="connsiteX3" fmla="*/ 442691 w 4042981"/>
              <a:gd name="connsiteY3" fmla="*/ 1128017 h 1128017"/>
              <a:gd name="connsiteX4" fmla="*/ 0 w 4042981"/>
              <a:gd name="connsiteY4" fmla="*/ 0 h 1128017"/>
              <a:gd name="connsiteX0" fmla="*/ 674134 w 4717115"/>
              <a:gd name="connsiteY0" fmla="*/ 0 h 1114057"/>
              <a:gd name="connsiteX1" fmla="*/ 4717115 w 4717115"/>
              <a:gd name="connsiteY1" fmla="*/ 6981 h 1114057"/>
              <a:gd name="connsiteX2" fmla="*/ 4082188 w 4717115"/>
              <a:gd name="connsiteY2" fmla="*/ 1114057 h 1114057"/>
              <a:gd name="connsiteX3" fmla="*/ 0 w 4717115"/>
              <a:gd name="connsiteY3" fmla="*/ 1086136 h 1114057"/>
              <a:gd name="connsiteX4" fmla="*/ 674134 w 4717115"/>
              <a:gd name="connsiteY4" fmla="*/ 0 h 1114057"/>
              <a:gd name="connsiteX0" fmla="*/ 695075 w 4738056"/>
              <a:gd name="connsiteY0" fmla="*/ 0 h 1114057"/>
              <a:gd name="connsiteX1" fmla="*/ 4738056 w 4738056"/>
              <a:gd name="connsiteY1" fmla="*/ 6981 h 1114057"/>
              <a:gd name="connsiteX2" fmla="*/ 4103129 w 4738056"/>
              <a:gd name="connsiteY2" fmla="*/ 1114057 h 1114057"/>
              <a:gd name="connsiteX3" fmla="*/ 0 w 4738056"/>
              <a:gd name="connsiteY3" fmla="*/ 1114057 h 1114057"/>
              <a:gd name="connsiteX4" fmla="*/ 695075 w 4738056"/>
              <a:gd name="connsiteY4" fmla="*/ 0 h 1114057"/>
              <a:gd name="connsiteX0" fmla="*/ 65319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53194 w 4696175"/>
              <a:gd name="connsiteY4" fmla="*/ 0 h 1114057"/>
              <a:gd name="connsiteX0" fmla="*/ 632254 w 4696175"/>
              <a:gd name="connsiteY0" fmla="*/ 13960 h 1107076"/>
              <a:gd name="connsiteX1" fmla="*/ 4696175 w 4696175"/>
              <a:gd name="connsiteY1" fmla="*/ 0 h 1107076"/>
              <a:gd name="connsiteX2" fmla="*/ 4061248 w 4696175"/>
              <a:gd name="connsiteY2" fmla="*/ 1107076 h 1107076"/>
              <a:gd name="connsiteX3" fmla="*/ 0 w 4696175"/>
              <a:gd name="connsiteY3" fmla="*/ 1107076 h 1107076"/>
              <a:gd name="connsiteX4" fmla="*/ 632254 w 4696175"/>
              <a:gd name="connsiteY4" fmla="*/ 13960 h 1107076"/>
              <a:gd name="connsiteX0" fmla="*/ 639234 w 4696175"/>
              <a:gd name="connsiteY0" fmla="*/ 0 h 1114057"/>
              <a:gd name="connsiteX1" fmla="*/ 4696175 w 4696175"/>
              <a:gd name="connsiteY1" fmla="*/ 6981 h 1114057"/>
              <a:gd name="connsiteX2" fmla="*/ 4061248 w 4696175"/>
              <a:gd name="connsiteY2" fmla="*/ 1114057 h 1114057"/>
              <a:gd name="connsiteX3" fmla="*/ 0 w 4696175"/>
              <a:gd name="connsiteY3" fmla="*/ 1114057 h 1114057"/>
              <a:gd name="connsiteX4" fmla="*/ 639234 w 4696175"/>
              <a:gd name="connsiteY4" fmla="*/ 0 h 1114057"/>
              <a:gd name="connsiteX0" fmla="*/ 625274 w 4682215"/>
              <a:gd name="connsiteY0" fmla="*/ 0 h 1114057"/>
              <a:gd name="connsiteX1" fmla="*/ 4682215 w 4682215"/>
              <a:gd name="connsiteY1" fmla="*/ 6981 h 1114057"/>
              <a:gd name="connsiteX2" fmla="*/ 4047288 w 4682215"/>
              <a:gd name="connsiteY2" fmla="*/ 1114057 h 1114057"/>
              <a:gd name="connsiteX3" fmla="*/ 0 w 4682215"/>
              <a:gd name="connsiteY3" fmla="*/ 1100097 h 1114057"/>
              <a:gd name="connsiteX4" fmla="*/ 625274 w 4682215"/>
              <a:gd name="connsiteY4" fmla="*/ 0 h 1114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2215" h="1114057">
                <a:moveTo>
                  <a:pt x="625274" y="0"/>
                </a:moveTo>
                <a:lnTo>
                  <a:pt x="4682215" y="6981"/>
                </a:lnTo>
                <a:lnTo>
                  <a:pt x="4047288" y="1114057"/>
                </a:lnTo>
                <a:lnTo>
                  <a:pt x="0" y="1100097"/>
                </a:lnTo>
                <a:lnTo>
                  <a:pt x="625274" y="0"/>
                </a:lnTo>
                <a:close/>
              </a:path>
            </a:pathLst>
          </a:cu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4D4EE8E3-DA76-E77C-5AC1-DD8C0035F77C}"/>
              </a:ext>
            </a:extLst>
          </p:cNvPr>
          <p:cNvGrpSpPr/>
          <p:nvPr/>
        </p:nvGrpSpPr>
        <p:grpSpPr>
          <a:xfrm rot="10800000">
            <a:off x="2962264" y="617494"/>
            <a:ext cx="5539762" cy="6034166"/>
            <a:chOff x="3095625" y="1479550"/>
            <a:chExt cx="2952751" cy="3216275"/>
          </a:xfrm>
        </p:grpSpPr>
        <p:sp>
          <p:nvSpPr>
            <p:cNvPr id="10" name="Freeform 5">
              <a:extLst>
                <a:ext uri="{FF2B5EF4-FFF2-40B4-BE49-F238E27FC236}">
                  <a16:creationId xmlns:a16="http://schemas.microsoft.com/office/drawing/2014/main" id="{694556DB-6B8E-3162-5A44-9378E7A0C8EC}"/>
                </a:ext>
              </a:extLst>
            </p:cNvPr>
            <p:cNvSpPr>
              <a:spLocks/>
            </p:cNvSpPr>
            <p:nvPr/>
          </p:nvSpPr>
          <p:spPr bwMode="auto">
            <a:xfrm>
              <a:off x="4972051" y="2476500"/>
              <a:ext cx="231775" cy="157163"/>
            </a:xfrm>
            <a:custGeom>
              <a:avLst/>
              <a:gdLst>
                <a:gd name="T0" fmla="*/ 0 w 146"/>
                <a:gd name="T1" fmla="*/ 0 h 99"/>
                <a:gd name="T2" fmla="*/ 0 w 146"/>
                <a:gd name="T3" fmla="*/ 99 h 99"/>
                <a:gd name="T4" fmla="*/ 146 w 146"/>
                <a:gd name="T5" fmla="*/ 0 h 99"/>
                <a:gd name="T6" fmla="*/ 0 w 146"/>
                <a:gd name="T7" fmla="*/ 0 h 99"/>
              </a:gdLst>
              <a:ahLst/>
              <a:cxnLst>
                <a:cxn ang="0">
                  <a:pos x="T0" y="T1"/>
                </a:cxn>
                <a:cxn ang="0">
                  <a:pos x="T2" y="T3"/>
                </a:cxn>
                <a:cxn ang="0">
                  <a:pos x="T4" y="T5"/>
                </a:cxn>
                <a:cxn ang="0">
                  <a:pos x="T6" y="T7"/>
                </a:cxn>
              </a:cxnLst>
              <a:rect l="0" t="0" r="r" b="b"/>
              <a:pathLst>
                <a:path w="146" h="99">
                  <a:moveTo>
                    <a:pt x="0" y="0"/>
                  </a:moveTo>
                  <a:lnTo>
                    <a:pt x="0" y="99"/>
                  </a:lnTo>
                  <a:lnTo>
                    <a:pt x="146" y="0"/>
                  </a:lnTo>
                  <a:lnTo>
                    <a:pt x="0"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Freeform 6">
              <a:extLst>
                <a:ext uri="{FF2B5EF4-FFF2-40B4-BE49-F238E27FC236}">
                  <a16:creationId xmlns:a16="http://schemas.microsoft.com/office/drawing/2014/main" id="{5B2E459E-0A1D-8B7B-709D-701C177DBCAE}"/>
                </a:ext>
              </a:extLst>
            </p:cNvPr>
            <p:cNvSpPr>
              <a:spLocks/>
            </p:cNvSpPr>
            <p:nvPr/>
          </p:nvSpPr>
          <p:spPr bwMode="auto">
            <a:xfrm>
              <a:off x="5253039" y="3087688"/>
              <a:ext cx="231775" cy="157163"/>
            </a:xfrm>
            <a:custGeom>
              <a:avLst/>
              <a:gdLst>
                <a:gd name="T0" fmla="*/ 0 w 146"/>
                <a:gd name="T1" fmla="*/ 0 h 99"/>
                <a:gd name="T2" fmla="*/ 0 w 146"/>
                <a:gd name="T3" fmla="*/ 99 h 99"/>
                <a:gd name="T4" fmla="*/ 146 w 146"/>
                <a:gd name="T5" fmla="*/ 0 h 99"/>
                <a:gd name="T6" fmla="*/ 0 w 146"/>
                <a:gd name="T7" fmla="*/ 0 h 99"/>
              </a:gdLst>
              <a:ahLst/>
              <a:cxnLst>
                <a:cxn ang="0">
                  <a:pos x="T0" y="T1"/>
                </a:cxn>
                <a:cxn ang="0">
                  <a:pos x="T2" y="T3"/>
                </a:cxn>
                <a:cxn ang="0">
                  <a:pos x="T4" y="T5"/>
                </a:cxn>
                <a:cxn ang="0">
                  <a:pos x="T6" y="T7"/>
                </a:cxn>
              </a:cxnLst>
              <a:rect l="0" t="0" r="r" b="b"/>
              <a:pathLst>
                <a:path w="146" h="99">
                  <a:moveTo>
                    <a:pt x="0" y="0"/>
                  </a:moveTo>
                  <a:lnTo>
                    <a:pt x="0" y="99"/>
                  </a:lnTo>
                  <a:lnTo>
                    <a:pt x="146" y="0"/>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Freeform 7">
              <a:extLst>
                <a:ext uri="{FF2B5EF4-FFF2-40B4-BE49-F238E27FC236}">
                  <a16:creationId xmlns:a16="http://schemas.microsoft.com/office/drawing/2014/main" id="{18C14343-397B-2923-1264-C8284C323CD3}"/>
                </a:ext>
              </a:extLst>
            </p:cNvPr>
            <p:cNvSpPr>
              <a:spLocks/>
            </p:cNvSpPr>
            <p:nvPr/>
          </p:nvSpPr>
          <p:spPr bwMode="auto">
            <a:xfrm>
              <a:off x="5535614" y="3705225"/>
              <a:ext cx="231775" cy="157163"/>
            </a:xfrm>
            <a:custGeom>
              <a:avLst/>
              <a:gdLst>
                <a:gd name="T0" fmla="*/ 0 w 146"/>
                <a:gd name="T1" fmla="*/ 0 h 99"/>
                <a:gd name="T2" fmla="*/ 0 w 146"/>
                <a:gd name="T3" fmla="*/ 99 h 99"/>
                <a:gd name="T4" fmla="*/ 146 w 146"/>
                <a:gd name="T5" fmla="*/ 0 h 99"/>
                <a:gd name="T6" fmla="*/ 0 w 146"/>
                <a:gd name="T7" fmla="*/ 0 h 99"/>
              </a:gdLst>
              <a:ahLst/>
              <a:cxnLst>
                <a:cxn ang="0">
                  <a:pos x="T0" y="T1"/>
                </a:cxn>
                <a:cxn ang="0">
                  <a:pos x="T2" y="T3"/>
                </a:cxn>
                <a:cxn ang="0">
                  <a:pos x="T4" y="T5"/>
                </a:cxn>
                <a:cxn ang="0">
                  <a:pos x="T6" y="T7"/>
                </a:cxn>
              </a:cxnLst>
              <a:rect l="0" t="0" r="r" b="b"/>
              <a:pathLst>
                <a:path w="146" h="99">
                  <a:moveTo>
                    <a:pt x="0" y="0"/>
                  </a:moveTo>
                  <a:lnTo>
                    <a:pt x="0" y="99"/>
                  </a:lnTo>
                  <a:lnTo>
                    <a:pt x="146" y="0"/>
                  </a:lnTo>
                  <a:lnTo>
                    <a:pt x="0"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reeform 8">
              <a:extLst>
                <a:ext uri="{FF2B5EF4-FFF2-40B4-BE49-F238E27FC236}">
                  <a16:creationId xmlns:a16="http://schemas.microsoft.com/office/drawing/2014/main" id="{D2F49BC5-2823-BBF2-587E-F882C083CA6A}"/>
                </a:ext>
              </a:extLst>
            </p:cNvPr>
            <p:cNvSpPr>
              <a:spLocks/>
            </p:cNvSpPr>
            <p:nvPr/>
          </p:nvSpPr>
          <p:spPr bwMode="auto">
            <a:xfrm>
              <a:off x="5816601" y="4319588"/>
              <a:ext cx="231775" cy="157163"/>
            </a:xfrm>
            <a:custGeom>
              <a:avLst/>
              <a:gdLst>
                <a:gd name="T0" fmla="*/ 0 w 146"/>
                <a:gd name="T1" fmla="*/ 0 h 99"/>
                <a:gd name="T2" fmla="*/ 0 w 146"/>
                <a:gd name="T3" fmla="*/ 99 h 99"/>
                <a:gd name="T4" fmla="*/ 146 w 146"/>
                <a:gd name="T5" fmla="*/ 0 h 99"/>
                <a:gd name="T6" fmla="*/ 0 w 146"/>
                <a:gd name="T7" fmla="*/ 0 h 99"/>
              </a:gdLst>
              <a:ahLst/>
              <a:cxnLst>
                <a:cxn ang="0">
                  <a:pos x="T0" y="T1"/>
                </a:cxn>
                <a:cxn ang="0">
                  <a:pos x="T2" y="T3"/>
                </a:cxn>
                <a:cxn ang="0">
                  <a:pos x="T4" y="T5"/>
                </a:cxn>
                <a:cxn ang="0">
                  <a:pos x="T6" y="T7"/>
                </a:cxn>
              </a:cxnLst>
              <a:rect l="0" t="0" r="r" b="b"/>
              <a:pathLst>
                <a:path w="146" h="99">
                  <a:moveTo>
                    <a:pt x="0" y="0"/>
                  </a:moveTo>
                  <a:lnTo>
                    <a:pt x="0" y="99"/>
                  </a:lnTo>
                  <a:lnTo>
                    <a:pt x="146" y="0"/>
                  </a:lnTo>
                  <a:lnTo>
                    <a:pt x="0"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9">
              <a:extLst>
                <a:ext uri="{FF2B5EF4-FFF2-40B4-BE49-F238E27FC236}">
                  <a16:creationId xmlns:a16="http://schemas.microsoft.com/office/drawing/2014/main" id="{E316473A-BB84-1BDB-EA71-8AC2F18D5115}"/>
                </a:ext>
              </a:extLst>
            </p:cNvPr>
            <p:cNvSpPr>
              <a:spLocks/>
            </p:cNvSpPr>
            <p:nvPr/>
          </p:nvSpPr>
          <p:spPr bwMode="auto">
            <a:xfrm>
              <a:off x="3095626" y="4319588"/>
              <a:ext cx="231775" cy="163513"/>
            </a:xfrm>
            <a:custGeom>
              <a:avLst/>
              <a:gdLst>
                <a:gd name="T0" fmla="*/ 146 w 146"/>
                <a:gd name="T1" fmla="*/ 0 h 103"/>
                <a:gd name="T2" fmla="*/ 146 w 146"/>
                <a:gd name="T3" fmla="*/ 103 h 103"/>
                <a:gd name="T4" fmla="*/ 0 w 146"/>
                <a:gd name="T5" fmla="*/ 0 h 103"/>
                <a:gd name="T6" fmla="*/ 146 w 146"/>
                <a:gd name="T7" fmla="*/ 0 h 103"/>
              </a:gdLst>
              <a:ahLst/>
              <a:cxnLst>
                <a:cxn ang="0">
                  <a:pos x="T0" y="T1"/>
                </a:cxn>
                <a:cxn ang="0">
                  <a:pos x="T2" y="T3"/>
                </a:cxn>
                <a:cxn ang="0">
                  <a:pos x="T4" y="T5"/>
                </a:cxn>
                <a:cxn ang="0">
                  <a:pos x="T6" y="T7"/>
                </a:cxn>
              </a:cxnLst>
              <a:rect l="0" t="0" r="r" b="b"/>
              <a:pathLst>
                <a:path w="146" h="103">
                  <a:moveTo>
                    <a:pt x="146" y="0"/>
                  </a:moveTo>
                  <a:lnTo>
                    <a:pt x="146" y="103"/>
                  </a:lnTo>
                  <a:lnTo>
                    <a:pt x="0" y="0"/>
                  </a:lnTo>
                  <a:lnTo>
                    <a:pt x="146"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10">
              <a:extLst>
                <a:ext uri="{FF2B5EF4-FFF2-40B4-BE49-F238E27FC236}">
                  <a16:creationId xmlns:a16="http://schemas.microsoft.com/office/drawing/2014/main" id="{3399CCEF-91C9-575D-7CB0-87DD9E1E4935}"/>
                </a:ext>
              </a:extLst>
            </p:cNvPr>
            <p:cNvSpPr>
              <a:spLocks/>
            </p:cNvSpPr>
            <p:nvPr/>
          </p:nvSpPr>
          <p:spPr bwMode="auto">
            <a:xfrm>
              <a:off x="3376614" y="3705225"/>
              <a:ext cx="231775" cy="163513"/>
            </a:xfrm>
            <a:custGeom>
              <a:avLst/>
              <a:gdLst>
                <a:gd name="T0" fmla="*/ 146 w 146"/>
                <a:gd name="T1" fmla="*/ 0 h 103"/>
                <a:gd name="T2" fmla="*/ 146 w 146"/>
                <a:gd name="T3" fmla="*/ 103 h 103"/>
                <a:gd name="T4" fmla="*/ 0 w 146"/>
                <a:gd name="T5" fmla="*/ 0 h 103"/>
                <a:gd name="T6" fmla="*/ 146 w 146"/>
                <a:gd name="T7" fmla="*/ 0 h 103"/>
              </a:gdLst>
              <a:ahLst/>
              <a:cxnLst>
                <a:cxn ang="0">
                  <a:pos x="T0" y="T1"/>
                </a:cxn>
                <a:cxn ang="0">
                  <a:pos x="T2" y="T3"/>
                </a:cxn>
                <a:cxn ang="0">
                  <a:pos x="T4" y="T5"/>
                </a:cxn>
                <a:cxn ang="0">
                  <a:pos x="T6" y="T7"/>
                </a:cxn>
              </a:cxnLst>
              <a:rect l="0" t="0" r="r" b="b"/>
              <a:pathLst>
                <a:path w="146" h="103">
                  <a:moveTo>
                    <a:pt x="146" y="0"/>
                  </a:moveTo>
                  <a:lnTo>
                    <a:pt x="146" y="103"/>
                  </a:lnTo>
                  <a:lnTo>
                    <a:pt x="0" y="0"/>
                  </a:lnTo>
                  <a:lnTo>
                    <a:pt x="146"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Freeform 11">
              <a:extLst>
                <a:ext uri="{FF2B5EF4-FFF2-40B4-BE49-F238E27FC236}">
                  <a16:creationId xmlns:a16="http://schemas.microsoft.com/office/drawing/2014/main" id="{759717BB-CB2C-311B-9EA0-7E134CCDA6D3}"/>
                </a:ext>
              </a:extLst>
            </p:cNvPr>
            <p:cNvSpPr>
              <a:spLocks/>
            </p:cNvSpPr>
            <p:nvPr/>
          </p:nvSpPr>
          <p:spPr bwMode="auto">
            <a:xfrm>
              <a:off x="3656014" y="3090863"/>
              <a:ext cx="231775" cy="163513"/>
            </a:xfrm>
            <a:custGeom>
              <a:avLst/>
              <a:gdLst>
                <a:gd name="T0" fmla="*/ 146 w 146"/>
                <a:gd name="T1" fmla="*/ 0 h 103"/>
                <a:gd name="T2" fmla="*/ 146 w 146"/>
                <a:gd name="T3" fmla="*/ 103 h 103"/>
                <a:gd name="T4" fmla="*/ 0 w 146"/>
                <a:gd name="T5" fmla="*/ 0 h 103"/>
                <a:gd name="T6" fmla="*/ 146 w 146"/>
                <a:gd name="T7" fmla="*/ 0 h 103"/>
              </a:gdLst>
              <a:ahLst/>
              <a:cxnLst>
                <a:cxn ang="0">
                  <a:pos x="T0" y="T1"/>
                </a:cxn>
                <a:cxn ang="0">
                  <a:pos x="T2" y="T3"/>
                </a:cxn>
                <a:cxn ang="0">
                  <a:pos x="T4" y="T5"/>
                </a:cxn>
                <a:cxn ang="0">
                  <a:pos x="T6" y="T7"/>
                </a:cxn>
              </a:cxnLst>
              <a:rect l="0" t="0" r="r" b="b"/>
              <a:pathLst>
                <a:path w="146" h="103">
                  <a:moveTo>
                    <a:pt x="146" y="0"/>
                  </a:moveTo>
                  <a:lnTo>
                    <a:pt x="146" y="103"/>
                  </a:lnTo>
                  <a:lnTo>
                    <a:pt x="0" y="0"/>
                  </a:lnTo>
                  <a:lnTo>
                    <a:pt x="146"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Freeform 12">
              <a:extLst>
                <a:ext uri="{FF2B5EF4-FFF2-40B4-BE49-F238E27FC236}">
                  <a16:creationId xmlns:a16="http://schemas.microsoft.com/office/drawing/2014/main" id="{C27D630F-6396-4916-EF8B-3A552021334C}"/>
                </a:ext>
              </a:extLst>
            </p:cNvPr>
            <p:cNvSpPr>
              <a:spLocks/>
            </p:cNvSpPr>
            <p:nvPr/>
          </p:nvSpPr>
          <p:spPr bwMode="auto">
            <a:xfrm>
              <a:off x="3938589" y="2476500"/>
              <a:ext cx="231775" cy="163513"/>
            </a:xfrm>
            <a:custGeom>
              <a:avLst/>
              <a:gdLst>
                <a:gd name="T0" fmla="*/ 146 w 146"/>
                <a:gd name="T1" fmla="*/ 0 h 103"/>
                <a:gd name="T2" fmla="*/ 146 w 146"/>
                <a:gd name="T3" fmla="*/ 103 h 103"/>
                <a:gd name="T4" fmla="*/ 0 w 146"/>
                <a:gd name="T5" fmla="*/ 0 h 103"/>
                <a:gd name="T6" fmla="*/ 146 w 146"/>
                <a:gd name="T7" fmla="*/ 0 h 103"/>
              </a:gdLst>
              <a:ahLst/>
              <a:cxnLst>
                <a:cxn ang="0">
                  <a:pos x="T0" y="T1"/>
                </a:cxn>
                <a:cxn ang="0">
                  <a:pos x="T2" y="T3"/>
                </a:cxn>
                <a:cxn ang="0">
                  <a:pos x="T4" y="T5"/>
                </a:cxn>
                <a:cxn ang="0">
                  <a:pos x="T6" y="T7"/>
                </a:cxn>
              </a:cxnLst>
              <a:rect l="0" t="0" r="r" b="b"/>
              <a:pathLst>
                <a:path w="146" h="103">
                  <a:moveTo>
                    <a:pt x="146" y="0"/>
                  </a:moveTo>
                  <a:lnTo>
                    <a:pt x="146" y="103"/>
                  </a:lnTo>
                  <a:lnTo>
                    <a:pt x="0" y="0"/>
                  </a:lnTo>
                  <a:lnTo>
                    <a:pt x="146"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8" name="Freeform 13">
              <a:extLst>
                <a:ext uri="{FF2B5EF4-FFF2-40B4-BE49-F238E27FC236}">
                  <a16:creationId xmlns:a16="http://schemas.microsoft.com/office/drawing/2014/main" id="{979AE3E2-71DE-B530-D950-988D42E4F63F}"/>
                </a:ext>
              </a:extLst>
            </p:cNvPr>
            <p:cNvSpPr>
              <a:spLocks/>
            </p:cNvSpPr>
            <p:nvPr/>
          </p:nvSpPr>
          <p:spPr bwMode="auto">
            <a:xfrm>
              <a:off x="3095625" y="1479550"/>
              <a:ext cx="2949575" cy="3216275"/>
            </a:xfrm>
            <a:custGeom>
              <a:avLst/>
              <a:gdLst>
                <a:gd name="T0" fmla="*/ 0 w 1858"/>
                <a:gd name="T1" fmla="*/ 2026 h 2026"/>
                <a:gd name="T2" fmla="*/ 9 w 1858"/>
                <a:gd name="T3" fmla="*/ 2005 h 2026"/>
                <a:gd name="T4" fmla="*/ 99 w 1858"/>
                <a:gd name="T5" fmla="*/ 1809 h 2026"/>
                <a:gd name="T6" fmla="*/ 125 w 1858"/>
                <a:gd name="T7" fmla="*/ 1753 h 2026"/>
                <a:gd name="T8" fmla="*/ 215 w 1858"/>
                <a:gd name="T9" fmla="*/ 1557 h 2026"/>
                <a:gd name="T10" fmla="*/ 241 w 1858"/>
                <a:gd name="T11" fmla="*/ 1502 h 2026"/>
                <a:gd name="T12" fmla="*/ 330 w 1858"/>
                <a:gd name="T13" fmla="*/ 1306 h 2026"/>
                <a:gd name="T14" fmla="*/ 355 w 1858"/>
                <a:gd name="T15" fmla="*/ 1250 h 2026"/>
                <a:gd name="T16" fmla="*/ 446 w 1858"/>
                <a:gd name="T17" fmla="*/ 1053 h 2026"/>
                <a:gd name="T18" fmla="*/ 471 w 1858"/>
                <a:gd name="T19" fmla="*/ 997 h 2026"/>
                <a:gd name="T20" fmla="*/ 561 w 1858"/>
                <a:gd name="T21" fmla="*/ 802 h 2026"/>
                <a:gd name="T22" fmla="*/ 587 w 1858"/>
                <a:gd name="T23" fmla="*/ 746 h 2026"/>
                <a:gd name="T24" fmla="*/ 676 w 1858"/>
                <a:gd name="T25" fmla="*/ 550 h 2026"/>
                <a:gd name="T26" fmla="*/ 702 w 1858"/>
                <a:gd name="T27" fmla="*/ 494 h 2026"/>
                <a:gd name="T28" fmla="*/ 792 w 1858"/>
                <a:gd name="T29" fmla="*/ 298 h 2026"/>
                <a:gd name="T30" fmla="*/ 818 w 1858"/>
                <a:gd name="T31" fmla="*/ 242 h 2026"/>
                <a:gd name="T32" fmla="*/ 908 w 1858"/>
                <a:gd name="T33" fmla="*/ 46 h 2026"/>
                <a:gd name="T34" fmla="*/ 929 w 1858"/>
                <a:gd name="T35" fmla="*/ 0 h 2026"/>
                <a:gd name="T36" fmla="*/ 950 w 1858"/>
                <a:gd name="T37" fmla="*/ 46 h 2026"/>
                <a:gd name="T38" fmla="*/ 1040 w 1858"/>
                <a:gd name="T39" fmla="*/ 242 h 2026"/>
                <a:gd name="T40" fmla="*/ 1066 w 1858"/>
                <a:gd name="T41" fmla="*/ 298 h 2026"/>
                <a:gd name="T42" fmla="*/ 1155 w 1858"/>
                <a:gd name="T43" fmla="*/ 494 h 2026"/>
                <a:gd name="T44" fmla="*/ 1181 w 1858"/>
                <a:gd name="T45" fmla="*/ 550 h 2026"/>
                <a:gd name="T46" fmla="*/ 1271 w 1858"/>
                <a:gd name="T47" fmla="*/ 746 h 2026"/>
                <a:gd name="T48" fmla="*/ 1297 w 1858"/>
                <a:gd name="T49" fmla="*/ 802 h 2026"/>
                <a:gd name="T50" fmla="*/ 1387 w 1858"/>
                <a:gd name="T51" fmla="*/ 997 h 2026"/>
                <a:gd name="T52" fmla="*/ 1412 w 1858"/>
                <a:gd name="T53" fmla="*/ 1053 h 2026"/>
                <a:gd name="T54" fmla="*/ 1502 w 1858"/>
                <a:gd name="T55" fmla="*/ 1250 h 2026"/>
                <a:gd name="T56" fmla="*/ 1527 w 1858"/>
                <a:gd name="T57" fmla="*/ 1306 h 2026"/>
                <a:gd name="T58" fmla="*/ 1617 w 1858"/>
                <a:gd name="T59" fmla="*/ 1502 h 2026"/>
                <a:gd name="T60" fmla="*/ 1643 w 1858"/>
                <a:gd name="T61" fmla="*/ 1557 h 2026"/>
                <a:gd name="T62" fmla="*/ 1733 w 1858"/>
                <a:gd name="T63" fmla="*/ 1753 h 2026"/>
                <a:gd name="T64" fmla="*/ 1759 w 1858"/>
                <a:gd name="T65" fmla="*/ 1809 h 2026"/>
                <a:gd name="T66" fmla="*/ 1848 w 1858"/>
                <a:gd name="T67" fmla="*/ 2005 h 2026"/>
                <a:gd name="T68" fmla="*/ 1858 w 1858"/>
                <a:gd name="T69" fmla="*/ 2026 h 2026"/>
                <a:gd name="T70" fmla="*/ 0 w 1858"/>
                <a:gd name="T71" fmla="*/ 2026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8" h="2026">
                  <a:moveTo>
                    <a:pt x="0" y="2026"/>
                  </a:moveTo>
                  <a:lnTo>
                    <a:pt x="9" y="2005"/>
                  </a:lnTo>
                  <a:lnTo>
                    <a:pt x="99" y="1809"/>
                  </a:lnTo>
                  <a:lnTo>
                    <a:pt x="125" y="1753"/>
                  </a:lnTo>
                  <a:lnTo>
                    <a:pt x="215" y="1557"/>
                  </a:lnTo>
                  <a:lnTo>
                    <a:pt x="241" y="1502"/>
                  </a:lnTo>
                  <a:lnTo>
                    <a:pt x="330" y="1306"/>
                  </a:lnTo>
                  <a:lnTo>
                    <a:pt x="355" y="1250"/>
                  </a:lnTo>
                  <a:lnTo>
                    <a:pt x="446" y="1053"/>
                  </a:lnTo>
                  <a:lnTo>
                    <a:pt x="471" y="997"/>
                  </a:lnTo>
                  <a:lnTo>
                    <a:pt x="561" y="802"/>
                  </a:lnTo>
                  <a:lnTo>
                    <a:pt x="587" y="746"/>
                  </a:lnTo>
                  <a:lnTo>
                    <a:pt x="676" y="550"/>
                  </a:lnTo>
                  <a:lnTo>
                    <a:pt x="702" y="494"/>
                  </a:lnTo>
                  <a:lnTo>
                    <a:pt x="792" y="298"/>
                  </a:lnTo>
                  <a:lnTo>
                    <a:pt x="818" y="242"/>
                  </a:lnTo>
                  <a:lnTo>
                    <a:pt x="908" y="46"/>
                  </a:lnTo>
                  <a:lnTo>
                    <a:pt x="929" y="0"/>
                  </a:lnTo>
                  <a:lnTo>
                    <a:pt x="950" y="46"/>
                  </a:lnTo>
                  <a:lnTo>
                    <a:pt x="1040" y="242"/>
                  </a:lnTo>
                  <a:lnTo>
                    <a:pt x="1066" y="298"/>
                  </a:lnTo>
                  <a:lnTo>
                    <a:pt x="1155" y="494"/>
                  </a:lnTo>
                  <a:lnTo>
                    <a:pt x="1181" y="550"/>
                  </a:lnTo>
                  <a:lnTo>
                    <a:pt x="1271" y="746"/>
                  </a:lnTo>
                  <a:lnTo>
                    <a:pt x="1297" y="802"/>
                  </a:lnTo>
                  <a:lnTo>
                    <a:pt x="1387" y="997"/>
                  </a:lnTo>
                  <a:lnTo>
                    <a:pt x="1412" y="1053"/>
                  </a:lnTo>
                  <a:lnTo>
                    <a:pt x="1502" y="1250"/>
                  </a:lnTo>
                  <a:lnTo>
                    <a:pt x="1527" y="1306"/>
                  </a:lnTo>
                  <a:lnTo>
                    <a:pt x="1617" y="1502"/>
                  </a:lnTo>
                  <a:lnTo>
                    <a:pt x="1643" y="1557"/>
                  </a:lnTo>
                  <a:lnTo>
                    <a:pt x="1733" y="1753"/>
                  </a:lnTo>
                  <a:lnTo>
                    <a:pt x="1759" y="1809"/>
                  </a:lnTo>
                  <a:lnTo>
                    <a:pt x="1848" y="2005"/>
                  </a:lnTo>
                  <a:lnTo>
                    <a:pt x="1858" y="2026"/>
                  </a:lnTo>
                  <a:lnTo>
                    <a:pt x="0" y="2026"/>
                  </a:lnTo>
                  <a:close/>
                </a:path>
              </a:pathLst>
            </a:custGeom>
            <a:solidFill>
              <a:schemeClr val="accent3">
                <a:lumMod val="20000"/>
                <a:lumOff val="80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Freeform 14">
              <a:extLst>
                <a:ext uri="{FF2B5EF4-FFF2-40B4-BE49-F238E27FC236}">
                  <a16:creationId xmlns:a16="http://schemas.microsoft.com/office/drawing/2014/main" id="{D001D40C-2CEF-6C1E-EEEA-F610BD69C391}"/>
                </a:ext>
              </a:extLst>
            </p:cNvPr>
            <p:cNvSpPr>
              <a:spLocks/>
            </p:cNvSpPr>
            <p:nvPr/>
          </p:nvSpPr>
          <p:spPr bwMode="auto">
            <a:xfrm>
              <a:off x="3095626" y="3878263"/>
              <a:ext cx="2952750" cy="441325"/>
            </a:xfrm>
            <a:custGeom>
              <a:avLst/>
              <a:gdLst>
                <a:gd name="T0" fmla="*/ 1860 w 1860"/>
                <a:gd name="T1" fmla="*/ 278 h 278"/>
                <a:gd name="T2" fmla="*/ 0 w 1860"/>
                <a:gd name="T3" fmla="*/ 278 h 278"/>
                <a:gd name="T4" fmla="*/ 0 w 1860"/>
                <a:gd name="T5" fmla="*/ 275 h 278"/>
                <a:gd name="T6" fmla="*/ 16 w 1860"/>
                <a:gd name="T7" fmla="*/ 242 h 278"/>
                <a:gd name="T8" fmla="*/ 108 w 1860"/>
                <a:gd name="T9" fmla="*/ 46 h 278"/>
                <a:gd name="T10" fmla="*/ 130 w 1860"/>
                <a:gd name="T11" fmla="*/ 0 h 278"/>
                <a:gd name="T12" fmla="*/ 1733 w 1860"/>
                <a:gd name="T13" fmla="*/ 0 h 278"/>
                <a:gd name="T14" fmla="*/ 1754 w 1860"/>
                <a:gd name="T15" fmla="*/ 46 h 278"/>
                <a:gd name="T16" fmla="*/ 1844 w 1860"/>
                <a:gd name="T17" fmla="*/ 242 h 278"/>
                <a:gd name="T18" fmla="*/ 1860 w 1860"/>
                <a:gd name="T19"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0" h="278">
                  <a:moveTo>
                    <a:pt x="1860" y="278"/>
                  </a:moveTo>
                  <a:lnTo>
                    <a:pt x="0" y="278"/>
                  </a:lnTo>
                  <a:lnTo>
                    <a:pt x="0" y="275"/>
                  </a:lnTo>
                  <a:lnTo>
                    <a:pt x="16" y="242"/>
                  </a:lnTo>
                  <a:lnTo>
                    <a:pt x="108" y="46"/>
                  </a:lnTo>
                  <a:lnTo>
                    <a:pt x="130" y="0"/>
                  </a:lnTo>
                  <a:lnTo>
                    <a:pt x="1733" y="0"/>
                  </a:lnTo>
                  <a:lnTo>
                    <a:pt x="1754" y="46"/>
                  </a:lnTo>
                  <a:lnTo>
                    <a:pt x="1844" y="242"/>
                  </a:lnTo>
                  <a:lnTo>
                    <a:pt x="1860" y="2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Freeform 15">
              <a:extLst>
                <a:ext uri="{FF2B5EF4-FFF2-40B4-BE49-F238E27FC236}">
                  <a16:creationId xmlns:a16="http://schemas.microsoft.com/office/drawing/2014/main" id="{6A44D1EB-1D46-8382-95A8-007DB589C0C0}"/>
                </a:ext>
              </a:extLst>
            </p:cNvPr>
            <p:cNvSpPr>
              <a:spLocks/>
            </p:cNvSpPr>
            <p:nvPr/>
          </p:nvSpPr>
          <p:spPr bwMode="auto">
            <a:xfrm>
              <a:off x="3376614" y="3263900"/>
              <a:ext cx="2390775" cy="441325"/>
            </a:xfrm>
            <a:custGeom>
              <a:avLst/>
              <a:gdLst>
                <a:gd name="T0" fmla="*/ 1506 w 1506"/>
                <a:gd name="T1" fmla="*/ 278 h 278"/>
                <a:gd name="T2" fmla="*/ 0 w 1506"/>
                <a:gd name="T3" fmla="*/ 278 h 278"/>
                <a:gd name="T4" fmla="*/ 0 w 1506"/>
                <a:gd name="T5" fmla="*/ 276 h 278"/>
                <a:gd name="T6" fmla="*/ 45 w 1506"/>
                <a:gd name="T7" fmla="*/ 182 h 278"/>
                <a:gd name="T8" fmla="*/ 71 w 1506"/>
                <a:gd name="T9" fmla="*/ 126 h 278"/>
                <a:gd name="T10" fmla="*/ 131 w 1506"/>
                <a:gd name="T11" fmla="*/ 0 h 278"/>
                <a:gd name="T12" fmla="*/ 1379 w 1506"/>
                <a:gd name="T13" fmla="*/ 0 h 278"/>
                <a:gd name="T14" fmla="*/ 1436 w 1506"/>
                <a:gd name="T15" fmla="*/ 126 h 278"/>
                <a:gd name="T16" fmla="*/ 1461 w 1506"/>
                <a:gd name="T17" fmla="*/ 182 h 278"/>
                <a:gd name="T18" fmla="*/ 1506 w 1506"/>
                <a:gd name="T19"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6" h="278">
                  <a:moveTo>
                    <a:pt x="1506" y="278"/>
                  </a:moveTo>
                  <a:lnTo>
                    <a:pt x="0" y="278"/>
                  </a:lnTo>
                  <a:lnTo>
                    <a:pt x="0" y="276"/>
                  </a:lnTo>
                  <a:lnTo>
                    <a:pt x="45" y="182"/>
                  </a:lnTo>
                  <a:lnTo>
                    <a:pt x="71" y="126"/>
                  </a:lnTo>
                  <a:lnTo>
                    <a:pt x="131" y="0"/>
                  </a:lnTo>
                  <a:lnTo>
                    <a:pt x="1379" y="0"/>
                  </a:lnTo>
                  <a:lnTo>
                    <a:pt x="1436" y="126"/>
                  </a:lnTo>
                  <a:lnTo>
                    <a:pt x="1461" y="182"/>
                  </a:lnTo>
                  <a:lnTo>
                    <a:pt x="1506" y="27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Freeform 16">
              <a:extLst>
                <a:ext uri="{FF2B5EF4-FFF2-40B4-BE49-F238E27FC236}">
                  <a16:creationId xmlns:a16="http://schemas.microsoft.com/office/drawing/2014/main" id="{CE40097B-4F13-C5B4-90F9-C4188F19BE04}"/>
                </a:ext>
              </a:extLst>
            </p:cNvPr>
            <p:cNvSpPr>
              <a:spLocks/>
            </p:cNvSpPr>
            <p:nvPr/>
          </p:nvSpPr>
          <p:spPr bwMode="auto">
            <a:xfrm>
              <a:off x="3656014" y="2649538"/>
              <a:ext cx="1828800" cy="441325"/>
            </a:xfrm>
            <a:custGeom>
              <a:avLst/>
              <a:gdLst>
                <a:gd name="T0" fmla="*/ 1152 w 1152"/>
                <a:gd name="T1" fmla="*/ 278 h 278"/>
                <a:gd name="T2" fmla="*/ 0 w 1152"/>
                <a:gd name="T3" fmla="*/ 278 h 278"/>
                <a:gd name="T4" fmla="*/ 9 w 1152"/>
                <a:gd name="T5" fmla="*/ 260 h 278"/>
                <a:gd name="T6" fmla="*/ 103 w 1152"/>
                <a:gd name="T7" fmla="*/ 65 h 278"/>
                <a:gd name="T8" fmla="*/ 130 w 1152"/>
                <a:gd name="T9" fmla="*/ 9 h 278"/>
                <a:gd name="T10" fmla="*/ 135 w 1152"/>
                <a:gd name="T11" fmla="*/ 0 h 278"/>
                <a:gd name="T12" fmla="*/ 1025 w 1152"/>
                <a:gd name="T13" fmla="*/ 0 h 278"/>
                <a:gd name="T14" fmla="*/ 1029 w 1152"/>
                <a:gd name="T15" fmla="*/ 9 h 278"/>
                <a:gd name="T16" fmla="*/ 1055 w 1152"/>
                <a:gd name="T17" fmla="*/ 65 h 278"/>
                <a:gd name="T18" fmla="*/ 1145 w 1152"/>
                <a:gd name="T19" fmla="*/ 260 h 278"/>
                <a:gd name="T20" fmla="*/ 1152 w 1152"/>
                <a:gd name="T21"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278">
                  <a:moveTo>
                    <a:pt x="1152" y="278"/>
                  </a:moveTo>
                  <a:lnTo>
                    <a:pt x="0" y="278"/>
                  </a:lnTo>
                  <a:lnTo>
                    <a:pt x="9" y="260"/>
                  </a:lnTo>
                  <a:lnTo>
                    <a:pt x="103" y="65"/>
                  </a:lnTo>
                  <a:lnTo>
                    <a:pt x="130" y="9"/>
                  </a:lnTo>
                  <a:lnTo>
                    <a:pt x="135" y="0"/>
                  </a:lnTo>
                  <a:lnTo>
                    <a:pt x="1025" y="0"/>
                  </a:lnTo>
                  <a:lnTo>
                    <a:pt x="1029" y="9"/>
                  </a:lnTo>
                  <a:lnTo>
                    <a:pt x="1055" y="65"/>
                  </a:lnTo>
                  <a:lnTo>
                    <a:pt x="1145" y="260"/>
                  </a:lnTo>
                  <a:lnTo>
                    <a:pt x="1152" y="27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Freeform 17">
              <a:extLst>
                <a:ext uri="{FF2B5EF4-FFF2-40B4-BE49-F238E27FC236}">
                  <a16:creationId xmlns:a16="http://schemas.microsoft.com/office/drawing/2014/main" id="{F01F4AE6-8012-4E79-7509-B45549CDF96B}"/>
                </a:ext>
              </a:extLst>
            </p:cNvPr>
            <p:cNvSpPr>
              <a:spLocks/>
            </p:cNvSpPr>
            <p:nvPr/>
          </p:nvSpPr>
          <p:spPr bwMode="auto">
            <a:xfrm>
              <a:off x="3938589" y="2035175"/>
              <a:ext cx="1265238" cy="441325"/>
            </a:xfrm>
            <a:custGeom>
              <a:avLst/>
              <a:gdLst>
                <a:gd name="T0" fmla="*/ 797 w 797"/>
                <a:gd name="T1" fmla="*/ 278 h 278"/>
                <a:gd name="T2" fmla="*/ 0 w 797"/>
                <a:gd name="T3" fmla="*/ 278 h 278"/>
                <a:gd name="T4" fmla="*/ 38 w 797"/>
                <a:gd name="T5" fmla="*/ 200 h 278"/>
                <a:gd name="T6" fmla="*/ 65 w 797"/>
                <a:gd name="T7" fmla="*/ 144 h 278"/>
                <a:gd name="T8" fmla="*/ 135 w 797"/>
                <a:gd name="T9" fmla="*/ 0 h 278"/>
                <a:gd name="T10" fmla="*/ 670 w 797"/>
                <a:gd name="T11" fmla="*/ 0 h 278"/>
                <a:gd name="T12" fmla="*/ 736 w 797"/>
                <a:gd name="T13" fmla="*/ 144 h 278"/>
                <a:gd name="T14" fmla="*/ 761 w 797"/>
                <a:gd name="T15" fmla="*/ 200 h 278"/>
                <a:gd name="T16" fmla="*/ 797 w 797"/>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7" h="278">
                  <a:moveTo>
                    <a:pt x="797" y="278"/>
                  </a:moveTo>
                  <a:lnTo>
                    <a:pt x="0" y="278"/>
                  </a:lnTo>
                  <a:lnTo>
                    <a:pt x="38" y="200"/>
                  </a:lnTo>
                  <a:lnTo>
                    <a:pt x="65" y="144"/>
                  </a:lnTo>
                  <a:lnTo>
                    <a:pt x="135" y="0"/>
                  </a:lnTo>
                  <a:lnTo>
                    <a:pt x="670" y="0"/>
                  </a:lnTo>
                  <a:lnTo>
                    <a:pt x="736" y="144"/>
                  </a:lnTo>
                  <a:lnTo>
                    <a:pt x="761" y="200"/>
                  </a:lnTo>
                  <a:lnTo>
                    <a:pt x="797" y="27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01969C53-AF2C-A281-4FA3-2EA59C2F734D}"/>
              </a:ext>
            </a:extLst>
          </p:cNvPr>
          <p:cNvSpPr txBox="1"/>
          <p:nvPr/>
        </p:nvSpPr>
        <p:spPr>
          <a:xfrm>
            <a:off x="3854406" y="1327974"/>
            <a:ext cx="3755478" cy="861774"/>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FF"/>
                </a:solidFill>
                <a:effectLst/>
                <a:uLnTx/>
                <a:uFillTx/>
                <a:latin typeface="Arial" panose="020B0604020202020204"/>
                <a:ea typeface="+mn-ea"/>
                <a:cs typeface="+mn-cs"/>
              </a:rPr>
              <a:t>37 MILLION </a:t>
            </a:r>
          </a:p>
        </p:txBody>
      </p:sp>
      <p:sp>
        <p:nvSpPr>
          <p:cNvPr id="24" name="TextBox 23">
            <a:extLst>
              <a:ext uri="{FF2B5EF4-FFF2-40B4-BE49-F238E27FC236}">
                <a16:creationId xmlns:a16="http://schemas.microsoft.com/office/drawing/2014/main" id="{41A17ABA-254E-AD6C-81D2-238E6BFF80B0}"/>
              </a:ext>
            </a:extLst>
          </p:cNvPr>
          <p:cNvSpPr txBox="1"/>
          <p:nvPr/>
        </p:nvSpPr>
        <p:spPr>
          <a:xfrm>
            <a:off x="4562806" y="2528068"/>
            <a:ext cx="233867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a:ea typeface="+mn-ea"/>
                <a:cs typeface="+mn-cs"/>
              </a:rPr>
              <a:t>808,000+</a:t>
            </a:r>
          </a:p>
        </p:txBody>
      </p:sp>
      <p:sp>
        <p:nvSpPr>
          <p:cNvPr id="25" name="TextBox 24">
            <a:extLst>
              <a:ext uri="{FF2B5EF4-FFF2-40B4-BE49-F238E27FC236}">
                <a16:creationId xmlns:a16="http://schemas.microsoft.com/office/drawing/2014/main" id="{98C30DB7-9482-42AC-E49A-DD76AFBDF541}"/>
              </a:ext>
            </a:extLst>
          </p:cNvPr>
          <p:cNvSpPr txBox="1"/>
          <p:nvPr/>
        </p:nvSpPr>
        <p:spPr>
          <a:xfrm>
            <a:off x="4896881" y="3766295"/>
            <a:ext cx="1670529"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a:ea typeface="+mn-ea"/>
                <a:cs typeface="+mn-cs"/>
              </a:rPr>
              <a:t>90,000+</a:t>
            </a:r>
          </a:p>
        </p:txBody>
      </p:sp>
      <p:sp>
        <p:nvSpPr>
          <p:cNvPr id="26" name="TextBox 25">
            <a:extLst>
              <a:ext uri="{FF2B5EF4-FFF2-40B4-BE49-F238E27FC236}">
                <a16:creationId xmlns:a16="http://schemas.microsoft.com/office/drawing/2014/main" id="{9C2520AA-8E4A-B9A2-DFF7-8E206945DA6C}"/>
              </a:ext>
            </a:extLst>
          </p:cNvPr>
          <p:cNvSpPr txBox="1"/>
          <p:nvPr/>
        </p:nvSpPr>
        <p:spPr>
          <a:xfrm>
            <a:off x="4743245" y="5027200"/>
            <a:ext cx="1957904"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Only </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27,426</a:t>
            </a:r>
            <a:endPar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587D0B9A-86DD-5AC1-84CB-A999578F8A64}"/>
              </a:ext>
            </a:extLst>
          </p:cNvPr>
          <p:cNvSpPr txBox="1"/>
          <p:nvPr/>
        </p:nvSpPr>
        <p:spPr>
          <a:xfrm>
            <a:off x="541940" y="4260061"/>
            <a:ext cx="947134" cy="830997"/>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4B90"/>
                </a:solidFill>
                <a:effectLst/>
                <a:uLnTx/>
                <a:uFillTx/>
                <a:latin typeface="Arial" panose="020B0604020202020204"/>
                <a:ea typeface="+mn-ea"/>
                <a:cs typeface="+mn-cs"/>
              </a:rPr>
              <a:t>12</a:t>
            </a:r>
          </a:p>
        </p:txBody>
      </p:sp>
      <p:sp>
        <p:nvSpPr>
          <p:cNvPr id="28" name="TextBox 27">
            <a:extLst>
              <a:ext uri="{FF2B5EF4-FFF2-40B4-BE49-F238E27FC236}">
                <a16:creationId xmlns:a16="http://schemas.microsoft.com/office/drawing/2014/main" id="{166617FF-DCCF-AD40-39CA-FA245C85B3DB}"/>
              </a:ext>
            </a:extLst>
          </p:cNvPr>
          <p:cNvSpPr txBox="1"/>
          <p:nvPr/>
        </p:nvSpPr>
        <p:spPr>
          <a:xfrm>
            <a:off x="6840850" y="4671739"/>
            <a:ext cx="572954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received a kidney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in 2024</a:t>
            </a:r>
          </a:p>
        </p:txBody>
      </p:sp>
      <p:sp>
        <p:nvSpPr>
          <p:cNvPr id="29" name="TextBox 28">
            <a:extLst>
              <a:ext uri="{FF2B5EF4-FFF2-40B4-BE49-F238E27FC236}">
                <a16:creationId xmlns:a16="http://schemas.microsoft.com/office/drawing/2014/main" id="{EF73A1D5-91F8-25D2-B5A6-27DB44FACE24}"/>
              </a:ext>
            </a:extLst>
          </p:cNvPr>
          <p:cNvSpPr txBox="1"/>
          <p:nvPr/>
        </p:nvSpPr>
        <p:spPr>
          <a:xfrm>
            <a:off x="1430055" y="4320293"/>
            <a:ext cx="26293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people die daily on the </a:t>
            </a:r>
            <a:r>
              <a:rPr lang="en-US" sz="2000" dirty="0">
                <a:solidFill>
                  <a:srgbClr val="000000"/>
                </a:solidFill>
                <a:latin typeface="Arial" panose="020B0604020202020204"/>
              </a:rPr>
              <a:t>kidney Waitlist</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9305BE69-26F6-3195-CFE8-B2BD745969A6}"/>
              </a:ext>
            </a:extLst>
          </p:cNvPr>
          <p:cNvSpPr txBox="1"/>
          <p:nvPr/>
        </p:nvSpPr>
        <p:spPr>
          <a:xfrm>
            <a:off x="7377747" y="3511725"/>
            <a:ext cx="503854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are on the transplant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waitlist</a:t>
            </a:r>
          </a:p>
        </p:txBody>
      </p:sp>
      <p:sp>
        <p:nvSpPr>
          <p:cNvPr id="31" name="TextBox 30">
            <a:extLst>
              <a:ext uri="{FF2B5EF4-FFF2-40B4-BE49-F238E27FC236}">
                <a16:creationId xmlns:a16="http://schemas.microsoft.com/office/drawing/2014/main" id="{6ACF6100-FB29-101A-4E69-7100338F1126}"/>
              </a:ext>
            </a:extLst>
          </p:cNvPr>
          <p:cNvSpPr txBox="1"/>
          <p:nvPr/>
        </p:nvSpPr>
        <p:spPr>
          <a:xfrm>
            <a:off x="7872009" y="2365279"/>
            <a:ext cx="43649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are living with End-Stage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Kidney Disease (ESKD)</a:t>
            </a:r>
          </a:p>
        </p:txBody>
      </p:sp>
      <p:sp>
        <p:nvSpPr>
          <p:cNvPr id="32" name="TextBox 31">
            <a:extLst>
              <a:ext uri="{FF2B5EF4-FFF2-40B4-BE49-F238E27FC236}">
                <a16:creationId xmlns:a16="http://schemas.microsoft.com/office/drawing/2014/main" id="{ADD51B15-826A-6C9F-998D-CC356EFD3536}"/>
              </a:ext>
            </a:extLst>
          </p:cNvPr>
          <p:cNvSpPr txBox="1"/>
          <p:nvPr/>
        </p:nvSpPr>
        <p:spPr>
          <a:xfrm>
            <a:off x="8423024" y="1206162"/>
            <a:ext cx="3594346" cy="6924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900" b="0" i="0" u="none" strike="noStrike" kern="1200" cap="none" spc="0" normalizeH="0" baseline="0" noProof="0" dirty="0">
                <a:ln>
                  <a:noFill/>
                </a:ln>
                <a:solidFill>
                  <a:srgbClr val="FFFFFF"/>
                </a:solidFill>
                <a:effectLst/>
                <a:uLnTx/>
                <a:uFillTx/>
                <a:latin typeface="Arial" panose="020B0604020202020204"/>
                <a:ea typeface="+mn-ea"/>
                <a:cs typeface="+mn-cs"/>
              </a:rPr>
              <a:t>people are living with Chronic Kidney Disease (CKD)</a:t>
            </a:r>
          </a:p>
        </p:txBody>
      </p:sp>
      <p:sp>
        <p:nvSpPr>
          <p:cNvPr id="33" name="TextBox 32">
            <a:extLst>
              <a:ext uri="{FF2B5EF4-FFF2-40B4-BE49-F238E27FC236}">
                <a16:creationId xmlns:a16="http://schemas.microsoft.com/office/drawing/2014/main" id="{2C42A18E-C90E-3696-751B-B4DE26FCBE10}"/>
              </a:ext>
            </a:extLst>
          </p:cNvPr>
          <p:cNvSpPr txBox="1"/>
          <p:nvPr/>
        </p:nvSpPr>
        <p:spPr>
          <a:xfrm>
            <a:off x="483486" y="4269905"/>
            <a:ext cx="3437849" cy="827985"/>
          </a:xfrm>
          <a:prstGeom prst="rect">
            <a:avLst/>
          </a:prstGeom>
          <a:noFill/>
          <a:ln>
            <a:solidFill>
              <a:schemeClr val="accent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ABC37057-D535-4E1B-B640-B8E307CB93C3}"/>
              </a:ext>
            </a:extLst>
          </p:cNvPr>
          <p:cNvCxnSpPr/>
          <p:nvPr/>
        </p:nvCxnSpPr>
        <p:spPr>
          <a:xfrm>
            <a:off x="3956285" y="4609053"/>
            <a:ext cx="80789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25EB97BE-421C-4053-D7F0-F6D3075A3592}"/>
              </a:ext>
            </a:extLst>
          </p:cNvPr>
          <p:cNvGrpSpPr/>
          <p:nvPr/>
        </p:nvGrpSpPr>
        <p:grpSpPr>
          <a:xfrm rot="5400000">
            <a:off x="10918866" y="27427"/>
            <a:ext cx="553746" cy="1197865"/>
            <a:chOff x="5936974" y="1934817"/>
            <a:chExt cx="796062" cy="1722043"/>
          </a:xfrm>
          <a:solidFill>
            <a:schemeClr val="accent1"/>
          </a:solidFill>
        </p:grpSpPr>
        <p:grpSp>
          <p:nvGrpSpPr>
            <p:cNvPr id="36" name="Group 35">
              <a:extLst>
                <a:ext uri="{FF2B5EF4-FFF2-40B4-BE49-F238E27FC236}">
                  <a16:creationId xmlns:a16="http://schemas.microsoft.com/office/drawing/2014/main" id="{0C329571-A598-A774-8785-E7B75271B5DE}"/>
                </a:ext>
              </a:extLst>
            </p:cNvPr>
            <p:cNvGrpSpPr/>
            <p:nvPr/>
          </p:nvGrpSpPr>
          <p:grpSpPr>
            <a:xfrm>
              <a:off x="5936974" y="1934817"/>
              <a:ext cx="159026" cy="1722043"/>
              <a:chOff x="5936974" y="1934817"/>
              <a:chExt cx="159026" cy="1722043"/>
            </a:xfrm>
            <a:grpFill/>
          </p:grpSpPr>
          <p:sp>
            <p:nvSpPr>
              <p:cNvPr id="51" name="Oval 50">
                <a:extLst>
                  <a:ext uri="{FF2B5EF4-FFF2-40B4-BE49-F238E27FC236}">
                    <a16:creationId xmlns:a16="http://schemas.microsoft.com/office/drawing/2014/main" id="{65BC798E-A2B5-AAFD-CE4B-94AAC00E0E7F}"/>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F8EFA6B-BDD1-B88C-073D-57551305703C}"/>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8D1B8BB-4E97-60B6-12E5-CB559B25626A}"/>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E65A330-C9DA-1907-2EE7-17C10FBD08BE}"/>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876B77-B4EA-EAC2-65C4-3057E5F6E0E1}"/>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D4EE06B-0929-BB03-DC43-08A0EB4CCAA6}"/>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7352A2BB-03B6-2BD0-642C-E33CCDE6EB17}"/>
                </a:ext>
              </a:extLst>
            </p:cNvPr>
            <p:cNvGrpSpPr/>
            <p:nvPr/>
          </p:nvGrpSpPr>
          <p:grpSpPr>
            <a:xfrm>
              <a:off x="6255492" y="1934817"/>
              <a:ext cx="159026" cy="1722043"/>
              <a:chOff x="6242810" y="1934817"/>
              <a:chExt cx="159026" cy="1722043"/>
            </a:xfrm>
            <a:grpFill/>
          </p:grpSpPr>
          <p:sp>
            <p:nvSpPr>
              <p:cNvPr id="45" name="Oval 44">
                <a:extLst>
                  <a:ext uri="{FF2B5EF4-FFF2-40B4-BE49-F238E27FC236}">
                    <a16:creationId xmlns:a16="http://schemas.microsoft.com/office/drawing/2014/main" id="{5A87FEA1-B524-2931-5C6A-E70AC839EC95}"/>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BDB429-36FD-06EA-0E94-A3929BF17993}"/>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AA23CCA-1369-F864-80D4-D1A802013200}"/>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C53D568-B9C5-C5B1-23D4-F57D9EF94A7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0B80F36-C211-2EAD-8837-A13BBDF28DB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394584A-2DA4-6D64-C02E-E9B7CEBC47E0}"/>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258FC5B6-CF6E-CE4B-8E6C-19222B060810}"/>
                </a:ext>
              </a:extLst>
            </p:cNvPr>
            <p:cNvGrpSpPr/>
            <p:nvPr/>
          </p:nvGrpSpPr>
          <p:grpSpPr>
            <a:xfrm>
              <a:off x="6574010" y="1934817"/>
              <a:ext cx="159026" cy="1722043"/>
              <a:chOff x="6242810" y="1934817"/>
              <a:chExt cx="159026" cy="1722043"/>
            </a:xfrm>
            <a:grpFill/>
          </p:grpSpPr>
          <p:sp>
            <p:nvSpPr>
              <p:cNvPr id="39" name="Oval 38">
                <a:extLst>
                  <a:ext uri="{FF2B5EF4-FFF2-40B4-BE49-F238E27FC236}">
                    <a16:creationId xmlns:a16="http://schemas.microsoft.com/office/drawing/2014/main" id="{6AE6C5B6-336F-B050-DE28-3A3C24E58DCA}"/>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1AD4E10-AD43-5D43-181F-965CE294AFDD}"/>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0A55391-95D0-34F0-36FA-776D2C842C1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1DF41C2-7FAF-B6AE-73A1-964E681F320D}"/>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B0CFCD8-4C12-345D-721E-E3928B31CBAE}"/>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7A2A160-FECD-6163-D119-F881DC7F392C}"/>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a:extLst>
              <a:ext uri="{FF2B5EF4-FFF2-40B4-BE49-F238E27FC236}">
                <a16:creationId xmlns:a16="http://schemas.microsoft.com/office/drawing/2014/main" id="{416800A2-2401-0E8B-3BBC-45E5C159681E}"/>
              </a:ext>
            </a:extLst>
          </p:cNvPr>
          <p:cNvGrpSpPr/>
          <p:nvPr/>
        </p:nvGrpSpPr>
        <p:grpSpPr>
          <a:xfrm>
            <a:off x="511882" y="2410094"/>
            <a:ext cx="741789" cy="1604641"/>
            <a:chOff x="5936974" y="1934817"/>
            <a:chExt cx="796062" cy="1722043"/>
          </a:xfrm>
          <a:solidFill>
            <a:schemeClr val="accent4">
              <a:alpha val="15597"/>
            </a:schemeClr>
          </a:solidFill>
        </p:grpSpPr>
        <p:grpSp>
          <p:nvGrpSpPr>
            <p:cNvPr id="58" name="Group 57">
              <a:extLst>
                <a:ext uri="{FF2B5EF4-FFF2-40B4-BE49-F238E27FC236}">
                  <a16:creationId xmlns:a16="http://schemas.microsoft.com/office/drawing/2014/main" id="{9690ADB5-A530-5655-87B2-BDC355A63EED}"/>
                </a:ext>
              </a:extLst>
            </p:cNvPr>
            <p:cNvGrpSpPr/>
            <p:nvPr/>
          </p:nvGrpSpPr>
          <p:grpSpPr>
            <a:xfrm>
              <a:off x="5936974" y="1934817"/>
              <a:ext cx="159026" cy="1722043"/>
              <a:chOff x="5936974" y="1934817"/>
              <a:chExt cx="159026" cy="1722043"/>
            </a:xfrm>
            <a:grpFill/>
          </p:grpSpPr>
          <p:sp>
            <p:nvSpPr>
              <p:cNvPr id="73" name="Oval 72">
                <a:extLst>
                  <a:ext uri="{FF2B5EF4-FFF2-40B4-BE49-F238E27FC236}">
                    <a16:creationId xmlns:a16="http://schemas.microsoft.com/office/drawing/2014/main" id="{D4D1D0C0-2A13-ECC4-ADBD-9215AB3783CE}"/>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4" name="Oval 73">
                <a:extLst>
                  <a:ext uri="{FF2B5EF4-FFF2-40B4-BE49-F238E27FC236}">
                    <a16:creationId xmlns:a16="http://schemas.microsoft.com/office/drawing/2014/main" id="{ABC05D67-E2F7-AB81-7E23-3F17A10E8EDA}"/>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5" name="Oval 74">
                <a:extLst>
                  <a:ext uri="{FF2B5EF4-FFF2-40B4-BE49-F238E27FC236}">
                    <a16:creationId xmlns:a16="http://schemas.microsoft.com/office/drawing/2014/main" id="{A703577C-FF5B-646B-A89D-0D3C7AE3544D}"/>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6" name="Oval 75">
                <a:extLst>
                  <a:ext uri="{FF2B5EF4-FFF2-40B4-BE49-F238E27FC236}">
                    <a16:creationId xmlns:a16="http://schemas.microsoft.com/office/drawing/2014/main" id="{1F3E4562-4C78-B315-7F6E-827006922CE9}"/>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7" name="Oval 76">
                <a:extLst>
                  <a:ext uri="{FF2B5EF4-FFF2-40B4-BE49-F238E27FC236}">
                    <a16:creationId xmlns:a16="http://schemas.microsoft.com/office/drawing/2014/main" id="{5F177FFC-D940-884D-CFF8-C2D96AA0A86A}"/>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8" name="Oval 77">
                <a:extLst>
                  <a:ext uri="{FF2B5EF4-FFF2-40B4-BE49-F238E27FC236}">
                    <a16:creationId xmlns:a16="http://schemas.microsoft.com/office/drawing/2014/main" id="{DC089BDE-2EE7-2755-3D95-8EDD799084EB}"/>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grpSp>
          <p:nvGrpSpPr>
            <p:cNvPr id="59" name="Group 58">
              <a:extLst>
                <a:ext uri="{FF2B5EF4-FFF2-40B4-BE49-F238E27FC236}">
                  <a16:creationId xmlns:a16="http://schemas.microsoft.com/office/drawing/2014/main" id="{A8C36EBB-E580-AA57-1859-45C2D32B273B}"/>
                </a:ext>
              </a:extLst>
            </p:cNvPr>
            <p:cNvGrpSpPr/>
            <p:nvPr/>
          </p:nvGrpSpPr>
          <p:grpSpPr>
            <a:xfrm>
              <a:off x="6255492" y="1934817"/>
              <a:ext cx="159026" cy="1722043"/>
              <a:chOff x="6242810" y="1934817"/>
              <a:chExt cx="159026" cy="1722043"/>
            </a:xfrm>
            <a:grpFill/>
          </p:grpSpPr>
          <p:sp>
            <p:nvSpPr>
              <p:cNvPr id="67" name="Oval 66">
                <a:extLst>
                  <a:ext uri="{FF2B5EF4-FFF2-40B4-BE49-F238E27FC236}">
                    <a16:creationId xmlns:a16="http://schemas.microsoft.com/office/drawing/2014/main" id="{AE34A88D-516A-E18E-FF58-986784C5199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8" name="Oval 67">
                <a:extLst>
                  <a:ext uri="{FF2B5EF4-FFF2-40B4-BE49-F238E27FC236}">
                    <a16:creationId xmlns:a16="http://schemas.microsoft.com/office/drawing/2014/main" id="{024B8A3F-9121-EFEE-DFFB-3037AA20887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9" name="Oval 68">
                <a:extLst>
                  <a:ext uri="{FF2B5EF4-FFF2-40B4-BE49-F238E27FC236}">
                    <a16:creationId xmlns:a16="http://schemas.microsoft.com/office/drawing/2014/main" id="{840F49B4-403F-DF3C-64E7-6BFB3F30348A}"/>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0" name="Oval 69">
                <a:extLst>
                  <a:ext uri="{FF2B5EF4-FFF2-40B4-BE49-F238E27FC236}">
                    <a16:creationId xmlns:a16="http://schemas.microsoft.com/office/drawing/2014/main" id="{1A688859-FD75-B26F-DA47-55D11A27D3E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1" name="Oval 70">
                <a:extLst>
                  <a:ext uri="{FF2B5EF4-FFF2-40B4-BE49-F238E27FC236}">
                    <a16:creationId xmlns:a16="http://schemas.microsoft.com/office/drawing/2014/main" id="{7F27804C-92FA-F032-5193-4E28D258A7D0}"/>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72" name="Oval 71">
                <a:extLst>
                  <a:ext uri="{FF2B5EF4-FFF2-40B4-BE49-F238E27FC236}">
                    <a16:creationId xmlns:a16="http://schemas.microsoft.com/office/drawing/2014/main" id="{AD089F1C-E888-F075-54D1-1486E187AA11}"/>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grpSp>
          <p:nvGrpSpPr>
            <p:cNvPr id="60" name="Group 59">
              <a:extLst>
                <a:ext uri="{FF2B5EF4-FFF2-40B4-BE49-F238E27FC236}">
                  <a16:creationId xmlns:a16="http://schemas.microsoft.com/office/drawing/2014/main" id="{DDF2A159-728C-ADFA-51FE-F789F8E1AF76}"/>
                </a:ext>
              </a:extLst>
            </p:cNvPr>
            <p:cNvGrpSpPr/>
            <p:nvPr/>
          </p:nvGrpSpPr>
          <p:grpSpPr>
            <a:xfrm>
              <a:off x="6574010" y="1934817"/>
              <a:ext cx="159026" cy="1722043"/>
              <a:chOff x="6242810" y="1934817"/>
              <a:chExt cx="159026" cy="1722043"/>
            </a:xfrm>
            <a:grpFill/>
          </p:grpSpPr>
          <p:sp>
            <p:nvSpPr>
              <p:cNvPr id="61" name="Oval 60">
                <a:extLst>
                  <a:ext uri="{FF2B5EF4-FFF2-40B4-BE49-F238E27FC236}">
                    <a16:creationId xmlns:a16="http://schemas.microsoft.com/office/drawing/2014/main" id="{CA67E2C8-EBB4-19A3-FCBA-8975865D736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2" name="Oval 61">
                <a:extLst>
                  <a:ext uri="{FF2B5EF4-FFF2-40B4-BE49-F238E27FC236}">
                    <a16:creationId xmlns:a16="http://schemas.microsoft.com/office/drawing/2014/main" id="{FCE6FB7F-468F-3BA4-23CC-55C130440AA2}"/>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3" name="Oval 62">
                <a:extLst>
                  <a:ext uri="{FF2B5EF4-FFF2-40B4-BE49-F238E27FC236}">
                    <a16:creationId xmlns:a16="http://schemas.microsoft.com/office/drawing/2014/main" id="{B1179A90-8EBE-E6C5-2B33-D06A71887658}"/>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4" name="Oval 63">
                <a:extLst>
                  <a:ext uri="{FF2B5EF4-FFF2-40B4-BE49-F238E27FC236}">
                    <a16:creationId xmlns:a16="http://schemas.microsoft.com/office/drawing/2014/main" id="{19F1BA8C-224E-2C97-B3D5-64C1AE7FA3A6}"/>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5" name="Oval 64">
                <a:extLst>
                  <a:ext uri="{FF2B5EF4-FFF2-40B4-BE49-F238E27FC236}">
                    <a16:creationId xmlns:a16="http://schemas.microsoft.com/office/drawing/2014/main" id="{025B0620-779D-BC17-C42E-24327C563F7A}"/>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6" name="Oval 65">
                <a:extLst>
                  <a:ext uri="{FF2B5EF4-FFF2-40B4-BE49-F238E27FC236}">
                    <a16:creationId xmlns:a16="http://schemas.microsoft.com/office/drawing/2014/main" id="{81F11BE8-BC50-5DED-0283-D31448A95E03}"/>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grpSp>
    </p:spTree>
    <p:extLst>
      <p:ext uri="{BB962C8B-B14F-4D97-AF65-F5344CB8AC3E}">
        <p14:creationId xmlns:p14="http://schemas.microsoft.com/office/powerpoint/2010/main" val="348989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9F9D9-1988-E1E8-B829-2B5F1D49FC7D}"/>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C80E98F-06D2-3CA7-356F-092B9A97ED14}"/>
              </a:ext>
            </a:extLst>
          </p:cNvPr>
          <p:cNvSpPr>
            <a:spLocks noGrp="1"/>
          </p:cNvSpPr>
          <p:nvPr>
            <p:ph type="title"/>
          </p:nvPr>
        </p:nvSpPr>
        <p:spPr>
          <a:xfrm>
            <a:off x="635748" y="691467"/>
            <a:ext cx="3932237" cy="1915250"/>
          </a:xfrm>
        </p:spPr>
        <p:txBody>
          <a:bodyPr/>
          <a:lstStyle/>
          <a:p>
            <a:r>
              <a:rPr kumimoji="0" lang="en-US" sz="4400" b="1" i="0" u="none" strike="noStrike" kern="1200" cap="none" spc="0" normalizeH="0" baseline="0" noProof="0" dirty="0">
                <a:ln>
                  <a:noFill/>
                </a:ln>
                <a:solidFill>
                  <a:schemeClr val="accent2"/>
                </a:solidFill>
                <a:effectLst/>
                <a:uLnTx/>
                <a:uFillTx/>
                <a:latin typeface="+mj-lt"/>
                <a:ea typeface="Titillium Light" charset="0"/>
                <a:cs typeface="Titillium Light" charset="0"/>
              </a:rPr>
              <a:t>The CKD Diagnosis Problem</a:t>
            </a:r>
            <a:endParaRPr lang="en-US" sz="4400" dirty="0"/>
          </a:p>
        </p:txBody>
      </p:sp>
      <p:sp>
        <p:nvSpPr>
          <p:cNvPr id="16" name="TextBox 15">
            <a:extLst>
              <a:ext uri="{FF2B5EF4-FFF2-40B4-BE49-F238E27FC236}">
                <a16:creationId xmlns:a16="http://schemas.microsoft.com/office/drawing/2014/main" id="{A21B1F1D-1515-2AA7-F769-58B5C78DE955}"/>
              </a:ext>
            </a:extLst>
          </p:cNvPr>
          <p:cNvSpPr txBox="1"/>
          <p:nvPr/>
        </p:nvSpPr>
        <p:spPr>
          <a:xfrm>
            <a:off x="4757713" y="483325"/>
            <a:ext cx="6296470" cy="1938992"/>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cap="none" normalizeH="0" baseline="0" noProof="0" dirty="0">
                <a:ln>
                  <a:noFill/>
                </a:ln>
                <a:solidFill>
                  <a:schemeClr val="accent1"/>
                </a:solidFill>
                <a:effectLst/>
                <a:uLnTx/>
                <a:uFillTx/>
                <a:latin typeface="Arial" panose="020B0604020202020204" pitchFamily="34" charset="0"/>
                <a:ea typeface="Titillium" charset="0"/>
                <a:cs typeface="Titillium" charset="0"/>
              </a:rPr>
              <a:t>37 million </a:t>
            </a:r>
            <a:r>
              <a:rPr lang="en-US" b="1" dirty="0">
                <a:solidFill>
                  <a:schemeClr val="accent1"/>
                </a:solidFill>
                <a:latin typeface="Arial" panose="020B0604020202020204" pitchFamily="34" charset="0"/>
                <a:ea typeface="Titillium" charset="0"/>
                <a:cs typeface="Titillium" charset="0"/>
              </a:rPr>
              <a:t>living in the us with CKD</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tillium" charset="0"/>
                <a:cs typeface="Titillium" charset="0"/>
              </a:rPr>
              <a:t>As many as 90% of people with CKD do not even know they have it.</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tillium" charset="0"/>
                <a:cs typeface="Titillium" charset="0"/>
              </a:rPr>
              <a:t>Most people get diagnosed at late stages, when the opportunity for interventions to slow progression/improve outcomes have passed. </a:t>
            </a:r>
          </a:p>
          <a:p>
            <a:pPr marL="0" marR="0" lvl="0" indent="0" algn="l" defTabSz="914400" rtl="0" eaLnBrk="1" fontAlgn="auto" latinLnBrk="0" hangingPunct="1">
              <a:spcBef>
                <a:spcPts val="0"/>
              </a:spcBef>
              <a:spcAft>
                <a:spcPts val="0"/>
              </a:spcAft>
              <a:buClrTx/>
              <a:buSzTx/>
              <a:buFontTx/>
              <a:buNone/>
              <a:tabLst/>
              <a:defRPr/>
            </a:pPr>
            <a:endParaRPr kumimoji="0" lang="en-US" b="1" i="0" u="none" strike="noStrike" kern="1200" cap="none" normalizeH="0" baseline="0" noProof="0" dirty="0">
              <a:ln>
                <a:noFill/>
              </a:ln>
              <a:solidFill>
                <a:schemeClr val="accent1"/>
              </a:solidFill>
              <a:effectLst/>
              <a:uLnTx/>
              <a:uFillTx/>
              <a:latin typeface="Arial" panose="020B0604020202020204" pitchFamily="34" charset="0"/>
              <a:ea typeface="Titillium" charset="0"/>
              <a:cs typeface="Titillium" charset="0"/>
            </a:endParaRPr>
          </a:p>
        </p:txBody>
      </p:sp>
      <p:sp>
        <p:nvSpPr>
          <p:cNvPr id="18" name="TextBox 17">
            <a:extLst>
              <a:ext uri="{FF2B5EF4-FFF2-40B4-BE49-F238E27FC236}">
                <a16:creationId xmlns:a16="http://schemas.microsoft.com/office/drawing/2014/main" id="{6A042F06-CDC0-37BD-DD04-EE00607D2E1E}"/>
              </a:ext>
            </a:extLst>
          </p:cNvPr>
          <p:cNvSpPr txBox="1"/>
          <p:nvPr/>
        </p:nvSpPr>
        <p:spPr>
          <a:xfrm>
            <a:off x="4757713" y="2521028"/>
            <a:ext cx="6915844" cy="1384995"/>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cap="none" normalizeH="0" baseline="0" noProof="0" dirty="0">
                <a:ln>
                  <a:noFill/>
                </a:ln>
                <a:solidFill>
                  <a:srgbClr val="7030A0"/>
                </a:solidFill>
                <a:effectLst/>
                <a:uLnTx/>
                <a:uFillTx/>
                <a:latin typeface="Arial" panose="020B0604020202020204" pitchFamily="34" charset="0"/>
                <a:ea typeface="Titillium" charset="0"/>
                <a:cs typeface="Titillium" charset="0"/>
              </a:rPr>
              <a:t>CKD is a known risk multiplier</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noProof="0" dirty="0">
                <a:ln>
                  <a:noFill/>
                </a:ln>
                <a:solidFill>
                  <a:srgbClr val="000000"/>
                </a:solidFill>
                <a:effectLst/>
                <a:uLnTx/>
                <a:uFillTx/>
                <a:latin typeface="Arial" panose="020B0604020202020204" pitchFamily="34" charset="0"/>
                <a:ea typeface="Titillium" charset="0"/>
                <a:cs typeface="Titillium" charset="0"/>
              </a:rPr>
              <a:t>In earlier stages, death from CVD is more likely than kidney failure</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b="0" i="0" u="none" strike="noStrike" kern="1200" cap="none" spc="0" normalizeH="0" noProof="0" dirty="0">
                <a:ln>
                  <a:noFill/>
                </a:ln>
                <a:solidFill>
                  <a:srgbClr val="000000"/>
                </a:solidFill>
                <a:effectLst/>
                <a:uLnTx/>
                <a:uFillTx/>
                <a:latin typeface="Arial" panose="020B0604020202020204" pitchFamily="34" charset="0"/>
                <a:ea typeface="Titillium" charset="0"/>
                <a:cs typeface="Titillium" charset="0"/>
              </a:rPr>
              <a:t>Adults older than 65 living with CKD are 6x more likely to diet from CVD than develop kidney failure</a:t>
            </a:r>
          </a:p>
          <a:p>
            <a:pPr marL="0" marR="0" lvl="0" indent="0" algn="l" defTabSz="914400" rtl="0" eaLnBrk="1" fontAlgn="auto" latinLnBrk="0" hangingPunct="1">
              <a:spcBef>
                <a:spcPts val="0"/>
              </a:spcBef>
              <a:spcAft>
                <a:spcPts val="0"/>
              </a:spcAft>
              <a:buClrTx/>
              <a:buSzTx/>
              <a:buFontTx/>
              <a:buNone/>
              <a:tabLst/>
              <a:defRPr/>
            </a:pPr>
            <a:endParaRPr kumimoji="0" lang="en-US" b="1" i="0" u="none" strike="noStrike" kern="1200" cap="none" normalizeH="0" baseline="0" noProof="0" dirty="0">
              <a:ln>
                <a:noFill/>
              </a:ln>
              <a:solidFill>
                <a:srgbClr val="7030A0"/>
              </a:solidFill>
              <a:effectLst/>
              <a:uLnTx/>
              <a:uFillTx/>
              <a:latin typeface="Arial" panose="020B0604020202020204" pitchFamily="34" charset="0"/>
              <a:ea typeface="Titillium" charset="0"/>
              <a:cs typeface="Titillium" charset="0"/>
            </a:endParaRPr>
          </a:p>
        </p:txBody>
      </p:sp>
      <p:sp>
        <p:nvSpPr>
          <p:cNvPr id="20" name="TextBox 19">
            <a:extLst>
              <a:ext uri="{FF2B5EF4-FFF2-40B4-BE49-F238E27FC236}">
                <a16:creationId xmlns:a16="http://schemas.microsoft.com/office/drawing/2014/main" id="{D5061F5E-D79B-2D10-4006-81F4AE7CEE70}"/>
              </a:ext>
            </a:extLst>
          </p:cNvPr>
          <p:cNvSpPr txBox="1"/>
          <p:nvPr/>
        </p:nvSpPr>
        <p:spPr>
          <a:xfrm>
            <a:off x="4757713" y="4114299"/>
            <a:ext cx="7163530" cy="553998"/>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normalizeH="0" noProof="0" dirty="0">
                <a:ln>
                  <a:noFill/>
                </a:ln>
                <a:solidFill>
                  <a:schemeClr val="accent2"/>
                </a:solidFill>
                <a:effectLst/>
                <a:uLnTx/>
                <a:uFillTx/>
                <a:latin typeface="Arial" panose="020B0604020202020204" pitchFamily="34" charset="0"/>
                <a:ea typeface="Titillium" charset="0"/>
                <a:cs typeface="Titillium" charset="0"/>
              </a:rPr>
              <a:t>Individuals with social risk factors are disproportionately impacted. </a:t>
            </a:r>
          </a:p>
        </p:txBody>
      </p:sp>
      <p:sp>
        <p:nvSpPr>
          <p:cNvPr id="22" name="TextBox 21">
            <a:extLst>
              <a:ext uri="{FF2B5EF4-FFF2-40B4-BE49-F238E27FC236}">
                <a16:creationId xmlns:a16="http://schemas.microsoft.com/office/drawing/2014/main" id="{6F2720EB-8DEB-05A6-8AE8-A686CDEC8727}"/>
              </a:ext>
            </a:extLst>
          </p:cNvPr>
          <p:cNvSpPr txBox="1"/>
          <p:nvPr/>
        </p:nvSpPr>
        <p:spPr>
          <a:xfrm>
            <a:off x="4757713" y="5094927"/>
            <a:ext cx="6645645" cy="553998"/>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normalizeH="0" noProof="0" dirty="0">
                <a:ln>
                  <a:noFill/>
                </a:ln>
                <a:solidFill>
                  <a:srgbClr val="009483"/>
                </a:solidFill>
                <a:effectLst/>
                <a:uLnTx/>
                <a:uFillTx/>
                <a:latin typeface="Arial" panose="020B0604020202020204" pitchFamily="34" charset="0"/>
                <a:ea typeface="Titillium" charset="0"/>
                <a:cs typeface="Titillium" charset="0"/>
              </a:rPr>
              <a:t>As CKD progresses, cost of care increases while quality of life diminishes.</a:t>
            </a:r>
          </a:p>
        </p:txBody>
      </p:sp>
      <p:cxnSp>
        <p:nvCxnSpPr>
          <p:cNvPr id="25" name="Straight Connector 24">
            <a:extLst>
              <a:ext uri="{FF2B5EF4-FFF2-40B4-BE49-F238E27FC236}">
                <a16:creationId xmlns:a16="http://schemas.microsoft.com/office/drawing/2014/main" id="{09119970-6C27-445B-C3D2-8BDF14486FCF}"/>
              </a:ext>
            </a:extLst>
          </p:cNvPr>
          <p:cNvCxnSpPr>
            <a:cxnSpLocks/>
          </p:cNvCxnSpPr>
          <p:nvPr/>
        </p:nvCxnSpPr>
        <p:spPr>
          <a:xfrm>
            <a:off x="4145280" y="542786"/>
            <a:ext cx="0" cy="206393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figures of people representing 1 in 7 US adults who have CKD, or about 35.5 million people.">
            <a:extLst>
              <a:ext uri="{FF2B5EF4-FFF2-40B4-BE49-F238E27FC236}">
                <a16:creationId xmlns:a16="http://schemas.microsoft.com/office/drawing/2014/main" id="{1329FB0F-0F8E-35A9-37E9-EADCD542AE1E}"/>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t="-19161" b="-33965"/>
          <a:stretch/>
        </p:blipFill>
        <p:spPr bwMode="auto">
          <a:xfrm>
            <a:off x="-35600" y="3248297"/>
            <a:ext cx="4194629" cy="3627121"/>
          </a:xfrm>
          <a:prstGeom prst="rect">
            <a:avLst/>
          </a:prstGeom>
          <a:solidFill>
            <a:srgbClr val="004B90"/>
          </a:solidFill>
        </p:spPr>
      </p:pic>
      <p:sp>
        <p:nvSpPr>
          <p:cNvPr id="5" name="Text Placeholder 1">
            <a:extLst>
              <a:ext uri="{FF2B5EF4-FFF2-40B4-BE49-F238E27FC236}">
                <a16:creationId xmlns:a16="http://schemas.microsoft.com/office/drawing/2014/main" id="{0B1951DF-9666-C337-4B40-CF2C636A43AC}"/>
              </a:ext>
            </a:extLst>
          </p:cNvPr>
          <p:cNvSpPr txBox="1">
            <a:spLocks/>
          </p:cNvSpPr>
          <p:nvPr/>
        </p:nvSpPr>
        <p:spPr>
          <a:xfrm>
            <a:off x="4475449" y="6262961"/>
            <a:ext cx="3241102" cy="49529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https://www.cdc.gov/kidney-disease/php/data-research/index.html</a:t>
            </a:r>
            <a:endParaRPr kumimoji="0" lang="en-US" sz="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Honeycutt AA, et al. </a:t>
            </a:r>
            <a:r>
              <a:rPr kumimoji="0" lang="en-US" sz="800" b="0" i="1"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J Am Soc Nephrol</a:t>
            </a:r>
            <a:r>
              <a:rPr kumimoji="0" lang="en-US" sz="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 2013;24(9):1478-1483.</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800" b="0" i="0" u="none" strike="noStrike" kern="1200" cap="none" spc="0" normalizeH="0" baseline="0" noProof="0" dirty="0" err="1">
                <a:ln>
                  <a:noFill/>
                </a:ln>
                <a:effectLst/>
                <a:uLnTx/>
                <a:uFillTx/>
                <a:latin typeface="Arial" panose="020B0604020202020204" pitchFamily="34" charset="0"/>
                <a:ea typeface="Verdana" panose="020B0604030504040204" pitchFamily="34" charset="0"/>
                <a:cs typeface="Segoe UI" panose="020B0502040204020203" pitchFamily="34" charset="0"/>
              </a:rPr>
              <a:t>Rossing</a:t>
            </a:r>
            <a:r>
              <a:rPr kumimoji="0" lang="en-US" sz="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 P, et al. </a:t>
            </a:r>
            <a:r>
              <a:rPr kumimoji="0" lang="en-US" sz="800" b="0" i="1"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Am J Med</a:t>
            </a:r>
            <a:r>
              <a:rPr kumimoji="0" lang="en-US" sz="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Segoe UI" panose="020B0502040204020203" pitchFamily="34" charset="0"/>
              </a:rPr>
              <a:t>. 2022;135(5):576-580</a:t>
            </a:r>
          </a:p>
        </p:txBody>
      </p:sp>
      <p:sp>
        <p:nvSpPr>
          <p:cNvPr id="7" name="Footer Placeholder 6">
            <a:extLst>
              <a:ext uri="{FF2B5EF4-FFF2-40B4-BE49-F238E27FC236}">
                <a16:creationId xmlns:a16="http://schemas.microsoft.com/office/drawing/2014/main" id="{0F8FEAAD-4CD4-D021-609C-F4AB4735CBF2}"/>
              </a:ext>
            </a:extLst>
          </p:cNvPr>
          <p:cNvSpPr>
            <a:spLocks noGrp="1"/>
          </p:cNvSpPr>
          <p:nvPr>
            <p:ph type="ftr" sz="quarter" idx="10"/>
          </p:nvPr>
        </p:nvSpPr>
        <p:spPr/>
        <p:txBody>
          <a:bodyPr/>
          <a:lstStyle/>
          <a:p>
            <a:pPr algn="l"/>
            <a:r>
              <a:rPr lang="en-US" dirty="0"/>
              <a:t>Growing Living Donation</a:t>
            </a:r>
          </a:p>
        </p:txBody>
      </p:sp>
      <p:sp>
        <p:nvSpPr>
          <p:cNvPr id="8" name="Slide Number Placeholder 7">
            <a:extLst>
              <a:ext uri="{FF2B5EF4-FFF2-40B4-BE49-F238E27FC236}">
                <a16:creationId xmlns:a16="http://schemas.microsoft.com/office/drawing/2014/main" id="{92F87680-4B39-FEF8-DB6D-610092D2BDEC}"/>
              </a:ext>
            </a:extLst>
          </p:cNvPr>
          <p:cNvSpPr>
            <a:spLocks noGrp="1"/>
          </p:cNvSpPr>
          <p:nvPr>
            <p:ph type="sldNum" sz="quarter" idx="11"/>
          </p:nvPr>
        </p:nvSpPr>
        <p:spPr/>
        <p:txBody>
          <a:bodyPr/>
          <a:lstStyle/>
          <a:p>
            <a:fld id="{7266DF5B-7CA8-42DA-A3FF-8EEE6A5A46EA}" type="slidenum">
              <a:rPr lang="en-US" smtClean="0"/>
              <a:t>7</a:t>
            </a:fld>
            <a:endParaRPr lang="en-US" dirty="0"/>
          </a:p>
        </p:txBody>
      </p:sp>
    </p:spTree>
    <p:extLst>
      <p:ext uri="{BB962C8B-B14F-4D97-AF65-F5344CB8AC3E}">
        <p14:creationId xmlns:p14="http://schemas.microsoft.com/office/powerpoint/2010/main" val="375717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88F5-51F6-FE09-9614-C407EFEEF03C}"/>
              </a:ext>
            </a:extLst>
          </p:cNvPr>
          <p:cNvSpPr>
            <a:spLocks noGrp="1"/>
          </p:cNvSpPr>
          <p:nvPr>
            <p:ph type="title"/>
          </p:nvPr>
        </p:nvSpPr>
        <p:spPr/>
        <p:txBody>
          <a:bodyPr>
            <a:normAutofit fontScale="90000"/>
          </a:bodyPr>
          <a:lstStyle/>
          <a:p>
            <a:r>
              <a:rPr lang="en-US" dirty="0"/>
              <a:t>Patients with ESRD can survive on dialysis </a:t>
            </a:r>
            <a:br>
              <a:rPr lang="en-US" dirty="0"/>
            </a:br>
            <a:r>
              <a:rPr lang="en-US" dirty="0"/>
              <a:t>(but many don’t)</a:t>
            </a:r>
          </a:p>
        </p:txBody>
      </p:sp>
      <p:sp>
        <p:nvSpPr>
          <p:cNvPr id="3" name="Slide Number Placeholder 2">
            <a:extLst>
              <a:ext uri="{FF2B5EF4-FFF2-40B4-BE49-F238E27FC236}">
                <a16:creationId xmlns:a16="http://schemas.microsoft.com/office/drawing/2014/main" id="{72335A0C-1694-0640-281C-320A1440C812}"/>
              </a:ext>
            </a:extLst>
          </p:cNvPr>
          <p:cNvSpPr>
            <a:spLocks noGrp="1"/>
          </p:cNvSpPr>
          <p:nvPr>
            <p:ph type="sldNum" sz="quarter" idx="11"/>
          </p:nvPr>
        </p:nvSpPr>
        <p:spPr>
          <a:xfrm>
            <a:off x="-7557" y="6492875"/>
            <a:ext cx="315310" cy="223623"/>
          </a:xfrm>
        </p:spPr>
        <p:txBody>
          <a:bodyPr/>
          <a:lstStyle/>
          <a:p>
            <a:fld id="{7266DF5B-7CA8-42DA-A3FF-8EEE6A5A46EA}" type="slidenum">
              <a:rPr lang="en-US" smtClean="0"/>
              <a:pPr/>
              <a:t>8</a:t>
            </a:fld>
            <a:endParaRPr lang="en-US" dirty="0"/>
          </a:p>
        </p:txBody>
      </p:sp>
      <p:sp>
        <p:nvSpPr>
          <p:cNvPr id="4" name="Footer Placeholder 3">
            <a:extLst>
              <a:ext uri="{FF2B5EF4-FFF2-40B4-BE49-F238E27FC236}">
                <a16:creationId xmlns:a16="http://schemas.microsoft.com/office/drawing/2014/main" id="{5E798DF4-282F-8C75-C59A-0E399270DCF6}"/>
              </a:ext>
            </a:extLst>
          </p:cNvPr>
          <p:cNvSpPr>
            <a:spLocks noGrp="1"/>
          </p:cNvSpPr>
          <p:nvPr>
            <p:ph type="ftr" sz="quarter" idx="10"/>
          </p:nvPr>
        </p:nvSpPr>
        <p:spPr>
          <a:xfrm>
            <a:off x="612119" y="6492875"/>
            <a:ext cx="7741049" cy="228600"/>
          </a:xfrm>
        </p:spPr>
        <p:txBody>
          <a:bodyPr/>
          <a:lstStyle/>
          <a:p>
            <a:pPr algn="l"/>
            <a:r>
              <a:rPr lang="en-US"/>
              <a:t>Growing Living Donation</a:t>
            </a:r>
            <a:endParaRPr lang="en-US" dirty="0"/>
          </a:p>
        </p:txBody>
      </p:sp>
      <p:grpSp>
        <p:nvGrpSpPr>
          <p:cNvPr id="5" name="Group 4">
            <a:extLst>
              <a:ext uri="{FF2B5EF4-FFF2-40B4-BE49-F238E27FC236}">
                <a16:creationId xmlns:a16="http://schemas.microsoft.com/office/drawing/2014/main" id="{5FEC15DE-7035-1A37-A4E2-9926B00707D9}"/>
              </a:ext>
            </a:extLst>
          </p:cNvPr>
          <p:cNvGrpSpPr/>
          <p:nvPr/>
        </p:nvGrpSpPr>
        <p:grpSpPr>
          <a:xfrm>
            <a:off x="392864" y="4980801"/>
            <a:ext cx="553746" cy="1197865"/>
            <a:chOff x="5936974" y="1934817"/>
            <a:chExt cx="796062" cy="1722043"/>
          </a:xfrm>
          <a:solidFill>
            <a:schemeClr val="accent1">
              <a:alpha val="47000"/>
            </a:schemeClr>
          </a:solidFill>
        </p:grpSpPr>
        <p:grpSp>
          <p:nvGrpSpPr>
            <p:cNvPr id="6" name="Group 5">
              <a:extLst>
                <a:ext uri="{FF2B5EF4-FFF2-40B4-BE49-F238E27FC236}">
                  <a16:creationId xmlns:a16="http://schemas.microsoft.com/office/drawing/2014/main" id="{97D90F92-C6EE-9253-FE26-1432EDDBAD59}"/>
                </a:ext>
              </a:extLst>
            </p:cNvPr>
            <p:cNvGrpSpPr/>
            <p:nvPr/>
          </p:nvGrpSpPr>
          <p:grpSpPr>
            <a:xfrm>
              <a:off x="5936974" y="1934817"/>
              <a:ext cx="159026" cy="1722043"/>
              <a:chOff x="5936974" y="1934817"/>
              <a:chExt cx="159026" cy="1722043"/>
            </a:xfrm>
            <a:grpFill/>
          </p:grpSpPr>
          <p:sp>
            <p:nvSpPr>
              <p:cNvPr id="21" name="Oval 20">
                <a:extLst>
                  <a:ext uri="{FF2B5EF4-FFF2-40B4-BE49-F238E27FC236}">
                    <a16:creationId xmlns:a16="http://schemas.microsoft.com/office/drawing/2014/main" id="{4197CD36-2BA5-0FEA-DFAB-03ADF96826BA}"/>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714A7F6-6646-900F-DADB-C7C091ADECC2}"/>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4520373-8416-BFFB-3607-3BD743EEB1E4}"/>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820F554-5404-2221-BEBF-C8D2858F5370}"/>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D9FD5F1-B580-2EF9-33CD-5BB47AF3DF6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641B7A4-1C5F-0241-0D13-BDE03FA2FFFD}"/>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83340C7-4D15-87A2-5974-D61C403F2E31}"/>
                </a:ext>
              </a:extLst>
            </p:cNvPr>
            <p:cNvGrpSpPr/>
            <p:nvPr/>
          </p:nvGrpSpPr>
          <p:grpSpPr>
            <a:xfrm>
              <a:off x="6255492" y="1934817"/>
              <a:ext cx="159026" cy="1722043"/>
              <a:chOff x="6242810" y="1934817"/>
              <a:chExt cx="159026" cy="1722043"/>
            </a:xfrm>
            <a:grpFill/>
          </p:grpSpPr>
          <p:sp>
            <p:nvSpPr>
              <p:cNvPr id="15" name="Oval 14">
                <a:extLst>
                  <a:ext uri="{FF2B5EF4-FFF2-40B4-BE49-F238E27FC236}">
                    <a16:creationId xmlns:a16="http://schemas.microsoft.com/office/drawing/2014/main" id="{42599EF5-A14E-6604-3BBC-0EF6CFC882FC}"/>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8231C8E-5104-FCA1-9E2C-AEC14545FC9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D4DED61-D2B3-0DDE-59F1-21BB5CC8676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0DB8C4-FF02-279E-B14F-F794191E78E1}"/>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5EF7484-EBD1-DF0D-64F9-650574C3C51F}"/>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EDC7474-ADDF-7E03-61B2-753976ECBE7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DC3CDEC5-6BD7-D9EF-EFB0-006FF22AABED}"/>
                </a:ext>
              </a:extLst>
            </p:cNvPr>
            <p:cNvGrpSpPr/>
            <p:nvPr/>
          </p:nvGrpSpPr>
          <p:grpSpPr>
            <a:xfrm>
              <a:off x="6574010" y="1934817"/>
              <a:ext cx="159026" cy="1722043"/>
              <a:chOff x="6242810" y="1934817"/>
              <a:chExt cx="159026" cy="1722043"/>
            </a:xfrm>
            <a:grpFill/>
          </p:grpSpPr>
          <p:sp>
            <p:nvSpPr>
              <p:cNvPr id="9" name="Oval 8">
                <a:extLst>
                  <a:ext uri="{FF2B5EF4-FFF2-40B4-BE49-F238E27FC236}">
                    <a16:creationId xmlns:a16="http://schemas.microsoft.com/office/drawing/2014/main" id="{F86FD8E0-5966-F3B6-AFFE-49DBDD816E31}"/>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14A054-9CA2-FB8B-C749-B3BBD1E2E216}"/>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4C7779A-56AC-CA50-F015-968BEB86FD13}"/>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BFF1ACE-7E5C-C02F-1091-1DA18F440BD7}"/>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37BBB7-DB4F-E56C-167A-726A307E398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B73CEE6-F813-E55A-447E-1673035994F9}"/>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a:extLst>
              <a:ext uri="{FF2B5EF4-FFF2-40B4-BE49-F238E27FC236}">
                <a16:creationId xmlns:a16="http://schemas.microsoft.com/office/drawing/2014/main" id="{189C98C0-6506-B579-9042-756A9C30F32A}"/>
              </a:ext>
            </a:extLst>
          </p:cNvPr>
          <p:cNvSpPr/>
          <p:nvPr/>
        </p:nvSpPr>
        <p:spPr>
          <a:xfrm>
            <a:off x="669737" y="1425825"/>
            <a:ext cx="10922739" cy="523220"/>
          </a:xfrm>
          <a:prstGeom prst="rect">
            <a:avLst/>
          </a:prstGeom>
        </p:spPr>
        <p:txBody>
          <a:bodyPr wrap="square">
            <a:spAutoFit/>
          </a:bodyPr>
          <a:lstStyle/>
          <a:p>
            <a:pPr algn="ctr"/>
            <a:r>
              <a:rPr lang="en-US" sz="2800" b="1" dirty="0">
                <a:solidFill>
                  <a:schemeClr val="accent5"/>
                </a:solidFill>
                <a:latin typeface="Arial" panose="020B0604020202020204" pitchFamily="34" charset="0"/>
              </a:rPr>
              <a:t>Less than 50% of dialysis patients are still alive after five years</a:t>
            </a:r>
          </a:p>
        </p:txBody>
      </p:sp>
      <p:sp>
        <p:nvSpPr>
          <p:cNvPr id="30" name="Rounded Rectangle 29">
            <a:extLst>
              <a:ext uri="{FF2B5EF4-FFF2-40B4-BE49-F238E27FC236}">
                <a16:creationId xmlns:a16="http://schemas.microsoft.com/office/drawing/2014/main" id="{5A95A160-E9BF-8478-AD18-1BA376F286EF}"/>
              </a:ext>
            </a:extLst>
          </p:cNvPr>
          <p:cNvSpPr/>
          <p:nvPr/>
        </p:nvSpPr>
        <p:spPr>
          <a:xfrm>
            <a:off x="8858978" y="2637141"/>
            <a:ext cx="2174241" cy="2539219"/>
          </a:xfrm>
          <a:prstGeom prst="roundRect">
            <a:avLst>
              <a:gd name="adj" fmla="val 4054"/>
            </a:avLst>
          </a:prstGeom>
          <a:noFill/>
          <a:ln w="19050">
            <a:noFill/>
          </a:ln>
          <a:effectLst>
            <a:outerShdw blurRad="1270000" dist="1134345" dir="5400000" sx="70017" sy="70017" algn="t" rotWithShape="0">
              <a:prstClr val="black">
                <a:alpha val="10205"/>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Arial" panose="020B0604020202020204" pitchFamily="34" charset="0"/>
              </a:rPr>
              <a:t>Patients with ESRD have a 30-day readmission risk of </a:t>
            </a:r>
            <a:r>
              <a:rPr lang="en-US" sz="1600" b="1" dirty="0">
                <a:solidFill>
                  <a:srgbClr val="FF0000"/>
                </a:solidFill>
                <a:latin typeface="Arial" panose="020B0604020202020204" pitchFamily="34" charset="0"/>
              </a:rPr>
              <a:t>31.1%</a:t>
            </a:r>
            <a:r>
              <a:rPr lang="en-US" sz="1600" dirty="0">
                <a:solidFill>
                  <a:srgbClr val="FF0000"/>
                </a:solidFill>
                <a:latin typeface="Arial" panose="020B0604020202020204" pitchFamily="34" charset="0"/>
              </a:rPr>
              <a:t>, </a:t>
            </a:r>
            <a:r>
              <a:rPr lang="en-US" sz="1600" dirty="0">
                <a:solidFill>
                  <a:schemeClr val="tx1"/>
                </a:solidFill>
                <a:latin typeface="Arial" panose="020B0604020202020204" pitchFamily="34" charset="0"/>
              </a:rPr>
              <a:t>higher than any group targeted in Medicare’s Hospital Readmissions Reduction Program (HRRP)</a:t>
            </a:r>
          </a:p>
        </p:txBody>
      </p:sp>
      <p:sp>
        <p:nvSpPr>
          <p:cNvPr id="32" name="TextBox 31">
            <a:extLst>
              <a:ext uri="{FF2B5EF4-FFF2-40B4-BE49-F238E27FC236}">
                <a16:creationId xmlns:a16="http://schemas.microsoft.com/office/drawing/2014/main" id="{E55F3560-87DA-629E-6033-6E7444709974}"/>
              </a:ext>
            </a:extLst>
          </p:cNvPr>
          <p:cNvSpPr txBox="1"/>
          <p:nvPr/>
        </p:nvSpPr>
        <p:spPr>
          <a:xfrm>
            <a:off x="2167584" y="6405428"/>
            <a:ext cx="61167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0" u="none" strike="noStrike" baseline="0" dirty="0" err="1"/>
              <a:t>Kolbrink</a:t>
            </a:r>
            <a:r>
              <a:rPr lang="en-US" sz="900" b="0" i="0" u="none" strike="noStrike" baseline="0" dirty="0"/>
              <a:t> NDT 2023. Abdel Kader CJASN 2009. Bonventre CJASN 2019. </a:t>
            </a:r>
            <a:r>
              <a:rPr lang="en-US" sz="900" b="0" i="0" u="none" strike="noStrike" baseline="0" dirty="0" err="1"/>
              <a:t>Wolgram</a:t>
            </a:r>
            <a:r>
              <a:rPr lang="en-US" sz="900" b="0" i="0" u="none" strike="noStrike" baseline="0" dirty="0"/>
              <a:t> JASN 2019. Goto CJASN 2019. Aoko Ann </a:t>
            </a:r>
            <a:r>
              <a:rPr lang="en-US" sz="900" b="0" i="0" u="none" strike="noStrike" baseline="0" dirty="0" err="1"/>
              <a:t>Vasc</a:t>
            </a:r>
            <a:r>
              <a:rPr lang="en-US" sz="900" b="0" i="0" u="none" strike="noStrike" baseline="0" dirty="0"/>
              <a:t> Dis 2017; McCausland CJASN. </a:t>
            </a:r>
            <a:r>
              <a:rPr lang="en-US" sz="900" b="0" i="0" dirty="0">
                <a:solidFill>
                  <a:srgbClr val="1B1B1B"/>
                </a:solidFill>
                <a:effectLst/>
                <a:latin typeface="Roboto Mono Web"/>
              </a:rPr>
              <a:t>Gallagher DM, Zhao C, Goldstein BA. Kidney Med. 2022.</a:t>
            </a:r>
            <a:endParaRPr lang="en-US" sz="900" dirty="0"/>
          </a:p>
        </p:txBody>
      </p:sp>
      <p:sp>
        <p:nvSpPr>
          <p:cNvPr id="33" name="Rectangle: Rounded Corners 32">
            <a:extLst>
              <a:ext uri="{FF2B5EF4-FFF2-40B4-BE49-F238E27FC236}">
                <a16:creationId xmlns:a16="http://schemas.microsoft.com/office/drawing/2014/main" id="{5A2382DA-8E58-2F1F-6CDF-C3CB66DFBE3B}"/>
              </a:ext>
            </a:extLst>
          </p:cNvPr>
          <p:cNvSpPr/>
          <p:nvPr/>
        </p:nvSpPr>
        <p:spPr>
          <a:xfrm>
            <a:off x="1956802" y="2241820"/>
            <a:ext cx="2389899" cy="6437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Low</a:t>
            </a:r>
            <a:r>
              <a:rPr lang="en-US" sz="1600" dirty="0"/>
              <a:t> Five-Year Survival</a:t>
            </a:r>
          </a:p>
        </p:txBody>
      </p:sp>
      <p:sp>
        <p:nvSpPr>
          <p:cNvPr id="34" name="Rectangle 33">
            <a:extLst>
              <a:ext uri="{FF2B5EF4-FFF2-40B4-BE49-F238E27FC236}">
                <a16:creationId xmlns:a16="http://schemas.microsoft.com/office/drawing/2014/main" id="{5868E066-B136-71B3-1233-E96AB4610D4D}"/>
              </a:ext>
            </a:extLst>
          </p:cNvPr>
          <p:cNvSpPr/>
          <p:nvPr/>
        </p:nvSpPr>
        <p:spPr>
          <a:xfrm>
            <a:off x="1981418" y="3285828"/>
            <a:ext cx="1097280" cy="29595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&lt;50%</a:t>
            </a:r>
          </a:p>
        </p:txBody>
      </p:sp>
      <p:sp>
        <p:nvSpPr>
          <p:cNvPr id="35" name="Rectangle 34">
            <a:extLst>
              <a:ext uri="{FF2B5EF4-FFF2-40B4-BE49-F238E27FC236}">
                <a16:creationId xmlns:a16="http://schemas.microsoft.com/office/drawing/2014/main" id="{A5118C30-1EB7-4F93-7BEE-3EEE8099614F}"/>
              </a:ext>
            </a:extLst>
          </p:cNvPr>
          <p:cNvSpPr/>
          <p:nvPr/>
        </p:nvSpPr>
        <p:spPr>
          <a:xfrm>
            <a:off x="1981418" y="4028588"/>
            <a:ext cx="1493520" cy="295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61%</a:t>
            </a:r>
          </a:p>
        </p:txBody>
      </p:sp>
      <p:sp>
        <p:nvSpPr>
          <p:cNvPr id="36" name="Rectangle 35">
            <a:extLst>
              <a:ext uri="{FF2B5EF4-FFF2-40B4-BE49-F238E27FC236}">
                <a16:creationId xmlns:a16="http://schemas.microsoft.com/office/drawing/2014/main" id="{E4D7472C-93F4-3CD1-127E-7E0DADF45487}"/>
              </a:ext>
            </a:extLst>
          </p:cNvPr>
          <p:cNvSpPr/>
          <p:nvPr/>
        </p:nvSpPr>
        <p:spPr>
          <a:xfrm>
            <a:off x="1981418" y="4728942"/>
            <a:ext cx="1950720" cy="295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87%</a:t>
            </a:r>
          </a:p>
        </p:txBody>
      </p:sp>
      <p:sp>
        <p:nvSpPr>
          <p:cNvPr id="37" name="Rectangle 36">
            <a:extLst>
              <a:ext uri="{FF2B5EF4-FFF2-40B4-BE49-F238E27FC236}">
                <a16:creationId xmlns:a16="http://schemas.microsoft.com/office/drawing/2014/main" id="{1E2F85D9-CE6C-75EC-74D0-92D479FCF520}"/>
              </a:ext>
            </a:extLst>
          </p:cNvPr>
          <p:cNvSpPr/>
          <p:nvPr/>
        </p:nvSpPr>
        <p:spPr>
          <a:xfrm>
            <a:off x="1981418" y="5479320"/>
            <a:ext cx="2174240" cy="295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91%</a:t>
            </a:r>
          </a:p>
        </p:txBody>
      </p:sp>
      <p:sp>
        <p:nvSpPr>
          <p:cNvPr id="38" name="TextBox 37">
            <a:extLst>
              <a:ext uri="{FF2B5EF4-FFF2-40B4-BE49-F238E27FC236}">
                <a16:creationId xmlns:a16="http://schemas.microsoft.com/office/drawing/2014/main" id="{C106AFFA-BF43-560C-ABFC-EF9A53EF3955}"/>
              </a:ext>
            </a:extLst>
          </p:cNvPr>
          <p:cNvSpPr txBox="1"/>
          <p:nvPr/>
        </p:nvSpPr>
        <p:spPr>
          <a:xfrm>
            <a:off x="1981418" y="2980458"/>
            <a:ext cx="803425" cy="307777"/>
          </a:xfrm>
          <a:prstGeom prst="rect">
            <a:avLst/>
          </a:prstGeom>
          <a:noFill/>
        </p:spPr>
        <p:txBody>
          <a:bodyPr wrap="none" rtlCol="0">
            <a:spAutoFit/>
          </a:bodyPr>
          <a:lstStyle/>
          <a:p>
            <a:r>
              <a:rPr lang="en-US" sz="1400" dirty="0"/>
              <a:t>Dialysis</a:t>
            </a:r>
          </a:p>
        </p:txBody>
      </p:sp>
      <p:sp>
        <p:nvSpPr>
          <p:cNvPr id="39" name="TextBox 38">
            <a:extLst>
              <a:ext uri="{FF2B5EF4-FFF2-40B4-BE49-F238E27FC236}">
                <a16:creationId xmlns:a16="http://schemas.microsoft.com/office/drawing/2014/main" id="{83553C1B-C71D-AD8B-A336-6CF2B6A461E1}"/>
              </a:ext>
            </a:extLst>
          </p:cNvPr>
          <p:cNvSpPr txBox="1"/>
          <p:nvPr/>
        </p:nvSpPr>
        <p:spPr>
          <a:xfrm>
            <a:off x="1981418" y="3721775"/>
            <a:ext cx="1550185" cy="307777"/>
          </a:xfrm>
          <a:prstGeom prst="rect">
            <a:avLst/>
          </a:prstGeom>
          <a:noFill/>
        </p:spPr>
        <p:txBody>
          <a:bodyPr wrap="square" rtlCol="0">
            <a:spAutoFit/>
          </a:bodyPr>
          <a:lstStyle/>
          <a:p>
            <a:r>
              <a:rPr lang="en-US" sz="1400" dirty="0"/>
              <a:t>Leukemia</a:t>
            </a:r>
          </a:p>
        </p:txBody>
      </p:sp>
      <p:sp>
        <p:nvSpPr>
          <p:cNvPr id="40" name="TextBox 39">
            <a:extLst>
              <a:ext uri="{FF2B5EF4-FFF2-40B4-BE49-F238E27FC236}">
                <a16:creationId xmlns:a16="http://schemas.microsoft.com/office/drawing/2014/main" id="{23E83FAA-1A10-0D46-1A55-18FB37C61F11}"/>
              </a:ext>
            </a:extLst>
          </p:cNvPr>
          <p:cNvSpPr txBox="1"/>
          <p:nvPr/>
        </p:nvSpPr>
        <p:spPr>
          <a:xfrm>
            <a:off x="1981418" y="4438912"/>
            <a:ext cx="1550185" cy="307777"/>
          </a:xfrm>
          <a:prstGeom prst="rect">
            <a:avLst/>
          </a:prstGeom>
          <a:noFill/>
        </p:spPr>
        <p:txBody>
          <a:bodyPr wrap="square" rtlCol="0">
            <a:spAutoFit/>
          </a:bodyPr>
          <a:lstStyle/>
          <a:p>
            <a:r>
              <a:rPr lang="en-US" sz="1400" dirty="0"/>
              <a:t>Lymphoma</a:t>
            </a:r>
          </a:p>
        </p:txBody>
      </p:sp>
      <p:sp>
        <p:nvSpPr>
          <p:cNvPr id="41" name="TextBox 40">
            <a:extLst>
              <a:ext uri="{FF2B5EF4-FFF2-40B4-BE49-F238E27FC236}">
                <a16:creationId xmlns:a16="http://schemas.microsoft.com/office/drawing/2014/main" id="{98915C6F-E03E-E840-2554-07533A9984AE}"/>
              </a:ext>
            </a:extLst>
          </p:cNvPr>
          <p:cNvSpPr txBox="1"/>
          <p:nvPr/>
        </p:nvSpPr>
        <p:spPr>
          <a:xfrm>
            <a:off x="1981418" y="5151093"/>
            <a:ext cx="1550185" cy="307777"/>
          </a:xfrm>
          <a:prstGeom prst="rect">
            <a:avLst/>
          </a:prstGeom>
          <a:noFill/>
        </p:spPr>
        <p:txBody>
          <a:bodyPr wrap="square" rtlCol="0">
            <a:spAutoFit/>
          </a:bodyPr>
          <a:lstStyle/>
          <a:p>
            <a:r>
              <a:rPr lang="en-US" sz="1400" dirty="0"/>
              <a:t>Breast Cancer</a:t>
            </a:r>
          </a:p>
        </p:txBody>
      </p:sp>
      <p:sp>
        <p:nvSpPr>
          <p:cNvPr id="42" name="Rectangle: Rounded Corners 41">
            <a:extLst>
              <a:ext uri="{FF2B5EF4-FFF2-40B4-BE49-F238E27FC236}">
                <a16:creationId xmlns:a16="http://schemas.microsoft.com/office/drawing/2014/main" id="{F90693BA-5C25-F6CE-EF2D-3918DD7BEE72}"/>
              </a:ext>
            </a:extLst>
          </p:cNvPr>
          <p:cNvSpPr/>
          <p:nvPr/>
        </p:nvSpPr>
        <p:spPr>
          <a:xfrm>
            <a:off x="5075751" y="2241820"/>
            <a:ext cx="3086300" cy="6437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t>High</a:t>
            </a:r>
            <a:r>
              <a:rPr lang="en-US" sz="1600" dirty="0"/>
              <a:t> Complications</a:t>
            </a:r>
          </a:p>
        </p:txBody>
      </p:sp>
      <p:sp>
        <p:nvSpPr>
          <p:cNvPr id="43" name="TextBox 42">
            <a:extLst>
              <a:ext uri="{FF2B5EF4-FFF2-40B4-BE49-F238E27FC236}">
                <a16:creationId xmlns:a16="http://schemas.microsoft.com/office/drawing/2014/main" id="{1B408CC2-8D2A-990E-C9BD-040E033C45D6}"/>
              </a:ext>
            </a:extLst>
          </p:cNvPr>
          <p:cNvSpPr txBox="1"/>
          <p:nvPr/>
        </p:nvSpPr>
        <p:spPr>
          <a:xfrm>
            <a:off x="5808448" y="3116445"/>
            <a:ext cx="2353603" cy="738664"/>
          </a:xfrm>
          <a:prstGeom prst="rect">
            <a:avLst/>
          </a:prstGeom>
          <a:noFill/>
        </p:spPr>
        <p:txBody>
          <a:bodyPr wrap="square" rtlCol="0">
            <a:spAutoFit/>
          </a:bodyPr>
          <a:lstStyle/>
          <a:p>
            <a:r>
              <a:rPr lang="en-US" sz="1400" b="1" dirty="0"/>
              <a:t>Heart Disease</a:t>
            </a:r>
          </a:p>
          <a:p>
            <a:r>
              <a:rPr lang="en-US" sz="1400" dirty="0"/>
              <a:t>10-20x increased risk, highest in the first 2 weeks.</a:t>
            </a:r>
          </a:p>
        </p:txBody>
      </p:sp>
      <p:sp>
        <p:nvSpPr>
          <p:cNvPr id="44" name="TextBox 43">
            <a:extLst>
              <a:ext uri="{FF2B5EF4-FFF2-40B4-BE49-F238E27FC236}">
                <a16:creationId xmlns:a16="http://schemas.microsoft.com/office/drawing/2014/main" id="{FFE45F1E-3811-6FCD-20AB-CF167830A529}"/>
              </a:ext>
            </a:extLst>
          </p:cNvPr>
          <p:cNvSpPr txBox="1"/>
          <p:nvPr/>
        </p:nvSpPr>
        <p:spPr>
          <a:xfrm>
            <a:off x="5808448" y="4124674"/>
            <a:ext cx="2109217" cy="523220"/>
          </a:xfrm>
          <a:prstGeom prst="rect">
            <a:avLst/>
          </a:prstGeom>
          <a:noFill/>
        </p:spPr>
        <p:txBody>
          <a:bodyPr wrap="square" rtlCol="0">
            <a:spAutoFit/>
          </a:bodyPr>
          <a:lstStyle/>
          <a:p>
            <a:r>
              <a:rPr lang="en-US" sz="1400" b="1" dirty="0"/>
              <a:t>Vascular Disease</a:t>
            </a:r>
          </a:p>
          <a:p>
            <a:r>
              <a:rPr lang="en-US" sz="1400" dirty="0"/>
              <a:t>In 25-45%</a:t>
            </a:r>
          </a:p>
        </p:txBody>
      </p:sp>
      <p:sp>
        <p:nvSpPr>
          <p:cNvPr id="45" name="TextBox 44">
            <a:extLst>
              <a:ext uri="{FF2B5EF4-FFF2-40B4-BE49-F238E27FC236}">
                <a16:creationId xmlns:a16="http://schemas.microsoft.com/office/drawing/2014/main" id="{E7EF4845-965E-BE86-1914-B550851E7C8D}"/>
              </a:ext>
            </a:extLst>
          </p:cNvPr>
          <p:cNvSpPr txBox="1"/>
          <p:nvPr/>
        </p:nvSpPr>
        <p:spPr>
          <a:xfrm>
            <a:off x="5808448" y="4927279"/>
            <a:ext cx="2109217" cy="738664"/>
          </a:xfrm>
          <a:prstGeom prst="rect">
            <a:avLst/>
          </a:prstGeom>
          <a:noFill/>
        </p:spPr>
        <p:txBody>
          <a:bodyPr wrap="square" rtlCol="0">
            <a:spAutoFit/>
          </a:bodyPr>
          <a:lstStyle/>
          <a:p>
            <a:r>
              <a:rPr lang="en-US" sz="1400" b="1" dirty="0"/>
              <a:t>Cognitive Impairment</a:t>
            </a:r>
          </a:p>
          <a:p>
            <a:r>
              <a:rPr lang="en-US" sz="1400" dirty="0"/>
              <a:t>In 67% of those on dialysis, half severe</a:t>
            </a:r>
          </a:p>
        </p:txBody>
      </p:sp>
      <p:grpSp>
        <p:nvGrpSpPr>
          <p:cNvPr id="46" name="Group 45">
            <a:extLst>
              <a:ext uri="{FF2B5EF4-FFF2-40B4-BE49-F238E27FC236}">
                <a16:creationId xmlns:a16="http://schemas.microsoft.com/office/drawing/2014/main" id="{4FC5B43B-C43F-EA21-24F4-79C3786F8116}"/>
              </a:ext>
            </a:extLst>
          </p:cNvPr>
          <p:cNvGrpSpPr/>
          <p:nvPr/>
        </p:nvGrpSpPr>
        <p:grpSpPr>
          <a:xfrm>
            <a:off x="5147802" y="3260636"/>
            <a:ext cx="592243" cy="507830"/>
            <a:chOff x="425949" y="4616990"/>
            <a:chExt cx="315060" cy="270154"/>
          </a:xfrm>
        </p:grpSpPr>
        <p:sp>
          <p:nvSpPr>
            <p:cNvPr id="47" name="Freeform: Shape 46">
              <a:extLst>
                <a:ext uri="{FF2B5EF4-FFF2-40B4-BE49-F238E27FC236}">
                  <a16:creationId xmlns:a16="http://schemas.microsoft.com/office/drawing/2014/main" id="{E598FDAC-1290-6B61-E953-CCE44E73B240}"/>
                </a:ext>
              </a:extLst>
            </p:cNvPr>
            <p:cNvSpPr/>
            <p:nvPr/>
          </p:nvSpPr>
          <p:spPr>
            <a:xfrm>
              <a:off x="425949" y="4616990"/>
              <a:ext cx="303102" cy="270154"/>
            </a:xfrm>
            <a:custGeom>
              <a:avLst/>
              <a:gdLst>
                <a:gd name="connsiteX0" fmla="*/ 151512 w 303102"/>
                <a:gd name="connsiteY0" fmla="*/ 270154 h 270154"/>
                <a:gd name="connsiteX1" fmla="*/ 148983 w 303102"/>
                <a:gd name="connsiteY1" fmla="*/ 269464 h 270154"/>
                <a:gd name="connsiteX2" fmla="*/ 148600 w 303102"/>
                <a:gd name="connsiteY2" fmla="*/ 269464 h 270154"/>
                <a:gd name="connsiteX3" fmla="*/ 3852 w 303102"/>
                <a:gd name="connsiteY3" fmla="*/ 54065 h 270154"/>
                <a:gd name="connsiteX4" fmla="*/ 68908 w 303102"/>
                <a:gd name="connsiteY4" fmla="*/ 426 h 270154"/>
                <a:gd name="connsiteX5" fmla="*/ 151512 w 303102"/>
                <a:gd name="connsiteY5" fmla="*/ 42954 h 270154"/>
                <a:gd name="connsiteX6" fmla="*/ 234269 w 303102"/>
                <a:gd name="connsiteY6" fmla="*/ 120 h 270154"/>
                <a:gd name="connsiteX7" fmla="*/ 299249 w 303102"/>
                <a:gd name="connsiteY7" fmla="*/ 53759 h 270154"/>
                <a:gd name="connsiteX8" fmla="*/ 154577 w 303102"/>
                <a:gd name="connsiteY8" fmla="*/ 269158 h 270154"/>
                <a:gd name="connsiteX9" fmla="*/ 154117 w 303102"/>
                <a:gd name="connsiteY9" fmla="*/ 269158 h 270154"/>
                <a:gd name="connsiteX10" fmla="*/ 151512 w 303102"/>
                <a:gd name="connsiteY10" fmla="*/ 270154 h 270154"/>
                <a:gd name="connsiteX11" fmla="*/ 74885 w 303102"/>
                <a:gd name="connsiteY11" fmla="*/ 8855 h 270154"/>
                <a:gd name="connsiteX12" fmla="*/ 69981 w 303102"/>
                <a:gd name="connsiteY12" fmla="*/ 8855 h 270154"/>
                <a:gd name="connsiteX13" fmla="*/ 12817 w 303102"/>
                <a:gd name="connsiteY13" fmla="*/ 56211 h 270154"/>
                <a:gd name="connsiteX14" fmla="*/ 151512 w 303102"/>
                <a:gd name="connsiteY14" fmla="*/ 260345 h 270154"/>
                <a:gd name="connsiteX15" fmla="*/ 290590 w 303102"/>
                <a:gd name="connsiteY15" fmla="*/ 56364 h 270154"/>
                <a:gd name="connsiteX16" fmla="*/ 290590 w 303102"/>
                <a:gd name="connsiteY16" fmla="*/ 56364 h 270154"/>
                <a:gd name="connsiteX17" fmla="*/ 233503 w 303102"/>
                <a:gd name="connsiteY17" fmla="*/ 9009 h 270154"/>
                <a:gd name="connsiteX18" fmla="*/ 155497 w 303102"/>
                <a:gd name="connsiteY18" fmla="*/ 54218 h 270154"/>
                <a:gd name="connsiteX19" fmla="*/ 151512 w 303102"/>
                <a:gd name="connsiteY19" fmla="*/ 56824 h 270154"/>
                <a:gd name="connsiteX20" fmla="*/ 147451 w 303102"/>
                <a:gd name="connsiteY20" fmla="*/ 54218 h 270154"/>
                <a:gd name="connsiteX21" fmla="*/ 74885 w 303102"/>
                <a:gd name="connsiteY21" fmla="*/ 8855 h 27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3102" h="270154">
                  <a:moveTo>
                    <a:pt x="151512" y="270154"/>
                  </a:moveTo>
                  <a:cubicBezTo>
                    <a:pt x="150622" y="270161"/>
                    <a:pt x="149747" y="269924"/>
                    <a:pt x="148983" y="269464"/>
                  </a:cubicBezTo>
                  <a:lnTo>
                    <a:pt x="148600" y="269464"/>
                  </a:lnTo>
                  <a:cubicBezTo>
                    <a:pt x="119329" y="249771"/>
                    <a:pt x="-25267" y="146861"/>
                    <a:pt x="3852" y="54065"/>
                  </a:cubicBezTo>
                  <a:cubicBezTo>
                    <a:pt x="13890" y="22035"/>
                    <a:pt x="37568" y="2495"/>
                    <a:pt x="68908" y="426"/>
                  </a:cubicBezTo>
                  <a:cubicBezTo>
                    <a:pt x="102078" y="-1244"/>
                    <a:pt x="133601" y="14985"/>
                    <a:pt x="151512" y="42954"/>
                  </a:cubicBezTo>
                  <a:cubicBezTo>
                    <a:pt x="169353" y="14794"/>
                    <a:pt x="200977" y="-1574"/>
                    <a:pt x="234269" y="120"/>
                  </a:cubicBezTo>
                  <a:cubicBezTo>
                    <a:pt x="265533" y="2189"/>
                    <a:pt x="289288" y="21729"/>
                    <a:pt x="299249" y="53759"/>
                  </a:cubicBezTo>
                  <a:cubicBezTo>
                    <a:pt x="328368" y="146631"/>
                    <a:pt x="183849" y="249464"/>
                    <a:pt x="154577" y="269158"/>
                  </a:cubicBezTo>
                  <a:lnTo>
                    <a:pt x="154117" y="269158"/>
                  </a:lnTo>
                  <a:cubicBezTo>
                    <a:pt x="153368" y="269740"/>
                    <a:pt x="152461" y="270092"/>
                    <a:pt x="151512" y="270154"/>
                  </a:cubicBezTo>
                  <a:close/>
                  <a:moveTo>
                    <a:pt x="74885" y="8855"/>
                  </a:moveTo>
                  <a:cubicBezTo>
                    <a:pt x="73276" y="8855"/>
                    <a:pt x="71590" y="8855"/>
                    <a:pt x="69981" y="8855"/>
                  </a:cubicBezTo>
                  <a:cubicBezTo>
                    <a:pt x="42679" y="10587"/>
                    <a:pt x="19601" y="29705"/>
                    <a:pt x="12817" y="56211"/>
                  </a:cubicBezTo>
                  <a:cubicBezTo>
                    <a:pt x="-14079" y="141267"/>
                    <a:pt x="119175" y="238200"/>
                    <a:pt x="151512" y="260345"/>
                  </a:cubicBezTo>
                  <a:cubicBezTo>
                    <a:pt x="183925" y="238200"/>
                    <a:pt x="317180" y="141267"/>
                    <a:pt x="290590" y="56364"/>
                  </a:cubicBezTo>
                  <a:lnTo>
                    <a:pt x="290590" y="56364"/>
                  </a:lnTo>
                  <a:cubicBezTo>
                    <a:pt x="283858" y="29859"/>
                    <a:pt x="260794" y="10725"/>
                    <a:pt x="233503" y="9009"/>
                  </a:cubicBezTo>
                  <a:cubicBezTo>
                    <a:pt x="200849" y="7330"/>
                    <a:pt x="170272" y="25046"/>
                    <a:pt x="155497" y="54218"/>
                  </a:cubicBezTo>
                  <a:cubicBezTo>
                    <a:pt x="154800" y="55797"/>
                    <a:pt x="153239" y="56816"/>
                    <a:pt x="151512" y="56824"/>
                  </a:cubicBezTo>
                  <a:cubicBezTo>
                    <a:pt x="149763" y="56831"/>
                    <a:pt x="148174" y="55812"/>
                    <a:pt x="147451" y="54218"/>
                  </a:cubicBezTo>
                  <a:cubicBezTo>
                    <a:pt x="133578" y="26778"/>
                    <a:pt x="105626" y="9307"/>
                    <a:pt x="74885" y="8855"/>
                  </a:cubicBezTo>
                  <a:close/>
                </a:path>
              </a:pathLst>
            </a:custGeom>
            <a:solidFill>
              <a:srgbClr val="000000"/>
            </a:solidFill>
            <a:ln w="766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8C93DB6-35C6-0F86-1EB0-2220AED92093}"/>
                </a:ext>
              </a:extLst>
            </p:cNvPr>
            <p:cNvSpPr/>
            <p:nvPr/>
          </p:nvSpPr>
          <p:spPr>
            <a:xfrm>
              <a:off x="429111" y="4680557"/>
              <a:ext cx="311898" cy="125208"/>
            </a:xfrm>
            <a:custGeom>
              <a:avLst/>
              <a:gdLst>
                <a:gd name="connsiteX0" fmla="*/ 149959 w 311898"/>
                <a:gd name="connsiteY0" fmla="*/ 125208 h 125208"/>
                <a:gd name="connsiteX1" fmla="*/ 145975 w 311898"/>
                <a:gd name="connsiteY1" fmla="*/ 122680 h 125208"/>
                <a:gd name="connsiteX2" fmla="*/ 119768 w 311898"/>
                <a:gd name="connsiteY2" fmla="*/ 67202 h 125208"/>
                <a:gd name="connsiteX3" fmla="*/ 108274 w 311898"/>
                <a:gd name="connsiteY3" fmla="*/ 96320 h 125208"/>
                <a:gd name="connsiteX4" fmla="*/ 104060 w 311898"/>
                <a:gd name="connsiteY4" fmla="*/ 99156 h 125208"/>
                <a:gd name="connsiteX5" fmla="*/ 4444 w 311898"/>
                <a:gd name="connsiteY5" fmla="*/ 99156 h 125208"/>
                <a:gd name="connsiteX6" fmla="*/ 0 w 311898"/>
                <a:gd name="connsiteY6" fmla="*/ 94711 h 125208"/>
                <a:gd name="connsiteX7" fmla="*/ 4444 w 311898"/>
                <a:gd name="connsiteY7" fmla="*/ 90267 h 125208"/>
                <a:gd name="connsiteX8" fmla="*/ 100995 w 311898"/>
                <a:gd name="connsiteY8" fmla="*/ 90267 h 125208"/>
                <a:gd name="connsiteX9" fmla="*/ 115171 w 311898"/>
                <a:gd name="connsiteY9" fmla="*/ 54328 h 125208"/>
                <a:gd name="connsiteX10" fmla="*/ 119155 w 311898"/>
                <a:gd name="connsiteY10" fmla="*/ 51493 h 125208"/>
                <a:gd name="connsiteX11" fmla="*/ 123370 w 311898"/>
                <a:gd name="connsiteY11" fmla="*/ 54022 h 125208"/>
                <a:gd name="connsiteX12" fmla="*/ 148733 w 311898"/>
                <a:gd name="connsiteY12" fmla="*/ 107661 h 125208"/>
                <a:gd name="connsiteX13" fmla="*/ 176855 w 311898"/>
                <a:gd name="connsiteY13" fmla="*/ 3372 h 125208"/>
                <a:gd name="connsiteX14" fmla="*/ 181147 w 311898"/>
                <a:gd name="connsiteY14" fmla="*/ 0 h 125208"/>
                <a:gd name="connsiteX15" fmla="*/ 181147 w 311898"/>
                <a:gd name="connsiteY15" fmla="*/ 0 h 125208"/>
                <a:gd name="connsiteX16" fmla="*/ 185438 w 311898"/>
                <a:gd name="connsiteY16" fmla="*/ 3448 h 125208"/>
                <a:gd name="connsiteX17" fmla="*/ 204441 w 311898"/>
                <a:gd name="connsiteY17" fmla="*/ 84979 h 125208"/>
                <a:gd name="connsiteX18" fmla="*/ 210725 w 311898"/>
                <a:gd name="connsiteY18" fmla="*/ 68658 h 125208"/>
                <a:gd name="connsiteX19" fmla="*/ 214863 w 311898"/>
                <a:gd name="connsiteY19" fmla="*/ 65822 h 125208"/>
                <a:gd name="connsiteX20" fmla="*/ 307964 w 311898"/>
                <a:gd name="connsiteY20" fmla="*/ 65822 h 125208"/>
                <a:gd name="connsiteX21" fmla="*/ 311860 w 311898"/>
                <a:gd name="connsiteY21" fmla="*/ 70896 h 125208"/>
                <a:gd name="connsiteX22" fmla="*/ 307964 w 311898"/>
                <a:gd name="connsiteY22" fmla="*/ 74788 h 125208"/>
                <a:gd name="connsiteX23" fmla="*/ 218081 w 311898"/>
                <a:gd name="connsiteY23" fmla="*/ 74788 h 125208"/>
                <a:gd name="connsiteX24" fmla="*/ 207736 w 311898"/>
                <a:gd name="connsiteY24" fmla="*/ 101761 h 125208"/>
                <a:gd name="connsiteX25" fmla="*/ 202017 w 311898"/>
                <a:gd name="connsiteY25" fmla="*/ 104366 h 125208"/>
                <a:gd name="connsiteX26" fmla="*/ 199231 w 311898"/>
                <a:gd name="connsiteY26" fmla="*/ 101148 h 125208"/>
                <a:gd name="connsiteX27" fmla="*/ 180917 w 311898"/>
                <a:gd name="connsiteY27" fmla="*/ 22835 h 125208"/>
                <a:gd name="connsiteX28" fmla="*/ 154327 w 311898"/>
                <a:gd name="connsiteY28" fmla="*/ 121684 h 125208"/>
                <a:gd name="connsiteX29" fmla="*/ 150419 w 311898"/>
                <a:gd name="connsiteY29" fmla="*/ 124979 h 1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1898" h="125208">
                  <a:moveTo>
                    <a:pt x="149959" y="125208"/>
                  </a:moveTo>
                  <a:cubicBezTo>
                    <a:pt x="148251" y="125216"/>
                    <a:pt x="146694" y="124228"/>
                    <a:pt x="145975" y="122680"/>
                  </a:cubicBezTo>
                  <a:lnTo>
                    <a:pt x="119768" y="67202"/>
                  </a:lnTo>
                  <a:lnTo>
                    <a:pt x="108274" y="96320"/>
                  </a:lnTo>
                  <a:cubicBezTo>
                    <a:pt x="107566" y="98029"/>
                    <a:pt x="105906" y="99140"/>
                    <a:pt x="104060" y="99156"/>
                  </a:cubicBezTo>
                  <a:lnTo>
                    <a:pt x="4444" y="99156"/>
                  </a:lnTo>
                  <a:cubicBezTo>
                    <a:pt x="1990" y="99156"/>
                    <a:pt x="0" y="97163"/>
                    <a:pt x="0" y="94711"/>
                  </a:cubicBezTo>
                  <a:cubicBezTo>
                    <a:pt x="0" y="92259"/>
                    <a:pt x="1990" y="90267"/>
                    <a:pt x="4444" y="90267"/>
                  </a:cubicBezTo>
                  <a:lnTo>
                    <a:pt x="100995" y="90267"/>
                  </a:lnTo>
                  <a:lnTo>
                    <a:pt x="115171" y="54328"/>
                  </a:lnTo>
                  <a:cubicBezTo>
                    <a:pt x="115777" y="52643"/>
                    <a:pt x="117366" y="51517"/>
                    <a:pt x="119155" y="51493"/>
                  </a:cubicBezTo>
                  <a:cubicBezTo>
                    <a:pt x="120946" y="51394"/>
                    <a:pt x="122617" y="52390"/>
                    <a:pt x="123370" y="54022"/>
                  </a:cubicBezTo>
                  <a:lnTo>
                    <a:pt x="148733" y="107661"/>
                  </a:lnTo>
                  <a:lnTo>
                    <a:pt x="176855" y="3372"/>
                  </a:lnTo>
                  <a:cubicBezTo>
                    <a:pt x="177370" y="1418"/>
                    <a:pt x="179123" y="38"/>
                    <a:pt x="181147" y="0"/>
                  </a:cubicBezTo>
                  <a:lnTo>
                    <a:pt x="181147" y="0"/>
                  </a:lnTo>
                  <a:cubicBezTo>
                    <a:pt x="183193" y="46"/>
                    <a:pt x="184953" y="1464"/>
                    <a:pt x="185438" y="3448"/>
                  </a:cubicBezTo>
                  <a:lnTo>
                    <a:pt x="204441" y="84979"/>
                  </a:lnTo>
                  <a:lnTo>
                    <a:pt x="210725" y="68658"/>
                  </a:lnTo>
                  <a:cubicBezTo>
                    <a:pt x="211388" y="66949"/>
                    <a:pt x="213030" y="65822"/>
                    <a:pt x="214863" y="65822"/>
                  </a:cubicBezTo>
                  <a:lnTo>
                    <a:pt x="307964" y="65822"/>
                  </a:lnTo>
                  <a:cubicBezTo>
                    <a:pt x="310440" y="66145"/>
                    <a:pt x="312184" y="68420"/>
                    <a:pt x="311860" y="70896"/>
                  </a:cubicBezTo>
                  <a:cubicBezTo>
                    <a:pt x="311594" y="72926"/>
                    <a:pt x="309995" y="74520"/>
                    <a:pt x="307964" y="74788"/>
                  </a:cubicBezTo>
                  <a:lnTo>
                    <a:pt x="218081" y="74788"/>
                  </a:lnTo>
                  <a:lnTo>
                    <a:pt x="207736" y="101761"/>
                  </a:lnTo>
                  <a:cubicBezTo>
                    <a:pt x="206876" y="104060"/>
                    <a:pt x="204316" y="105224"/>
                    <a:pt x="202017" y="104366"/>
                  </a:cubicBezTo>
                  <a:cubicBezTo>
                    <a:pt x="200601" y="103838"/>
                    <a:pt x="199552" y="102627"/>
                    <a:pt x="199231" y="101148"/>
                  </a:cubicBezTo>
                  <a:lnTo>
                    <a:pt x="180917" y="22835"/>
                  </a:lnTo>
                  <a:lnTo>
                    <a:pt x="154327" y="121684"/>
                  </a:lnTo>
                  <a:cubicBezTo>
                    <a:pt x="153830" y="123485"/>
                    <a:pt x="152277" y="124795"/>
                    <a:pt x="150419" y="124979"/>
                  </a:cubicBezTo>
                  <a:close/>
                </a:path>
              </a:pathLst>
            </a:custGeom>
            <a:solidFill>
              <a:srgbClr val="000000"/>
            </a:solidFill>
            <a:ln w="7660" cap="flat">
              <a:noFill/>
              <a:prstDash val="solid"/>
              <a:miter/>
            </a:ln>
          </p:spPr>
          <p:txBody>
            <a:bodyPr rtlCol="0" anchor="ctr"/>
            <a:lstStyle/>
            <a:p>
              <a:endParaRPr lang="en-US"/>
            </a:p>
          </p:txBody>
        </p:sp>
      </p:grpSp>
      <p:pic>
        <p:nvPicPr>
          <p:cNvPr id="1026" name="Picture 2" descr="Veins - Free medical icons">
            <a:extLst>
              <a:ext uri="{FF2B5EF4-FFF2-40B4-BE49-F238E27FC236}">
                <a16:creationId xmlns:a16="http://schemas.microsoft.com/office/drawing/2014/main" id="{ABE7A946-BDA1-29B5-5F91-0A9281117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008" y="4089342"/>
            <a:ext cx="507831" cy="5078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man head with brain icon, symbol in line style. Vector">
            <a:extLst>
              <a:ext uri="{FF2B5EF4-FFF2-40B4-BE49-F238E27FC236}">
                <a16:creationId xmlns:a16="http://schemas.microsoft.com/office/drawing/2014/main" id="{DD2FB5F6-50E9-E0CB-79E2-65F66B8909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524" t="19815" r="34720" b="19161"/>
          <a:stretch/>
        </p:blipFill>
        <p:spPr bwMode="auto">
          <a:xfrm>
            <a:off x="5225954" y="5006135"/>
            <a:ext cx="435938" cy="57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1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56CE-C155-84DB-6042-0D7176180E3D}"/>
              </a:ext>
            </a:extLst>
          </p:cNvPr>
          <p:cNvSpPr>
            <a:spLocks noGrp="1"/>
          </p:cNvSpPr>
          <p:nvPr>
            <p:ph type="title"/>
          </p:nvPr>
        </p:nvSpPr>
        <p:spPr>
          <a:xfrm>
            <a:off x="0" y="0"/>
            <a:ext cx="12192000" cy="1607127"/>
          </a:xfrm>
        </p:spPr>
        <p:txBody>
          <a:bodyPr>
            <a:normAutofit/>
          </a:bodyPr>
          <a:lstStyle/>
          <a:p>
            <a:r>
              <a:rPr lang="en-US" sz="4400" b="1" spc="-50" dirty="0">
                <a:solidFill>
                  <a:schemeClr val="accent2"/>
                </a:solidFill>
                <a:latin typeface="+mj-lt"/>
                <a:ea typeface="Roboto" panose="02000000000000000000" pitchFamily="2" charset="0"/>
              </a:rPr>
              <a:t>Kidney disease, especially ESRD, is costly</a:t>
            </a:r>
            <a:endParaRPr lang="en-US" dirty="0"/>
          </a:p>
        </p:txBody>
      </p:sp>
      <p:sp>
        <p:nvSpPr>
          <p:cNvPr id="3" name="Content Placeholder 2">
            <a:extLst>
              <a:ext uri="{FF2B5EF4-FFF2-40B4-BE49-F238E27FC236}">
                <a16:creationId xmlns:a16="http://schemas.microsoft.com/office/drawing/2014/main" id="{E5A34A05-9C2D-26E3-8CF4-E212988C8B85}"/>
              </a:ext>
            </a:extLst>
          </p:cNvPr>
          <p:cNvSpPr>
            <a:spLocks noGrp="1"/>
          </p:cNvSpPr>
          <p:nvPr>
            <p:ph sz="half" idx="1"/>
          </p:nvPr>
        </p:nvSpPr>
        <p:spPr>
          <a:xfrm>
            <a:off x="612119" y="2792573"/>
            <a:ext cx="5181600" cy="3441319"/>
          </a:xfrm>
        </p:spPr>
        <p:txBody>
          <a:bodyPr/>
          <a:lstStyle/>
          <a:p>
            <a:pPr marL="0" indent="0">
              <a:spcAft>
                <a:spcPts val="1200"/>
              </a:spcAft>
              <a:buNone/>
            </a:pPr>
            <a:r>
              <a:rPr lang="en-US" sz="3500" b="1" dirty="0">
                <a:solidFill>
                  <a:schemeClr val="accent2"/>
                </a:solidFill>
                <a:latin typeface="Arial" panose="020B0604020202020204" pitchFamily="34" charset="0"/>
              </a:rPr>
              <a:t>$50.8 billion </a:t>
            </a:r>
            <a:r>
              <a:rPr lang="en-US" sz="2400" dirty="0">
                <a:latin typeface="Arial" panose="020B0604020202020204" pitchFamily="34" charset="0"/>
              </a:rPr>
              <a:t>per year, </a:t>
            </a:r>
            <a:br>
              <a:rPr lang="en-US" sz="2400" dirty="0">
                <a:latin typeface="Arial" panose="020B0604020202020204" pitchFamily="34" charset="0"/>
              </a:rPr>
            </a:br>
            <a:r>
              <a:rPr lang="en-US" sz="2400" dirty="0">
                <a:latin typeface="Arial" panose="020B0604020202020204" pitchFamily="34" charset="0"/>
              </a:rPr>
              <a:t>for patients age &gt;65, with disability, or on dialysis &gt;30 months</a:t>
            </a:r>
          </a:p>
          <a:p>
            <a:pPr marL="0" indent="0">
              <a:spcAft>
                <a:spcPts val="1200"/>
              </a:spcAft>
              <a:buNone/>
            </a:pPr>
            <a:r>
              <a:rPr lang="en-US" sz="3500" b="1" dirty="0">
                <a:solidFill>
                  <a:schemeClr val="accent2"/>
                </a:solidFill>
                <a:latin typeface="Arial" panose="020B0604020202020204" pitchFamily="34" charset="0"/>
              </a:rPr>
              <a:t>$87 billion </a:t>
            </a:r>
            <a:r>
              <a:rPr lang="en-US" sz="2400" dirty="0">
                <a:latin typeface="Arial" panose="020B0604020202020204" pitchFamily="34" charset="0"/>
              </a:rPr>
              <a:t>per year for </a:t>
            </a:r>
            <a:br>
              <a:rPr lang="en-US" sz="2400" dirty="0">
                <a:latin typeface="Arial" panose="020B0604020202020204" pitchFamily="34" charset="0"/>
              </a:rPr>
            </a:br>
            <a:r>
              <a:rPr lang="en-US" sz="2400" dirty="0">
                <a:latin typeface="Arial" panose="020B0604020202020204" pitchFamily="34" charset="0"/>
              </a:rPr>
              <a:t>care of milder kidney disease</a:t>
            </a:r>
          </a:p>
          <a:p>
            <a:pPr marL="0" indent="0">
              <a:buNone/>
            </a:pPr>
            <a:endParaRPr lang="en-US" dirty="0"/>
          </a:p>
        </p:txBody>
      </p:sp>
      <p:sp>
        <p:nvSpPr>
          <p:cNvPr id="4" name="Content Placeholder 3">
            <a:extLst>
              <a:ext uri="{FF2B5EF4-FFF2-40B4-BE49-F238E27FC236}">
                <a16:creationId xmlns:a16="http://schemas.microsoft.com/office/drawing/2014/main" id="{2D7AAFE9-8DCB-B271-96DD-E60E6999A414}"/>
              </a:ext>
            </a:extLst>
          </p:cNvPr>
          <p:cNvSpPr>
            <a:spLocks noGrp="1"/>
          </p:cNvSpPr>
          <p:nvPr>
            <p:ph sz="half" idx="2"/>
          </p:nvPr>
        </p:nvSpPr>
        <p:spPr>
          <a:xfrm>
            <a:off x="6550247" y="2792573"/>
            <a:ext cx="5181600" cy="3441319"/>
          </a:xfrm>
        </p:spPr>
        <p:txBody>
          <a:bodyPr/>
          <a:lstStyle/>
          <a:p>
            <a:pPr marL="0" indent="0">
              <a:spcBef>
                <a:spcPts val="1200"/>
              </a:spcBef>
              <a:buNone/>
            </a:pPr>
            <a:r>
              <a:rPr lang="en-US" sz="3500" b="1" dirty="0">
                <a:solidFill>
                  <a:schemeClr val="accent4"/>
                </a:solidFill>
                <a:latin typeface="Arial" panose="020B0604020202020204" pitchFamily="34" charset="0"/>
              </a:rPr>
              <a:t>$14 billion </a:t>
            </a:r>
            <a:r>
              <a:rPr lang="en-US" sz="2400" dirty="0">
                <a:latin typeface="Arial" panose="020B0604020202020204" pitchFamily="34" charset="0"/>
              </a:rPr>
              <a:t>per year, </a:t>
            </a:r>
            <a:br>
              <a:rPr lang="en-US" sz="2400" dirty="0">
                <a:latin typeface="Arial" panose="020B0604020202020204" pitchFamily="34" charset="0"/>
              </a:rPr>
            </a:br>
            <a:r>
              <a:rPr lang="en-US" sz="2400" dirty="0">
                <a:latin typeface="Arial" panose="020B0604020202020204" pitchFamily="34" charset="0"/>
              </a:rPr>
              <a:t>or ~$19,000/month x 30 months</a:t>
            </a:r>
            <a:br>
              <a:rPr lang="en-US" sz="2800" dirty="0">
                <a:latin typeface="Arial" panose="020B0604020202020204" pitchFamily="34" charset="0"/>
              </a:rPr>
            </a:br>
            <a:endParaRPr lang="en-US" sz="2800" dirty="0">
              <a:latin typeface="Arial" panose="020B0604020202020204" pitchFamily="34" charset="0"/>
            </a:endParaRPr>
          </a:p>
          <a:p>
            <a:pPr marL="0" indent="0">
              <a:spcBef>
                <a:spcPts val="1200"/>
              </a:spcBef>
              <a:buNone/>
            </a:pPr>
            <a:r>
              <a:rPr lang="en-US" sz="3500" b="1" dirty="0">
                <a:solidFill>
                  <a:schemeClr val="accent4"/>
                </a:solidFill>
                <a:latin typeface="Arial" panose="020B0604020202020204" pitchFamily="34" charset="0"/>
              </a:rPr>
              <a:t>4–5x</a:t>
            </a:r>
            <a:r>
              <a:rPr lang="en-US" sz="3500" dirty="0">
                <a:solidFill>
                  <a:schemeClr val="accent4"/>
                </a:solidFill>
                <a:latin typeface="Arial" panose="020B0604020202020204" pitchFamily="34" charset="0"/>
              </a:rPr>
              <a:t> </a:t>
            </a:r>
            <a:r>
              <a:rPr lang="en-US" sz="2400" dirty="0">
                <a:latin typeface="Arial" panose="020B0604020202020204" pitchFamily="34" charset="0"/>
              </a:rPr>
              <a:t>commercial insurers pay dialysis rates 4–5x than of Medicare</a:t>
            </a:r>
          </a:p>
          <a:p>
            <a:pPr marL="0" indent="0">
              <a:buNone/>
            </a:pPr>
            <a:endParaRPr lang="en-US" dirty="0"/>
          </a:p>
        </p:txBody>
      </p:sp>
      <p:sp>
        <p:nvSpPr>
          <p:cNvPr id="5" name="Footer Placeholder 4">
            <a:extLst>
              <a:ext uri="{FF2B5EF4-FFF2-40B4-BE49-F238E27FC236}">
                <a16:creationId xmlns:a16="http://schemas.microsoft.com/office/drawing/2014/main" id="{51740EE6-FB78-0045-82DA-1CED41309880}"/>
              </a:ext>
            </a:extLst>
          </p:cNvPr>
          <p:cNvSpPr>
            <a:spLocks noGrp="1"/>
          </p:cNvSpPr>
          <p:nvPr>
            <p:ph type="ftr" sz="quarter" idx="10"/>
          </p:nvPr>
        </p:nvSpPr>
        <p:spPr/>
        <p:txBody>
          <a:bodyPr/>
          <a:lstStyle/>
          <a:p>
            <a:pPr algn="l"/>
            <a:r>
              <a:rPr lang="en-US"/>
              <a:t>Growing Living Donation</a:t>
            </a:r>
            <a:endParaRPr lang="en-US" dirty="0"/>
          </a:p>
        </p:txBody>
      </p:sp>
      <p:sp>
        <p:nvSpPr>
          <p:cNvPr id="6" name="Slide Number Placeholder 5">
            <a:extLst>
              <a:ext uri="{FF2B5EF4-FFF2-40B4-BE49-F238E27FC236}">
                <a16:creationId xmlns:a16="http://schemas.microsoft.com/office/drawing/2014/main" id="{AAEE43D6-B8E0-1E92-CD75-EBD1E2BDA860}"/>
              </a:ext>
            </a:extLst>
          </p:cNvPr>
          <p:cNvSpPr>
            <a:spLocks noGrp="1"/>
          </p:cNvSpPr>
          <p:nvPr>
            <p:ph type="sldNum" sz="quarter" idx="11"/>
          </p:nvPr>
        </p:nvSpPr>
        <p:spPr/>
        <p:txBody>
          <a:bodyPr/>
          <a:lstStyle/>
          <a:p>
            <a:fld id="{7266DF5B-7CA8-42DA-A3FF-8EEE6A5A46EA}" type="slidenum">
              <a:rPr lang="en-US" smtClean="0"/>
              <a:pPr/>
              <a:t>9</a:t>
            </a:fld>
            <a:endParaRPr lang="en-US" dirty="0"/>
          </a:p>
        </p:txBody>
      </p:sp>
      <p:sp>
        <p:nvSpPr>
          <p:cNvPr id="8" name="TextBox 7">
            <a:extLst>
              <a:ext uri="{FF2B5EF4-FFF2-40B4-BE49-F238E27FC236}">
                <a16:creationId xmlns:a16="http://schemas.microsoft.com/office/drawing/2014/main" id="{7C56B45F-39B0-2504-D91D-E043F47610E8}"/>
              </a:ext>
            </a:extLst>
          </p:cNvPr>
          <p:cNvSpPr txBox="1"/>
          <p:nvPr/>
        </p:nvSpPr>
        <p:spPr>
          <a:xfrm>
            <a:off x="6515071" y="1625397"/>
            <a:ext cx="3892731" cy="1009220"/>
          </a:xfrm>
          <a:prstGeom prst="rect">
            <a:avLst/>
          </a:prstGeom>
          <a:solidFill>
            <a:schemeClr val="accent5"/>
          </a:solidFill>
        </p:spPr>
        <p:txBody>
          <a:bodyPr wrap="square" anchor="ctr">
            <a:noAutofit/>
          </a:bodyPr>
          <a:lstStyle/>
          <a:p>
            <a:pPr algn="ctr"/>
            <a:r>
              <a:rPr lang="en-US" sz="2500" b="1" dirty="0">
                <a:solidFill>
                  <a:schemeClr val="bg1"/>
                </a:solidFill>
                <a:latin typeface="Arial" panose="020B0604020202020204" pitchFamily="34" charset="0"/>
              </a:rPr>
              <a:t>Commercial Payors &amp; Self-Insured Employers</a:t>
            </a:r>
            <a:endParaRPr lang="en-US" sz="2500" b="1" dirty="0">
              <a:solidFill>
                <a:schemeClr val="bg1"/>
              </a:solidFill>
            </a:endParaRPr>
          </a:p>
        </p:txBody>
      </p:sp>
      <p:grpSp>
        <p:nvGrpSpPr>
          <p:cNvPr id="9" name="Group 8">
            <a:extLst>
              <a:ext uri="{FF2B5EF4-FFF2-40B4-BE49-F238E27FC236}">
                <a16:creationId xmlns:a16="http://schemas.microsoft.com/office/drawing/2014/main" id="{F213F2C9-3F37-D8C3-317F-F1BA7B62DE82}"/>
              </a:ext>
            </a:extLst>
          </p:cNvPr>
          <p:cNvGrpSpPr/>
          <p:nvPr/>
        </p:nvGrpSpPr>
        <p:grpSpPr>
          <a:xfrm rot="5400000">
            <a:off x="30879" y="5261219"/>
            <a:ext cx="553746" cy="1197865"/>
            <a:chOff x="5936974" y="1934817"/>
            <a:chExt cx="796062" cy="1722043"/>
          </a:xfrm>
          <a:solidFill>
            <a:schemeClr val="accent1">
              <a:alpha val="50652"/>
            </a:schemeClr>
          </a:solidFill>
        </p:grpSpPr>
        <p:grpSp>
          <p:nvGrpSpPr>
            <p:cNvPr id="10" name="Group 9">
              <a:extLst>
                <a:ext uri="{FF2B5EF4-FFF2-40B4-BE49-F238E27FC236}">
                  <a16:creationId xmlns:a16="http://schemas.microsoft.com/office/drawing/2014/main" id="{E7A7196A-E0E5-0966-C75D-05C5EA4BB7CB}"/>
                </a:ext>
              </a:extLst>
            </p:cNvPr>
            <p:cNvGrpSpPr/>
            <p:nvPr/>
          </p:nvGrpSpPr>
          <p:grpSpPr>
            <a:xfrm>
              <a:off x="5936974" y="1934817"/>
              <a:ext cx="159026" cy="1722043"/>
              <a:chOff x="5936974" y="1934817"/>
              <a:chExt cx="159026" cy="1722043"/>
            </a:xfrm>
            <a:grpFill/>
          </p:grpSpPr>
          <p:sp>
            <p:nvSpPr>
              <p:cNvPr id="25" name="Oval 24">
                <a:extLst>
                  <a:ext uri="{FF2B5EF4-FFF2-40B4-BE49-F238E27FC236}">
                    <a16:creationId xmlns:a16="http://schemas.microsoft.com/office/drawing/2014/main" id="{EE01E892-A9B0-017A-23AC-1D3822089027}"/>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8C1AE6A-9891-E7B8-85AD-E7356C0BA32E}"/>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257AE95-07BE-2E39-C81A-C69784EF2387}"/>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8EFB01B-1AA0-C7EB-5AAF-7301FA6A5AEB}"/>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C40CB2F-26AB-631D-9F51-8D53DE49DC65}"/>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0A01BF3-42B7-6484-771B-8F243611913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5C88B63-D766-02A5-92F5-48212122B14C}"/>
                </a:ext>
              </a:extLst>
            </p:cNvPr>
            <p:cNvGrpSpPr/>
            <p:nvPr/>
          </p:nvGrpSpPr>
          <p:grpSpPr>
            <a:xfrm>
              <a:off x="6255492" y="1934817"/>
              <a:ext cx="159026" cy="1722043"/>
              <a:chOff x="6242810" y="1934817"/>
              <a:chExt cx="159026" cy="1722043"/>
            </a:xfrm>
            <a:grpFill/>
          </p:grpSpPr>
          <p:sp>
            <p:nvSpPr>
              <p:cNvPr id="19" name="Oval 18">
                <a:extLst>
                  <a:ext uri="{FF2B5EF4-FFF2-40B4-BE49-F238E27FC236}">
                    <a16:creationId xmlns:a16="http://schemas.microsoft.com/office/drawing/2014/main" id="{95E0F89F-DF40-0D31-3916-8C987DCD8CC2}"/>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C8CE543-B78C-63C3-0DC1-D1470B8D124B}"/>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89CBF2C-74BE-3C46-C25F-332BC5FBC681}"/>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0C4AE63-C5D2-59DF-F3FE-1487CDB4CECE}"/>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6C95F1E-0BE4-28EF-6B68-704369BDF3FE}"/>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DF07A9A-F61B-CCDE-2657-2B08EAFFE12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536FCD2-AC0A-0AE9-0269-FD5D8190EC5E}"/>
                </a:ext>
              </a:extLst>
            </p:cNvPr>
            <p:cNvGrpSpPr/>
            <p:nvPr/>
          </p:nvGrpSpPr>
          <p:grpSpPr>
            <a:xfrm>
              <a:off x="6574010" y="1934817"/>
              <a:ext cx="159026" cy="1722043"/>
              <a:chOff x="6242810" y="1934817"/>
              <a:chExt cx="159026" cy="1722043"/>
            </a:xfrm>
            <a:grpFill/>
          </p:grpSpPr>
          <p:sp>
            <p:nvSpPr>
              <p:cNvPr id="13" name="Oval 12">
                <a:extLst>
                  <a:ext uri="{FF2B5EF4-FFF2-40B4-BE49-F238E27FC236}">
                    <a16:creationId xmlns:a16="http://schemas.microsoft.com/office/drawing/2014/main" id="{2E11DE12-2E58-A5EE-BBA7-CB19FE1B0486}"/>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863BB1C-3545-696C-CD69-424598E40DE0}"/>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AE3447F-10DB-CCAC-C8EF-9345FDEF34C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A97D07A-BE7D-A956-D0D4-427BFCB597DA}"/>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1C69B3-C889-E2B0-E29A-9DA1F8B7F9FD}"/>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D87A8D-B71F-B77A-10AA-B6367FD619D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a:extLst>
              <a:ext uri="{FF2B5EF4-FFF2-40B4-BE49-F238E27FC236}">
                <a16:creationId xmlns:a16="http://schemas.microsoft.com/office/drawing/2014/main" id="{329D1953-CC51-BCE4-9E1D-AEA15A02658A}"/>
              </a:ext>
            </a:extLst>
          </p:cNvPr>
          <p:cNvGrpSpPr/>
          <p:nvPr/>
        </p:nvGrpSpPr>
        <p:grpSpPr>
          <a:xfrm>
            <a:off x="11450211" y="1824359"/>
            <a:ext cx="741789" cy="1604641"/>
            <a:chOff x="5936974" y="1934817"/>
            <a:chExt cx="796062" cy="1722043"/>
          </a:xfrm>
          <a:solidFill>
            <a:schemeClr val="accent4">
              <a:alpha val="20952"/>
            </a:schemeClr>
          </a:solidFill>
        </p:grpSpPr>
        <p:grpSp>
          <p:nvGrpSpPr>
            <p:cNvPr id="32" name="Group 31">
              <a:extLst>
                <a:ext uri="{FF2B5EF4-FFF2-40B4-BE49-F238E27FC236}">
                  <a16:creationId xmlns:a16="http://schemas.microsoft.com/office/drawing/2014/main" id="{4CE5D5D0-AA18-27C2-1EF2-EC471854B007}"/>
                </a:ext>
              </a:extLst>
            </p:cNvPr>
            <p:cNvGrpSpPr/>
            <p:nvPr/>
          </p:nvGrpSpPr>
          <p:grpSpPr>
            <a:xfrm>
              <a:off x="5936974" y="1934817"/>
              <a:ext cx="159026" cy="1722043"/>
              <a:chOff x="5936974" y="1934817"/>
              <a:chExt cx="159026" cy="1722043"/>
            </a:xfrm>
            <a:grpFill/>
          </p:grpSpPr>
          <p:sp>
            <p:nvSpPr>
              <p:cNvPr id="47" name="Oval 46">
                <a:extLst>
                  <a:ext uri="{FF2B5EF4-FFF2-40B4-BE49-F238E27FC236}">
                    <a16:creationId xmlns:a16="http://schemas.microsoft.com/office/drawing/2014/main" id="{EFA67A46-F6D4-51F3-43E3-915A0C5B7AF8}"/>
                  </a:ext>
                </a:extLst>
              </p:cNvPr>
              <p:cNvSpPr/>
              <p:nvPr/>
            </p:nvSpPr>
            <p:spPr>
              <a:xfrm>
                <a:off x="5936974"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9C4BBFF-879D-03AD-2801-10BBA2679FC4}"/>
                  </a:ext>
                </a:extLst>
              </p:cNvPr>
              <p:cNvSpPr/>
              <p:nvPr/>
            </p:nvSpPr>
            <p:spPr>
              <a:xfrm>
                <a:off x="5936974"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24964D6-EB76-94BB-18F6-693704A1DD68}"/>
                  </a:ext>
                </a:extLst>
              </p:cNvPr>
              <p:cNvSpPr/>
              <p:nvPr/>
            </p:nvSpPr>
            <p:spPr>
              <a:xfrm>
                <a:off x="5936974"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C0B8912-A8C2-3287-E36F-5588C1D6FEEF}"/>
                  </a:ext>
                </a:extLst>
              </p:cNvPr>
              <p:cNvSpPr/>
              <p:nvPr/>
            </p:nvSpPr>
            <p:spPr>
              <a:xfrm>
                <a:off x="5936974"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69C3793-D006-37BA-119B-7BBEC5BFF9FE}"/>
                  </a:ext>
                </a:extLst>
              </p:cNvPr>
              <p:cNvSpPr/>
              <p:nvPr/>
            </p:nvSpPr>
            <p:spPr>
              <a:xfrm>
                <a:off x="5936974"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1700576-FA2E-F783-E434-9D424A0242C9}"/>
                  </a:ext>
                </a:extLst>
              </p:cNvPr>
              <p:cNvSpPr/>
              <p:nvPr/>
            </p:nvSpPr>
            <p:spPr>
              <a:xfrm>
                <a:off x="5936974"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9A324EF9-CC3A-1E53-17CA-5B8C08416044}"/>
                </a:ext>
              </a:extLst>
            </p:cNvPr>
            <p:cNvGrpSpPr/>
            <p:nvPr/>
          </p:nvGrpSpPr>
          <p:grpSpPr>
            <a:xfrm>
              <a:off x="6255492" y="1934817"/>
              <a:ext cx="159026" cy="1722043"/>
              <a:chOff x="6242810" y="1934817"/>
              <a:chExt cx="159026" cy="1722043"/>
            </a:xfrm>
            <a:grpFill/>
          </p:grpSpPr>
          <p:sp>
            <p:nvSpPr>
              <p:cNvPr id="41" name="Oval 40">
                <a:extLst>
                  <a:ext uri="{FF2B5EF4-FFF2-40B4-BE49-F238E27FC236}">
                    <a16:creationId xmlns:a16="http://schemas.microsoft.com/office/drawing/2014/main" id="{43AAB2CB-5450-3ACE-5280-665C40DD8B50}"/>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DA4A8C9-A9F8-8C7B-0B38-0F088DB9396E}"/>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1C9C11A-6A78-257A-264F-E4C17A824D4D}"/>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18979DC-748C-CB58-834E-C006FC7F02E8}"/>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C16B760-F33A-EB34-EA6B-3B1DAB1386AB}"/>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5FA9A8C-0788-9AEC-1DDF-3E64FA2ECC6B}"/>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C59E4984-4B89-7254-BCE0-8237E8855BB7}"/>
                </a:ext>
              </a:extLst>
            </p:cNvPr>
            <p:cNvGrpSpPr/>
            <p:nvPr/>
          </p:nvGrpSpPr>
          <p:grpSpPr>
            <a:xfrm>
              <a:off x="6574010" y="1934817"/>
              <a:ext cx="159026" cy="1722043"/>
              <a:chOff x="6242810" y="1934817"/>
              <a:chExt cx="159026" cy="1722043"/>
            </a:xfrm>
            <a:grpFill/>
          </p:grpSpPr>
          <p:sp>
            <p:nvSpPr>
              <p:cNvPr id="35" name="Oval 34">
                <a:extLst>
                  <a:ext uri="{FF2B5EF4-FFF2-40B4-BE49-F238E27FC236}">
                    <a16:creationId xmlns:a16="http://schemas.microsoft.com/office/drawing/2014/main" id="{B836BFEE-7A5C-8A0C-62C5-741ABCF3765B}"/>
                  </a:ext>
                </a:extLst>
              </p:cNvPr>
              <p:cNvSpPr/>
              <p:nvPr/>
            </p:nvSpPr>
            <p:spPr>
              <a:xfrm>
                <a:off x="6242810" y="1934817"/>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A68F66D-E11D-168F-C7D0-07881E62A831}"/>
                  </a:ext>
                </a:extLst>
              </p:cNvPr>
              <p:cNvSpPr/>
              <p:nvPr/>
            </p:nvSpPr>
            <p:spPr>
              <a:xfrm>
                <a:off x="6242810" y="2247420"/>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F0D6A5D-E1C3-78A8-17DA-EF8C2F09E49E}"/>
                  </a:ext>
                </a:extLst>
              </p:cNvPr>
              <p:cNvSpPr/>
              <p:nvPr/>
            </p:nvSpPr>
            <p:spPr>
              <a:xfrm>
                <a:off x="6242810" y="2560023"/>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9EEBE91-D7F8-2776-1667-A47B7F552BBF}"/>
                  </a:ext>
                </a:extLst>
              </p:cNvPr>
              <p:cNvSpPr/>
              <p:nvPr/>
            </p:nvSpPr>
            <p:spPr>
              <a:xfrm>
                <a:off x="6242810" y="2872626"/>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6D9CECC-DCAD-19D6-536C-C66CB01A1F67}"/>
                  </a:ext>
                </a:extLst>
              </p:cNvPr>
              <p:cNvSpPr/>
              <p:nvPr/>
            </p:nvSpPr>
            <p:spPr>
              <a:xfrm>
                <a:off x="6242810" y="3185229"/>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A48E036-0091-19BD-2B81-F5FC2C66E4BD}"/>
                  </a:ext>
                </a:extLst>
              </p:cNvPr>
              <p:cNvSpPr/>
              <p:nvPr/>
            </p:nvSpPr>
            <p:spPr>
              <a:xfrm>
                <a:off x="6242810" y="3497834"/>
                <a:ext cx="159026" cy="1590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TextBox 52">
            <a:extLst>
              <a:ext uri="{FF2B5EF4-FFF2-40B4-BE49-F238E27FC236}">
                <a16:creationId xmlns:a16="http://schemas.microsoft.com/office/drawing/2014/main" id="{CD959ECF-3271-9627-3DFD-714497D27090}"/>
              </a:ext>
            </a:extLst>
          </p:cNvPr>
          <p:cNvSpPr txBox="1"/>
          <p:nvPr/>
        </p:nvSpPr>
        <p:spPr>
          <a:xfrm>
            <a:off x="716131" y="1625397"/>
            <a:ext cx="3892731" cy="1009220"/>
          </a:xfrm>
          <a:prstGeom prst="rect">
            <a:avLst/>
          </a:prstGeom>
          <a:solidFill>
            <a:schemeClr val="accent1"/>
          </a:solidFill>
        </p:spPr>
        <p:txBody>
          <a:bodyPr wrap="square" anchor="ctr">
            <a:noAutofit/>
          </a:bodyPr>
          <a:lstStyle/>
          <a:p>
            <a:pPr algn="ctr"/>
            <a:r>
              <a:rPr lang="en-US" sz="2500" b="1" dirty="0">
                <a:solidFill>
                  <a:schemeClr val="bg1"/>
                </a:solidFill>
                <a:latin typeface="Arial" panose="020B0604020202020204" pitchFamily="34" charset="0"/>
              </a:rPr>
              <a:t>Medicare</a:t>
            </a:r>
            <a:endParaRPr lang="en-US" sz="2500" b="1" dirty="0">
              <a:solidFill>
                <a:schemeClr val="bg1"/>
              </a:solidFill>
            </a:endParaRPr>
          </a:p>
        </p:txBody>
      </p:sp>
    </p:spTree>
    <p:extLst>
      <p:ext uri="{BB962C8B-B14F-4D97-AF65-F5344CB8AC3E}">
        <p14:creationId xmlns:p14="http://schemas.microsoft.com/office/powerpoint/2010/main" val="2670248324"/>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1908EF71DC344F9E5A37300C54DDBC" ma:contentTypeVersion="12" ma:contentTypeDescription="Create a new document." ma:contentTypeScope="" ma:versionID="666fe491be561f7b01ca953d3edb2681">
  <xsd:schema xmlns:xsd="http://www.w3.org/2001/XMLSchema" xmlns:xs="http://www.w3.org/2001/XMLSchema" xmlns:p="http://schemas.microsoft.com/office/2006/metadata/properties" xmlns:ns1="http://schemas.microsoft.com/sharepoint/v3" xmlns:ns3="2bb6898d-9760-4d26-a081-6acf16a4c4cc" xmlns:ns4="7502eac5-bd9f-4b19-9886-82bb90ce38ee" targetNamespace="http://schemas.microsoft.com/office/2006/metadata/properties" ma:root="true" ma:fieldsID="2c6f7f944f6bca9c41b788844c5e990e" ns1:_="" ns3:_="" ns4:_="">
    <xsd:import namespace="http://schemas.microsoft.com/sharepoint/v3"/>
    <xsd:import namespace="2bb6898d-9760-4d26-a081-6acf16a4c4cc"/>
    <xsd:import namespace="7502eac5-bd9f-4b19-9886-82bb90ce38ee"/>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b6898d-9760-4d26-a081-6acf16a4c4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2eac5-bd9f-4b19-9886-82bb90ce38e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bb6898d-9760-4d26-a081-6acf16a4c4cc"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1BDADE2-02BA-4A57-90D6-187E89242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b6898d-9760-4d26-a081-6acf16a4c4cc"/>
    <ds:schemaRef ds:uri="7502eac5-bd9f-4b19-9886-82bb90ce3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BFC878-E508-43BE-A654-13DFD4B4BC1E}">
  <ds:schemaRefs>
    <ds:schemaRef ds:uri="http://schemas.microsoft.com/sharepoint/v3/contenttype/forms"/>
  </ds:schemaRefs>
</ds:datastoreItem>
</file>

<file path=customXml/itemProps3.xml><?xml version="1.0" encoding="utf-8"?>
<ds:datastoreItem xmlns:ds="http://schemas.openxmlformats.org/officeDocument/2006/customXml" ds:itemID="{3C5BA680-2FC3-4EA9-B039-D73E601F2C60}">
  <ds:schemaRefs>
    <ds:schemaRef ds:uri="http://purl.org/dc/terms/"/>
    <ds:schemaRef ds:uri="http://www.w3.org/XML/1998/namespace"/>
    <ds:schemaRef ds:uri="http://purl.org/dc/elements/1.1/"/>
    <ds:schemaRef ds:uri="7502eac5-bd9f-4b19-9886-82bb90ce38e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2bb6898d-9760-4d26-a081-6acf16a4c4cc"/>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13264</TotalTime>
  <Words>3606</Words>
  <Application>Microsoft Office PowerPoint</Application>
  <PresentationFormat>Widescreen</PresentationFormat>
  <Paragraphs>397</Paragraphs>
  <Slides>34</Slides>
  <Notes>22</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Inter</vt:lpstr>
      <vt:lpstr>Roboto Mono Web</vt:lpstr>
      <vt:lpstr>Office Theme</vt:lpstr>
      <vt:lpstr>About this template</vt:lpstr>
      <vt:lpstr>A Business Case for  Growing Living Donation</vt:lpstr>
      <vt:lpstr>PowerPoint Presentation</vt:lpstr>
      <vt:lpstr>Achieving the Triple Aim in ESRD Care</vt:lpstr>
      <vt:lpstr>Why Transplant?</vt:lpstr>
      <vt:lpstr>PowerPoint Presentation</vt:lpstr>
      <vt:lpstr>The CKD Diagnosis Problem</vt:lpstr>
      <vt:lpstr>Patients with ESRD can survive on dialysis  (but many don’t)</vt:lpstr>
      <vt:lpstr>Kidney disease, especially ESRD, is costly</vt:lpstr>
      <vt:lpstr>Transplant is a clinically and  financially superior treatment</vt:lpstr>
      <vt:lpstr>Financial impact of kidney transplant</vt:lpstr>
      <vt:lpstr>Access to kidney transplant  is highly limited</vt:lpstr>
      <vt:lpstr>Getting a transplant is an  extremely complex process</vt:lpstr>
      <vt:lpstr>Intensifying Regulatory  Focus and Expectations </vt:lpstr>
      <vt:lpstr>Our Growth Opportunity</vt:lpstr>
      <vt:lpstr>Instructions for  “Our Growth Opportunity” Section</vt:lpstr>
      <vt:lpstr>Opportunity Summary</vt:lpstr>
      <vt:lpstr>Increasing Organ Transplant Access (IOTA) Participation</vt:lpstr>
      <vt:lpstr>Our Living Donation Program</vt:lpstr>
      <vt:lpstr>Our Living Donation Program</vt:lpstr>
      <vt:lpstr>Our Living Donation Program</vt:lpstr>
      <vt:lpstr>How We Will Grow</vt:lpstr>
      <vt:lpstr>Strategy X: Expand Donor Referrals </vt:lpstr>
      <vt:lpstr>Strategy X : Expand Donor Referrals </vt:lpstr>
      <vt:lpstr>Strategy X: Improve Efficiencies  &amp; Quality of Care</vt:lpstr>
      <vt:lpstr>Strategy X: Increase Recipient Pool   </vt:lpstr>
      <vt:lpstr>Strategy 4: External Paired Living Donation  </vt:lpstr>
      <vt:lpstr>Return on Investment</vt:lpstr>
      <vt:lpstr>Instructions for  “Return on Investment” Section</vt:lpstr>
      <vt:lpstr>Direct Financial Benefit of LDKT</vt:lpstr>
      <vt:lpstr>Financial Opportunity of Kidney Paired Exchange</vt:lpstr>
      <vt:lpstr>Recovering FTE Costs from Medicare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Business Case for Growing Living Donation</dc:title>
  <dc:creator>Haley Jensen</dc:creator>
  <cp:lastModifiedBy>Haley Jensen</cp:lastModifiedBy>
  <cp:revision>72</cp:revision>
  <dcterms:created xsi:type="dcterms:W3CDTF">2024-05-23T18:10:50Z</dcterms:created>
  <dcterms:modified xsi:type="dcterms:W3CDTF">2025-05-01T21:43:49Z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0x010100941908EF71DC344F9E5A37300C54DDBC</vt:lpwstr>
  </property>
</Properties>
</file>