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25" r:id="rId3"/>
    <p:sldMasterId id="2147483789" r:id="rId4"/>
    <p:sldMasterId id="2147483801" r:id="rId5"/>
    <p:sldMasterId id="2147483817" r:id="rId6"/>
  </p:sldMasterIdLst>
  <p:notesMasterIdLst>
    <p:notesMasterId r:id="rId42"/>
  </p:notesMasterIdLst>
  <p:sldIdLst>
    <p:sldId id="403" r:id="rId7"/>
    <p:sldId id="265" r:id="rId8"/>
    <p:sldId id="358" r:id="rId9"/>
    <p:sldId id="384" r:id="rId10"/>
    <p:sldId id="359" r:id="rId11"/>
    <p:sldId id="360" r:id="rId12"/>
    <p:sldId id="349" r:id="rId13"/>
    <p:sldId id="395" r:id="rId14"/>
    <p:sldId id="263" r:id="rId15"/>
    <p:sldId id="385" r:id="rId16"/>
    <p:sldId id="419" r:id="rId17"/>
    <p:sldId id="407" r:id="rId18"/>
    <p:sldId id="402" r:id="rId19"/>
    <p:sldId id="409" r:id="rId20"/>
    <p:sldId id="413" r:id="rId21"/>
    <p:sldId id="393" r:id="rId22"/>
    <p:sldId id="394" r:id="rId23"/>
    <p:sldId id="364" r:id="rId24"/>
    <p:sldId id="366" r:id="rId25"/>
    <p:sldId id="351" r:id="rId26"/>
    <p:sldId id="389" r:id="rId27"/>
    <p:sldId id="390" r:id="rId28"/>
    <p:sldId id="400" r:id="rId29"/>
    <p:sldId id="415" r:id="rId30"/>
    <p:sldId id="414" r:id="rId31"/>
    <p:sldId id="416" r:id="rId32"/>
    <p:sldId id="422" r:id="rId33"/>
    <p:sldId id="424" r:id="rId34"/>
    <p:sldId id="421" r:id="rId35"/>
    <p:sldId id="423" r:id="rId36"/>
    <p:sldId id="418" r:id="rId37"/>
    <p:sldId id="339" r:id="rId38"/>
    <p:sldId id="382" r:id="rId39"/>
    <p:sldId id="337" r:id="rId40"/>
    <p:sldId id="383" r:id="rId4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15E23"/>
    <a:srgbClr val="F15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352" autoAdjust="0"/>
  </p:normalViewPr>
  <p:slideViewPr>
    <p:cSldViewPr>
      <p:cViewPr>
        <p:scale>
          <a:sx n="75" d="100"/>
          <a:sy n="75" d="100"/>
        </p:scale>
        <p:origin x="-1014" y="-4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AE059DB-01B7-42DB-B3ED-33F10A92BC55}" type="datetimeFigureOut">
              <a:rPr lang="en-US" smtClean="0"/>
              <a:pPr/>
              <a:t>6/23/14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0433C72-4EB6-43EE-9FC5-6315320C7BEA}" type="slidenum">
              <a:rPr lang="en-US" smtClean="0"/>
              <a:pPr/>
              <a:t>‹#›</a:t>
            </a:fld>
            <a:endParaRPr lang="en-US"/>
          </a:p>
        </p:txBody>
      </p:sp>
    </p:spTree>
    <p:extLst>
      <p:ext uri="{BB962C8B-B14F-4D97-AF65-F5344CB8AC3E}">
        <p14:creationId xmlns:p14="http://schemas.microsoft.com/office/powerpoint/2010/main" val="284432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1" Type="http://schemas.openxmlformats.org/officeDocument/2006/relationships/hyperlink" Target="http://cjasn.asnjournals.org/content/8/8/1421.full%23ref-2" TargetMode="External"/><Relationship Id="rId12" Type="http://schemas.openxmlformats.org/officeDocument/2006/relationships/hyperlink" Target="http://cjasn.asnjournals.org/content/8/8/1421.full%23ref-38" TargetMode="External"/><Relationship Id="rId13" Type="http://schemas.openxmlformats.org/officeDocument/2006/relationships/hyperlink" Target="http://cjasn.asnjournals.org/content/8/8/1421.full%23ref-24" TargetMode="External"/><Relationship Id="rId14" Type="http://schemas.openxmlformats.org/officeDocument/2006/relationships/hyperlink" Target="http://cjasn.asnjournals.org/content/8/8/1421.full%23F1" TargetMode="External"/><Relationship Id="rId15" Type="http://schemas.openxmlformats.org/officeDocument/2006/relationships/hyperlink" Target="http://cjasn.asnjournals.org/content/8/8/1421.full%23ref-25" TargetMode="External"/><Relationship Id="rId16" Type="http://schemas.openxmlformats.org/officeDocument/2006/relationships/hyperlink" Target="http://cjasn.asnjournals.org/content/8/8/1421.full%23ref-14" TargetMode="External"/><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cjasn.asnjournals.org/content/8/8/1421.full%23ref-17" TargetMode="External"/><Relationship Id="rId4" Type="http://schemas.openxmlformats.org/officeDocument/2006/relationships/hyperlink" Target="http://cjasn.asnjournals.org/content/8/8/1421.full%23ref-26" TargetMode="External"/><Relationship Id="rId5" Type="http://schemas.openxmlformats.org/officeDocument/2006/relationships/hyperlink" Target="http://cjasn.asnjournals.org/content/8/8/1421.full%23ref-33" TargetMode="External"/><Relationship Id="rId6" Type="http://schemas.openxmlformats.org/officeDocument/2006/relationships/hyperlink" Target="http://cjasn.asnjournals.org/content/8/8/1421.full%23T1" TargetMode="External"/><Relationship Id="rId7" Type="http://schemas.openxmlformats.org/officeDocument/2006/relationships/hyperlink" Target="http://cjasn.asnjournals.org/content/8/8/1421.full%23T2" TargetMode="External"/><Relationship Id="rId8" Type="http://schemas.openxmlformats.org/officeDocument/2006/relationships/hyperlink" Target="http://cjasn.asnjournals.org/content/8/8/1421.full%23ref-28" TargetMode="External"/><Relationship Id="rId9" Type="http://schemas.openxmlformats.org/officeDocument/2006/relationships/hyperlink" Target="http://cjasn.asnjournals.org/content/8/8/1421.full%23ref-34" TargetMode="External"/><Relationship Id="rId10" Type="http://schemas.openxmlformats.org/officeDocument/2006/relationships/hyperlink" Target="http://cjasn.asnjournals.org/content/8/8/1421.full%23T3"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Title page to the treatise on urine analysis in the late medieval book, HORTUS SANITATIS (Origin of Health). The book describes herbal remedies and cites the works of Galen, </a:t>
            </a:r>
            <a:r>
              <a:rPr lang="en-US" b="0" dirty="0" err="1" smtClean="0">
                <a:effectLst/>
              </a:rPr>
              <a:t>Albertus</a:t>
            </a:r>
            <a:r>
              <a:rPr lang="en-US" b="0" dirty="0" smtClean="0">
                <a:effectLst/>
              </a:rPr>
              <a:t> Magnus and </a:t>
            </a:r>
            <a:r>
              <a:rPr lang="en-US" b="0" dirty="0" err="1" smtClean="0">
                <a:effectLst/>
              </a:rPr>
              <a:t>Dioscorides</a:t>
            </a:r>
            <a:r>
              <a:rPr lang="en-US" b="0" dirty="0" smtClean="0">
                <a:effectLst/>
              </a:rPr>
              <a:t>. 1491 woodcut. </a:t>
            </a:r>
          </a:p>
          <a:p>
            <a:endParaRPr lang="en-US" b="0" dirty="0" smtClean="0">
              <a:effectLst/>
            </a:endParaRPr>
          </a:p>
          <a:p>
            <a:r>
              <a:rPr lang="en-US" b="0" dirty="0" smtClean="0">
                <a:effectLst/>
              </a:rPr>
              <a:t>William Osler: A Life in Medicine</a:t>
            </a:r>
          </a:p>
          <a:p>
            <a:r>
              <a:rPr lang="en-US" dirty="0" smtClean="0">
                <a:effectLst/>
              </a:rPr>
              <a:t>By Michael Bliss Professor of History University of Toronto</a:t>
            </a:r>
            <a:endParaRPr lang="en-US" b="0" dirty="0" smtClean="0">
              <a:effectLst/>
            </a:endParaRPr>
          </a:p>
          <a:p>
            <a:endParaRPr lang="en-US" b="0" dirty="0" smtClean="0">
              <a:effectLst/>
            </a:endParaRPr>
          </a:p>
          <a:p>
            <a:r>
              <a:rPr lang="en-US" b="0" dirty="0" smtClean="0">
                <a:effectLst/>
              </a:rPr>
              <a:t>Osler insisted that the examination</a:t>
            </a:r>
            <a:r>
              <a:rPr lang="en-US" b="0" baseline="0" dirty="0" smtClean="0">
                <a:effectLst/>
              </a:rPr>
              <a:t> was not complete without at least a glance of the blood and urine under the microscope, but he also emphasized the importance of the clinical context.</a:t>
            </a:r>
          </a:p>
          <a:p>
            <a:endParaRPr lang="en-US" b="0" baseline="0" dirty="0" smtClean="0">
              <a:effectLst/>
            </a:endParaRPr>
          </a:p>
          <a:p>
            <a:r>
              <a:rPr lang="en-US" b="0" baseline="0" dirty="0" smtClean="0">
                <a:effectLst/>
              </a:rPr>
              <a:t>“What I wish to emphasize is the importance of basing the judgment less on the urine than on the general condition of the patient.”  </a:t>
            </a:r>
            <a:endParaRPr lang="en-US" b="0"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1</a:t>
            </a:fld>
            <a:endParaRPr lang="en-US"/>
          </a:p>
        </p:txBody>
      </p:sp>
    </p:spTree>
    <p:extLst>
      <p:ext uri="{BB962C8B-B14F-4D97-AF65-F5344CB8AC3E}">
        <p14:creationId xmlns:p14="http://schemas.microsoft.com/office/powerpoint/2010/main" val="74850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08C81E3F-A9BE-4C9C-AE54-DC9C1B15814A}" type="slidenum">
              <a:rPr lang="en-US" sz="1200">
                <a:solidFill>
                  <a:prstClr val="black"/>
                </a:solidFill>
              </a:rPr>
              <a:pPr/>
              <a:t>18</a:t>
            </a:fld>
            <a:endParaRPr lang="en-US" sz="1200">
              <a:solidFill>
                <a:prstClr val="black"/>
              </a:solidFill>
            </a:endParaRPr>
          </a:p>
        </p:txBody>
      </p:sp>
      <p:sp>
        <p:nvSpPr>
          <p:cNvPr id="119811" name="Slide Image Placeholder 1"/>
          <p:cNvSpPr>
            <a:spLocks noGrp="1" noRot="1" noChangeAspect="1" noTextEdit="1"/>
          </p:cNvSpPr>
          <p:nvPr>
            <p:ph type="sldImg"/>
          </p:nvPr>
        </p:nvSpPr>
        <p:spPr>
          <a:xfrm>
            <a:off x="1117600" y="696913"/>
            <a:ext cx="4649788" cy="3487737"/>
          </a:xfrm>
          <a:solidFill>
            <a:srgbClr val="FFFFFF"/>
          </a:solidFill>
          <a:ln/>
        </p:spPr>
      </p:sp>
      <p:sp>
        <p:nvSpPr>
          <p:cNvPr id="119812" name="Notes Placeholder 2"/>
          <p:cNvSpPr>
            <a:spLocks noGrp="1"/>
          </p:cNvSpPr>
          <p:nvPr>
            <p:ph type="body" idx="1"/>
          </p:nvPr>
        </p:nvSpPr>
        <p:spPr>
          <a:xfrm>
            <a:off x="915983" y="4417404"/>
            <a:ext cx="5049849" cy="41817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7" tIns="47503" rIns="95007" bIns="47503"/>
          <a:lstStyle/>
          <a:p>
            <a:pPr eaLnBrk="1" hangingPunct="1"/>
            <a:r>
              <a:rPr lang="en-US" smtClean="0">
                <a:latin typeface="Arial" charset="0"/>
                <a:ea typeface="ＭＳ Ｐゴシック" pitchFamily="34" charset="-128"/>
              </a:rPr>
              <a:t>Sequalea of the disease that are improperly managed to consequences of misguided therapeutic interventuions</a:t>
            </a:r>
          </a:p>
          <a:p>
            <a:pPr eaLnBrk="1" hangingPunct="1"/>
            <a:r>
              <a:rPr lang="en-US" smtClean="0">
                <a:latin typeface="Arial" charset="0"/>
                <a:ea typeface="ＭＳ Ｐゴシック" pitchFamily="34" charset="-128"/>
              </a:rPr>
              <a:t>Fink</a:t>
            </a:r>
          </a:p>
        </p:txBody>
      </p:sp>
      <p:sp>
        <p:nvSpPr>
          <p:cNvPr id="119813" name="Slide Number Placeholder 3"/>
          <p:cNvSpPr txBox="1">
            <a:spLocks noGrp="1"/>
          </p:cNvSpPr>
          <p:nvPr/>
        </p:nvSpPr>
        <p:spPr bwMode="auto">
          <a:xfrm>
            <a:off x="3899694" y="883158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7" tIns="47503" rIns="95007" bIns="47503" anchor="b"/>
          <a:lstStyle>
            <a:lvl1pPr defTabSz="939800" eaLnBrk="0" hangingPunct="0">
              <a:defRPr sz="4000">
                <a:solidFill>
                  <a:schemeClr val="tx1"/>
                </a:solidFill>
                <a:latin typeface="Arial" charset="0"/>
                <a:ea typeface="ＭＳ Ｐゴシック" pitchFamily="34" charset="-128"/>
              </a:defRPr>
            </a:lvl1pPr>
            <a:lvl2pPr marL="742950" indent="-285750" defTabSz="939800" eaLnBrk="0" hangingPunct="0">
              <a:defRPr sz="4000">
                <a:solidFill>
                  <a:schemeClr val="tx1"/>
                </a:solidFill>
                <a:latin typeface="Arial" charset="0"/>
                <a:ea typeface="ＭＳ Ｐゴシック" pitchFamily="34" charset="-128"/>
              </a:defRPr>
            </a:lvl2pPr>
            <a:lvl3pPr marL="1143000" indent="-228600" defTabSz="939800" eaLnBrk="0" hangingPunct="0">
              <a:defRPr sz="4000">
                <a:solidFill>
                  <a:schemeClr val="tx1"/>
                </a:solidFill>
                <a:latin typeface="Arial" charset="0"/>
                <a:ea typeface="ＭＳ Ｐゴシック" pitchFamily="34" charset="-128"/>
              </a:defRPr>
            </a:lvl3pPr>
            <a:lvl4pPr marL="1600200" indent="-228600" defTabSz="939800" eaLnBrk="0" hangingPunct="0">
              <a:defRPr sz="4000">
                <a:solidFill>
                  <a:schemeClr val="tx1"/>
                </a:solidFill>
                <a:latin typeface="Arial" charset="0"/>
                <a:ea typeface="ＭＳ Ｐゴシック" pitchFamily="34" charset="-128"/>
              </a:defRPr>
            </a:lvl4pPr>
            <a:lvl5pPr marL="2057400" indent="-228600" defTabSz="939800" eaLnBrk="0" hangingPunct="0">
              <a:defRPr sz="4000">
                <a:solidFill>
                  <a:schemeClr val="tx1"/>
                </a:solidFill>
                <a:latin typeface="Arial" charset="0"/>
                <a:ea typeface="ＭＳ Ｐゴシック" pitchFamily="34" charset="-128"/>
              </a:defRPr>
            </a:lvl5pPr>
            <a:lvl6pPr marL="25146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eaLnBrk="1" fontAlgn="base" hangingPunct="1">
              <a:spcBef>
                <a:spcPct val="0"/>
              </a:spcBef>
              <a:spcAft>
                <a:spcPct val="0"/>
              </a:spcAft>
            </a:pPr>
            <a:fld id="{3663B1A4-692A-4319-B4EF-8D462397A85B}" type="slidenum">
              <a:rPr lang="en-US" sz="1200">
                <a:solidFill>
                  <a:prstClr val="black"/>
                </a:solidFill>
                <a:latin typeface="Times New Roman" pitchFamily="18" charset="0"/>
              </a:rPr>
              <a:pPr algn="r" eaLnBrk="1" fontAlgn="base" hangingPunct="1">
                <a:spcBef>
                  <a:spcPct val="0"/>
                </a:spcBef>
                <a:spcAft>
                  <a:spcPct val="0"/>
                </a:spcAft>
              </a:pPr>
              <a:t>18</a:t>
            </a:fld>
            <a:endParaRPr lang="en-US" sz="120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5F1250AF-322D-48FA-8967-A258CA590954}" type="slidenum">
              <a:rPr lang="en-US" sz="1200">
                <a:solidFill>
                  <a:prstClr val="black"/>
                </a:solidFill>
              </a:rPr>
              <a:pPr/>
              <a:t>19</a:t>
            </a:fld>
            <a:endParaRPr lang="en-US"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51122" indent="-288893">
              <a:defRPr>
                <a:solidFill>
                  <a:schemeClr val="tx1"/>
                </a:solidFill>
                <a:latin typeface="Calibri" pitchFamily="34" charset="0"/>
                <a:cs typeface="Arial" pitchFamily="34" charset="0"/>
              </a:defRPr>
            </a:lvl2pPr>
            <a:lvl3pPr marL="1155573" indent="-231115">
              <a:defRPr>
                <a:solidFill>
                  <a:schemeClr val="tx1"/>
                </a:solidFill>
                <a:latin typeface="Calibri" pitchFamily="34" charset="0"/>
                <a:cs typeface="Arial" pitchFamily="34" charset="0"/>
              </a:defRPr>
            </a:lvl3pPr>
            <a:lvl4pPr marL="1617802" indent="-231115">
              <a:defRPr>
                <a:solidFill>
                  <a:schemeClr val="tx1"/>
                </a:solidFill>
                <a:latin typeface="Calibri" pitchFamily="34" charset="0"/>
                <a:cs typeface="Arial" pitchFamily="34" charset="0"/>
              </a:defRPr>
            </a:lvl4pPr>
            <a:lvl5pPr marL="2080031" indent="-231115">
              <a:defRPr>
                <a:solidFill>
                  <a:schemeClr val="tx1"/>
                </a:solidFill>
                <a:latin typeface="Calibri" pitchFamily="34" charset="0"/>
                <a:cs typeface="Arial" pitchFamily="34" charset="0"/>
              </a:defRPr>
            </a:lvl5pPr>
            <a:lvl6pPr marL="2542261" indent="-231115" fontAlgn="base">
              <a:spcBef>
                <a:spcPct val="0"/>
              </a:spcBef>
              <a:spcAft>
                <a:spcPct val="0"/>
              </a:spcAft>
              <a:defRPr>
                <a:solidFill>
                  <a:schemeClr val="tx1"/>
                </a:solidFill>
                <a:latin typeface="Calibri" pitchFamily="34" charset="0"/>
                <a:cs typeface="Arial" pitchFamily="34" charset="0"/>
              </a:defRPr>
            </a:lvl6pPr>
            <a:lvl7pPr marL="3004490" indent="-231115" fontAlgn="base">
              <a:spcBef>
                <a:spcPct val="0"/>
              </a:spcBef>
              <a:spcAft>
                <a:spcPct val="0"/>
              </a:spcAft>
              <a:defRPr>
                <a:solidFill>
                  <a:schemeClr val="tx1"/>
                </a:solidFill>
                <a:latin typeface="Calibri" pitchFamily="34" charset="0"/>
                <a:cs typeface="Arial" pitchFamily="34" charset="0"/>
              </a:defRPr>
            </a:lvl7pPr>
            <a:lvl8pPr marL="3466719" indent="-231115" fontAlgn="base">
              <a:spcBef>
                <a:spcPct val="0"/>
              </a:spcBef>
              <a:spcAft>
                <a:spcPct val="0"/>
              </a:spcAft>
              <a:defRPr>
                <a:solidFill>
                  <a:schemeClr val="tx1"/>
                </a:solidFill>
                <a:latin typeface="Calibri" pitchFamily="34" charset="0"/>
                <a:cs typeface="Arial" pitchFamily="34" charset="0"/>
              </a:defRPr>
            </a:lvl8pPr>
            <a:lvl9pPr marL="3928948" indent="-231115" fontAlgn="base">
              <a:spcBef>
                <a:spcPct val="0"/>
              </a:spcBef>
              <a:spcAft>
                <a:spcPct val="0"/>
              </a:spcAft>
              <a:defRPr>
                <a:solidFill>
                  <a:schemeClr val="tx1"/>
                </a:solidFill>
                <a:latin typeface="Calibri" pitchFamily="34" charset="0"/>
                <a:cs typeface="Arial" pitchFamily="34" charset="0"/>
              </a:defRPr>
            </a:lvl9pPr>
          </a:lstStyle>
          <a:p>
            <a:fld id="{EB8577B9-0B75-43D7-B4AF-76297EA621CA}" type="slidenum">
              <a:rPr lang="en-US">
                <a:solidFill>
                  <a:prstClr val="black"/>
                </a:solidFill>
              </a:rPr>
              <a:pPr/>
              <a:t>20</a:t>
            </a:fld>
            <a:endParaRPr lang="en-US">
              <a:solidFill>
                <a:prstClr val="black"/>
              </a:solidFill>
            </a:endParaRPr>
          </a:p>
        </p:txBody>
      </p:sp>
      <p:sp>
        <p:nvSpPr>
          <p:cNvPr id="31746" name="Slide Image Placeholder 1"/>
          <p:cNvSpPr>
            <a:spLocks noGrp="1" noRot="1" noChangeAspect="1" noTextEdit="1"/>
          </p:cNvSpPr>
          <p:nvPr>
            <p:ph type="sldImg"/>
          </p:nvPr>
        </p:nvSpPr>
        <p:spPr bwMode="auto">
          <a:xfrm>
            <a:off x="1117600" y="696913"/>
            <a:ext cx="4649788"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915983" y="4417404"/>
            <a:ext cx="5049849" cy="418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001" tIns="47501" rIns="95001" bIns="47501" numCol="1" anchor="t" anchorCtr="0" compatLnSpc="1">
            <a:prstTxWarp prst="textNoShape">
              <a:avLst/>
            </a:prstTxWarp>
          </a:bodyPr>
          <a:lstStyle/>
          <a:p>
            <a:pPr>
              <a:spcBef>
                <a:spcPct val="0"/>
              </a:spcBef>
            </a:pPr>
            <a:r>
              <a:rPr lang="en-US" dirty="0" err="1" smtClean="0"/>
              <a:t>Sequalea</a:t>
            </a:r>
            <a:r>
              <a:rPr lang="en-US" dirty="0" smtClean="0"/>
              <a:t> of the disease that are </a:t>
            </a:r>
            <a:r>
              <a:rPr lang="en-US" dirty="0" err="1" smtClean="0"/>
              <a:t>inproperly</a:t>
            </a:r>
            <a:r>
              <a:rPr lang="en-US" dirty="0" smtClean="0"/>
              <a:t> managed to consequences of misguided therapeutic </a:t>
            </a:r>
            <a:r>
              <a:rPr lang="en-US" dirty="0" err="1" smtClean="0"/>
              <a:t>interventuions</a:t>
            </a:r>
            <a:endParaRPr lang="en-US" dirty="0" smtClean="0"/>
          </a:p>
          <a:p>
            <a:pPr>
              <a:spcBef>
                <a:spcPct val="0"/>
              </a:spcBef>
            </a:pPr>
            <a:endParaRPr lang="en-US" dirty="0" smtClean="0"/>
          </a:p>
          <a:p>
            <a:pPr>
              <a:spcBef>
                <a:spcPct val="0"/>
              </a:spcBef>
            </a:pPr>
            <a:r>
              <a:rPr lang="en-US" dirty="0" smtClean="0"/>
              <a:t>Jeff Fink</a:t>
            </a:r>
          </a:p>
        </p:txBody>
      </p:sp>
      <p:sp>
        <p:nvSpPr>
          <p:cNvPr id="31748" name="Slide Number Placeholder 3"/>
          <p:cNvSpPr txBox="1">
            <a:spLocks noGrp="1"/>
          </p:cNvSpPr>
          <p:nvPr/>
        </p:nvSpPr>
        <p:spPr bwMode="auto">
          <a:xfrm>
            <a:off x="3899694" y="883158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01" tIns="47501" rIns="95001" bIns="47501" anchor="b"/>
          <a:lstStyle>
            <a:lvl1pPr defTabSz="938213">
              <a:defRPr>
                <a:solidFill>
                  <a:schemeClr val="tx1"/>
                </a:solidFill>
                <a:latin typeface="Calibri" pitchFamily="34" charset="0"/>
                <a:cs typeface="Arial" pitchFamily="34" charset="0"/>
              </a:defRPr>
            </a:lvl1pPr>
            <a:lvl2pPr marL="742950" indent="-285750" defTabSz="938213">
              <a:defRPr>
                <a:solidFill>
                  <a:schemeClr val="tx1"/>
                </a:solidFill>
                <a:latin typeface="Calibri" pitchFamily="34" charset="0"/>
                <a:cs typeface="Arial" pitchFamily="34" charset="0"/>
              </a:defRPr>
            </a:lvl2pPr>
            <a:lvl3pPr marL="1143000" indent="-228600" defTabSz="938213">
              <a:defRPr>
                <a:solidFill>
                  <a:schemeClr val="tx1"/>
                </a:solidFill>
                <a:latin typeface="Calibri" pitchFamily="34" charset="0"/>
                <a:cs typeface="Arial" pitchFamily="34" charset="0"/>
              </a:defRPr>
            </a:lvl3pPr>
            <a:lvl4pPr marL="1600200" indent="-228600" defTabSz="938213">
              <a:defRPr>
                <a:solidFill>
                  <a:schemeClr val="tx1"/>
                </a:solidFill>
                <a:latin typeface="Calibri" pitchFamily="34" charset="0"/>
                <a:cs typeface="Arial" pitchFamily="34" charset="0"/>
              </a:defRPr>
            </a:lvl4pPr>
            <a:lvl5pPr marL="2057400" indent="-228600" defTabSz="938213">
              <a:defRPr>
                <a:solidFill>
                  <a:schemeClr val="tx1"/>
                </a:solidFill>
                <a:latin typeface="Calibri" pitchFamily="34" charset="0"/>
                <a:cs typeface="Arial" pitchFamily="34" charset="0"/>
              </a:defRPr>
            </a:lvl5pPr>
            <a:lvl6pPr marL="2514600" indent="-228600" defTabSz="938213" fontAlgn="base">
              <a:spcBef>
                <a:spcPct val="0"/>
              </a:spcBef>
              <a:spcAft>
                <a:spcPct val="0"/>
              </a:spcAft>
              <a:defRPr>
                <a:solidFill>
                  <a:schemeClr val="tx1"/>
                </a:solidFill>
                <a:latin typeface="Calibri" pitchFamily="34" charset="0"/>
                <a:cs typeface="Arial" pitchFamily="34" charset="0"/>
              </a:defRPr>
            </a:lvl6pPr>
            <a:lvl7pPr marL="2971800" indent="-228600" defTabSz="938213" fontAlgn="base">
              <a:spcBef>
                <a:spcPct val="0"/>
              </a:spcBef>
              <a:spcAft>
                <a:spcPct val="0"/>
              </a:spcAft>
              <a:defRPr>
                <a:solidFill>
                  <a:schemeClr val="tx1"/>
                </a:solidFill>
                <a:latin typeface="Calibri" pitchFamily="34" charset="0"/>
                <a:cs typeface="Arial" pitchFamily="34" charset="0"/>
              </a:defRPr>
            </a:lvl7pPr>
            <a:lvl8pPr marL="3429000" indent="-228600" defTabSz="938213" fontAlgn="base">
              <a:spcBef>
                <a:spcPct val="0"/>
              </a:spcBef>
              <a:spcAft>
                <a:spcPct val="0"/>
              </a:spcAft>
              <a:defRPr>
                <a:solidFill>
                  <a:schemeClr val="tx1"/>
                </a:solidFill>
                <a:latin typeface="Calibri" pitchFamily="34" charset="0"/>
                <a:cs typeface="Arial" pitchFamily="34" charset="0"/>
              </a:defRPr>
            </a:lvl8pPr>
            <a:lvl9pPr marL="3886200" indent="-228600" defTabSz="938213" fontAlgn="base">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fld id="{B7226257-A4E1-46C2-897B-C2D9F4853F00}" type="slidenum">
              <a:rPr lang="en-US" sz="1200">
                <a:solidFill>
                  <a:prstClr val="black"/>
                </a:solidFill>
                <a:latin typeface="Times New Roman" pitchFamily="18" charset="0"/>
              </a:rPr>
              <a:pPr algn="r" fontAlgn="base">
                <a:spcBef>
                  <a:spcPct val="0"/>
                </a:spcBef>
                <a:spcAft>
                  <a:spcPct val="0"/>
                </a:spcAft>
              </a:pPr>
              <a:t>20</a:t>
            </a:fld>
            <a:endParaRPr lang="en-US" sz="120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en-US" dirty="0" smtClean="0"/>
          </a:p>
          <a:p>
            <a:pPr>
              <a:spcBef>
                <a:spcPct val="0"/>
              </a:spcBef>
              <a:buFontTx/>
              <a:buNone/>
            </a:pPr>
            <a:r>
              <a:rPr lang="en-US" dirty="0" smtClean="0"/>
              <a:t>These new Guidelines:</a:t>
            </a:r>
          </a:p>
          <a:p>
            <a:pPr>
              <a:spcBef>
                <a:spcPct val="0"/>
              </a:spcBef>
              <a:buFontTx/>
              <a:buNone/>
            </a:pPr>
            <a:endParaRPr lang="en-US" dirty="0" smtClean="0"/>
          </a:p>
          <a:p>
            <a:pPr lvl="1">
              <a:spcBef>
                <a:spcPct val="0"/>
              </a:spcBef>
              <a:buFontTx/>
              <a:buChar char="•"/>
            </a:pPr>
            <a:r>
              <a:rPr lang="en-US" dirty="0" smtClean="0"/>
              <a:t>Defined CKD and established a CKD classification based on severity as indicated by </a:t>
            </a:r>
            <a:r>
              <a:rPr lang="en-US" dirty="0" err="1" smtClean="0"/>
              <a:t>glomerular</a:t>
            </a:r>
            <a:r>
              <a:rPr lang="en-US" dirty="0" smtClean="0"/>
              <a:t> filtration rate (GFR)</a:t>
            </a:r>
          </a:p>
          <a:p>
            <a:pPr lvl="1">
              <a:spcBef>
                <a:spcPct val="0"/>
              </a:spcBef>
              <a:buFontTx/>
              <a:buChar char="•"/>
            </a:pPr>
            <a:r>
              <a:rPr lang="en-US" dirty="0" smtClean="0"/>
              <a:t>Described issues related to measurement of kidney function that had previously not been identified by the clinical community</a:t>
            </a:r>
          </a:p>
          <a:p>
            <a:pPr>
              <a:spcBef>
                <a:spcPct val="0"/>
              </a:spcBef>
              <a:buFontTx/>
              <a:buNone/>
            </a:pPr>
            <a:endParaRPr lang="en-US" dirty="0" smtClean="0"/>
          </a:p>
          <a:p>
            <a:pPr>
              <a:spcBef>
                <a:spcPct val="0"/>
              </a:spcBef>
              <a:buFontTx/>
              <a:buNone/>
            </a:pPr>
            <a:r>
              <a:rPr lang="en-US" dirty="0" smtClean="0"/>
              <a:t>Staging of CKD provided a common language for kidney disease that would : </a:t>
            </a:r>
          </a:p>
          <a:p>
            <a:pPr>
              <a:spcBef>
                <a:spcPct val="0"/>
              </a:spcBef>
              <a:buFontTx/>
              <a:buNone/>
            </a:pPr>
            <a:endParaRPr lang="en-US" dirty="0" smtClean="0"/>
          </a:p>
          <a:p>
            <a:pPr lvl="1">
              <a:spcBef>
                <a:spcPct val="0"/>
              </a:spcBef>
              <a:buFontTx/>
              <a:buChar char="•"/>
            </a:pPr>
            <a:r>
              <a:rPr lang="en-US" dirty="0" smtClean="0"/>
              <a:t>Facilitate new research; </a:t>
            </a:r>
          </a:p>
          <a:p>
            <a:pPr lvl="1">
              <a:spcBef>
                <a:spcPct val="0"/>
              </a:spcBef>
              <a:buFontTx/>
              <a:buChar char="•"/>
            </a:pPr>
            <a:r>
              <a:rPr lang="en-US" dirty="0" smtClean="0"/>
              <a:t>Provide clinicians with a stage-specific clinical action plan; </a:t>
            </a:r>
          </a:p>
          <a:p>
            <a:pPr lvl="1">
              <a:spcBef>
                <a:spcPct val="0"/>
              </a:spcBef>
              <a:buFontTx/>
              <a:buChar char="•"/>
            </a:pPr>
            <a:r>
              <a:rPr lang="en-US" dirty="0" smtClean="0"/>
              <a:t>Provide a framework for developing a public health approach toward resolution.</a:t>
            </a:r>
          </a:p>
          <a:p>
            <a:pPr>
              <a:spcBef>
                <a:spcPct val="0"/>
              </a:spcBef>
              <a:buFontTx/>
              <a:buNone/>
            </a:pPr>
            <a:endParaRPr lang="en-US" dirty="0" smtClean="0"/>
          </a:p>
          <a:p>
            <a:pPr>
              <a:spcBef>
                <a:spcPct val="0"/>
              </a:spcBef>
              <a:buFontTx/>
              <a:buNone/>
            </a:pPr>
            <a:r>
              <a:rPr lang="en-US" dirty="0" smtClean="0"/>
              <a:t>Publication of the guidelines revolutionized the concept of CKD and made early diagnosis and treatment more likely.</a:t>
            </a:r>
          </a:p>
          <a:p>
            <a:pPr>
              <a:spcBef>
                <a:spcPct val="0"/>
              </a:spcBef>
              <a:buFontTx/>
              <a:buNone/>
            </a:pPr>
            <a:endParaRPr lang="en-US" dirty="0" smtClean="0"/>
          </a:p>
          <a:p>
            <a:pPr>
              <a:spcBef>
                <a:spcPct val="0"/>
              </a:spcBef>
            </a:pPr>
            <a:endParaRPr lang="en-US" dirty="0" smtClean="0"/>
          </a:p>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E27E0-96DC-4EAA-B559-5FD5B14BB217}" type="slidenum">
              <a:rPr lang="en-US">
                <a:solidFill>
                  <a:prstClr val="black"/>
                </a:solidFill>
              </a:rPr>
              <a:pPr fontAlgn="base">
                <a:spcBef>
                  <a:spcPct val="0"/>
                </a:spcBef>
                <a:spcAft>
                  <a:spcPct val="0"/>
                </a:spcAft>
              </a:pPr>
              <a:t>21</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en-US" dirty="0" smtClean="0"/>
          </a:p>
          <a:p>
            <a:pPr>
              <a:spcBef>
                <a:spcPct val="0"/>
              </a:spcBef>
              <a:buFontTx/>
              <a:buNone/>
            </a:pPr>
            <a:r>
              <a:rPr lang="en-US" dirty="0" smtClean="0"/>
              <a:t>These new Guidelines:</a:t>
            </a:r>
          </a:p>
          <a:p>
            <a:pPr>
              <a:spcBef>
                <a:spcPct val="0"/>
              </a:spcBef>
              <a:buFontTx/>
              <a:buNone/>
            </a:pPr>
            <a:endParaRPr lang="en-US" dirty="0" smtClean="0"/>
          </a:p>
          <a:p>
            <a:pPr lvl="1">
              <a:spcBef>
                <a:spcPct val="0"/>
              </a:spcBef>
              <a:buFontTx/>
              <a:buChar char="•"/>
            </a:pPr>
            <a:r>
              <a:rPr lang="en-US" dirty="0" smtClean="0"/>
              <a:t>Defined CKD and established a CKD classification based on severity as indicated by </a:t>
            </a:r>
            <a:r>
              <a:rPr lang="en-US" dirty="0" err="1" smtClean="0"/>
              <a:t>glomerular</a:t>
            </a:r>
            <a:r>
              <a:rPr lang="en-US" dirty="0" smtClean="0"/>
              <a:t> filtration rate (GFR)</a:t>
            </a:r>
          </a:p>
          <a:p>
            <a:pPr lvl="1">
              <a:spcBef>
                <a:spcPct val="0"/>
              </a:spcBef>
              <a:buFontTx/>
              <a:buChar char="•"/>
            </a:pPr>
            <a:r>
              <a:rPr lang="en-US" dirty="0" smtClean="0"/>
              <a:t>Described issues related to measurement of kidney function that had previously not been identified by the clinical community</a:t>
            </a:r>
          </a:p>
          <a:p>
            <a:pPr>
              <a:spcBef>
                <a:spcPct val="0"/>
              </a:spcBef>
              <a:buFontTx/>
              <a:buNone/>
            </a:pPr>
            <a:endParaRPr lang="en-US" dirty="0" smtClean="0"/>
          </a:p>
          <a:p>
            <a:pPr>
              <a:spcBef>
                <a:spcPct val="0"/>
              </a:spcBef>
              <a:buFontTx/>
              <a:buNone/>
            </a:pPr>
            <a:r>
              <a:rPr lang="en-US" dirty="0" smtClean="0"/>
              <a:t>Staging of CKD provided a common language for kidney disease that would : </a:t>
            </a:r>
          </a:p>
          <a:p>
            <a:pPr>
              <a:spcBef>
                <a:spcPct val="0"/>
              </a:spcBef>
              <a:buFontTx/>
              <a:buNone/>
            </a:pPr>
            <a:endParaRPr lang="en-US" dirty="0" smtClean="0"/>
          </a:p>
          <a:p>
            <a:pPr lvl="1">
              <a:spcBef>
                <a:spcPct val="0"/>
              </a:spcBef>
              <a:buFontTx/>
              <a:buChar char="•"/>
            </a:pPr>
            <a:r>
              <a:rPr lang="en-US" dirty="0" smtClean="0"/>
              <a:t>Facilitate new research; </a:t>
            </a:r>
          </a:p>
          <a:p>
            <a:pPr lvl="1">
              <a:spcBef>
                <a:spcPct val="0"/>
              </a:spcBef>
              <a:buFontTx/>
              <a:buChar char="•"/>
            </a:pPr>
            <a:r>
              <a:rPr lang="en-US" dirty="0" smtClean="0"/>
              <a:t>Provide clinicians with a stage-specific clinical action plan; </a:t>
            </a:r>
          </a:p>
          <a:p>
            <a:pPr lvl="1">
              <a:spcBef>
                <a:spcPct val="0"/>
              </a:spcBef>
              <a:buFontTx/>
              <a:buChar char="•"/>
            </a:pPr>
            <a:r>
              <a:rPr lang="en-US" dirty="0" smtClean="0"/>
              <a:t>Provide a framework for developing a public health approach toward resolution.</a:t>
            </a:r>
          </a:p>
          <a:p>
            <a:pPr>
              <a:spcBef>
                <a:spcPct val="0"/>
              </a:spcBef>
              <a:buFontTx/>
              <a:buNone/>
            </a:pPr>
            <a:endParaRPr lang="en-US" dirty="0" smtClean="0"/>
          </a:p>
          <a:p>
            <a:pPr>
              <a:spcBef>
                <a:spcPct val="0"/>
              </a:spcBef>
              <a:buFontTx/>
              <a:buNone/>
            </a:pPr>
            <a:r>
              <a:rPr lang="en-US" dirty="0" smtClean="0"/>
              <a:t>Publication of the guidelines revolutionized the concept of CKD and made early diagnosis and treatment more likely.</a:t>
            </a:r>
          </a:p>
          <a:p>
            <a:pPr>
              <a:spcBef>
                <a:spcPct val="0"/>
              </a:spcBef>
              <a:buFontTx/>
              <a:buNone/>
            </a:pPr>
            <a:endParaRPr lang="en-US" dirty="0" smtClean="0"/>
          </a:p>
          <a:p>
            <a:pPr>
              <a:spcBef>
                <a:spcPct val="0"/>
              </a:spcBef>
            </a:pPr>
            <a:endParaRPr lang="en-US" dirty="0" smtClean="0"/>
          </a:p>
          <a:p>
            <a:pPr>
              <a:spcBef>
                <a:spcPct val="0"/>
              </a:spcBef>
            </a:pPr>
            <a:endParaRPr lang="en-US"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E27E0-96DC-4EAA-B559-5FD5B14BB217}" type="slidenum">
              <a:rPr lang="en-US">
                <a:solidFill>
                  <a:prstClr val="black"/>
                </a:solidFill>
              </a:rPr>
              <a:pPr fontAlgn="base">
                <a:spcBef>
                  <a:spcPct val="0"/>
                </a:spcBef>
                <a:spcAft>
                  <a:spcPct val="0"/>
                </a:spcAft>
              </a:pPr>
              <a:t>22</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r>
              <a:rPr lang="en-US" dirty="0" smtClean="0"/>
              <a:t>We recommend that hospital survivors of AKI who experience</a:t>
            </a:r>
            <a:r>
              <a:rPr lang="en-US" baseline="0" dirty="0" smtClean="0"/>
              <a:t> </a:t>
            </a:r>
            <a:r>
              <a:rPr lang="en-US" dirty="0" smtClean="0"/>
              <a:t>severe AKI (AKIN stage III) be followed up by a nephrologist</a:t>
            </a:r>
          </a:p>
          <a:p>
            <a:pPr>
              <a:spcBef>
                <a:spcPct val="0"/>
              </a:spcBef>
              <a:buFontTx/>
              <a:buNone/>
            </a:pPr>
            <a:r>
              <a:rPr lang="en-US" dirty="0" smtClean="0"/>
              <a:t>after discharge. Currently, this does not occur. At 30 days after</a:t>
            </a:r>
            <a:r>
              <a:rPr lang="en-US" baseline="0" dirty="0" smtClean="0"/>
              <a:t> </a:t>
            </a:r>
            <a:r>
              <a:rPr lang="en-US" dirty="0" smtClean="0"/>
              <a:t>discharge from the hospital with an episode of AKI, 74.5% of</a:t>
            </a:r>
          </a:p>
          <a:p>
            <a:pPr>
              <a:spcBef>
                <a:spcPct val="0"/>
              </a:spcBef>
              <a:buFontTx/>
              <a:buNone/>
            </a:pPr>
            <a:r>
              <a:rPr lang="en-US" dirty="0" smtClean="0"/>
              <a:t>patients were seen by a primary physician compared with</a:t>
            </a:r>
            <a:r>
              <a:rPr lang="en-US" baseline="0" dirty="0" smtClean="0"/>
              <a:t> </a:t>
            </a:r>
            <a:r>
              <a:rPr lang="en-US" dirty="0" smtClean="0"/>
              <a:t>11.9% and 29.5%, respectively, who were seen by a nephrologist</a:t>
            </a:r>
          </a:p>
          <a:p>
            <a:pPr>
              <a:spcBef>
                <a:spcPct val="0"/>
              </a:spcBef>
              <a:buFontTx/>
              <a:buNone/>
            </a:pPr>
            <a:r>
              <a:rPr lang="en-US" dirty="0" smtClean="0"/>
              <a:t>or a cardiologist.82 Surprisingly, only about one-third of AKI</a:t>
            </a:r>
            <a:r>
              <a:rPr lang="en-US" baseline="0" dirty="0" smtClean="0"/>
              <a:t> </a:t>
            </a:r>
            <a:r>
              <a:rPr lang="en-US" dirty="0" smtClean="0"/>
              <a:t>patients requiring dialysis (AKIN stage III) are seen by a</a:t>
            </a:r>
          </a:p>
          <a:p>
            <a:pPr>
              <a:spcBef>
                <a:spcPct val="0"/>
              </a:spcBef>
              <a:buFontTx/>
              <a:buNone/>
            </a:pPr>
            <a:r>
              <a:rPr lang="en-US" dirty="0" smtClean="0"/>
              <a:t>nephrologist within 30 days of discharge. This increases to</a:t>
            </a:r>
            <a:r>
              <a:rPr lang="en-US" baseline="0" dirty="0" smtClean="0"/>
              <a:t> </a:t>
            </a:r>
            <a:r>
              <a:rPr lang="en-US" dirty="0" smtClean="0"/>
              <a:t>48.6% within 1 year of discharge, which is likely a result of a</a:t>
            </a:r>
          </a:p>
          <a:p>
            <a:pPr>
              <a:spcBef>
                <a:spcPct val="0"/>
              </a:spcBef>
              <a:buFontTx/>
              <a:buNone/>
            </a:pPr>
            <a:r>
              <a:rPr lang="en-US" dirty="0" smtClean="0"/>
              <a:t>rising serum creatinine.82 Overall, a very small fraction of AKI</a:t>
            </a:r>
            <a:r>
              <a:rPr lang="en-US" baseline="0" dirty="0" smtClean="0"/>
              <a:t> </a:t>
            </a:r>
            <a:r>
              <a:rPr lang="en-US" dirty="0" smtClean="0"/>
              <a:t>patients are currently followed up by nephrologists after</a:t>
            </a:r>
          </a:p>
          <a:p>
            <a:pPr>
              <a:spcBef>
                <a:spcPct val="0"/>
              </a:spcBef>
              <a:buFontTx/>
              <a:buNone/>
            </a:pPr>
            <a:r>
              <a:rPr lang="en-US" dirty="0" smtClean="0"/>
              <a:t>hospital discharge.82 To put this into context, an assessment</a:t>
            </a:r>
            <a:r>
              <a:rPr lang="en-US" baseline="0" dirty="0" smtClean="0"/>
              <a:t> </a:t>
            </a:r>
            <a:r>
              <a:rPr lang="en-US" dirty="0" smtClean="0"/>
              <a:t>of the nephrology follow-up of AKI survivors as compared with</a:t>
            </a:r>
          </a:p>
          <a:p>
            <a:pPr>
              <a:spcBef>
                <a:spcPct val="0"/>
              </a:spcBef>
              <a:buFontTx/>
              <a:buNone/>
            </a:pPr>
            <a:r>
              <a:rPr lang="en-US" dirty="0" smtClean="0"/>
              <a:t>the cardiology follow-up of myocardial infarction survivors</a:t>
            </a:r>
            <a:r>
              <a:rPr lang="en-US" baseline="0" dirty="0" smtClean="0"/>
              <a:t> </a:t>
            </a:r>
            <a:r>
              <a:rPr lang="en-US" dirty="0" smtClean="0"/>
              <a:t>reveals a stark difference (11.9% vs. 76%, respectively).31,82 At</a:t>
            </a:r>
          </a:p>
          <a:p>
            <a:pPr>
              <a:spcBef>
                <a:spcPct val="0"/>
              </a:spcBef>
              <a:buFontTx/>
              <a:buNone/>
            </a:pPr>
            <a:r>
              <a:rPr lang="en-US" dirty="0" smtClean="0"/>
              <a:t>the very least, we should continue to see our patients.</a:t>
            </a:r>
            <a:r>
              <a:rPr lang="en-US" baseline="0" dirty="0" smtClean="0"/>
              <a:t> </a:t>
            </a:r>
            <a:r>
              <a:rPr lang="en-US" dirty="0" smtClean="0"/>
              <a:t>Monitoring patients for blood pressure control, the use of</a:t>
            </a:r>
          </a:p>
          <a:p>
            <a:pPr>
              <a:spcBef>
                <a:spcPct val="0"/>
              </a:spcBef>
              <a:buFontTx/>
              <a:buNone/>
            </a:pPr>
            <a:r>
              <a:rPr lang="en-US" dirty="0" smtClean="0"/>
              <a:t>drugs that interfere with the renin–angiotensin system, and</a:t>
            </a:r>
            <a:r>
              <a:rPr lang="en-US" baseline="0" dirty="0" smtClean="0"/>
              <a:t> </a:t>
            </a:r>
            <a:r>
              <a:rPr lang="en-US" dirty="0" smtClean="0"/>
              <a:t>avoidance of </a:t>
            </a:r>
            <a:r>
              <a:rPr lang="en-US" dirty="0" err="1" smtClean="0"/>
              <a:t>nephrotoxins</a:t>
            </a:r>
            <a:r>
              <a:rPr lang="en-US" dirty="0" smtClean="0"/>
              <a:t> may prove critical as public health</a:t>
            </a:r>
          </a:p>
          <a:p>
            <a:pPr>
              <a:spcBef>
                <a:spcPct val="0"/>
              </a:spcBef>
              <a:buFontTx/>
              <a:buNone/>
            </a:pPr>
            <a:r>
              <a:rPr lang="en-US" dirty="0" smtClean="0"/>
              <a:t>measures, which may oppose current secular trends.</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E27E0-96DC-4EAA-B559-5FD5B14BB217}" type="slidenum">
              <a:rPr lang="en-US">
                <a:solidFill>
                  <a:prstClr val="black"/>
                </a:solidFill>
              </a:rPr>
              <a:pPr fontAlgn="base">
                <a:spcBef>
                  <a:spcPct val="0"/>
                </a:spcBef>
                <a:spcAft>
                  <a:spcPct val="0"/>
                </a:spcAft>
              </a:pPr>
              <a:t>23</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1122" indent="-288893">
              <a:defRPr sz="2400">
                <a:solidFill>
                  <a:schemeClr val="tx1"/>
                </a:solidFill>
                <a:latin typeface="Arial" pitchFamily="34" charset="0"/>
              </a:defRPr>
            </a:lvl2pPr>
            <a:lvl3pPr marL="1155573" indent="-231115">
              <a:defRPr sz="2400">
                <a:solidFill>
                  <a:schemeClr val="tx1"/>
                </a:solidFill>
                <a:latin typeface="Arial" pitchFamily="34" charset="0"/>
              </a:defRPr>
            </a:lvl3pPr>
            <a:lvl4pPr marL="1617802" indent="-231115">
              <a:defRPr sz="2400">
                <a:solidFill>
                  <a:schemeClr val="tx1"/>
                </a:solidFill>
                <a:latin typeface="Arial" pitchFamily="34" charset="0"/>
              </a:defRPr>
            </a:lvl4pPr>
            <a:lvl5pPr marL="2080031" indent="-231115">
              <a:defRPr sz="2400">
                <a:solidFill>
                  <a:schemeClr val="tx1"/>
                </a:solidFill>
                <a:latin typeface="Arial" pitchFamily="34" charset="0"/>
              </a:defRPr>
            </a:lvl5pPr>
            <a:lvl6pPr marL="2542261" indent="-231115" eaLnBrk="0" fontAlgn="base" hangingPunct="0">
              <a:spcBef>
                <a:spcPct val="0"/>
              </a:spcBef>
              <a:spcAft>
                <a:spcPct val="0"/>
              </a:spcAft>
              <a:defRPr sz="2400">
                <a:solidFill>
                  <a:schemeClr val="tx1"/>
                </a:solidFill>
                <a:latin typeface="Arial" pitchFamily="34" charset="0"/>
              </a:defRPr>
            </a:lvl6pPr>
            <a:lvl7pPr marL="3004490" indent="-231115" eaLnBrk="0" fontAlgn="base" hangingPunct="0">
              <a:spcBef>
                <a:spcPct val="0"/>
              </a:spcBef>
              <a:spcAft>
                <a:spcPct val="0"/>
              </a:spcAft>
              <a:defRPr sz="2400">
                <a:solidFill>
                  <a:schemeClr val="tx1"/>
                </a:solidFill>
                <a:latin typeface="Arial" pitchFamily="34" charset="0"/>
              </a:defRPr>
            </a:lvl7pPr>
            <a:lvl8pPr marL="3466719" indent="-231115" eaLnBrk="0" fontAlgn="base" hangingPunct="0">
              <a:spcBef>
                <a:spcPct val="0"/>
              </a:spcBef>
              <a:spcAft>
                <a:spcPct val="0"/>
              </a:spcAft>
              <a:defRPr sz="2400">
                <a:solidFill>
                  <a:schemeClr val="tx1"/>
                </a:solidFill>
                <a:latin typeface="Arial" pitchFamily="34" charset="0"/>
              </a:defRPr>
            </a:lvl8pPr>
            <a:lvl9pPr marL="3928948" indent="-231115" eaLnBrk="0" fontAlgn="base" hangingPunct="0">
              <a:spcBef>
                <a:spcPct val="0"/>
              </a:spcBef>
              <a:spcAft>
                <a:spcPct val="0"/>
              </a:spcAft>
              <a:defRPr sz="2400">
                <a:solidFill>
                  <a:schemeClr val="tx1"/>
                </a:solidFill>
                <a:latin typeface="Arial" pitchFamily="34" charset="0"/>
              </a:defRPr>
            </a:lvl9pPr>
          </a:lstStyle>
          <a:p>
            <a:fld id="{0CBD125E-DD72-4AF2-A77B-4BA189FFC0E1}" type="slidenum">
              <a:rPr lang="en-US" sz="1200">
                <a:solidFill>
                  <a:prstClr val="black"/>
                </a:solidFill>
              </a:rPr>
              <a:pPr/>
              <a:t>24</a:t>
            </a:fld>
            <a:endParaRPr lang="en-US"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25</a:t>
            </a:fld>
            <a:endParaRPr lang="en-US"/>
          </a:p>
        </p:txBody>
      </p:sp>
    </p:spTree>
    <p:extLst>
      <p:ext uri="{BB962C8B-B14F-4D97-AF65-F5344CB8AC3E}">
        <p14:creationId xmlns:p14="http://schemas.microsoft.com/office/powerpoint/2010/main" val="10006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Answer</a:t>
            </a:r>
            <a:r>
              <a:rPr lang="en-US" baseline="0" dirty="0" smtClean="0"/>
              <a:t> D: all of the above. See subsequent slides. Co-management may be helpful in areas of uncertainty.</a:t>
            </a:r>
            <a:endParaRPr lang="en-US"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29</a:t>
            </a:fld>
            <a:endParaRPr lang="en-US"/>
          </a:p>
        </p:txBody>
      </p:sp>
    </p:spTree>
    <p:extLst>
      <p:ext uri="{BB962C8B-B14F-4D97-AF65-F5344CB8AC3E}">
        <p14:creationId xmlns:p14="http://schemas.microsoft.com/office/powerpoint/2010/main" val="185562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B99E92DB-D06E-4AE2-A840-9DDABC6A94D4}" type="slidenum">
              <a:rPr lang="en-US" sz="1200">
                <a:solidFill>
                  <a:srgbClr val="000000"/>
                </a:solidFill>
              </a:rPr>
              <a:pPr/>
              <a:t>30</a:t>
            </a:fld>
            <a:endParaRPr lang="en-US" sz="12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frailty phenotype measure by Fried </a:t>
            </a:r>
            <a:r>
              <a:rPr lang="en-US" i="1" dirty="0" smtClean="0"/>
              <a:t>et al.</a:t>
            </a:r>
            <a:r>
              <a:rPr lang="en-US" dirty="0" smtClean="0"/>
              <a:t> (</a:t>
            </a:r>
            <a:r>
              <a:rPr lang="en-US" dirty="0" smtClean="0">
                <a:hlinkClick r:id="rId3"/>
              </a:rPr>
              <a:t>17</a:t>
            </a:r>
            <a:r>
              <a:rPr lang="en-US" dirty="0" smtClean="0"/>
              <a:t>) is a useful screening and research tool for physical frailty, but it does not incorporate other contributors to frailty, such as cognitive decline or comorbidities (</a:t>
            </a:r>
            <a:r>
              <a:rPr lang="en-US" dirty="0" smtClean="0">
                <a:hlinkClick r:id="rId4"/>
              </a:rPr>
              <a:t>26</a:t>
            </a:r>
            <a:r>
              <a:rPr lang="en-US" dirty="0" smtClean="0"/>
              <a:t>), which can drive the Cycle of Frailty. For any particular age group, dialysis patients can be divided into quartiles with differences in life expectancy (</a:t>
            </a:r>
            <a:r>
              <a:rPr lang="en-US" dirty="0" smtClean="0">
                <a:hlinkClick r:id="rId5"/>
              </a:rPr>
              <a:t>33</a:t>
            </a:r>
            <a:r>
              <a:rPr lang="en-US" dirty="0" smtClean="0"/>
              <a:t>) (</a:t>
            </a:r>
            <a:r>
              <a:rPr lang="en-US" dirty="0" smtClean="0">
                <a:hlinkClick r:id="rId6"/>
              </a:rPr>
              <a:t>Table 1</a:t>
            </a:r>
            <a:r>
              <a:rPr lang="en-US" dirty="0" smtClean="0"/>
              <a:t>). Parallel healthy (75th to 100th percentile), vulnerable (25th to 75th percentile), and frail (0 to 25th percentile) renal phenotypes have been described (</a:t>
            </a:r>
            <a:r>
              <a:rPr lang="en-US" dirty="0" smtClean="0">
                <a:hlinkClick r:id="rId7"/>
              </a:rPr>
              <a:t>Table 2</a:t>
            </a:r>
            <a:r>
              <a:rPr lang="en-US" dirty="0" smtClean="0"/>
              <a:t>) to improve decision-making and supportive/palliative renal management (</a:t>
            </a:r>
            <a:r>
              <a:rPr lang="en-US" dirty="0" smtClean="0">
                <a:hlinkClick r:id="rId8"/>
              </a:rPr>
              <a:t>28</a:t>
            </a:r>
            <a:r>
              <a:rPr lang="en-US" dirty="0" smtClean="0"/>
              <a:t>,</a:t>
            </a:r>
            <a:r>
              <a:rPr lang="en-US" dirty="0" smtClean="0">
                <a:hlinkClick r:id="rId9"/>
              </a:rPr>
              <a:t>34</a:t>
            </a:r>
            <a:r>
              <a:rPr lang="en-US" dirty="0" smtClean="0"/>
              <a:t>). The frail renal phenotype (</a:t>
            </a:r>
            <a:r>
              <a:rPr lang="en-US" dirty="0" smtClean="0">
                <a:hlinkClick r:id="rId10"/>
              </a:rPr>
              <a:t>Table 3</a:t>
            </a:r>
            <a:r>
              <a:rPr lang="en-US" dirty="0" smtClean="0"/>
              <a:t>) is a useful global construct that combines geriatric susceptibility factors (dementia, inability to ambulate, positive physical frailty testing, </a:t>
            </a:r>
            <a:r>
              <a:rPr lang="en-US" dirty="0" err="1" smtClean="0"/>
              <a:t>hypoalbuminemia</a:t>
            </a:r>
            <a:r>
              <a:rPr lang="en-US" dirty="0" smtClean="0"/>
              <a:t>, and significant symptom burden), survival data, and comorbidity information (</a:t>
            </a:r>
            <a:r>
              <a:rPr lang="en-US" dirty="0" smtClean="0">
                <a:hlinkClick r:id="rId11"/>
              </a:rPr>
              <a:t>2</a:t>
            </a:r>
            <a:r>
              <a:rPr lang="en-US" dirty="0" smtClean="0"/>
              <a:t>,</a:t>
            </a:r>
            <a:r>
              <a:rPr lang="en-US" dirty="0" smtClean="0">
                <a:hlinkClick r:id="rId9"/>
              </a:rPr>
              <a:t>34</a:t>
            </a:r>
            <a:r>
              <a:rPr lang="en-US" dirty="0" smtClean="0"/>
              <a:t>–</a:t>
            </a:r>
            <a:r>
              <a:rPr lang="en-US" dirty="0" smtClean="0">
                <a:hlinkClick r:id="rId12"/>
              </a:rPr>
              <a:t>38</a:t>
            </a:r>
            <a:r>
              <a:rPr lang="en-US" dirty="0" smtClean="0"/>
              <a:t>). Identifying this phenotype provides useful information relevant to the shared decision-making ESRD treatment discussion. Can this phenotype be considered an EOL diagnosis? Qualitatively, it can. Although the quantitative prognosis may be uncertain, it is important to implement an advance care plan (ACP) (</a:t>
            </a:r>
            <a:r>
              <a:rPr lang="en-US" dirty="0" smtClean="0">
                <a:hlinkClick r:id="rId9"/>
              </a:rPr>
              <a:t>34</a:t>
            </a:r>
            <a:r>
              <a:rPr lang="en-US" dirty="0" smtClean="0"/>
              <a:t>). </a:t>
            </a:r>
          </a:p>
          <a:p>
            <a:endParaRPr lang="en-US" dirty="0" smtClean="0"/>
          </a:p>
          <a:p>
            <a:r>
              <a:rPr lang="en-US" dirty="0" smtClean="0"/>
              <a:t>Frailty is a risk factor for disability and comorbidity but may exist independently of both (</a:t>
            </a:r>
            <a:r>
              <a:rPr lang="en-US" dirty="0" smtClean="0">
                <a:hlinkClick r:id="rId3"/>
              </a:rPr>
              <a:t>17</a:t>
            </a:r>
            <a:r>
              <a:rPr lang="en-US" dirty="0" smtClean="0"/>
              <a:t>). A useful conceptual model is the Cycle of Frailty (</a:t>
            </a:r>
            <a:r>
              <a:rPr lang="en-US" dirty="0" smtClean="0">
                <a:hlinkClick r:id="rId13"/>
              </a:rPr>
              <a:t>24</a:t>
            </a:r>
            <a:r>
              <a:rPr lang="en-US" dirty="0" smtClean="0"/>
              <a:t>) (</a:t>
            </a:r>
            <a:r>
              <a:rPr lang="en-US" dirty="0" smtClean="0">
                <a:hlinkClick r:id="rId14"/>
              </a:rPr>
              <a:t>Figure 1</a:t>
            </a:r>
            <a:r>
              <a:rPr lang="en-US" dirty="0" smtClean="0"/>
              <a:t>) that is activated through trigger points of entry by intervening health events and continues to recycle after the event has terminated. At 6 months after an episode of septicemia or long bone fracture, dialysis patients have adjusted relative risks of death of 7.1 and 3.2, respectively, compared with a reference nonevent (no septicemia or long bone fracture) dialysis population (</a:t>
            </a:r>
            <a:r>
              <a:rPr lang="en-US" dirty="0" smtClean="0">
                <a:hlinkClick r:id="rId15"/>
              </a:rPr>
              <a:t>25</a:t>
            </a:r>
            <a:r>
              <a:rPr lang="en-US" dirty="0" smtClean="0"/>
              <a:t>). As the number of acute health events increases, the frailty cycle will accelerate to its end points of dependence, disability, and death. </a:t>
            </a:r>
          </a:p>
          <a:p>
            <a:endParaRPr lang="en-US" dirty="0" smtClean="0"/>
          </a:p>
          <a:p>
            <a:r>
              <a:rPr lang="en-US" dirty="0" smtClean="0"/>
              <a:t>The Cardiovascular Health Study, a longitudinal observational study in a geriatric outpatient ≥65-years-old patients community, operationalized a frailty clinical tool or frailty phenotype comprising five components: unintentional weight loss, exhaustion, low physical activity, slow gait, and weakness; a positive test requires the presence of at least three of five components, and one to two of five components signifies a </a:t>
            </a:r>
            <a:r>
              <a:rPr lang="en-US" dirty="0" err="1" smtClean="0"/>
              <a:t>prefrail</a:t>
            </a:r>
            <a:r>
              <a:rPr lang="en-US" dirty="0" smtClean="0"/>
              <a:t> state (</a:t>
            </a:r>
            <a:r>
              <a:rPr lang="en-US" dirty="0" smtClean="0">
                <a:hlinkClick r:id="rId3"/>
              </a:rPr>
              <a:t>17</a:t>
            </a:r>
            <a:r>
              <a:rPr lang="en-US" dirty="0" smtClean="0"/>
              <a:t>). The frailty phenotype had an overall prevalence of 6.9% (16.3% in those patients 80–84 years old and 25.7% in those patients 85–89 years old), with a 4-year incidence of 7.2%. It was an independent predictor (HRs estimated over 3 years in parentheses; all significance levels at </a:t>
            </a:r>
            <a:r>
              <a:rPr lang="en-US" i="1" dirty="0" smtClean="0"/>
              <a:t>P</a:t>
            </a:r>
            <a:r>
              <a:rPr lang="en-US" dirty="0" smtClean="0"/>
              <a:t>&lt;0.05) for incident falls (1.29), worsening mobility (1.50), Activities of Daily Living (ADL) disability (1.98), hospitalization (1.29), and death (2.24). Of those patients who tested positive for frailty, 27% had neither ADL disability nor comorbidity (two or more comorbidities). Additionally, those patients who were </a:t>
            </a:r>
            <a:r>
              <a:rPr lang="en-US" dirty="0" err="1" smtClean="0"/>
              <a:t>prefrail</a:t>
            </a:r>
            <a:r>
              <a:rPr lang="en-US" dirty="0" smtClean="0"/>
              <a:t> at baseline (46.6%) had an adjusted odds ratio of 2.63 of becoming frail in the next 3–4 years compared with those patients who had no frailty components (</a:t>
            </a:r>
            <a:r>
              <a:rPr lang="en-US" dirty="0" smtClean="0">
                <a:hlinkClick r:id="rId3"/>
              </a:rPr>
              <a:t>17</a:t>
            </a:r>
            <a:r>
              <a:rPr lang="en-US" dirty="0" smtClean="0"/>
              <a:t>). It must be emphasized that the operational definition of frailty varies widely according to the conceptual framework, and no gold standard exists (</a:t>
            </a:r>
            <a:r>
              <a:rPr lang="en-US" dirty="0" smtClean="0">
                <a:hlinkClick r:id="rId16"/>
              </a:rPr>
              <a:t>14</a:t>
            </a:r>
            <a:r>
              <a:rPr lang="en-US" dirty="0" smtClean="0"/>
              <a:t>,</a:t>
            </a:r>
            <a:r>
              <a:rPr lang="en-US" dirty="0" smtClean="0">
                <a:hlinkClick r:id="rId4"/>
              </a:rPr>
              <a:t>26</a:t>
            </a:r>
            <a:r>
              <a:rPr lang="en-US" dirty="0" smtClean="0"/>
              <a:t>).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2</a:t>
            </a:fld>
            <a:endParaRPr lang="en-US"/>
          </a:p>
        </p:txBody>
      </p:sp>
    </p:spTree>
    <p:extLst>
      <p:ext uri="{BB962C8B-B14F-4D97-AF65-F5344CB8AC3E}">
        <p14:creationId xmlns:p14="http://schemas.microsoft.com/office/powerpoint/2010/main" val="74850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decade has seen the evolution and ongoing refinement of a disease-oriented approach to chronic kidney disease (CKD). Disease-oriented models of care assume a direct causal association between observed signs and symptoms and underlying disease pathophysiologic processes. Treatment plans target underlying disease mechanisms with the goal of improving disease-related outcomes. Because average glomerular filtrate rates tend to decrease with age, CKD becomes increasingly prevalent with advancing age and those who meet criteria for CKD are disproportionately elderly. However, several features of geriatric populations may limit the utility of disease-oriented models of care. In older adults, complex comorbid conditions and geriatric syndromes are common; signs and symptoms often do not reflect a single underlying pathophysiologic process; there can be substantial heterogeneity in life expectancy, functional status, and health priorities; and information about the safety and efficacy of recommended interventions often is lacking. For all these reasons, geriatricians have tended to favor an individualized patient-centered model of care over more traditional disease-based approaches. An individualized approach prioritizes patient preferences and embraces the notion that observed signs and symptoms often do not reflect a single unifying disease process and instead reflect the complex interplay between many different factors. This approach emphasizes modifiable outcomes that matter to the patient. Prognostic information related to these and other outcomes generally is used to shape rather than dictate treatment decisions. </a:t>
            </a:r>
            <a:r>
              <a:rPr lang="en-US" smtClean="0"/>
              <a:t>We argue that an individualized patient-centered approach to care may have more to offer than a traditional disease-based approach to CKD in many older adults.</a:t>
            </a:r>
            <a:endParaRPr lang="en-US"/>
          </a:p>
        </p:txBody>
      </p:sp>
      <p:sp>
        <p:nvSpPr>
          <p:cNvPr id="4" name="Slide Number Placeholder 3"/>
          <p:cNvSpPr>
            <a:spLocks noGrp="1"/>
          </p:cNvSpPr>
          <p:nvPr>
            <p:ph type="sldNum" sz="quarter" idx="10"/>
          </p:nvPr>
        </p:nvSpPr>
        <p:spPr/>
        <p:txBody>
          <a:bodyPr/>
          <a:lstStyle/>
          <a:p>
            <a:fld id="{A0433C72-4EB6-43EE-9FC5-6315320C7BEA}" type="slidenum">
              <a:rPr lang="en-US" smtClean="0"/>
              <a:pPr/>
              <a:t>31</a:t>
            </a:fld>
            <a:endParaRPr lang="en-US"/>
          </a:p>
        </p:txBody>
      </p:sp>
    </p:spTree>
    <p:extLst>
      <p:ext uri="{BB962C8B-B14F-4D97-AF65-F5344CB8AC3E}">
        <p14:creationId xmlns:p14="http://schemas.microsoft.com/office/powerpoint/2010/main" val="837450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24181-DF87-441C-B9B8-637F6D43BF2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41264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39FA3164-1539-4B35-A815-7CCF24BCD2EF}" type="slidenum">
              <a:rPr lang="en-US" sz="1200">
                <a:solidFill>
                  <a:prstClr val="black"/>
                </a:solidFill>
                <a:latin typeface="Calibri" pitchFamily="34" charset="0"/>
                <a:cs typeface="Arial" charset="0"/>
              </a:rPr>
              <a:pPr/>
              <a:t>33</a:t>
            </a:fld>
            <a:endParaRPr lang="en-US" sz="1200">
              <a:solidFill>
                <a:prstClr val="black"/>
              </a:solidFill>
              <a:latin typeface="Calibri" pitchFamily="34" charset="0"/>
              <a:cs typeface="Arial" charset="0"/>
            </a:endParaRPr>
          </a:p>
        </p:txBody>
      </p:sp>
      <p:sp>
        <p:nvSpPr>
          <p:cNvPr id="158723" name="Rectangle 11"/>
          <p:cNvSpPr txBox="1">
            <a:spLocks noGrp="1" noChangeArrowheads="1"/>
          </p:cNvSpPr>
          <p:nvPr/>
        </p:nvSpPr>
        <p:spPr bwMode="auto">
          <a:xfrm>
            <a:off x="3899694" y="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fontAlgn="base">
              <a:spcBef>
                <a:spcPct val="0"/>
              </a:spcBef>
              <a:spcAft>
                <a:spcPct val="0"/>
              </a:spcAft>
            </a:pPr>
            <a:fld id="{CF15B166-BCA7-4B24-916B-38CCBED8D5E0}" type="datetime1">
              <a:rPr lang="en-US" sz="1200">
                <a:solidFill>
                  <a:prstClr val="black"/>
                </a:solidFill>
                <a:latin typeface="Times New Roman" pitchFamily="18" charset="0"/>
                <a:cs typeface="Arial" charset="0"/>
              </a:rPr>
              <a:pPr algn="r" fontAlgn="base">
                <a:spcBef>
                  <a:spcPct val="0"/>
                </a:spcBef>
                <a:spcAft>
                  <a:spcPct val="0"/>
                </a:spcAft>
              </a:pPr>
              <a:t>6/23/14</a:t>
            </a:fld>
            <a:endParaRPr lang="en-US" sz="1200">
              <a:solidFill>
                <a:prstClr val="black"/>
              </a:solidFill>
              <a:latin typeface="Times New Roman" pitchFamily="18" charset="0"/>
              <a:cs typeface="Arial" charset="0"/>
            </a:endParaRPr>
          </a:p>
        </p:txBody>
      </p:sp>
      <p:sp>
        <p:nvSpPr>
          <p:cNvPr id="158724" name="Rectangle 13"/>
          <p:cNvSpPr txBox="1">
            <a:spLocks noGrp="1" noChangeArrowheads="1"/>
          </p:cNvSpPr>
          <p:nvPr/>
        </p:nvSpPr>
        <p:spPr bwMode="auto">
          <a:xfrm>
            <a:off x="3899694" y="883158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fontAlgn="base">
              <a:spcBef>
                <a:spcPct val="0"/>
              </a:spcBef>
              <a:spcAft>
                <a:spcPct val="0"/>
              </a:spcAft>
            </a:pPr>
            <a:fld id="{6E78C8CA-8158-464E-9D98-F0738AE6A232}" type="slidenum">
              <a:rPr lang="en-US" sz="1200">
                <a:solidFill>
                  <a:prstClr val="black"/>
                </a:solidFill>
                <a:latin typeface="Times New Roman" pitchFamily="18" charset="0"/>
                <a:cs typeface="Arial" charset="0"/>
              </a:rPr>
              <a:pPr algn="r" fontAlgn="base">
                <a:spcBef>
                  <a:spcPct val="0"/>
                </a:spcBef>
                <a:spcAft>
                  <a:spcPct val="0"/>
                </a:spcAft>
              </a:pPr>
              <a:t>33</a:t>
            </a:fld>
            <a:endParaRPr lang="en-US" sz="1200">
              <a:solidFill>
                <a:prstClr val="black"/>
              </a:solidFill>
              <a:latin typeface="Times New Roman" pitchFamily="18" charset="0"/>
              <a:cs typeface="Arial" charset="0"/>
            </a:endParaRPr>
          </a:p>
        </p:txBody>
      </p:sp>
      <p:sp>
        <p:nvSpPr>
          <p:cNvPr id="158725" name="Rectangle 2"/>
          <p:cNvSpPr>
            <a:spLocks noGrp="1" noRot="1" noChangeAspect="1" noChangeArrowheads="1" noTextEdit="1"/>
          </p:cNvSpPr>
          <p:nvPr>
            <p:ph type="sldImg"/>
          </p:nvPr>
        </p:nvSpPr>
        <p:spPr>
          <a:ln/>
        </p:spPr>
      </p:sp>
      <p:sp>
        <p:nvSpPr>
          <p:cNvPr id="158726" name="Rectangle 3"/>
          <p:cNvSpPr>
            <a:spLocks noGrp="1" noChangeArrowheads="1"/>
          </p:cNvSpPr>
          <p:nvPr>
            <p:ph type="body" idx="1"/>
          </p:nvPr>
        </p:nvSpPr>
        <p:spPr>
          <a:xfrm>
            <a:off x="917575" y="4415790"/>
            <a:ext cx="504666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524181-DF87-441C-B9B8-637F6D43BF2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5395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35</a:t>
            </a:fld>
            <a:endParaRPr lang="en-US"/>
          </a:p>
        </p:txBody>
      </p:sp>
    </p:spTree>
    <p:extLst>
      <p:ext uri="{BB962C8B-B14F-4D97-AF65-F5344CB8AC3E}">
        <p14:creationId xmlns:p14="http://schemas.microsoft.com/office/powerpoint/2010/main" val="130687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defTabSz="923887">
              <a:spcBef>
                <a:spcPct val="0"/>
              </a:spcBef>
            </a:pPr>
            <a:r>
              <a:rPr lang="en-US" dirty="0" smtClean="0"/>
              <a:t>New information on albuminuria and GFR and their association(s) with mortality and other outcomes has become available since the 2002 KDOQI CKD classification.</a:t>
            </a:r>
          </a:p>
          <a:p>
            <a:pPr defTabSz="923887">
              <a:spcBef>
                <a:spcPct val="0"/>
              </a:spcBef>
              <a:buFontTx/>
              <a:buChar char="•"/>
            </a:pPr>
            <a:endParaRPr lang="en-US" dirty="0" smtClean="0"/>
          </a:p>
          <a:p>
            <a:pPr defTabSz="923887">
              <a:spcBef>
                <a:spcPct val="0"/>
              </a:spcBef>
            </a:pPr>
            <a:r>
              <a:rPr lang="en-US" dirty="0" smtClean="0"/>
              <a:t>There has also been increasing recognition  of limitations of the CKD definition and classification, leading to a heated debate (mostly within nephrology  subspecialty journals) which:</a:t>
            </a:r>
          </a:p>
          <a:p>
            <a:pPr defTabSz="923887">
              <a:spcBef>
                <a:spcPct val="0"/>
              </a:spcBef>
              <a:buFontTx/>
              <a:buChar char="•"/>
            </a:pPr>
            <a:endParaRPr lang="en-US" dirty="0" smtClean="0"/>
          </a:p>
          <a:p>
            <a:pPr lvl="1" defTabSz="923887">
              <a:spcBef>
                <a:spcPct val="0"/>
              </a:spcBef>
              <a:buFontTx/>
              <a:buChar char="•"/>
            </a:pPr>
            <a:r>
              <a:rPr lang="en-US" dirty="0" smtClean="0"/>
              <a:t>Reflects changing knowledge and practice within the discipline; </a:t>
            </a:r>
          </a:p>
          <a:p>
            <a:pPr lvl="1" defTabSz="923887">
              <a:spcBef>
                <a:spcPct val="0"/>
              </a:spcBef>
              <a:buFontTx/>
              <a:buChar char="•"/>
            </a:pPr>
            <a:endParaRPr lang="en-US" dirty="0" smtClean="0"/>
          </a:p>
          <a:p>
            <a:pPr lvl="1" defTabSz="923887">
              <a:spcBef>
                <a:spcPct val="0"/>
              </a:spcBef>
              <a:buFontTx/>
              <a:buChar char="•"/>
            </a:pPr>
            <a:r>
              <a:rPr lang="en-US" dirty="0" smtClean="0"/>
              <a:t>Provides opportunities for improvement.</a:t>
            </a:r>
          </a:p>
          <a:p>
            <a:pPr defTabSz="923887">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92881F-FC24-4B1F-B4F0-F2AB4C6F9148}" type="slidenum">
              <a:rPr lang="en-US">
                <a:solidFill>
                  <a:prstClr val="black"/>
                </a:solidFill>
              </a:rPr>
              <a:pPr fontAlgn="base">
                <a:spcBef>
                  <a:spcPct val="0"/>
                </a:spcBef>
                <a:spcAft>
                  <a:spcPct val="0"/>
                </a:spcAft>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B99E92DB-D06E-4AE2-A840-9DDABC6A94D4}" type="slidenum">
              <a:rPr lang="en-US" sz="1200">
                <a:solidFill>
                  <a:srgbClr val="000000"/>
                </a:solidFill>
              </a:rPr>
              <a:pPr/>
              <a:t>5</a:t>
            </a:fld>
            <a:endParaRPr lang="en-US" sz="12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smtClean="0">
              <a:latin typeface="Arial" charset="0"/>
              <a:ea typeface="ＭＳ Ｐゴシック" pitchFamily="34" charset="-128"/>
            </a:endParaRPr>
          </a:p>
        </p:txBody>
      </p:sp>
      <p:sp>
        <p:nvSpPr>
          <p:cNvPr id="205827" name="Slide Number Placeholder 3"/>
          <p:cNvSpPr txBox="1">
            <a:spLocks noGrp="1"/>
          </p:cNvSpPr>
          <p:nvPr/>
        </p:nvSpPr>
        <p:spPr bwMode="auto">
          <a:xfrm>
            <a:off x="3898102" y="8829967"/>
            <a:ext cx="2982119" cy="464820"/>
          </a:xfrm>
          <a:prstGeom prst="rect">
            <a:avLst/>
          </a:prstGeom>
          <a:noFill/>
          <a:ln>
            <a:miter lim="800000"/>
            <a:headEnd/>
            <a:tailEnd/>
          </a:ln>
        </p:spPr>
        <p:txBody>
          <a:bodyPr lIns="92446" tIns="46223" rIns="92446" bIns="46223" anchor="b"/>
          <a:lstStyle/>
          <a:p>
            <a:pPr algn="r" fontAlgn="base">
              <a:spcBef>
                <a:spcPct val="0"/>
              </a:spcBef>
              <a:spcAft>
                <a:spcPct val="0"/>
              </a:spcAft>
              <a:defRPr/>
            </a:pPr>
            <a:fld id="{AB867721-9E22-488E-AF77-F092F2768662}" type="slidenum">
              <a:rPr lang="en-GB" sz="1200">
                <a:solidFill>
                  <a:prstClr val="black"/>
                </a:solidFill>
                <a:ea typeface="ＭＳ Ｐゴシック" pitchFamily="34" charset="-128"/>
                <a:cs typeface="Arial" charset="0"/>
              </a:rPr>
              <a:pPr algn="r" fontAlgn="base">
                <a:spcBef>
                  <a:spcPct val="0"/>
                </a:spcBef>
                <a:spcAft>
                  <a:spcPct val="0"/>
                </a:spcAft>
                <a:defRPr/>
              </a:pPr>
              <a:t>6</a:t>
            </a:fld>
            <a:endParaRPr lang="en-GB" sz="1200">
              <a:solidFill>
                <a:prstClr val="black"/>
              </a:solidFill>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Arial" charset="0"/>
                <a:ea typeface="ＭＳ Ｐゴシック" pitchFamily="34" charset="-128"/>
              </a:defRPr>
            </a:lvl1pPr>
            <a:lvl2pPr marL="751122" indent="-288893" eaLnBrk="0" hangingPunct="0">
              <a:defRPr sz="4000">
                <a:solidFill>
                  <a:schemeClr val="tx1"/>
                </a:solidFill>
                <a:latin typeface="Arial" charset="0"/>
                <a:ea typeface="ＭＳ Ｐゴシック" pitchFamily="34" charset="-128"/>
              </a:defRPr>
            </a:lvl2pPr>
            <a:lvl3pPr marL="1155573" indent="-231115" eaLnBrk="0" hangingPunct="0">
              <a:defRPr sz="4000">
                <a:solidFill>
                  <a:schemeClr val="tx1"/>
                </a:solidFill>
                <a:latin typeface="Arial" charset="0"/>
                <a:ea typeface="ＭＳ Ｐゴシック" pitchFamily="34" charset="-128"/>
              </a:defRPr>
            </a:lvl3pPr>
            <a:lvl4pPr marL="1617802" indent="-231115" eaLnBrk="0" hangingPunct="0">
              <a:defRPr sz="4000">
                <a:solidFill>
                  <a:schemeClr val="tx1"/>
                </a:solidFill>
                <a:latin typeface="Arial" charset="0"/>
                <a:ea typeface="ＭＳ Ｐゴシック" pitchFamily="34" charset="-128"/>
              </a:defRPr>
            </a:lvl4pPr>
            <a:lvl5pPr marL="2080031" indent="-231115" eaLnBrk="0" hangingPunct="0">
              <a:defRPr sz="4000">
                <a:solidFill>
                  <a:schemeClr val="tx1"/>
                </a:solidFill>
                <a:latin typeface="Arial" charset="0"/>
                <a:ea typeface="ＭＳ Ｐゴシック" pitchFamily="34" charset="-128"/>
              </a:defRPr>
            </a:lvl5pPr>
            <a:lvl6pPr marL="2542261" indent="-231115" algn="ctr" eaLnBrk="0" fontAlgn="base" hangingPunct="0">
              <a:spcBef>
                <a:spcPct val="0"/>
              </a:spcBef>
              <a:spcAft>
                <a:spcPct val="0"/>
              </a:spcAft>
              <a:defRPr sz="4000">
                <a:solidFill>
                  <a:schemeClr val="tx1"/>
                </a:solidFill>
                <a:latin typeface="Arial" charset="0"/>
                <a:ea typeface="ＭＳ Ｐゴシック" pitchFamily="34" charset="-128"/>
              </a:defRPr>
            </a:lvl6pPr>
            <a:lvl7pPr marL="3004490" indent="-231115"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66719" indent="-231115" algn="ctr" eaLnBrk="0" fontAlgn="base" hangingPunct="0">
              <a:spcBef>
                <a:spcPct val="0"/>
              </a:spcBef>
              <a:spcAft>
                <a:spcPct val="0"/>
              </a:spcAft>
              <a:defRPr sz="4000">
                <a:solidFill>
                  <a:schemeClr val="tx1"/>
                </a:solidFill>
                <a:latin typeface="Arial" charset="0"/>
                <a:ea typeface="ＭＳ Ｐゴシック" pitchFamily="34" charset="-128"/>
              </a:defRPr>
            </a:lvl8pPr>
            <a:lvl9pPr marL="3928948" indent="-231115" algn="ctr" eaLnBrk="0" fontAlgn="base" hangingPunct="0">
              <a:spcBef>
                <a:spcPct val="0"/>
              </a:spcBef>
              <a:spcAft>
                <a:spcPct val="0"/>
              </a:spcAft>
              <a:defRPr sz="4000">
                <a:solidFill>
                  <a:schemeClr val="tx1"/>
                </a:solidFill>
                <a:latin typeface="Arial" charset="0"/>
                <a:ea typeface="ＭＳ Ｐゴシック" pitchFamily="34" charset="-128"/>
              </a:defRPr>
            </a:lvl9pPr>
          </a:lstStyle>
          <a:p>
            <a:fld id="{3494D2CF-3D0B-4AF2-B1FE-F5405F5DDD86}" type="slidenum">
              <a:rPr lang="en-US" sz="1200">
                <a:solidFill>
                  <a:srgbClr val="000000"/>
                </a:solidFill>
              </a:rPr>
              <a:pPr/>
              <a:t>8</a:t>
            </a:fld>
            <a:endParaRPr lang="en-US" sz="12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58">
              <a:defRPr/>
            </a:pPr>
            <a:r>
              <a:rPr lang="en-US" dirty="0"/>
              <a:t>The correct answer is E. This patient has CKD G3bA1 with no indication for nephrology referral. Answer B is incorrect as the </a:t>
            </a:r>
            <a:r>
              <a:rPr lang="en-US" dirty="0" err="1"/>
              <a:t>eGFR</a:t>
            </a:r>
            <a:r>
              <a:rPr lang="en-US" dirty="0"/>
              <a:t> trend reflects rapid progression of CKD, which is defined as a sustained decline of more than 5 ml/min/1.73 m</a:t>
            </a:r>
            <a:r>
              <a:rPr lang="en-US" baseline="30000" dirty="0"/>
              <a:t>2</a:t>
            </a:r>
            <a:r>
              <a:rPr lang="en-US" dirty="0"/>
              <a:t> per year. Answer A and C are incorrect with low </a:t>
            </a:r>
            <a:r>
              <a:rPr lang="en-US" dirty="0" err="1"/>
              <a:t>eGFR</a:t>
            </a:r>
            <a:r>
              <a:rPr lang="en-US" dirty="0"/>
              <a:t> (G4) and severe albuminuria (A3) as indications for nephrology referral, respectively. Answer D is incorrect as a hereditary cause of CKD.</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24496" eaLnBrk="0" hangingPunct="0">
              <a:defRPr>
                <a:solidFill>
                  <a:srgbClr val="000000"/>
                </a:solidFill>
                <a:latin typeface="Arial" pitchFamily="34" charset="0"/>
                <a:ea typeface="ＭＳ Ｐゴシック" pitchFamily="34" charset="-128"/>
              </a:defRPr>
            </a:lvl1pPr>
            <a:lvl2pPr marL="737077" indent="-283490" defTabSz="924496" eaLnBrk="0" hangingPunct="0">
              <a:defRPr>
                <a:solidFill>
                  <a:srgbClr val="000000"/>
                </a:solidFill>
                <a:latin typeface="Arial" pitchFamily="34" charset="0"/>
                <a:ea typeface="ＭＳ Ｐゴシック" pitchFamily="34" charset="-128"/>
              </a:defRPr>
            </a:lvl2pPr>
            <a:lvl3pPr marL="1133964" indent="-226793" defTabSz="924496" eaLnBrk="0" hangingPunct="0">
              <a:defRPr>
                <a:solidFill>
                  <a:srgbClr val="000000"/>
                </a:solidFill>
                <a:latin typeface="Arial" pitchFamily="34" charset="0"/>
                <a:ea typeface="ＭＳ Ｐゴシック" pitchFamily="34" charset="-128"/>
              </a:defRPr>
            </a:lvl3pPr>
            <a:lvl4pPr marL="1587549" indent="-226793" defTabSz="924496" eaLnBrk="0" hangingPunct="0">
              <a:defRPr>
                <a:solidFill>
                  <a:srgbClr val="000000"/>
                </a:solidFill>
                <a:latin typeface="Arial" pitchFamily="34" charset="0"/>
                <a:ea typeface="ＭＳ Ｐゴシック" pitchFamily="34" charset="-128"/>
              </a:defRPr>
            </a:lvl4pPr>
            <a:lvl5pPr marL="2041135" indent="-226793" defTabSz="924496" eaLnBrk="0" hangingPunct="0">
              <a:defRPr>
                <a:solidFill>
                  <a:srgbClr val="000000"/>
                </a:solidFill>
                <a:latin typeface="Arial" pitchFamily="34" charset="0"/>
                <a:ea typeface="ＭＳ Ｐゴシック" pitchFamily="34" charset="-128"/>
              </a:defRPr>
            </a:lvl5pPr>
            <a:lvl6pPr marL="2494720" indent="-226793" defTabSz="924496"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6pPr>
            <a:lvl7pPr marL="2948305" indent="-226793" defTabSz="924496"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7pPr>
            <a:lvl8pPr marL="3401892" indent="-226793" defTabSz="924496"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8pPr>
            <a:lvl9pPr marL="3855477" indent="-226793" defTabSz="924496"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9pPr>
          </a:lstStyle>
          <a:p>
            <a:fld id="{C2F00F5A-7D51-4484-AE35-086718CA9201}" type="slidenum">
              <a:rPr lang="en-US">
                <a:solidFill>
                  <a:prstClr val="black"/>
                </a:solidFill>
              </a:rPr>
              <a:pPr/>
              <a:t>12</a:t>
            </a:fld>
            <a:endParaRPr lang="en-US">
              <a:solidFill>
                <a:prstClr val="black"/>
              </a:solidFill>
            </a:endParaRPr>
          </a:p>
        </p:txBody>
      </p:sp>
      <p:sp>
        <p:nvSpPr>
          <p:cNvPr id="80899" name="Rectangle 7"/>
          <p:cNvSpPr txBox="1">
            <a:spLocks noGrp="1" noChangeArrowheads="1"/>
          </p:cNvSpPr>
          <p:nvPr/>
        </p:nvSpPr>
        <p:spPr bwMode="auto">
          <a:xfrm>
            <a:off x="3899071" y="8831264"/>
            <a:ext cx="298274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1" tIns="46221" rIns="92441" bIns="46221" anchor="b"/>
          <a:lstStyle>
            <a:lvl1pPr defTabSz="931863" eaLnBrk="0" hangingPunct="0">
              <a:defRPr>
                <a:solidFill>
                  <a:srgbClr val="000000"/>
                </a:solidFill>
                <a:latin typeface="Arial" pitchFamily="34" charset="0"/>
                <a:ea typeface="ＭＳ Ｐゴシック" pitchFamily="34" charset="-128"/>
              </a:defRPr>
            </a:lvl1pPr>
            <a:lvl2pPr marL="742950" indent="-285750" defTabSz="931863" eaLnBrk="0" hangingPunct="0">
              <a:defRPr>
                <a:solidFill>
                  <a:srgbClr val="000000"/>
                </a:solidFill>
                <a:latin typeface="Arial" pitchFamily="34" charset="0"/>
                <a:ea typeface="ＭＳ Ｐゴシック" pitchFamily="34" charset="-128"/>
              </a:defRPr>
            </a:lvl2pPr>
            <a:lvl3pPr marL="1143000" indent="-228600" defTabSz="931863" eaLnBrk="0" hangingPunct="0">
              <a:defRPr>
                <a:solidFill>
                  <a:srgbClr val="000000"/>
                </a:solidFill>
                <a:latin typeface="Arial" pitchFamily="34" charset="0"/>
                <a:ea typeface="ＭＳ Ｐゴシック" pitchFamily="34" charset="-128"/>
              </a:defRPr>
            </a:lvl3pPr>
            <a:lvl4pPr marL="1600200" indent="-228600" defTabSz="931863" eaLnBrk="0" hangingPunct="0">
              <a:defRPr>
                <a:solidFill>
                  <a:srgbClr val="000000"/>
                </a:solidFill>
                <a:latin typeface="Arial" pitchFamily="34" charset="0"/>
                <a:ea typeface="ＭＳ Ｐゴシック" pitchFamily="34" charset="-128"/>
              </a:defRPr>
            </a:lvl4pPr>
            <a:lvl5pPr marL="2057400" indent="-228600" defTabSz="931863" eaLnBrk="0" hangingPunct="0">
              <a:defRPr>
                <a:solidFill>
                  <a:srgbClr val="000000"/>
                </a:solidFill>
                <a:latin typeface="Arial" pitchFamily="34" charset="0"/>
                <a:ea typeface="ＭＳ Ｐゴシック" pitchFamily="34" charset="-128"/>
              </a:defRPr>
            </a:lvl5pPr>
            <a:lvl6pPr marL="2514600" indent="-228600" defTabSz="931863"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6pPr>
            <a:lvl7pPr marL="2971800" indent="-228600" defTabSz="931863"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7pPr>
            <a:lvl8pPr marL="3429000" indent="-228600" defTabSz="931863"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8pPr>
            <a:lvl9pPr marL="3886200" indent="-228600" defTabSz="931863" eaLnBrk="0" fontAlgn="base" hangingPunct="0">
              <a:lnSpc>
                <a:spcPct val="90000"/>
              </a:lnSpc>
              <a:spcBef>
                <a:spcPct val="0"/>
              </a:spcBef>
              <a:spcAft>
                <a:spcPct val="15000"/>
              </a:spcAft>
              <a:buChar char="•"/>
              <a:defRPr>
                <a:solidFill>
                  <a:srgbClr val="000000"/>
                </a:solidFill>
                <a:latin typeface="Arial" pitchFamily="34" charset="0"/>
                <a:ea typeface="ＭＳ Ｐゴシック" pitchFamily="34" charset="-128"/>
              </a:defRPr>
            </a:lvl9pPr>
          </a:lstStyle>
          <a:p>
            <a:pPr algn="r" fontAlgn="base">
              <a:spcBef>
                <a:spcPct val="0"/>
              </a:spcBef>
              <a:spcAft>
                <a:spcPct val="0"/>
              </a:spcAft>
            </a:pPr>
            <a:fld id="{C77449E1-2CA2-4969-A563-A3DBF324394C}" type="slidenum">
              <a:rPr lang="en-US" sz="1200">
                <a:solidFill>
                  <a:prstClr val="black"/>
                </a:solidFill>
              </a:rPr>
              <a:pPr algn="r" fontAlgn="base">
                <a:spcBef>
                  <a:spcPct val="0"/>
                </a:spcBef>
                <a:spcAft>
                  <a:spcPct val="0"/>
                </a:spcAft>
              </a:pPr>
              <a:t>12</a:t>
            </a:fld>
            <a:endParaRPr lang="en-US" sz="1200">
              <a:solidFill>
                <a:prstClr val="black"/>
              </a:solidFill>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917888" y="4416425"/>
            <a:ext cx="5046040" cy="4183063"/>
          </a:xfrm>
          <a:noFill/>
        </p:spPr>
        <p:txBody>
          <a:bodyPr/>
          <a:lstStyle/>
          <a:p>
            <a:pPr eaLnBrk="1" hangingPunct="1"/>
            <a:r>
              <a:rPr lang="en-US" dirty="0" smtClean="0">
                <a:effectLst/>
              </a:rPr>
              <a:t>Forty-two percent of patients starting ESRD therapy in 2011 had not seen a nephrologist prior to initiation. Of these patients, 51 percent initiated with a catheter and only 10.5 percent with a mature fistula; 32 and 37 percent, respectively, had either a maturing fistula or maturing graft. Patients with more than one year of pre-ESRD nephrologist care, in contrast, were far more likely to initiate with a mature fistula, at 50.2 percent. • Table 1.f; see page 430 for analytical methods. Incident ESRD patients, 2011; </a:t>
            </a:r>
            <a:r>
              <a:rPr lang="en-US" dirty="0" err="1" smtClean="0">
                <a:effectLst/>
              </a:rPr>
              <a:t>eGFR</a:t>
            </a:r>
            <a:r>
              <a:rPr lang="en-US" dirty="0" smtClean="0">
                <a:effectLst/>
              </a:rPr>
              <a:t> calculated using the CKD-EPI equation.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A</a:t>
            </a:r>
            <a:endParaRPr lang="en-US" dirty="0"/>
          </a:p>
          <a:p>
            <a:endParaRPr lang="en-GB" b="1" dirty="0"/>
          </a:p>
          <a:p>
            <a:r>
              <a:rPr lang="en-GB" b="1" dirty="0"/>
              <a:t>There are no randomized trials of early versus late nephrology referral in the literature. Interpretation of the approximately 50 published observational studies that assessed the timing of nephrology services and outcomes is complicated by heterogeneity in study design and variable definitions of early referral. The minimum of 3 months is probably less than the absolute amount of time required for assessment, education and preparation for RRT. A meta-analysis of 22 observational studies from 10 different countries found one year mortality was significantly reduced, 13 versus 29%, making answer A correct. This meta-analysis also showed early referral was associated with significantly fewer mean hospital days, higher serum albumin at initiation of RRT and higher </a:t>
            </a:r>
            <a:r>
              <a:rPr lang="en-GB" b="1" dirty="0" err="1"/>
              <a:t>hematocrit</a:t>
            </a:r>
            <a:r>
              <a:rPr lang="en-GB" b="1" dirty="0"/>
              <a:t> at RRT initiation. Thus, answers B, C, and D are incorrect, respectively. Greater choice of treatment options, including home </a:t>
            </a:r>
            <a:r>
              <a:rPr lang="en-GB" b="1" dirty="0" err="1"/>
              <a:t>hemodialysis</a:t>
            </a:r>
            <a:r>
              <a:rPr lang="en-GB" b="1" dirty="0"/>
              <a:t>, peritoneal dialysis and pre-emptive kidney transplantation, are associated with early initiation of nephrology services, making answer E incorrect. </a:t>
            </a:r>
            <a:endParaRPr lang="en-US"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13</a:t>
            </a:fld>
            <a:endParaRPr lang="en-US"/>
          </a:p>
        </p:txBody>
      </p:sp>
    </p:spTree>
    <p:extLst>
      <p:ext uri="{BB962C8B-B14F-4D97-AF65-F5344CB8AC3E}">
        <p14:creationId xmlns:p14="http://schemas.microsoft.com/office/powerpoint/2010/main" val="131035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 correct answer is D. Routine daily aspirin prophylaxis for CVD is not contraindicated in CKD. </a:t>
            </a:r>
            <a:r>
              <a:rPr lang="en-US" dirty="0" err="1"/>
              <a:t>Nonsteroidal</a:t>
            </a:r>
            <a:r>
              <a:rPr lang="en-US" dirty="0"/>
              <a:t> anti-inflammatory drugs (ibuprofen, naproxen) use should generally be avoided since they are a cause of AKI in CKD, especially when combined with diuretics or ACEI and ARB therapy (Answer A). The risk of lactic acidosis in CKD patients treated with Metformin poses a contraindication to its use when the </a:t>
            </a:r>
            <a:r>
              <a:rPr lang="en-US" dirty="0" err="1"/>
              <a:t>eGFR</a:t>
            </a:r>
            <a:r>
              <a:rPr lang="en-US" dirty="0"/>
              <a:t> is less than 30 ml/min/1.73m</a:t>
            </a:r>
            <a:r>
              <a:rPr lang="en-US" baseline="30000" dirty="0"/>
              <a:t>2</a:t>
            </a:r>
            <a:r>
              <a:rPr lang="en-US" dirty="0"/>
              <a:t> (Answer B). For patients with </a:t>
            </a:r>
            <a:r>
              <a:rPr lang="en-US" dirty="0" err="1"/>
              <a:t>eGFR</a:t>
            </a:r>
            <a:r>
              <a:rPr lang="en-US" dirty="0"/>
              <a:t> between 30 to 60 ml/min/1.73m</a:t>
            </a:r>
            <a:r>
              <a:rPr lang="en-US" baseline="30000" dirty="0"/>
              <a:t>2</a:t>
            </a:r>
            <a:r>
              <a:rPr lang="en-US" dirty="0"/>
              <a:t> this </a:t>
            </a:r>
            <a:r>
              <a:rPr lang="en-US" dirty="0" err="1"/>
              <a:t>biguanine</a:t>
            </a:r>
            <a:r>
              <a:rPr lang="en-US" dirty="0"/>
              <a:t> should be used with caution. Intravenous isotonic sodium chloride (or sodium bicarbonate) administration is an evidenced-based prophylactic measure for a patient with CKD who requires iodinated contrast administration for cardiac catheterization. (Answer C). Other considerations to reduce the risk of contrast-induced AKI include avoidance of high </a:t>
            </a:r>
            <a:r>
              <a:rPr lang="en-US" dirty="0" err="1"/>
              <a:t>osmolar</a:t>
            </a:r>
            <a:r>
              <a:rPr lang="en-US" dirty="0"/>
              <a:t> agents, use of the lowest possible contrast dose, and withdrawal of diuretics before and after the procedure. Sodium phosphate oral bowel preparations should be avoided, since these are associated with acute phosphate nephropathy in CKD and in diabetic patients with normal kidney function treated with ACEIs and ARBs (Answer E). </a:t>
            </a:r>
          </a:p>
        </p:txBody>
      </p:sp>
      <p:sp>
        <p:nvSpPr>
          <p:cNvPr id="4" name="Slide Number Placeholder 3"/>
          <p:cNvSpPr>
            <a:spLocks noGrp="1"/>
          </p:cNvSpPr>
          <p:nvPr>
            <p:ph type="sldNum" sz="quarter" idx="10"/>
          </p:nvPr>
        </p:nvSpPr>
        <p:spPr/>
        <p:txBody>
          <a:bodyPr/>
          <a:lstStyle/>
          <a:p>
            <a:fld id="{A0433C72-4EB6-43EE-9FC5-6315320C7BEA}" type="slidenum">
              <a:rPr lang="en-US" smtClean="0"/>
              <a:pPr/>
              <a:t>15</a:t>
            </a:fld>
            <a:endParaRPr lang="en-US"/>
          </a:p>
        </p:txBody>
      </p:sp>
    </p:spTree>
    <p:extLst>
      <p:ext uri="{BB962C8B-B14F-4D97-AF65-F5344CB8AC3E}">
        <p14:creationId xmlns:p14="http://schemas.microsoft.com/office/powerpoint/2010/main" val="185562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9449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07602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72290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4ADB90C5-AF09-4735-B41C-E206E67E84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4170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baseline="0">
                <a:solidFill>
                  <a:srgbClr val="6979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rgbClr val="F16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3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297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baseline="0">
                <a:solidFill>
                  <a:srgbClr val="69796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6/23/14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5" name="Footer Placeholder 4"/>
          <p:cNvSpPr>
            <a:spLocks noGrp="1"/>
          </p:cNvSpPr>
          <p:nvPr>
            <p:ph type="ftr" sz="quarter" idx="11"/>
          </p:nvPr>
        </p:nvSpPr>
        <p:spPr>
          <a:ln>
            <a:solidFill>
              <a:schemeClr val="accent1"/>
            </a:solidFill>
          </a:ln>
        </p:spPr>
        <p:txBody>
          <a:bodyPr/>
          <a:lstStyle/>
          <a:p>
            <a:endParaRPr lang="en-US" dirty="0"/>
          </a:p>
        </p:txBody>
      </p:sp>
      <p:cxnSp>
        <p:nvCxnSpPr>
          <p:cNvPr id="7" name="Straight Connector 6"/>
          <p:cNvCxnSpPr/>
          <p:nvPr/>
        </p:nvCxnSpPr>
        <p:spPr>
          <a:xfrm>
            <a:off x="731520" y="4599432"/>
            <a:ext cx="7848600" cy="1588"/>
          </a:xfrm>
          <a:prstGeom prst="line">
            <a:avLst/>
          </a:prstGeom>
          <a:ln w="19050">
            <a:solidFill>
              <a:srgbClr val="F16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325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88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baseline="0">
                <a:solidFill>
                  <a:srgbClr val="F1602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baseline="0" dirty="0" smtClean="0">
                <a:solidFill>
                  <a:srgbClr val="F16025"/>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rgbClr val="F16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061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841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600" b="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normAutofit/>
          </a:bodyPr>
          <a:lstStyle>
            <a:lvl1pPr marL="0" indent="0">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rgbClr val="F16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9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792080"/>
            <a:ext cx="2368296" cy="1261872"/>
          </a:xfrm>
        </p:spPr>
        <p:txBody>
          <a:bodyPr anchor="b">
            <a:noAutofit/>
          </a:bodyPr>
          <a:lstStyle>
            <a:lvl1pPr algn="l">
              <a:defRPr sz="2800" b="0"/>
            </a:lvl1pPr>
          </a:lstStyle>
          <a:p>
            <a:r>
              <a:rPr lang="en-US" dirty="0" smtClean="0"/>
              <a:t>Click to edit Master title style</a:t>
            </a:r>
            <a:endParaRPr lang="en-US" dirty="0"/>
          </a:p>
        </p:txBody>
      </p:sp>
      <p:sp>
        <p:nvSpPr>
          <p:cNvPr id="3" name="Content Placeholder 2"/>
          <p:cNvSpPr>
            <a:spLocks noGrp="1"/>
          </p:cNvSpPr>
          <p:nvPr>
            <p:ph idx="1"/>
          </p:nvPr>
        </p:nvSpPr>
        <p:spPr>
          <a:xfrm>
            <a:off x="2971800" y="1981200"/>
            <a:ext cx="5715000" cy="43887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971800" y="792080"/>
            <a:ext cx="5715000" cy="917448"/>
          </a:xfrm>
        </p:spPr>
        <p:txBody>
          <a:bodyPr>
            <a:normAutofit/>
          </a:bodyPr>
          <a:lstStyle>
            <a:lvl1pPr marL="0" indent="0">
              <a:buNone/>
              <a:defRPr sz="2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83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baseline="0">
                <a:solidFill>
                  <a:srgbClr val="6979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239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8596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0917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a:ln>
            <a:noFill/>
          </a:ln>
        </p:spPr>
        <p:style>
          <a:lnRef idx="2">
            <a:schemeClr val="accent2"/>
          </a:lnRef>
          <a:fillRef idx="1">
            <a:schemeClr val="lt1"/>
          </a:fillRef>
          <a:effectRef idx="0">
            <a:schemeClr val="accent2"/>
          </a:effectRef>
          <a:fontRef idx="none"/>
        </p:style>
        <p:txBody>
          <a:bodyPr/>
          <a:lstStyle>
            <a:lvl1pPr>
              <a:defRPr b="0" cap="none" spc="0">
                <a:ln>
                  <a:noFill/>
                </a:ln>
                <a:solidFill>
                  <a:srgbClr val="C00000"/>
                </a:solidFill>
                <a:effectLst/>
                <a:latin typeface="Franklin Gothic Demi" pitchFamily="34" charset="0"/>
              </a:defRPr>
            </a:lvl1pPr>
          </a:lstStyle>
          <a:p>
            <a:r>
              <a:rPr lang="en-US" dirty="0" smtClean="0"/>
              <a:t>Click to edit Master title style</a:t>
            </a:r>
            <a:endParaRPr lang="en-US" dirty="0"/>
          </a:p>
        </p:txBody>
      </p:sp>
      <p:pic>
        <p:nvPicPr>
          <p:cNvPr id="7" name="Picture 4" descr="NKF_N_RGB"/>
          <p:cNvPicPr>
            <a:picLocks noChangeAspect="1" noChangeArrowheads="1"/>
          </p:cNvPicPr>
          <p:nvPr userDrawn="1"/>
        </p:nvPicPr>
        <p:blipFill>
          <a:blip r:embed="rId2" cstate="print"/>
          <a:srcRect/>
          <a:stretch>
            <a:fillRect/>
          </a:stretch>
        </p:blipFill>
        <p:spPr bwMode="auto">
          <a:xfrm>
            <a:off x="7787640" y="6400800"/>
            <a:ext cx="1280160" cy="365264"/>
          </a:xfrm>
          <a:prstGeom prst="rect">
            <a:avLst/>
          </a:prstGeom>
          <a:noFill/>
        </p:spPr>
      </p:pic>
      <p:sp>
        <p:nvSpPr>
          <p:cNvPr id="13" name="Rectangle 12"/>
          <p:cNvSpPr/>
          <p:nvPr userDrawn="1"/>
        </p:nvSpPr>
        <p:spPr>
          <a:xfrm>
            <a:off x="0" y="16646"/>
            <a:ext cx="9144000" cy="685800"/>
          </a:xfrm>
          <a:prstGeom prst="rect">
            <a:avLst/>
          </a:prstGeom>
          <a:solidFill>
            <a:srgbClr val="C41425"/>
          </a:solidFill>
          <a:ln>
            <a:solidFill>
              <a:srgbClr val="C4142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4" name="Picture 6"/>
          <p:cNvPicPr>
            <a:picLocks noChangeAspect="1" noChangeArrowheads="1"/>
          </p:cNvPicPr>
          <p:nvPr userDrawn="1"/>
        </p:nvPicPr>
        <p:blipFill>
          <a:blip r:embed="rId3" cstate="print"/>
          <a:srcRect/>
          <a:stretch>
            <a:fillRect/>
          </a:stretch>
        </p:blipFill>
        <p:spPr bwMode="auto">
          <a:xfrm>
            <a:off x="0" y="2971800"/>
            <a:ext cx="9144000" cy="45719"/>
          </a:xfrm>
          <a:prstGeom prst="rect">
            <a:avLst/>
          </a:prstGeom>
          <a:noFill/>
          <a:ln w="9525">
            <a:noFill/>
            <a:miter lim="800000"/>
            <a:headEnd/>
            <a:tailEnd/>
          </a:ln>
        </p:spPr>
      </p:pic>
    </p:spTree>
    <p:extLst>
      <p:ext uri="{BB962C8B-B14F-4D97-AF65-F5344CB8AC3E}">
        <p14:creationId xmlns:p14="http://schemas.microsoft.com/office/powerpoint/2010/main" val="37693255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18288"/>
            <a:ext cx="2895600" cy="329184"/>
          </a:xfrm>
        </p:spPr>
        <p:txBody>
          <a:bodyPr/>
          <a:lstStyle/>
          <a:p>
            <a:fld id="{1D8BD707-D9CF-40AE-B4C6-C98DA3205C09}" type="datetimeFigureOut">
              <a:rPr lang="en-US" smtClean="0"/>
              <a:pPr/>
              <a:t>6/23/14</a:t>
            </a:fld>
            <a:endParaRPr lang="en-US"/>
          </a:p>
        </p:txBody>
      </p:sp>
      <p:sp>
        <p:nvSpPr>
          <p:cNvPr id="11" name="Rectangle 10"/>
          <p:cNvSpPr/>
          <p:nvPr userDrawn="1"/>
        </p:nvSpPr>
        <p:spPr>
          <a:xfrm>
            <a:off x="0" y="16646"/>
            <a:ext cx="9144000" cy="685800"/>
          </a:xfrm>
          <a:prstGeom prst="rect">
            <a:avLst/>
          </a:prstGeom>
          <a:solidFill>
            <a:srgbClr val="C41425"/>
          </a:solidFill>
          <a:ln>
            <a:solidFill>
              <a:srgbClr val="C4142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41425"/>
              </a:solidFill>
            </a:endParaRPr>
          </a:p>
        </p:txBody>
      </p:sp>
    </p:spTree>
    <p:extLst>
      <p:ext uri="{BB962C8B-B14F-4D97-AF65-F5344CB8AC3E}">
        <p14:creationId xmlns:p14="http://schemas.microsoft.com/office/powerpoint/2010/main" val="409215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29861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821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61205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3205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33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3575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3" name="Footer Placeholder 2"/>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5486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6" name="Footer Placeholder 5"/>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4434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9791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91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44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32891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7593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68201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86248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6611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9372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3" name="Footer Placeholder 2"/>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06889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6" name="Footer Placeholder 5"/>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5072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368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1578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8756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47687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2093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69394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1390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30724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8906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3" name="Footer Placeholder 2"/>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69726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solidFill>
                  <a:prstClr val="black"/>
                </a:solidFill>
              </a:rPr>
              <a:pPr/>
              <a:t>6/23/14</a:t>
            </a:fld>
            <a:endParaRPr lang="en-US">
              <a:solidFill>
                <a:prstClr val="black"/>
              </a:solidFill>
            </a:endParaRPr>
          </a:p>
        </p:txBody>
      </p:sp>
      <p:sp>
        <p:nvSpPr>
          <p:cNvPr id="6" name="Footer Placeholder 5"/>
          <p:cNvSpPr>
            <a:spLocks noGrp="1"/>
          </p:cNvSpPr>
          <p:nvPr>
            <p:ph type="ftr" sz="quarter" idx="11"/>
          </p:nvPr>
        </p:nvSpPr>
        <p:spPr>
          <a:xfrm>
            <a:off x="0" y="5486400"/>
            <a:ext cx="6019800" cy="123507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3195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6/23/14</a:t>
            </a:fld>
            <a:endParaRPr lang="en-US"/>
          </a:p>
        </p:txBody>
      </p:sp>
      <p:sp>
        <p:nvSpPr>
          <p:cNvPr id="4" name="Footer Placeholder 3"/>
          <p:cNvSpPr>
            <a:spLocks noGrp="1"/>
          </p:cNvSpPr>
          <p:nvPr>
            <p:ph type="ftr" sz="quarter" idx="11"/>
          </p:nvPr>
        </p:nvSpPr>
        <p:spPr>
          <a:xfrm>
            <a:off x="0" y="5486400"/>
            <a:ext cx="6019800" cy="123507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8675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987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763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07098"/>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941125"/>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65CF95A8-2D07-405C-9939-A48C3410420F}" type="datetimeFigureOut">
              <a:rPr lang="en-US" smtClean="0">
                <a:solidFill>
                  <a:prstClr val="black"/>
                </a:solidFill>
              </a:rPr>
              <a:pPr/>
              <a:t>6/23/14</a:t>
            </a:fld>
            <a:endParaRPr lang="en-US">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EF7F89F-9EEA-454D-B409-A11D241B6665}" type="slidenum">
              <a:rPr lang="en-US" smtClean="0">
                <a:solidFill>
                  <a:prstClr val="black"/>
                </a:solidFill>
              </a:rPr>
              <a:pPr/>
              <a:t>‹#›</a:t>
            </a:fld>
            <a:endParaRPr lang="en-US">
              <a:solidFill>
                <a:prstClr val="black"/>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2" y="6324600"/>
            <a:ext cx="122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466100"/>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a:ln>
            <a:noFill/>
          </a:ln>
        </p:spPr>
        <p:style>
          <a:lnRef idx="2">
            <a:schemeClr val="accent2"/>
          </a:lnRef>
          <a:fillRef idx="1">
            <a:schemeClr val="lt1"/>
          </a:fillRef>
          <a:effectRef idx="0">
            <a:schemeClr val="accent2"/>
          </a:effectRef>
          <a:fontRef idx="none"/>
        </p:style>
        <p:txBody>
          <a:bodyPr/>
          <a:lstStyle>
            <a:lvl1pPr>
              <a:defRPr b="0" cap="none" spc="0">
                <a:ln>
                  <a:noFill/>
                </a:ln>
                <a:solidFill>
                  <a:srgbClr val="C00000"/>
                </a:solidFill>
                <a:effectLst/>
                <a:latin typeface="Franklin Gothic Demi" pitchFamily="34" charset="0"/>
              </a:defRPr>
            </a:lvl1pPr>
          </a:lstStyle>
          <a:p>
            <a:r>
              <a:rPr lang="en-US" dirty="0" smtClean="0"/>
              <a:t>Click to edit Master title style</a:t>
            </a:r>
            <a:endParaRPr lang="en-US" dirty="0"/>
          </a:p>
        </p:txBody>
      </p:sp>
      <p:pic>
        <p:nvPicPr>
          <p:cNvPr id="7" name="Picture 4" descr="NKF_N_RGB"/>
          <p:cNvPicPr>
            <a:picLocks noChangeAspect="1" noChangeArrowheads="1"/>
          </p:cNvPicPr>
          <p:nvPr userDrawn="1"/>
        </p:nvPicPr>
        <p:blipFill>
          <a:blip r:embed="rId2" cstate="print"/>
          <a:srcRect/>
          <a:stretch>
            <a:fillRect/>
          </a:stretch>
        </p:blipFill>
        <p:spPr bwMode="auto">
          <a:xfrm>
            <a:off x="7787640" y="6400800"/>
            <a:ext cx="1280160" cy="365264"/>
          </a:xfrm>
          <a:prstGeom prst="rect">
            <a:avLst/>
          </a:prstGeom>
          <a:noFill/>
        </p:spPr>
      </p:pic>
      <p:sp>
        <p:nvSpPr>
          <p:cNvPr id="13" name="Rectangle 12"/>
          <p:cNvSpPr/>
          <p:nvPr userDrawn="1"/>
        </p:nvSpPr>
        <p:spPr>
          <a:xfrm>
            <a:off x="0" y="16646"/>
            <a:ext cx="9144000" cy="685800"/>
          </a:xfrm>
          <a:prstGeom prst="rect">
            <a:avLst/>
          </a:prstGeom>
          <a:solidFill>
            <a:srgbClr val="C41425"/>
          </a:solidFill>
          <a:ln>
            <a:solidFill>
              <a:srgbClr val="C4142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4" name="Picture 6"/>
          <p:cNvPicPr>
            <a:picLocks noChangeAspect="1" noChangeArrowheads="1"/>
          </p:cNvPicPr>
          <p:nvPr userDrawn="1"/>
        </p:nvPicPr>
        <p:blipFill>
          <a:blip r:embed="rId3" cstate="print"/>
          <a:srcRect/>
          <a:stretch>
            <a:fillRect/>
          </a:stretch>
        </p:blipFill>
        <p:spPr bwMode="auto">
          <a:xfrm>
            <a:off x="0" y="2971800"/>
            <a:ext cx="9144000" cy="45719"/>
          </a:xfrm>
          <a:prstGeom prst="rect">
            <a:avLst/>
          </a:prstGeom>
          <a:noFill/>
          <a:ln w="9525">
            <a:noFill/>
            <a:miter lim="800000"/>
            <a:headEnd/>
            <a:tailEnd/>
          </a:ln>
        </p:spPr>
      </p:pic>
    </p:spTree>
    <p:extLst>
      <p:ext uri="{BB962C8B-B14F-4D97-AF65-F5344CB8AC3E}">
        <p14:creationId xmlns:p14="http://schemas.microsoft.com/office/powerpoint/2010/main" val="196428179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63" indent="0" algn="ctr">
              <a:buNone/>
              <a:defRPr>
                <a:solidFill>
                  <a:schemeClr val="tx1">
                    <a:tint val="75000"/>
                  </a:schemeClr>
                </a:solidFill>
              </a:defRPr>
            </a:lvl2pPr>
            <a:lvl3pPr marL="913926" indent="0" algn="ctr">
              <a:buNone/>
              <a:defRPr>
                <a:solidFill>
                  <a:schemeClr val="tx1">
                    <a:tint val="75000"/>
                  </a:schemeClr>
                </a:solidFill>
              </a:defRPr>
            </a:lvl3pPr>
            <a:lvl4pPr marL="1370890" indent="0" algn="ctr">
              <a:buNone/>
              <a:defRPr>
                <a:solidFill>
                  <a:schemeClr val="tx1">
                    <a:tint val="75000"/>
                  </a:schemeClr>
                </a:solidFill>
              </a:defRPr>
            </a:lvl4pPr>
            <a:lvl5pPr marL="1827852" indent="0" algn="ctr">
              <a:buNone/>
              <a:defRPr>
                <a:solidFill>
                  <a:schemeClr val="tx1">
                    <a:tint val="75000"/>
                  </a:schemeClr>
                </a:solidFill>
              </a:defRPr>
            </a:lvl5pPr>
            <a:lvl6pPr marL="2284815" indent="0" algn="ctr">
              <a:buNone/>
              <a:defRPr>
                <a:solidFill>
                  <a:schemeClr val="tx1">
                    <a:tint val="75000"/>
                  </a:schemeClr>
                </a:solidFill>
              </a:defRPr>
            </a:lvl6pPr>
            <a:lvl7pPr marL="2741778" indent="0" algn="ctr">
              <a:buNone/>
              <a:defRPr>
                <a:solidFill>
                  <a:schemeClr val="tx1">
                    <a:tint val="75000"/>
                  </a:schemeClr>
                </a:solidFill>
              </a:defRPr>
            </a:lvl7pPr>
            <a:lvl8pPr marL="3198740" indent="0" algn="ctr">
              <a:buNone/>
              <a:defRPr>
                <a:solidFill>
                  <a:schemeClr val="tx1">
                    <a:tint val="75000"/>
                  </a:schemeClr>
                </a:solidFill>
              </a:defRPr>
            </a:lvl8pPr>
            <a:lvl9pPr marL="3655704"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3738925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097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963" indent="0">
              <a:buNone/>
              <a:defRPr sz="1800">
                <a:solidFill>
                  <a:schemeClr val="tx1">
                    <a:tint val="75000"/>
                  </a:schemeClr>
                </a:solidFill>
              </a:defRPr>
            </a:lvl2pPr>
            <a:lvl3pPr marL="913926" indent="0">
              <a:buNone/>
              <a:defRPr sz="1600">
                <a:solidFill>
                  <a:schemeClr val="tx1">
                    <a:tint val="75000"/>
                  </a:schemeClr>
                </a:solidFill>
              </a:defRPr>
            </a:lvl3pPr>
            <a:lvl4pPr marL="1370890" indent="0">
              <a:buNone/>
              <a:defRPr sz="1400">
                <a:solidFill>
                  <a:schemeClr val="tx1">
                    <a:tint val="75000"/>
                  </a:schemeClr>
                </a:solidFill>
              </a:defRPr>
            </a:lvl4pPr>
            <a:lvl5pPr marL="1827852" indent="0">
              <a:buNone/>
              <a:defRPr sz="1400">
                <a:solidFill>
                  <a:schemeClr val="tx1">
                    <a:tint val="75000"/>
                  </a:schemeClr>
                </a:solidFill>
              </a:defRPr>
            </a:lvl5pPr>
            <a:lvl6pPr marL="2284815" indent="0">
              <a:buNone/>
              <a:defRPr sz="1400">
                <a:solidFill>
                  <a:schemeClr val="tx1">
                    <a:tint val="75000"/>
                  </a:schemeClr>
                </a:solidFill>
              </a:defRPr>
            </a:lvl6pPr>
            <a:lvl7pPr marL="2741778" indent="0">
              <a:buNone/>
              <a:defRPr sz="1400">
                <a:solidFill>
                  <a:schemeClr val="tx1">
                    <a:tint val="75000"/>
                  </a:schemeClr>
                </a:solidFill>
              </a:defRPr>
            </a:lvl7pPr>
            <a:lvl8pPr marL="3198740" indent="0">
              <a:buNone/>
              <a:defRPr sz="1400">
                <a:solidFill>
                  <a:schemeClr val="tx1">
                    <a:tint val="75000"/>
                  </a:schemeClr>
                </a:solidFill>
              </a:defRPr>
            </a:lvl8pPr>
            <a:lvl9pPr marL="3655704"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864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6/23/14</a:t>
            </a:fld>
            <a:endParaRPr lang="en-US"/>
          </a:p>
        </p:txBody>
      </p:sp>
      <p:sp>
        <p:nvSpPr>
          <p:cNvPr id="3" name="Footer Placeholder 2"/>
          <p:cNvSpPr>
            <a:spLocks noGrp="1"/>
          </p:cNvSpPr>
          <p:nvPr>
            <p:ph type="ftr" sz="quarter" idx="11"/>
          </p:nvPr>
        </p:nvSpPr>
        <p:spPr>
          <a:xfrm>
            <a:off x="0" y="5486400"/>
            <a:ext cx="6019800" cy="123507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43899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2354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5"/>
            <a:ext cx="2133600" cy="365125"/>
          </a:xfrm>
          <a:prstGeom prst="rect">
            <a:avLst/>
          </a:prstGeom>
        </p:spPr>
        <p:txBody>
          <a:bodyPr lIns="91390" tIns="45697" rIns="91390" bIns="45697"/>
          <a:lstStyle/>
          <a:p>
            <a:pPr defTabSz="913926"/>
            <a:fld id="{D3EE279D-0D47-44FD-A688-F8AC392CD77E}" type="datetimeFigureOut">
              <a:rPr lang="en-US" smtClean="0">
                <a:solidFill>
                  <a:prstClr val="black"/>
                </a:solidFill>
              </a:rPr>
              <a:pPr defTabSz="913926"/>
              <a:t>6/23/14</a:t>
            </a:fld>
            <a:endParaRPr lang="en-US">
              <a:solidFill>
                <a:prstClr val="black"/>
              </a:solidFill>
            </a:endParaRPr>
          </a:p>
        </p:txBody>
      </p:sp>
      <p:sp>
        <p:nvSpPr>
          <p:cNvPr id="4" name="Footer Placeholder 3"/>
          <p:cNvSpPr>
            <a:spLocks noGrp="1"/>
          </p:cNvSpPr>
          <p:nvPr>
            <p:ph type="ftr" sz="quarter" idx="11"/>
          </p:nvPr>
        </p:nvSpPr>
        <p:spPr>
          <a:xfrm>
            <a:off x="0" y="5486405"/>
            <a:ext cx="6019800" cy="1235075"/>
          </a:xfrm>
          <a:prstGeom prst="rect">
            <a:avLst/>
          </a:prstGeom>
        </p:spPr>
        <p:txBody>
          <a:bodyPr lIns="91390" tIns="45697" rIns="91390" bIns="45697"/>
          <a:lstStyle/>
          <a:p>
            <a:pPr defTabSz="913926"/>
            <a:endParaRPr lang="en-US">
              <a:solidFill>
                <a:prstClr val="black"/>
              </a:solidFill>
            </a:endParaRPr>
          </a:p>
        </p:txBody>
      </p:sp>
      <p:sp>
        <p:nvSpPr>
          <p:cNvPr id="5" name="Slide Number Placeholder 4"/>
          <p:cNvSpPr>
            <a:spLocks noGrp="1"/>
          </p:cNvSpPr>
          <p:nvPr>
            <p:ph type="sldNum" sz="quarter" idx="12"/>
          </p:nvPr>
        </p:nvSpPr>
        <p:spPr>
          <a:xfrm>
            <a:off x="6553200" y="6356355"/>
            <a:ext cx="2133600" cy="365125"/>
          </a:xfrm>
          <a:prstGeom prst="rect">
            <a:avLst/>
          </a:prstGeom>
        </p:spPr>
        <p:txBody>
          <a:bodyPr lIns="91390" tIns="45697" rIns="91390" bIns="45697"/>
          <a:lstStyle/>
          <a:p>
            <a:pPr defTabSz="913926"/>
            <a:fld id="{C9282B29-32C2-4CA2-A639-787AF1808845}" type="slidenum">
              <a:rPr lang="en-US" smtClean="0">
                <a:solidFill>
                  <a:prstClr val="black"/>
                </a:solidFill>
              </a:rPr>
              <a:pPr defTabSz="913926"/>
              <a:t>‹#›</a:t>
            </a:fld>
            <a:endParaRPr lang="en-US">
              <a:solidFill>
                <a:prstClr val="black"/>
              </a:solidFill>
            </a:endParaRPr>
          </a:p>
        </p:txBody>
      </p:sp>
    </p:spTree>
    <p:extLst>
      <p:ext uri="{BB962C8B-B14F-4D97-AF65-F5344CB8AC3E}">
        <p14:creationId xmlns:p14="http://schemas.microsoft.com/office/powerpoint/2010/main" val="3654158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5"/>
            <a:ext cx="2133600" cy="365125"/>
          </a:xfrm>
          <a:prstGeom prst="rect">
            <a:avLst/>
          </a:prstGeom>
        </p:spPr>
        <p:txBody>
          <a:bodyPr lIns="91390" tIns="45697" rIns="91390" bIns="45697"/>
          <a:lstStyle/>
          <a:p>
            <a:pPr defTabSz="913926"/>
            <a:fld id="{D3EE279D-0D47-44FD-A688-F8AC392CD77E}" type="datetimeFigureOut">
              <a:rPr lang="en-US" smtClean="0">
                <a:solidFill>
                  <a:prstClr val="black"/>
                </a:solidFill>
              </a:rPr>
              <a:pPr defTabSz="913926"/>
              <a:t>6/23/14</a:t>
            </a:fld>
            <a:endParaRPr lang="en-US">
              <a:solidFill>
                <a:prstClr val="black"/>
              </a:solidFill>
            </a:endParaRPr>
          </a:p>
        </p:txBody>
      </p:sp>
      <p:sp>
        <p:nvSpPr>
          <p:cNvPr id="3" name="Footer Placeholder 2"/>
          <p:cNvSpPr>
            <a:spLocks noGrp="1"/>
          </p:cNvSpPr>
          <p:nvPr>
            <p:ph type="ftr" sz="quarter" idx="11"/>
          </p:nvPr>
        </p:nvSpPr>
        <p:spPr>
          <a:xfrm>
            <a:off x="0" y="5486405"/>
            <a:ext cx="6019800" cy="1235075"/>
          </a:xfrm>
          <a:prstGeom prst="rect">
            <a:avLst/>
          </a:prstGeom>
        </p:spPr>
        <p:txBody>
          <a:bodyPr lIns="91390" tIns="45697" rIns="91390" bIns="45697"/>
          <a:lstStyle/>
          <a:p>
            <a:pPr defTabSz="913926"/>
            <a:endParaRPr lang="en-US">
              <a:solidFill>
                <a:prstClr val="black"/>
              </a:solidFill>
            </a:endParaRPr>
          </a:p>
        </p:txBody>
      </p:sp>
      <p:sp>
        <p:nvSpPr>
          <p:cNvPr id="4" name="Slide Number Placeholder 3"/>
          <p:cNvSpPr>
            <a:spLocks noGrp="1"/>
          </p:cNvSpPr>
          <p:nvPr>
            <p:ph type="sldNum" sz="quarter" idx="12"/>
          </p:nvPr>
        </p:nvSpPr>
        <p:spPr>
          <a:xfrm>
            <a:off x="6553200" y="6356355"/>
            <a:ext cx="2133600" cy="365125"/>
          </a:xfrm>
          <a:prstGeom prst="rect">
            <a:avLst/>
          </a:prstGeom>
        </p:spPr>
        <p:txBody>
          <a:bodyPr lIns="91390" tIns="45697" rIns="91390" bIns="45697"/>
          <a:lstStyle/>
          <a:p>
            <a:pPr defTabSz="913926"/>
            <a:fld id="{C9282B29-32C2-4CA2-A639-787AF1808845}" type="slidenum">
              <a:rPr lang="en-US" smtClean="0">
                <a:solidFill>
                  <a:prstClr val="black"/>
                </a:solidFill>
              </a:rPr>
              <a:pPr defTabSz="913926"/>
              <a:t>‹#›</a:t>
            </a:fld>
            <a:endParaRPr lang="en-US">
              <a:solidFill>
                <a:prstClr val="black"/>
              </a:solidFill>
            </a:endParaRPr>
          </a:p>
        </p:txBody>
      </p:sp>
    </p:spTree>
    <p:extLst>
      <p:ext uri="{BB962C8B-B14F-4D97-AF65-F5344CB8AC3E}">
        <p14:creationId xmlns:p14="http://schemas.microsoft.com/office/powerpoint/2010/main" val="36603516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5"/>
            <a:ext cx="2133600" cy="365125"/>
          </a:xfrm>
          <a:prstGeom prst="rect">
            <a:avLst/>
          </a:prstGeom>
        </p:spPr>
        <p:txBody>
          <a:bodyPr lIns="91390" tIns="45697" rIns="91390" bIns="45697"/>
          <a:lstStyle/>
          <a:p>
            <a:pPr defTabSz="913926"/>
            <a:fld id="{D3EE279D-0D47-44FD-A688-F8AC392CD77E}" type="datetimeFigureOut">
              <a:rPr lang="en-US" smtClean="0">
                <a:solidFill>
                  <a:prstClr val="black"/>
                </a:solidFill>
              </a:rPr>
              <a:pPr defTabSz="913926"/>
              <a:t>6/23/14</a:t>
            </a:fld>
            <a:endParaRPr lang="en-US">
              <a:solidFill>
                <a:prstClr val="black"/>
              </a:solidFill>
            </a:endParaRPr>
          </a:p>
        </p:txBody>
      </p:sp>
      <p:sp>
        <p:nvSpPr>
          <p:cNvPr id="6" name="Footer Placeholder 5"/>
          <p:cNvSpPr>
            <a:spLocks noGrp="1"/>
          </p:cNvSpPr>
          <p:nvPr>
            <p:ph type="ftr" sz="quarter" idx="11"/>
          </p:nvPr>
        </p:nvSpPr>
        <p:spPr>
          <a:xfrm>
            <a:off x="0" y="5486405"/>
            <a:ext cx="6019800" cy="1235075"/>
          </a:xfrm>
          <a:prstGeom prst="rect">
            <a:avLst/>
          </a:prstGeom>
        </p:spPr>
        <p:txBody>
          <a:bodyPr lIns="91390" tIns="45697" rIns="91390" bIns="45697"/>
          <a:lstStyle/>
          <a:p>
            <a:pPr defTabSz="913926"/>
            <a:endParaRPr lang="en-US">
              <a:solidFill>
                <a:prstClr val="black"/>
              </a:solidFill>
            </a:endParaRPr>
          </a:p>
        </p:txBody>
      </p:sp>
      <p:sp>
        <p:nvSpPr>
          <p:cNvPr id="7" name="Slide Number Placeholder 6"/>
          <p:cNvSpPr>
            <a:spLocks noGrp="1"/>
          </p:cNvSpPr>
          <p:nvPr>
            <p:ph type="sldNum" sz="quarter" idx="12"/>
          </p:nvPr>
        </p:nvSpPr>
        <p:spPr>
          <a:xfrm>
            <a:off x="6553200" y="6356355"/>
            <a:ext cx="2133600" cy="365125"/>
          </a:xfrm>
          <a:prstGeom prst="rect">
            <a:avLst/>
          </a:prstGeom>
        </p:spPr>
        <p:txBody>
          <a:bodyPr lIns="91390" tIns="45697" rIns="91390" bIns="45697"/>
          <a:lstStyle/>
          <a:p>
            <a:pPr defTabSz="913926"/>
            <a:fld id="{C9282B29-32C2-4CA2-A639-787AF1808845}" type="slidenum">
              <a:rPr lang="en-US" smtClean="0">
                <a:solidFill>
                  <a:prstClr val="black"/>
                </a:solidFill>
              </a:rPr>
              <a:pPr defTabSz="913926"/>
              <a:t>‹#›</a:t>
            </a:fld>
            <a:endParaRPr lang="en-US">
              <a:solidFill>
                <a:prstClr val="black"/>
              </a:solidFill>
            </a:endParaRPr>
          </a:p>
        </p:txBody>
      </p:sp>
    </p:spTree>
    <p:extLst>
      <p:ext uri="{BB962C8B-B14F-4D97-AF65-F5344CB8AC3E}">
        <p14:creationId xmlns:p14="http://schemas.microsoft.com/office/powerpoint/2010/main" val="421797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Tree>
    <p:extLst>
      <p:ext uri="{BB962C8B-B14F-4D97-AF65-F5344CB8AC3E}">
        <p14:creationId xmlns:p14="http://schemas.microsoft.com/office/powerpoint/2010/main" val="31518901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3719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626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EE279D-0D47-44FD-A688-F8AC392CD77E}" type="datetimeFigureOut">
              <a:rPr lang="en-US" smtClean="0"/>
              <a:pPr/>
              <a:t>6/23/14</a:t>
            </a:fld>
            <a:endParaRPr lang="en-US"/>
          </a:p>
        </p:txBody>
      </p:sp>
      <p:sp>
        <p:nvSpPr>
          <p:cNvPr id="6" name="Footer Placeholder 5"/>
          <p:cNvSpPr>
            <a:spLocks noGrp="1"/>
          </p:cNvSpPr>
          <p:nvPr>
            <p:ph type="ftr" sz="quarter" idx="11"/>
          </p:nvPr>
        </p:nvSpPr>
        <p:spPr>
          <a:xfrm>
            <a:off x="0" y="5486400"/>
            <a:ext cx="6019800" cy="123507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282B29-32C2-4CA2-A639-787AF18088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4.jpe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theme" Target="../theme/theme5.xml"/><Relationship Id="rId17" Type="http://schemas.openxmlformats.org/officeDocument/2006/relationships/image" Target="../media/image1.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0"/>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KF-logo_Vert_OB.png"/>
          <p:cNvPicPr>
            <a:picLocks noChangeAspect="1"/>
          </p:cNvPicPr>
          <p:nvPr/>
        </p:nvPicPr>
        <p:blipFill>
          <a:blip r:embed="rId17" cstate="print"/>
          <a:stretch>
            <a:fillRect/>
          </a:stretch>
        </p:blipFill>
        <p:spPr>
          <a:xfrm>
            <a:off x="114701" y="5791200"/>
            <a:ext cx="723499" cy="923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85" r:id="rId13"/>
    <p:sldLayoutId id="2147483761" r:id="rId14"/>
    <p:sldLayoutId id="214748382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6/23/14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pic>
        <p:nvPicPr>
          <p:cNvPr id="12" name="Picture 2" descr="G:\Nancy\Logos_templates\NKF-logo_Hori_OB.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2400" y="6324600"/>
            <a:ext cx="2514600" cy="41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222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spcBef>
          <a:spcPct val="0"/>
        </a:spcBef>
        <a:buNone/>
        <a:defRPr sz="4000" kern="1200" spc="-100" baseline="0">
          <a:solidFill>
            <a:srgbClr val="F16025"/>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0"/>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NKF-logo_Vert_OB.png"/>
          <p:cNvPicPr>
            <a:picLocks noChangeAspect="1"/>
          </p:cNvPicPr>
          <p:nvPr/>
        </p:nvPicPr>
        <p:blipFill>
          <a:blip r:embed="rId13" cstate="print"/>
          <a:stretch>
            <a:fillRect/>
          </a:stretch>
        </p:blipFill>
        <p:spPr>
          <a:xfrm>
            <a:off x="114701" y="5791200"/>
            <a:ext cx="723499" cy="923552"/>
          </a:xfrm>
          <a:prstGeom prst="rect">
            <a:avLst/>
          </a:prstGeom>
        </p:spPr>
      </p:pic>
    </p:spTree>
    <p:extLst>
      <p:ext uri="{BB962C8B-B14F-4D97-AF65-F5344CB8AC3E}">
        <p14:creationId xmlns:p14="http://schemas.microsoft.com/office/powerpoint/2010/main" val="15377341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0"/>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NKF-logo_Vert_OB.png"/>
          <p:cNvPicPr>
            <a:picLocks noChangeAspect="1"/>
          </p:cNvPicPr>
          <p:nvPr/>
        </p:nvPicPr>
        <p:blipFill>
          <a:blip r:embed="rId13" cstate="print"/>
          <a:stretch>
            <a:fillRect/>
          </a:stretch>
        </p:blipFill>
        <p:spPr>
          <a:xfrm>
            <a:off x="114701" y="5791200"/>
            <a:ext cx="723499" cy="923552"/>
          </a:xfrm>
          <a:prstGeom prst="rect">
            <a:avLst/>
          </a:prstGeom>
        </p:spPr>
      </p:pic>
    </p:spTree>
    <p:extLst>
      <p:ext uri="{BB962C8B-B14F-4D97-AF65-F5344CB8AC3E}">
        <p14:creationId xmlns:p14="http://schemas.microsoft.com/office/powerpoint/2010/main" val="3911485637"/>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0"/>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NKF-logo_Vert_OB.png"/>
          <p:cNvPicPr>
            <a:picLocks noChangeAspect="1"/>
          </p:cNvPicPr>
          <p:nvPr/>
        </p:nvPicPr>
        <p:blipFill>
          <a:blip r:embed="rId17" cstate="print"/>
          <a:stretch>
            <a:fillRect/>
          </a:stretch>
        </p:blipFill>
        <p:spPr>
          <a:xfrm>
            <a:off x="114701" y="5791200"/>
            <a:ext cx="723499" cy="923552"/>
          </a:xfrm>
          <a:prstGeom prst="rect">
            <a:avLst/>
          </a:prstGeom>
        </p:spPr>
      </p:pic>
    </p:spTree>
    <p:extLst>
      <p:ext uri="{BB962C8B-B14F-4D97-AF65-F5344CB8AC3E}">
        <p14:creationId xmlns:p14="http://schemas.microsoft.com/office/powerpoint/2010/main" val="72690786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0" tIns="45697" rIns="91390" bIns="456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390" tIns="45697" rIns="91390" bIns="4569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1"/>
            <a:ext cx="9144000" cy="152400"/>
          </a:xfrm>
          <a:prstGeom prst="rect">
            <a:avLst/>
          </a:prstGeom>
          <a:solidFill>
            <a:srgbClr val="F15E23"/>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7" rIns="91390" bIns="45697" rtlCol="0" anchor="ctr"/>
          <a:lstStyle/>
          <a:p>
            <a:pPr algn="ctr" defTabSz="913926"/>
            <a:endParaRPr lang="en-US">
              <a:solidFill>
                <a:prstClr val="white"/>
              </a:solidFill>
            </a:endParaRPr>
          </a:p>
        </p:txBody>
      </p:sp>
      <p:pic>
        <p:nvPicPr>
          <p:cNvPr id="9" name="Picture 8" descr="NKF-logo_Vert_OB.png"/>
          <p:cNvPicPr>
            <a:picLocks noChangeAspect="1"/>
          </p:cNvPicPr>
          <p:nvPr/>
        </p:nvPicPr>
        <p:blipFill>
          <a:blip r:embed="rId13" cstate="print"/>
          <a:stretch>
            <a:fillRect/>
          </a:stretch>
        </p:blipFill>
        <p:spPr>
          <a:xfrm>
            <a:off x="114706" y="5791204"/>
            <a:ext cx="723499" cy="923552"/>
          </a:xfrm>
          <a:prstGeom prst="rect">
            <a:avLst/>
          </a:prstGeom>
        </p:spPr>
      </p:pic>
    </p:spTree>
    <p:extLst>
      <p:ext uri="{BB962C8B-B14F-4D97-AF65-F5344CB8AC3E}">
        <p14:creationId xmlns:p14="http://schemas.microsoft.com/office/powerpoint/2010/main" val="25998374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3926" rtl="0" eaLnBrk="1" latinLnBrk="0" hangingPunct="1">
        <a:spcBef>
          <a:spcPct val="0"/>
        </a:spcBef>
        <a:buNone/>
        <a:defRPr sz="4400" kern="1200">
          <a:solidFill>
            <a:schemeClr val="tx1"/>
          </a:solidFill>
          <a:latin typeface="+mj-lt"/>
          <a:ea typeface="+mj-ea"/>
          <a:cs typeface="+mj-cs"/>
        </a:defRPr>
      </a:lvl1pPr>
    </p:titleStyle>
    <p:bodyStyle>
      <a:lvl1pPr marL="342722" indent="-342722" algn="l" defTabSz="91392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65" indent="-285600" algn="l" defTabSz="91392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410" indent="-228482" algn="l" defTabSz="91392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72"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334"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97"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60"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23"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86" indent="-228482" algn="l" defTabSz="91392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6" rtl="0" eaLnBrk="1" latinLnBrk="0" hangingPunct="1">
        <a:defRPr sz="1800" kern="1200">
          <a:solidFill>
            <a:schemeClr val="tx1"/>
          </a:solidFill>
          <a:latin typeface="+mn-lt"/>
          <a:ea typeface="+mn-ea"/>
          <a:cs typeface="+mn-cs"/>
        </a:defRPr>
      </a:lvl1pPr>
      <a:lvl2pPr marL="456963" algn="l" defTabSz="913926" rtl="0" eaLnBrk="1" latinLnBrk="0" hangingPunct="1">
        <a:defRPr sz="1800" kern="1200">
          <a:solidFill>
            <a:schemeClr val="tx1"/>
          </a:solidFill>
          <a:latin typeface="+mn-lt"/>
          <a:ea typeface="+mn-ea"/>
          <a:cs typeface="+mn-cs"/>
        </a:defRPr>
      </a:lvl2pPr>
      <a:lvl3pPr marL="913926" algn="l" defTabSz="913926" rtl="0" eaLnBrk="1" latinLnBrk="0" hangingPunct="1">
        <a:defRPr sz="1800" kern="1200">
          <a:solidFill>
            <a:schemeClr val="tx1"/>
          </a:solidFill>
          <a:latin typeface="+mn-lt"/>
          <a:ea typeface="+mn-ea"/>
          <a:cs typeface="+mn-cs"/>
        </a:defRPr>
      </a:lvl3pPr>
      <a:lvl4pPr marL="1370890" algn="l" defTabSz="913926" rtl="0" eaLnBrk="1" latinLnBrk="0" hangingPunct="1">
        <a:defRPr sz="1800" kern="1200">
          <a:solidFill>
            <a:schemeClr val="tx1"/>
          </a:solidFill>
          <a:latin typeface="+mn-lt"/>
          <a:ea typeface="+mn-ea"/>
          <a:cs typeface="+mn-cs"/>
        </a:defRPr>
      </a:lvl4pPr>
      <a:lvl5pPr marL="1827852" algn="l" defTabSz="913926" rtl="0" eaLnBrk="1" latinLnBrk="0" hangingPunct="1">
        <a:defRPr sz="1800" kern="1200">
          <a:solidFill>
            <a:schemeClr val="tx1"/>
          </a:solidFill>
          <a:latin typeface="+mn-lt"/>
          <a:ea typeface="+mn-ea"/>
          <a:cs typeface="+mn-cs"/>
        </a:defRPr>
      </a:lvl5pPr>
      <a:lvl6pPr marL="2284815" algn="l" defTabSz="913926" rtl="0" eaLnBrk="1" latinLnBrk="0" hangingPunct="1">
        <a:defRPr sz="1800" kern="1200">
          <a:solidFill>
            <a:schemeClr val="tx1"/>
          </a:solidFill>
          <a:latin typeface="+mn-lt"/>
          <a:ea typeface="+mn-ea"/>
          <a:cs typeface="+mn-cs"/>
        </a:defRPr>
      </a:lvl6pPr>
      <a:lvl7pPr marL="2741778" algn="l" defTabSz="913926" rtl="0" eaLnBrk="1" latinLnBrk="0" hangingPunct="1">
        <a:defRPr sz="1800" kern="1200">
          <a:solidFill>
            <a:schemeClr val="tx1"/>
          </a:solidFill>
          <a:latin typeface="+mn-lt"/>
          <a:ea typeface="+mn-ea"/>
          <a:cs typeface="+mn-cs"/>
        </a:defRPr>
      </a:lvl7pPr>
      <a:lvl8pPr marL="3198740" algn="l" defTabSz="913926" rtl="0" eaLnBrk="1" latinLnBrk="0" hangingPunct="1">
        <a:defRPr sz="1800" kern="1200">
          <a:solidFill>
            <a:schemeClr val="tx1"/>
          </a:solidFill>
          <a:latin typeface="+mn-lt"/>
          <a:ea typeface="+mn-ea"/>
          <a:cs typeface="+mn-cs"/>
        </a:defRPr>
      </a:lvl8pPr>
      <a:lvl9pPr marL="3655704" algn="l" defTabSz="9139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usrds.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hyperlink" Target="http://www.usrds.org/" TargetMode="External"/><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hyperlink" Target="http://www.ajkd.org/article/S0272-6386(14)00491-0/fulltex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0600" y="5675174"/>
            <a:ext cx="5054600" cy="1477328"/>
          </a:xfrm>
          <a:prstGeom prst="rect">
            <a:avLst/>
          </a:prstGeom>
        </p:spPr>
        <p:txBody>
          <a:bodyPr wrap="square">
            <a:spAutoFit/>
          </a:bodyPr>
          <a:lstStyle/>
          <a:p>
            <a:pPr algn="ctr"/>
            <a:r>
              <a:rPr lang="en-US" dirty="0"/>
              <a:t>11:00 to 11:45 am, Saturday, 26 April 2014</a:t>
            </a:r>
          </a:p>
          <a:p>
            <a:pPr algn="ctr"/>
            <a:r>
              <a:rPr lang="en-US" dirty="0"/>
              <a:t>Joseph A. Vassalotti, MD, FASN, FNKF</a:t>
            </a:r>
          </a:p>
          <a:p>
            <a:pPr algn="ctr"/>
            <a:r>
              <a:rPr lang="en-US" dirty="0"/>
              <a:t>Chief Medical Officer</a:t>
            </a:r>
          </a:p>
          <a:p>
            <a:pPr algn="ctr"/>
            <a:r>
              <a:rPr lang="en-US" dirty="0"/>
              <a:t>Associate Clinical Professor of Medicine</a:t>
            </a:r>
          </a:p>
          <a:p>
            <a:pPr algn="ctr"/>
            <a:r>
              <a:rPr lang="en-US" dirty="0" smtClean="0"/>
              <a:t>e</a:t>
            </a:r>
            <a:endParaRPr lang="en-US" dirty="0"/>
          </a:p>
        </p:txBody>
      </p:sp>
      <p:sp>
        <p:nvSpPr>
          <p:cNvPr id="6" name="Rectangle 5"/>
          <p:cNvSpPr/>
          <p:nvPr/>
        </p:nvSpPr>
        <p:spPr>
          <a:xfrm>
            <a:off x="1600200" y="304800"/>
            <a:ext cx="9144000" cy="954107"/>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Nephrology Consult, </a:t>
            </a:r>
          </a:p>
          <a:p>
            <a:pPr algn="ctr"/>
            <a:r>
              <a:rPr lang="en-US" sz="2800" b="1" dirty="0">
                <a:effectLst>
                  <a:outerShdw blurRad="38100" dist="38100" dir="2700000" algn="tl">
                    <a:srgbClr val="000000">
                      <a:alpha val="43137"/>
                    </a:srgbClr>
                  </a:outerShdw>
                </a:effectLst>
              </a:rPr>
              <a:t>Co-Management and </a:t>
            </a:r>
            <a:r>
              <a:rPr lang="en-US" sz="2800" b="1" dirty="0" smtClean="0">
                <a:effectLst>
                  <a:outerShdw blurRad="38100" dist="38100" dir="2700000" algn="tl">
                    <a:srgbClr val="000000">
                      <a:alpha val="43137"/>
                    </a:srgbClr>
                  </a:outerShdw>
                </a:effectLst>
              </a:rPr>
              <a:t>Referral</a:t>
            </a:r>
            <a:endParaRPr lang="en-US" sz="2800" b="1" dirty="0">
              <a:effectLst>
                <a:outerShdw blurRad="38100" dist="38100" dir="2700000" algn="tl">
                  <a:srgbClr val="000000">
                    <a:alpha val="43137"/>
                  </a:srgbClr>
                </a:outerShdw>
              </a:effectLst>
            </a:endParaRPr>
          </a:p>
        </p:txBody>
      </p:sp>
      <p:pic>
        <p:nvPicPr>
          <p:cNvPr id="3" name="Picture 2" descr="C:\Users\josephv.KIDNEY\Desktop\NKF-logo_Vert_OB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07" y="5610748"/>
            <a:ext cx="94020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osephv.KIDNEY\Desktop\IcahnSOMM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000" y="5381625"/>
            <a:ext cx="10033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sephv.KIDNEY\Desktop\SuperStock_4048-59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710" y="908050"/>
            <a:ext cx="27432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michaelc.KIDNEY\Documents\Heat map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1372291"/>
            <a:ext cx="4856855" cy="359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6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564" y="1181100"/>
            <a:ext cx="6858000" cy="513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04800"/>
            <a:ext cx="9144000" cy="954107"/>
          </a:xfrm>
          <a:prstGeom prst="rect">
            <a:avLst/>
          </a:prstGeom>
        </p:spPr>
        <p:txBody>
          <a:bodyPr wrap="square">
            <a:spAutoFit/>
          </a:bodyPr>
          <a:lstStyle/>
          <a:p>
            <a:pPr algn="ctr"/>
            <a:r>
              <a:rPr lang="en-US" sz="2800" b="1" dirty="0" smtClean="0">
                <a:solidFill>
                  <a:prstClr val="black"/>
                </a:solidFill>
                <a:effectLst>
                  <a:outerShdw blurRad="38100" dist="38100" dir="2700000" algn="tl">
                    <a:srgbClr val="000000">
                      <a:alpha val="43137"/>
                    </a:srgbClr>
                  </a:outerShdw>
                </a:effectLst>
              </a:rPr>
              <a:t>Percent of U.S. Population</a:t>
            </a:r>
          </a:p>
          <a:p>
            <a:pPr algn="ctr"/>
            <a:r>
              <a:rPr lang="en-US" sz="2800" b="1" dirty="0" smtClean="0">
                <a:solidFill>
                  <a:prstClr val="black"/>
                </a:solidFill>
                <a:effectLst>
                  <a:outerShdw blurRad="38100" dist="38100" dir="2700000" algn="tl">
                    <a:srgbClr val="000000">
                      <a:alpha val="43137"/>
                    </a:srgbClr>
                  </a:outerShdw>
                </a:effectLst>
              </a:rPr>
              <a:t>by CKD Screening Result</a:t>
            </a:r>
            <a:endParaRPr lang="en-US" sz="2800" b="1" dirty="0">
              <a:solidFill>
                <a:prstClr val="black"/>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478" y="4972050"/>
            <a:ext cx="920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0742" y="5743228"/>
            <a:ext cx="76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7400" y="3276600"/>
            <a:ext cx="25908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6214497"/>
            <a:ext cx="8229600" cy="646331"/>
          </a:xfrm>
          <a:prstGeom prst="rect">
            <a:avLst/>
          </a:prstGeom>
        </p:spPr>
        <p:txBody>
          <a:bodyPr wrap="square">
            <a:spAutoFit/>
          </a:bodyPr>
          <a:lstStyle/>
          <a:p>
            <a:pPr algn="ctr"/>
            <a:r>
              <a:rPr lang="en-US" sz="1200" dirty="0"/>
              <a:t>Kidney Disease: Improving Global Outcomes (KDIGO) CKD Work Group.  KDIGO 2012 Clinical Practice Guideline for the Evaluation and Management of Chronic Kidney Disease.  </a:t>
            </a:r>
          </a:p>
          <a:p>
            <a:pPr algn="ctr"/>
            <a:r>
              <a:rPr lang="en-US" sz="1200" dirty="0"/>
              <a:t>Kidney inter., Suppl. 2013; 3: 1-150.</a:t>
            </a:r>
          </a:p>
        </p:txBody>
      </p:sp>
    </p:spTree>
    <p:extLst>
      <p:ext uri="{BB962C8B-B14F-4D97-AF65-F5344CB8AC3E}">
        <p14:creationId xmlns:p14="http://schemas.microsoft.com/office/powerpoint/2010/main" val="122425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0348290"/>
              </p:ext>
            </p:extLst>
          </p:nvPr>
        </p:nvGraphicFramePr>
        <p:xfrm>
          <a:off x="0" y="228600"/>
          <a:ext cx="9144000" cy="5427853"/>
        </p:xfrm>
        <a:graphic>
          <a:graphicData uri="http://schemas.openxmlformats.org/drawingml/2006/table">
            <a:tbl>
              <a:tblPr firstRow="1" firstCol="1" bandRow="1">
                <a:tableStyleId>{5C22544A-7EE6-4342-B048-85BDC9FD1C3A}</a:tableStyleId>
              </a:tblPr>
              <a:tblGrid>
                <a:gridCol w="9144000"/>
              </a:tblGrid>
              <a:tr h="13716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smtClean="0">
                          <a:solidFill>
                            <a:schemeClr val="tx1"/>
                          </a:solidFill>
                          <a:effectLst>
                            <a:outerShdw blurRad="38100" dist="38100" dir="2700000" algn="tl">
                              <a:srgbClr val="000000">
                                <a:alpha val="43137"/>
                              </a:srgbClr>
                            </a:outerShdw>
                          </a:effectLst>
                          <a:latin typeface="+mj-lt"/>
                        </a:rPr>
                        <a:t>Indications for referral to specialist kidney care services for people with CKD</a:t>
                      </a:r>
                      <a:endParaRPr lang="en-US" sz="2800" smtClean="0">
                        <a:solidFill>
                          <a:schemeClr val="tx1"/>
                        </a:solidFill>
                        <a:effectLst>
                          <a:outerShdw blurRad="38100" dist="38100" dir="2700000" algn="tl">
                            <a:srgbClr val="000000">
                              <a:alpha val="43137"/>
                            </a:srgbClr>
                          </a:outerShdw>
                        </a:effectLst>
                        <a:latin typeface="Lucida Grande"/>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Acute kidney injury or abrupt sustained fall in GFR</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u="sng" dirty="0">
                          <a:solidFill>
                            <a:schemeClr val="tx1"/>
                          </a:solidFill>
                          <a:effectLst/>
                        </a:rPr>
                        <a:t>GFR &lt;30 ml/min/1.73 m2 (GFR categories G4-G5</a:t>
                      </a:r>
                      <a:r>
                        <a:rPr lang="en-US" sz="1800" u="sng" dirty="0" smtClean="0">
                          <a:solidFill>
                            <a:schemeClr val="tx1"/>
                          </a:solidFill>
                          <a:effectLst/>
                        </a:rPr>
                        <a:t>)</a:t>
                      </a:r>
                      <a:endParaRPr lang="en-US" sz="1800" u="sng"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indent="0">
                        <a:buFont typeface="Arial" pitchFamily="34" charset="0"/>
                        <a:buNone/>
                      </a:pPr>
                      <a:r>
                        <a:rPr lang="en-US" sz="1800" b="1" u="sng" dirty="0" smtClean="0">
                          <a:solidFill>
                            <a:schemeClr val="tx1"/>
                          </a:solidFill>
                          <a:effectLst/>
                        </a:rPr>
                        <a:t>Persistent albuminuria (ACR &gt; 300 mg/g)*</a:t>
                      </a: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dirty="0">
                          <a:solidFill>
                            <a:schemeClr val="tx1"/>
                          </a:solidFill>
                          <a:effectLst/>
                        </a:rPr>
                        <a:t>Progression of </a:t>
                      </a:r>
                      <a:r>
                        <a:rPr lang="en-US" sz="1800" dirty="0" smtClean="0">
                          <a:solidFill>
                            <a:schemeClr val="tx1"/>
                          </a:solidFill>
                          <a:effectLst/>
                        </a:rPr>
                        <a:t>CKD</a:t>
                      </a:r>
                      <a:r>
                        <a:rPr lang="en-US" sz="1800" baseline="30000" dirty="0" smtClean="0">
                          <a:solidFill>
                            <a:schemeClr val="tx1"/>
                          </a:solidFill>
                          <a:effectLst/>
                        </a:rPr>
                        <a:t>**</a:t>
                      </a:r>
                      <a:r>
                        <a:rPr lang="en-US" sz="1800" dirty="0" smtClean="0">
                          <a:solidFill>
                            <a:schemeClr val="tx1"/>
                          </a:solidFill>
                          <a:effectLst/>
                        </a:rPr>
                        <a:t> </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Urinary red cell casts, RBC </a:t>
                      </a:r>
                      <a:r>
                        <a:rPr lang="en-US" sz="1800" dirty="0" smtClean="0">
                          <a:solidFill>
                            <a:schemeClr val="tx1"/>
                          </a:solidFill>
                          <a:effectLst/>
                        </a:rPr>
                        <a:t>more</a:t>
                      </a:r>
                      <a:r>
                        <a:rPr lang="en-US" sz="1800" baseline="0" dirty="0" smtClean="0">
                          <a:solidFill>
                            <a:schemeClr val="tx1"/>
                          </a:solidFill>
                          <a:effectLst/>
                        </a:rPr>
                        <a:t> than </a:t>
                      </a:r>
                      <a:r>
                        <a:rPr lang="en-US" sz="1800" dirty="0" smtClean="0">
                          <a:solidFill>
                            <a:schemeClr val="tx1"/>
                          </a:solidFill>
                          <a:effectLst/>
                        </a:rPr>
                        <a:t>20 </a:t>
                      </a:r>
                      <a:r>
                        <a:rPr lang="en-US" sz="1800" dirty="0">
                          <a:solidFill>
                            <a:schemeClr val="tx1"/>
                          </a:solidFill>
                          <a:effectLst/>
                        </a:rPr>
                        <a:t>per </a:t>
                      </a:r>
                      <a:r>
                        <a:rPr lang="en-US" sz="1800" dirty="0" smtClean="0">
                          <a:solidFill>
                            <a:schemeClr val="tx1"/>
                          </a:solidFill>
                          <a:effectLst/>
                        </a:rPr>
                        <a:t>HPF </a:t>
                      </a:r>
                      <a:r>
                        <a:rPr lang="en-US" sz="1800" dirty="0">
                          <a:solidFill>
                            <a:schemeClr val="tx1"/>
                          </a:solidFill>
                          <a:effectLst/>
                        </a:rPr>
                        <a:t>sustained and not readily explained</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dirty="0">
                          <a:solidFill>
                            <a:schemeClr val="tx1"/>
                          </a:solidFill>
                          <a:effectLst/>
                        </a:rPr>
                        <a:t>CKD and hypertension refractory to treatment with 4 or more antihypertensive agents</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Persistent abnormalities of serum potassium</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416941">
                <a:tc>
                  <a:txBody>
                    <a:bodyPr/>
                    <a:lstStyle/>
                    <a:p>
                      <a:pPr marL="0" marR="0">
                        <a:lnSpc>
                          <a:spcPct val="115000"/>
                        </a:lnSpc>
                        <a:spcBef>
                          <a:spcPts val="0"/>
                        </a:spcBef>
                        <a:spcAft>
                          <a:spcPts val="0"/>
                        </a:spcAft>
                      </a:pPr>
                      <a:r>
                        <a:rPr lang="en-US" sz="1800" dirty="0">
                          <a:solidFill>
                            <a:schemeClr val="tx1"/>
                          </a:solidFill>
                          <a:effectLst/>
                        </a:rPr>
                        <a:t>Recurrent or extensive nephrolithiasis</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Hereditary kidney disease</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bl>
          </a:graphicData>
        </a:graphic>
      </p:graphicFrame>
      <p:sp>
        <p:nvSpPr>
          <p:cNvPr id="3" name="Rectangle 1"/>
          <p:cNvSpPr>
            <a:spLocks noChangeArrowheads="1"/>
          </p:cNvSpPr>
          <p:nvPr/>
        </p:nvSpPr>
        <p:spPr bwMode="auto">
          <a:xfrm>
            <a:off x="762000" y="5715000"/>
            <a:ext cx="85715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31F20"/>
                </a:solidFill>
                <a:effectLst/>
                <a:latin typeface="Lucida Grande"/>
                <a:ea typeface="Calibri" pitchFamily="34" charset="0"/>
                <a:cs typeface="Times New Roman" pitchFamily="18" charset="0"/>
              </a:rPr>
              <a:t>*</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Significant albuminuria is defined as ACR ≥300 mg/g (≥30 mg/</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mmol</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or AER ≥300 mg/24 hours, </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approximately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equivalent to PCR ≥500 mg/g (≥50 mg/</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mmol</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or PER ≥500 mg/24 hours</a:t>
            </a:r>
            <a:r>
              <a:rPr lang="en-US" altLang="en-US" sz="1200" dirty="0">
                <a:latin typeface="+mj-lt"/>
                <a:cs typeface="Arial" pitchFamily="34" charset="0"/>
              </a:rPr>
              <a:t> </a:t>
            </a:r>
            <a:endParaRPr lang="en-US" altLang="en-US" sz="1200" dirty="0" smtClean="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231F20"/>
                </a:solidFill>
                <a:latin typeface="+mj-lt"/>
                <a:ea typeface="Calibri" pitchFamily="34" charset="0"/>
                <a:cs typeface="Times New Roman" pitchFamily="18" charset="0"/>
              </a:rPr>
              <a:t>**</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Progression of CKD is defined as one or more of the following:  1) A decline in GFR category </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accompanied by a 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or greater drop in </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eGFR</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from baseline; and/or 2) rapid progression of CKD defined as a sustained decline in </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eGFR</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of more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than 5ml/min/1.73m</a:t>
            </a:r>
            <a:r>
              <a:rPr kumimoji="0" lang="en-US" altLang="en-US" sz="1200" b="0" i="0" u="none" strike="noStrike" cap="none" normalizeH="0" baseline="30000" dirty="0" smtClean="0">
                <a:ln>
                  <a:noFill/>
                </a:ln>
                <a:solidFill>
                  <a:srgbClr val="231F20"/>
                </a:solidFill>
                <a:effectLst/>
                <a:latin typeface="+mj-lt"/>
                <a:ea typeface="Calibri" pitchFamily="34" charset="0"/>
                <a:cs typeface="Times New Roman" pitchFamily="18" charset="0"/>
              </a:rPr>
              <a:t>2</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/year.  KDOQI US Commentary on the 2012</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KDIGO Evaluation</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and Management of CKD.</a:t>
            </a:r>
            <a:endParaRPr kumimoji="0" lang="en-US" altLang="en-US" sz="1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421859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63584" y="1676400"/>
            <a:ext cx="8654933"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20000"/>
              </a:spcBef>
              <a:spcAft>
                <a:spcPct val="0"/>
              </a:spcAft>
              <a:buFont typeface="Arial" pitchFamily="34" charset="0"/>
              <a:buNone/>
            </a:pPr>
            <a:r>
              <a:rPr lang="en-US" sz="3200" b="1" dirty="0" smtClean="0">
                <a:ea typeface="ＭＳ Ｐゴシック" pitchFamily="34" charset="-128"/>
              </a:rPr>
              <a:t>Late nephrology referral before the onset </a:t>
            </a:r>
          </a:p>
          <a:p>
            <a:pPr algn="ctr" eaLnBrk="0" fontAlgn="base" hangingPunct="0">
              <a:spcBef>
                <a:spcPct val="20000"/>
              </a:spcBef>
              <a:spcAft>
                <a:spcPct val="0"/>
              </a:spcAft>
              <a:buFont typeface="Arial" pitchFamily="34" charset="0"/>
              <a:buNone/>
            </a:pPr>
            <a:r>
              <a:rPr lang="en-US" sz="3200" b="1" dirty="0" smtClean="0">
                <a:ea typeface="ＭＳ Ｐゴシック" pitchFamily="34" charset="-128"/>
              </a:rPr>
              <a:t>of chronic kidney failure remains common. </a:t>
            </a:r>
          </a:p>
          <a:p>
            <a:pPr algn="ctr" eaLnBrk="0" fontAlgn="base" hangingPunct="0">
              <a:spcBef>
                <a:spcPct val="20000"/>
              </a:spcBef>
              <a:spcAft>
                <a:spcPct val="0"/>
              </a:spcAft>
              <a:buFont typeface="Arial" pitchFamily="34" charset="0"/>
              <a:buNone/>
            </a:pPr>
            <a:r>
              <a:rPr lang="en-US" sz="3200" b="1" dirty="0" smtClean="0">
                <a:ea typeface="ＭＳ Ｐゴシック" pitchFamily="34" charset="-128"/>
              </a:rPr>
              <a:t>U.S. data from 2011 reveal 42.1% of </a:t>
            </a:r>
          </a:p>
          <a:p>
            <a:pPr algn="ctr" eaLnBrk="0" fontAlgn="base" hangingPunct="0">
              <a:spcBef>
                <a:spcPct val="20000"/>
              </a:spcBef>
              <a:spcAft>
                <a:spcPct val="0"/>
              </a:spcAft>
              <a:buFont typeface="Arial" pitchFamily="34" charset="0"/>
              <a:buNone/>
            </a:pPr>
            <a:r>
              <a:rPr lang="en-US" sz="3200" b="1" dirty="0" smtClean="0">
                <a:ea typeface="ＭＳ Ｐゴシック" pitchFamily="34" charset="-128"/>
              </a:rPr>
              <a:t>new dialysis starts had no prior </a:t>
            </a:r>
          </a:p>
          <a:p>
            <a:pPr algn="ctr" eaLnBrk="0" fontAlgn="base" hangingPunct="0">
              <a:spcBef>
                <a:spcPct val="20000"/>
              </a:spcBef>
              <a:spcAft>
                <a:spcPct val="0"/>
              </a:spcAft>
              <a:buFont typeface="Arial" pitchFamily="34" charset="0"/>
              <a:buNone/>
            </a:pPr>
            <a:r>
              <a:rPr lang="en-US" sz="3200" b="1" dirty="0" smtClean="0">
                <a:ea typeface="ＭＳ Ｐゴシック" pitchFamily="34" charset="-128"/>
              </a:rPr>
              <a:t>nephrology care.*</a:t>
            </a:r>
          </a:p>
        </p:txBody>
      </p:sp>
      <p:sp>
        <p:nvSpPr>
          <p:cNvPr id="38915" name="Rectangle 3"/>
          <p:cNvSpPr>
            <a:spLocks noChangeArrowheads="1"/>
          </p:cNvSpPr>
          <p:nvPr/>
        </p:nvSpPr>
        <p:spPr bwMode="auto">
          <a:xfrm>
            <a:off x="2381250" y="5943600"/>
            <a:ext cx="487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1400" dirty="0">
                <a:ea typeface="ＭＳ Ｐゴシック" pitchFamily="34" charset="-128"/>
              </a:rPr>
              <a:t>*USRDS 2013 Annual Data Report: Table 1.f  (Volume 2)</a:t>
            </a:r>
          </a:p>
          <a:p>
            <a:pPr algn="ctr" fontAlgn="base">
              <a:spcBef>
                <a:spcPct val="0"/>
              </a:spcBef>
              <a:spcAft>
                <a:spcPct val="0"/>
              </a:spcAft>
            </a:pPr>
            <a:r>
              <a:rPr lang="en-US" sz="1400" dirty="0">
                <a:ea typeface="ＭＳ Ｐゴシック" pitchFamily="34" charset="-128"/>
              </a:rPr>
              <a:t>Page 430 Analytical Methods</a:t>
            </a:r>
          </a:p>
          <a:p>
            <a:pPr algn="ctr" fontAlgn="base">
              <a:spcBef>
                <a:spcPct val="0"/>
              </a:spcBef>
              <a:spcAft>
                <a:spcPct val="0"/>
              </a:spcAft>
            </a:pPr>
            <a:r>
              <a:rPr lang="en-US" sz="1400" dirty="0">
                <a:ea typeface="ＭＳ Ｐゴシック" pitchFamily="34" charset="-128"/>
                <a:hlinkClick r:id="rId3"/>
              </a:rPr>
              <a:t>www.usrds.org</a:t>
            </a:r>
            <a:endParaRPr lang="en-US" sz="1400" dirty="0">
              <a:ea typeface="ＭＳ Ｐゴシック" pitchFamily="34" charset="-128"/>
            </a:endParaRPr>
          </a:p>
          <a:p>
            <a:pPr algn="ctr" fontAlgn="base">
              <a:spcBef>
                <a:spcPct val="0"/>
              </a:spcBef>
              <a:spcAft>
                <a:spcPct val="0"/>
              </a:spcAft>
            </a:pPr>
            <a:endParaRPr lang="en-US" sz="1400" dirty="0" smtClean="0">
              <a:ea typeface="ＭＳ Ｐゴシック" pitchFamily="34" charset="-128"/>
            </a:endParaRPr>
          </a:p>
        </p:txBody>
      </p:sp>
    </p:spTree>
    <p:extLst>
      <p:ext uri="{BB962C8B-B14F-4D97-AF65-F5344CB8AC3E}">
        <p14:creationId xmlns:p14="http://schemas.microsoft.com/office/powerpoint/2010/main" val="891481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17693"/>
            <a:ext cx="8483600" cy="6370975"/>
          </a:xfrm>
          <a:prstGeom prst="rect">
            <a:avLst/>
          </a:prstGeom>
        </p:spPr>
        <p:txBody>
          <a:bodyPr wrap="square">
            <a:spAutoFit/>
          </a:bodyPr>
          <a:lstStyle/>
          <a:p>
            <a:r>
              <a:rPr lang="en-GB" sz="2400" b="1" dirty="0"/>
              <a:t>A 42-year-old African American man with diabetic nephropathy and hypertension has a stable </a:t>
            </a:r>
            <a:r>
              <a:rPr lang="en-GB" sz="2400" b="1" dirty="0" err="1"/>
              <a:t>eGFR</a:t>
            </a:r>
            <a:r>
              <a:rPr lang="en-GB" sz="2400" b="1" dirty="0"/>
              <a:t> of 25 </a:t>
            </a:r>
            <a:r>
              <a:rPr lang="en-GB" sz="2400" b="1" dirty="0" smtClean="0"/>
              <a:t>mL/min/1.73m2. Observational </a:t>
            </a:r>
            <a:r>
              <a:rPr lang="en-GB" sz="2400" b="1" dirty="0"/>
              <a:t>Studies of Early as compared to Late Nephrology Referral have demonstrated which of the following?</a:t>
            </a:r>
            <a:endParaRPr lang="en-US" sz="2400" dirty="0"/>
          </a:p>
          <a:p>
            <a:r>
              <a:rPr lang="en-US" sz="2400" b="1" dirty="0"/>
              <a:t> </a:t>
            </a:r>
            <a:endParaRPr lang="en-US" sz="2400" dirty="0"/>
          </a:p>
          <a:p>
            <a:pPr lvl="0"/>
            <a:r>
              <a:rPr lang="en-US" sz="2400" b="1" dirty="0" smtClean="0"/>
              <a:t>A. Reduced </a:t>
            </a:r>
            <a:r>
              <a:rPr lang="en-US" sz="2400" b="1" dirty="0"/>
              <a:t>1-year Mortality </a:t>
            </a:r>
            <a:endParaRPr lang="en-US" sz="2400" dirty="0"/>
          </a:p>
          <a:p>
            <a:r>
              <a:rPr lang="en-GB" sz="2400" b="1" dirty="0"/>
              <a:t> </a:t>
            </a:r>
            <a:endParaRPr lang="en-US" sz="2400" dirty="0"/>
          </a:p>
          <a:p>
            <a:pPr lvl="0"/>
            <a:r>
              <a:rPr lang="en-US" sz="2400" b="1" dirty="0" smtClean="0"/>
              <a:t>B. Increase </a:t>
            </a:r>
            <a:r>
              <a:rPr lang="en-US" sz="2400" b="1" dirty="0"/>
              <a:t>in Mean Hospital Days </a:t>
            </a:r>
            <a:endParaRPr lang="en-US" sz="2400" dirty="0"/>
          </a:p>
          <a:p>
            <a:r>
              <a:rPr lang="en-GB" sz="2400" b="1" dirty="0"/>
              <a:t> </a:t>
            </a:r>
            <a:endParaRPr lang="en-US" sz="2400" dirty="0"/>
          </a:p>
          <a:p>
            <a:pPr lvl="0"/>
            <a:r>
              <a:rPr lang="en-US" sz="2400" b="1" dirty="0" smtClean="0"/>
              <a:t>C. No </a:t>
            </a:r>
            <a:r>
              <a:rPr lang="en-US" sz="2400" b="1" dirty="0"/>
              <a:t>change in serum albumin at the initiation of dialysis or kidney transplantation </a:t>
            </a:r>
            <a:endParaRPr lang="en-US" sz="2400" dirty="0"/>
          </a:p>
          <a:p>
            <a:r>
              <a:rPr lang="en-GB" sz="2400" b="1" dirty="0"/>
              <a:t> </a:t>
            </a:r>
            <a:endParaRPr lang="en-US" sz="2400" dirty="0"/>
          </a:p>
          <a:p>
            <a:pPr lvl="0"/>
            <a:r>
              <a:rPr lang="en-US" sz="2400" b="1" dirty="0" smtClean="0"/>
              <a:t>D. Decrease </a:t>
            </a:r>
            <a:r>
              <a:rPr lang="en-US" sz="2400" b="1" dirty="0"/>
              <a:t>in hematocrit at the initiation of dialysis or kidney transplantation</a:t>
            </a:r>
            <a:endParaRPr lang="en-US" sz="2400" dirty="0"/>
          </a:p>
          <a:p>
            <a:r>
              <a:rPr lang="en-GB" sz="2400" b="1" dirty="0"/>
              <a:t> </a:t>
            </a:r>
            <a:endParaRPr lang="en-US" sz="2400" dirty="0"/>
          </a:p>
          <a:p>
            <a:pPr lvl="0"/>
            <a:r>
              <a:rPr lang="en-US" sz="2400" b="1" dirty="0" smtClean="0"/>
              <a:t>E. Delayed </a:t>
            </a:r>
            <a:r>
              <a:rPr lang="en-US" sz="2400" b="1" dirty="0"/>
              <a:t>referral for kidney transplantation </a:t>
            </a:r>
            <a:endParaRPr lang="en-US" sz="2400" dirty="0"/>
          </a:p>
        </p:txBody>
      </p:sp>
    </p:spTree>
    <p:extLst>
      <p:ext uri="{BB962C8B-B14F-4D97-AF65-F5344CB8AC3E}">
        <p14:creationId xmlns:p14="http://schemas.microsoft.com/office/powerpoint/2010/main" val="2550829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8" y="2536924"/>
            <a:ext cx="852089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6800" y="228600"/>
            <a:ext cx="7619394" cy="2308324"/>
          </a:xfrm>
          <a:prstGeom prst="rect">
            <a:avLst/>
          </a:prstGeom>
        </p:spPr>
        <p:txBody>
          <a:bodyPr wrap="none">
            <a:spAutoFit/>
          </a:bodyPr>
          <a:lstStyle/>
          <a:p>
            <a:pPr algn="ctr"/>
            <a:r>
              <a:rPr lang="en-US" sz="4800" b="1" dirty="0" smtClean="0">
                <a:effectLst>
                  <a:outerShdw blurRad="38100" dist="38100" dir="2700000" algn="tl">
                    <a:srgbClr val="000000">
                      <a:alpha val="43137"/>
                    </a:srgbClr>
                  </a:outerShdw>
                </a:effectLst>
              </a:rPr>
              <a:t>Observational Studies of </a:t>
            </a:r>
          </a:p>
          <a:p>
            <a:pPr algn="ctr"/>
            <a:r>
              <a:rPr lang="en-US" sz="4800" b="1" dirty="0" smtClean="0">
                <a:effectLst>
                  <a:outerShdw blurRad="38100" dist="38100" dir="2700000" algn="tl">
                    <a:srgbClr val="000000">
                      <a:alpha val="43137"/>
                    </a:srgbClr>
                  </a:outerShdw>
                </a:effectLst>
              </a:rPr>
              <a:t>Early vs. Late </a:t>
            </a:r>
          </a:p>
          <a:p>
            <a:pPr algn="ctr"/>
            <a:r>
              <a:rPr lang="en-US" sz="4800" b="1" dirty="0" smtClean="0">
                <a:effectLst>
                  <a:outerShdw blurRad="38100" dist="38100" dir="2700000" algn="tl">
                    <a:srgbClr val="000000">
                      <a:alpha val="43137"/>
                    </a:srgbClr>
                  </a:outerShdw>
                </a:effectLst>
              </a:rPr>
              <a:t>Nephrology </a:t>
            </a:r>
            <a:r>
              <a:rPr lang="en-US" sz="4800" b="1" dirty="0">
                <a:effectLst>
                  <a:outerShdw blurRad="38100" dist="38100" dir="2700000" algn="tl">
                    <a:srgbClr val="000000">
                      <a:alpha val="43137"/>
                    </a:srgbClr>
                  </a:outerShdw>
                </a:effectLst>
              </a:rPr>
              <a:t>Consultation</a:t>
            </a:r>
            <a:endParaRPr lang="en-US" sz="4800" dirty="0"/>
          </a:p>
        </p:txBody>
      </p:sp>
    </p:spTree>
    <p:extLst>
      <p:ext uri="{BB962C8B-B14F-4D97-AF65-F5344CB8AC3E}">
        <p14:creationId xmlns:p14="http://schemas.microsoft.com/office/powerpoint/2010/main" val="17505850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991600" cy="5386090"/>
          </a:xfrm>
          <a:prstGeom prst="rect">
            <a:avLst/>
          </a:prstGeom>
        </p:spPr>
        <p:txBody>
          <a:bodyPr wrap="square">
            <a:spAutoFit/>
          </a:bodyPr>
          <a:lstStyle/>
          <a:p>
            <a:r>
              <a:rPr lang="en-GB" sz="2000" b="1" dirty="0"/>
              <a:t>A 42-year-old African American man with diabetic nephropathy and hypertension has a stable </a:t>
            </a:r>
            <a:r>
              <a:rPr lang="en-GB" sz="2000" b="1" dirty="0" err="1"/>
              <a:t>eGFR</a:t>
            </a:r>
            <a:r>
              <a:rPr lang="en-GB" sz="2000" b="1" dirty="0"/>
              <a:t> of 25 </a:t>
            </a:r>
            <a:r>
              <a:rPr lang="en-GB" sz="2000" b="1" dirty="0" smtClean="0"/>
              <a:t>mL/min/1.73m2. </a:t>
            </a:r>
            <a:r>
              <a:rPr lang="en-US" sz="2000" b="1" dirty="0" smtClean="0"/>
              <a:t>A </a:t>
            </a:r>
            <a:r>
              <a:rPr lang="en-US" sz="2000" b="1" dirty="0"/>
              <a:t>patient safety approach </a:t>
            </a:r>
            <a:r>
              <a:rPr lang="en-US" sz="2000" b="1" dirty="0" smtClean="0"/>
              <a:t>that </a:t>
            </a:r>
            <a:r>
              <a:rPr lang="en-US" sz="2000" b="1" dirty="0"/>
              <a:t>considers the level of kidney function includes all of the following, EXCEPT?</a:t>
            </a:r>
          </a:p>
          <a:p>
            <a:r>
              <a:rPr lang="en-US" sz="2000" b="1" dirty="0"/>
              <a:t> </a:t>
            </a:r>
          </a:p>
          <a:p>
            <a:r>
              <a:rPr lang="en-US" sz="2000" b="1" dirty="0" smtClean="0"/>
              <a:t>A. Avoidance </a:t>
            </a:r>
            <a:r>
              <a:rPr lang="en-US" sz="2000" b="1" dirty="0"/>
              <a:t>of </a:t>
            </a:r>
            <a:r>
              <a:rPr lang="en-US" sz="2000" b="1" dirty="0" err="1"/>
              <a:t>nonsteroidal</a:t>
            </a:r>
            <a:r>
              <a:rPr lang="en-US" sz="2000" b="1" dirty="0"/>
              <a:t> anti-inflammatory drugs for analgesia</a:t>
            </a:r>
          </a:p>
          <a:p>
            <a:endParaRPr lang="en-US" sz="2000" b="1" dirty="0" smtClean="0"/>
          </a:p>
          <a:p>
            <a:r>
              <a:rPr lang="en-US" sz="2000" b="1" dirty="0" smtClean="0"/>
              <a:t>B. Discontinuation </a:t>
            </a:r>
            <a:r>
              <a:rPr lang="en-US" sz="2000" b="1" dirty="0"/>
              <a:t>of metformin</a:t>
            </a:r>
          </a:p>
          <a:p>
            <a:endParaRPr lang="en-US" sz="2000" b="1" dirty="0" smtClean="0"/>
          </a:p>
          <a:p>
            <a:r>
              <a:rPr lang="en-US" sz="2000" b="1" dirty="0" smtClean="0"/>
              <a:t>C. Intravenous </a:t>
            </a:r>
            <a:r>
              <a:rPr lang="en-US" sz="2000" b="1" dirty="0"/>
              <a:t>isotonic sodium chloride to reduce the risk of AKI following iodinated contrast media exposure for acute coronary syndrome.</a:t>
            </a:r>
          </a:p>
          <a:p>
            <a:endParaRPr lang="en-US" sz="2000" b="1" dirty="0" smtClean="0"/>
          </a:p>
          <a:p>
            <a:r>
              <a:rPr lang="en-US" sz="2000" b="1" dirty="0" smtClean="0"/>
              <a:t>D. Avoidance </a:t>
            </a:r>
            <a:r>
              <a:rPr lang="en-US" sz="2000" b="1" dirty="0"/>
              <a:t>of aspirin 81 mg daily for cardiovascular prophylaxis</a:t>
            </a:r>
          </a:p>
          <a:p>
            <a:endParaRPr lang="en-US" sz="2000" b="1" dirty="0" smtClean="0"/>
          </a:p>
          <a:p>
            <a:r>
              <a:rPr lang="en-US" sz="2000" b="1" dirty="0" smtClean="0"/>
              <a:t>E. Avoidance </a:t>
            </a:r>
            <a:r>
              <a:rPr lang="en-US" sz="2000" b="1" dirty="0"/>
              <a:t>of sodium phosphate bowel preparations for routine colonoscopy surveillance.</a:t>
            </a:r>
          </a:p>
        </p:txBody>
      </p:sp>
    </p:spTree>
    <p:extLst>
      <p:ext uri="{BB962C8B-B14F-4D97-AF65-F5344CB8AC3E}">
        <p14:creationId xmlns:p14="http://schemas.microsoft.com/office/powerpoint/2010/main" val="28474942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820"/>
            <a:ext cx="8763000" cy="5632311"/>
          </a:xfrm>
          <a:prstGeom prst="rect">
            <a:avLst/>
          </a:prstGeom>
        </p:spPr>
        <p:txBody>
          <a:bodyPr wrap="square">
            <a:spAutoFit/>
          </a:bodyPr>
          <a:lstStyle/>
          <a:p>
            <a:r>
              <a:rPr lang="en-US" sz="2000" b="1" dirty="0" smtClean="0">
                <a:solidFill>
                  <a:prstClr val="black"/>
                </a:solidFill>
              </a:rPr>
              <a:t>1. Assess Risk </a:t>
            </a:r>
          </a:p>
          <a:p>
            <a:endParaRPr lang="en-US" sz="2000" b="1" dirty="0" smtClean="0">
              <a:solidFill>
                <a:prstClr val="black"/>
              </a:solidFill>
            </a:endParaRPr>
          </a:p>
          <a:p>
            <a:r>
              <a:rPr lang="en-US" sz="2000" b="1" dirty="0" smtClean="0">
                <a:solidFill>
                  <a:prstClr val="black"/>
                </a:solidFill>
              </a:rPr>
              <a:t>Assess </a:t>
            </a:r>
            <a:r>
              <a:rPr lang="en-US" sz="2000" b="1" dirty="0">
                <a:solidFill>
                  <a:prstClr val="black"/>
                </a:solidFill>
              </a:rPr>
              <a:t>the risk for CI-AKI and, in particular, screen for pre-existing impairment of kidney function in all patients who are considered for a procedure that requires intravascular (</a:t>
            </a:r>
            <a:r>
              <a:rPr lang="en-US" sz="2000" b="1" dirty="0" err="1">
                <a:solidFill>
                  <a:prstClr val="black"/>
                </a:solidFill>
              </a:rPr>
              <a:t>i.v.</a:t>
            </a:r>
            <a:r>
              <a:rPr lang="en-US" sz="2000" b="1" dirty="0">
                <a:solidFill>
                  <a:prstClr val="black"/>
                </a:solidFill>
              </a:rPr>
              <a:t> or </a:t>
            </a:r>
            <a:r>
              <a:rPr lang="en-US" sz="2000" b="1" dirty="0" err="1">
                <a:solidFill>
                  <a:prstClr val="black"/>
                </a:solidFill>
              </a:rPr>
              <a:t>i.a</a:t>
            </a:r>
            <a:r>
              <a:rPr lang="en-US" sz="2000" b="1" dirty="0">
                <a:solidFill>
                  <a:prstClr val="black"/>
                </a:solidFill>
              </a:rPr>
              <a:t>.) administration of iodinated contrast medium. (</a:t>
            </a:r>
            <a:r>
              <a:rPr lang="en-US" sz="2000" b="1" i="1" dirty="0">
                <a:solidFill>
                  <a:prstClr val="black"/>
                </a:solidFill>
              </a:rPr>
              <a:t>Not Graded</a:t>
            </a:r>
            <a:r>
              <a:rPr lang="en-US" sz="2000" b="1" dirty="0">
                <a:solidFill>
                  <a:prstClr val="black"/>
                </a:solidFill>
              </a:rPr>
              <a:t>)</a:t>
            </a:r>
          </a:p>
          <a:p>
            <a:endParaRPr lang="en-US" sz="2000" dirty="0" smtClean="0">
              <a:solidFill>
                <a:prstClr val="black"/>
              </a:solidFill>
            </a:endParaRPr>
          </a:p>
          <a:p>
            <a:r>
              <a:rPr lang="en-US" sz="2000" b="1" dirty="0" smtClean="0">
                <a:solidFill>
                  <a:prstClr val="black"/>
                </a:solidFill>
              </a:rPr>
              <a:t>2. Consider alternative imaging methods</a:t>
            </a:r>
          </a:p>
          <a:p>
            <a:endParaRPr lang="en-US" sz="2000" b="1" dirty="0" smtClean="0">
              <a:solidFill>
                <a:prstClr val="black"/>
              </a:solidFill>
            </a:endParaRPr>
          </a:p>
          <a:p>
            <a:r>
              <a:rPr lang="en-US" sz="2000" b="1" dirty="0" smtClean="0">
                <a:solidFill>
                  <a:prstClr val="black"/>
                </a:solidFill>
              </a:rPr>
              <a:t>Consider </a:t>
            </a:r>
            <a:r>
              <a:rPr lang="en-US" sz="2000" b="1" dirty="0">
                <a:solidFill>
                  <a:prstClr val="black"/>
                </a:solidFill>
              </a:rPr>
              <a:t>alternative imaging methods in patients at increased risk for CI-AKI. (</a:t>
            </a:r>
            <a:r>
              <a:rPr lang="en-US" sz="2000" b="1" i="1" dirty="0">
                <a:solidFill>
                  <a:prstClr val="black"/>
                </a:solidFill>
              </a:rPr>
              <a:t>Not Graded</a:t>
            </a:r>
            <a:r>
              <a:rPr lang="en-US" sz="2000" b="1" dirty="0">
                <a:solidFill>
                  <a:prstClr val="black"/>
                </a:solidFill>
              </a:rPr>
              <a:t>)</a:t>
            </a:r>
          </a:p>
          <a:p>
            <a:endParaRPr lang="en-US" sz="2000" b="1" dirty="0" smtClean="0">
              <a:solidFill>
                <a:prstClr val="black"/>
              </a:solidFill>
            </a:endParaRPr>
          </a:p>
          <a:p>
            <a:r>
              <a:rPr lang="en-US" sz="2000" b="1" dirty="0" smtClean="0">
                <a:solidFill>
                  <a:prstClr val="black"/>
                </a:solidFill>
              </a:rPr>
              <a:t>3. Volume Expansion</a:t>
            </a:r>
          </a:p>
          <a:p>
            <a:endParaRPr lang="en-US" sz="2000" b="1" dirty="0" smtClean="0">
              <a:solidFill>
                <a:prstClr val="black"/>
              </a:solidFill>
            </a:endParaRPr>
          </a:p>
          <a:p>
            <a:r>
              <a:rPr lang="en-US" sz="2000" b="1" dirty="0" smtClean="0">
                <a:solidFill>
                  <a:prstClr val="black"/>
                </a:solidFill>
              </a:rPr>
              <a:t>We </a:t>
            </a:r>
            <a:r>
              <a:rPr lang="en-US" sz="2000" b="1" dirty="0">
                <a:solidFill>
                  <a:prstClr val="black"/>
                </a:solidFill>
              </a:rPr>
              <a:t>recommend </a:t>
            </a:r>
            <a:r>
              <a:rPr lang="en-US" sz="2000" b="1" dirty="0" err="1">
                <a:solidFill>
                  <a:prstClr val="black"/>
                </a:solidFill>
              </a:rPr>
              <a:t>i.v.</a:t>
            </a:r>
            <a:r>
              <a:rPr lang="en-US" sz="2000" b="1" dirty="0">
                <a:solidFill>
                  <a:prstClr val="black"/>
                </a:solidFill>
              </a:rPr>
              <a:t> volume expansion with either isotonic sodium chloride or sodium bicarbonate solutions, rather than no </a:t>
            </a:r>
            <a:r>
              <a:rPr lang="en-US" sz="2000" b="1" dirty="0" err="1">
                <a:solidFill>
                  <a:prstClr val="black"/>
                </a:solidFill>
              </a:rPr>
              <a:t>i.v.</a:t>
            </a:r>
            <a:r>
              <a:rPr lang="en-US" sz="2000" b="1" dirty="0">
                <a:solidFill>
                  <a:prstClr val="black"/>
                </a:solidFill>
              </a:rPr>
              <a:t> volume expansion, in patients at increased risk for CI-AKI. </a:t>
            </a:r>
            <a:r>
              <a:rPr lang="en-US" sz="2000" b="1" dirty="0" smtClean="0">
                <a:solidFill>
                  <a:prstClr val="black"/>
                </a:solidFill>
              </a:rPr>
              <a:t>(</a:t>
            </a:r>
            <a:r>
              <a:rPr lang="en-US" sz="2000" b="1" i="1" dirty="0" smtClean="0">
                <a:solidFill>
                  <a:prstClr val="black"/>
                </a:solidFill>
              </a:rPr>
              <a:t>Evidence Level 1A</a:t>
            </a:r>
            <a:r>
              <a:rPr lang="en-US" sz="2000" b="1" dirty="0">
                <a:solidFill>
                  <a:prstClr val="black"/>
                </a:solidFill>
              </a:rPr>
              <a:t>)</a:t>
            </a:r>
          </a:p>
          <a:p>
            <a:endParaRPr lang="en-US" sz="2000" dirty="0">
              <a:solidFill>
                <a:prstClr val="black">
                  <a:lumMod val="50000"/>
                  <a:lumOff val="50000"/>
                </a:prstClr>
              </a:solidFill>
            </a:endParaRPr>
          </a:p>
        </p:txBody>
      </p:sp>
      <p:sp>
        <p:nvSpPr>
          <p:cNvPr id="3" name="Rectangle 2"/>
          <p:cNvSpPr/>
          <p:nvPr/>
        </p:nvSpPr>
        <p:spPr>
          <a:xfrm>
            <a:off x="381000" y="228600"/>
            <a:ext cx="8382000" cy="523220"/>
          </a:xfrm>
          <a:prstGeom prst="rect">
            <a:avLst/>
          </a:prstGeom>
        </p:spPr>
        <p:txBody>
          <a:bodyPr wrap="square">
            <a:spAutoFit/>
          </a:bodyPr>
          <a:lstStyle/>
          <a:p>
            <a:pPr algn="ctr"/>
            <a:r>
              <a:rPr lang="en-US" sz="2800" b="1" dirty="0" smtClean="0">
                <a:solidFill>
                  <a:prstClr val="black"/>
                </a:solidFill>
                <a:effectLst>
                  <a:outerShdw blurRad="38100" dist="38100" dir="2700000" algn="tl">
                    <a:srgbClr val="000000">
                      <a:alpha val="43137"/>
                    </a:srgbClr>
                  </a:outerShdw>
                </a:effectLst>
              </a:rPr>
              <a:t>Prevention of Contrast-induced AKI (CI-AKI)</a:t>
            </a:r>
            <a:endParaRPr lang="en-US" sz="2800" b="1" dirty="0">
              <a:solidFill>
                <a:prstClr val="black"/>
              </a:solidFill>
              <a:effectLst>
                <a:outerShdw blurRad="38100" dist="38100" dir="2700000" algn="tl">
                  <a:srgbClr val="000000">
                    <a:alpha val="43137"/>
                  </a:srgbClr>
                </a:outerShdw>
              </a:effectLst>
            </a:endParaRPr>
          </a:p>
        </p:txBody>
      </p:sp>
      <p:sp>
        <p:nvSpPr>
          <p:cNvPr id="4" name="Rectangle 3"/>
          <p:cNvSpPr/>
          <p:nvPr/>
        </p:nvSpPr>
        <p:spPr>
          <a:xfrm>
            <a:off x="1244600" y="6184870"/>
            <a:ext cx="6324600" cy="646331"/>
          </a:xfrm>
          <a:prstGeom prst="rect">
            <a:avLst/>
          </a:prstGeom>
        </p:spPr>
        <p:txBody>
          <a:bodyPr wrap="square">
            <a:spAutoFit/>
          </a:bodyPr>
          <a:lstStyle/>
          <a:p>
            <a:pPr algn="ctr"/>
            <a:r>
              <a:rPr lang="en-US" sz="1200" dirty="0">
                <a:solidFill>
                  <a:prstClr val="black"/>
                </a:solidFill>
              </a:rPr>
              <a:t>Kidney Disease: Improving Global Outcomes Acute Kidney Injury Work Group</a:t>
            </a:r>
          </a:p>
          <a:p>
            <a:pPr algn="ctr"/>
            <a:r>
              <a:rPr lang="en-US" sz="1200" dirty="0">
                <a:solidFill>
                  <a:prstClr val="black"/>
                </a:solidFill>
              </a:rPr>
              <a:t>KDIGO Clinical Practice Guideline for Acute Kidney Injury</a:t>
            </a:r>
          </a:p>
          <a:p>
            <a:pPr algn="ctr"/>
            <a:r>
              <a:rPr lang="en-US" sz="1200" dirty="0">
                <a:solidFill>
                  <a:prstClr val="black"/>
                </a:solidFill>
              </a:rPr>
              <a:t>Kidney Inter, Suppl. 2012; 2; 1-138</a:t>
            </a:r>
          </a:p>
        </p:txBody>
      </p:sp>
    </p:spTree>
    <p:extLst>
      <p:ext uri="{BB962C8B-B14F-4D97-AF65-F5344CB8AC3E}">
        <p14:creationId xmlns:p14="http://schemas.microsoft.com/office/powerpoint/2010/main" val="14233230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785202" cy="370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88473" y="5384631"/>
            <a:ext cx="6705600" cy="1015663"/>
          </a:xfrm>
          <a:prstGeom prst="rect">
            <a:avLst/>
          </a:prstGeom>
        </p:spPr>
        <p:txBody>
          <a:bodyPr wrap="square">
            <a:spAutoFit/>
          </a:bodyPr>
          <a:lstStyle/>
          <a:p>
            <a:r>
              <a:rPr lang="en-US" sz="1000" dirty="0">
                <a:solidFill>
                  <a:prstClr val="black"/>
                </a:solidFill>
              </a:rPr>
              <a:t>Note: Low risk: cumulative score o5; high risk: cumulative score </a:t>
            </a:r>
            <a:r>
              <a:rPr lang="en-US" sz="1000" dirty="0" smtClean="0">
                <a:solidFill>
                  <a:prstClr val="black"/>
                </a:solidFill>
              </a:rPr>
              <a:t>416. CHF</a:t>
            </a:r>
            <a:r>
              <a:rPr lang="en-US" sz="1000" dirty="0">
                <a:solidFill>
                  <a:prstClr val="black"/>
                </a:solidFill>
              </a:rPr>
              <a:t>, congestive heart failure; </a:t>
            </a:r>
            <a:r>
              <a:rPr lang="en-US" sz="1000" dirty="0" err="1">
                <a:solidFill>
                  <a:prstClr val="black"/>
                </a:solidFill>
              </a:rPr>
              <a:t>eGFR</a:t>
            </a:r>
            <a:r>
              <a:rPr lang="en-US" sz="1000" dirty="0">
                <a:solidFill>
                  <a:prstClr val="black"/>
                </a:solidFill>
              </a:rPr>
              <a:t>, estimated glomerular filtration rate; IABP, </a:t>
            </a:r>
            <a:r>
              <a:rPr lang="en-US" sz="1000" dirty="0" err="1" smtClean="0">
                <a:solidFill>
                  <a:prstClr val="black"/>
                </a:solidFill>
              </a:rPr>
              <a:t>intraaortic</a:t>
            </a:r>
            <a:r>
              <a:rPr lang="en-US" sz="1000" dirty="0">
                <a:solidFill>
                  <a:prstClr val="black"/>
                </a:solidFill>
              </a:rPr>
              <a:t> </a:t>
            </a:r>
            <a:r>
              <a:rPr lang="en-US" sz="1000" dirty="0" smtClean="0">
                <a:solidFill>
                  <a:prstClr val="black"/>
                </a:solidFill>
              </a:rPr>
              <a:t>balloon </a:t>
            </a:r>
            <a:r>
              <a:rPr lang="en-US" sz="1000" dirty="0">
                <a:solidFill>
                  <a:prstClr val="black"/>
                </a:solidFill>
              </a:rPr>
              <a:t>pump; </a:t>
            </a:r>
            <a:r>
              <a:rPr lang="en-US" sz="1000" dirty="0" err="1">
                <a:solidFill>
                  <a:prstClr val="black"/>
                </a:solidFill>
              </a:rPr>
              <a:t>SCr</a:t>
            </a:r>
            <a:r>
              <a:rPr lang="en-US" sz="1000" dirty="0">
                <a:solidFill>
                  <a:prstClr val="black"/>
                </a:solidFill>
              </a:rPr>
              <a:t>, serum </a:t>
            </a:r>
            <a:r>
              <a:rPr lang="en-US" sz="1000" dirty="0" err="1">
                <a:solidFill>
                  <a:prstClr val="black"/>
                </a:solidFill>
              </a:rPr>
              <a:t>creatinine</a:t>
            </a:r>
            <a:r>
              <a:rPr lang="en-US" sz="1000" dirty="0">
                <a:solidFill>
                  <a:prstClr val="black"/>
                </a:solidFill>
              </a:rPr>
              <a:t>. Reprinted from </a:t>
            </a:r>
            <a:r>
              <a:rPr lang="en-US" sz="1000" dirty="0" err="1">
                <a:solidFill>
                  <a:prstClr val="black"/>
                </a:solidFill>
              </a:rPr>
              <a:t>Mehran</a:t>
            </a:r>
            <a:r>
              <a:rPr lang="en-US" sz="1000" dirty="0">
                <a:solidFill>
                  <a:prstClr val="black"/>
                </a:solidFill>
              </a:rPr>
              <a:t> R, </a:t>
            </a:r>
            <a:r>
              <a:rPr lang="en-US" sz="1000" dirty="0" err="1">
                <a:solidFill>
                  <a:prstClr val="black"/>
                </a:solidFill>
              </a:rPr>
              <a:t>Aymong</a:t>
            </a:r>
            <a:r>
              <a:rPr lang="en-US" sz="1000" dirty="0">
                <a:solidFill>
                  <a:prstClr val="black"/>
                </a:solidFill>
              </a:rPr>
              <a:t> </a:t>
            </a:r>
            <a:r>
              <a:rPr lang="en-US" sz="1000" dirty="0" smtClean="0">
                <a:solidFill>
                  <a:prstClr val="black"/>
                </a:solidFill>
              </a:rPr>
              <a:t>ED, </a:t>
            </a:r>
            <a:r>
              <a:rPr lang="en-US" sz="1000" dirty="0" err="1" smtClean="0">
                <a:solidFill>
                  <a:prstClr val="black"/>
                </a:solidFill>
              </a:rPr>
              <a:t>Nikolsky</a:t>
            </a:r>
            <a:r>
              <a:rPr lang="en-US" sz="1000" dirty="0" smtClean="0">
                <a:solidFill>
                  <a:prstClr val="black"/>
                </a:solidFill>
              </a:rPr>
              <a:t> </a:t>
            </a:r>
            <a:r>
              <a:rPr lang="en-US" sz="1000" dirty="0">
                <a:solidFill>
                  <a:prstClr val="black"/>
                </a:solidFill>
              </a:rPr>
              <a:t>E et al. A simple risk score for prediction of contrast-induced </a:t>
            </a:r>
            <a:r>
              <a:rPr lang="en-US" sz="1000" dirty="0" smtClean="0">
                <a:solidFill>
                  <a:prstClr val="black"/>
                </a:solidFill>
              </a:rPr>
              <a:t>nephropathy after </a:t>
            </a:r>
            <a:r>
              <a:rPr lang="en-US" sz="1000" dirty="0">
                <a:solidFill>
                  <a:prstClr val="black"/>
                </a:solidFill>
              </a:rPr>
              <a:t>percutaneous coronary intervention: development and initial validation. J </a:t>
            </a:r>
            <a:r>
              <a:rPr lang="en-US" sz="1000" dirty="0" smtClean="0">
                <a:solidFill>
                  <a:prstClr val="black"/>
                </a:solidFill>
              </a:rPr>
              <a:t>Am </a:t>
            </a:r>
            <a:r>
              <a:rPr lang="en-US" sz="1000" dirty="0" err="1" smtClean="0">
                <a:solidFill>
                  <a:prstClr val="black"/>
                </a:solidFill>
              </a:rPr>
              <a:t>Coll</a:t>
            </a:r>
            <a:r>
              <a:rPr lang="en-US" sz="1000" dirty="0" smtClean="0">
                <a:solidFill>
                  <a:prstClr val="black"/>
                </a:solidFill>
              </a:rPr>
              <a:t> </a:t>
            </a:r>
            <a:r>
              <a:rPr lang="en-US" sz="1000" dirty="0" err="1">
                <a:solidFill>
                  <a:prstClr val="black"/>
                </a:solidFill>
              </a:rPr>
              <a:t>Cardiol</a:t>
            </a:r>
            <a:r>
              <a:rPr lang="en-US" sz="1000" dirty="0">
                <a:solidFill>
                  <a:prstClr val="black"/>
                </a:solidFill>
              </a:rPr>
              <a:t> 2004; 44: 1393–1399 et al.,418 copyright 2004, with permission </a:t>
            </a:r>
            <a:r>
              <a:rPr lang="en-US" sz="1000" dirty="0" smtClean="0">
                <a:solidFill>
                  <a:prstClr val="black"/>
                </a:solidFill>
              </a:rPr>
              <a:t>from American </a:t>
            </a:r>
            <a:r>
              <a:rPr lang="en-US" sz="1000" dirty="0">
                <a:solidFill>
                  <a:prstClr val="black"/>
                </a:solidFill>
              </a:rPr>
              <a:t>College of Cardiology Foundation; accessed http://content.onlinejacc.org/</a:t>
            </a:r>
          </a:p>
          <a:p>
            <a:r>
              <a:rPr lang="en-US" sz="1000" dirty="0" err="1">
                <a:solidFill>
                  <a:prstClr val="black"/>
                </a:solidFill>
              </a:rPr>
              <a:t>cgi</a:t>
            </a:r>
            <a:r>
              <a:rPr lang="en-US" sz="1000" dirty="0">
                <a:solidFill>
                  <a:prstClr val="black"/>
                </a:solidFill>
              </a:rPr>
              <a:t>/content/full/44/7/1393</a:t>
            </a:r>
          </a:p>
        </p:txBody>
      </p:sp>
      <p:sp>
        <p:nvSpPr>
          <p:cNvPr id="3" name="Rectangle 2"/>
          <p:cNvSpPr/>
          <p:nvPr/>
        </p:nvSpPr>
        <p:spPr>
          <a:xfrm>
            <a:off x="762000" y="381000"/>
            <a:ext cx="7613073" cy="1077218"/>
          </a:xfrm>
          <a:prstGeom prst="rect">
            <a:avLst/>
          </a:prstGeom>
        </p:spPr>
        <p:txBody>
          <a:bodyPr wrap="square">
            <a:spAutoFit/>
          </a:bodyPr>
          <a:lstStyle/>
          <a:p>
            <a:pPr algn="ctr"/>
            <a:r>
              <a:rPr lang="en-US" sz="3200" b="1" dirty="0">
                <a:solidFill>
                  <a:prstClr val="black"/>
                </a:solidFill>
                <a:effectLst>
                  <a:outerShdw blurRad="38100" dist="38100" dir="2700000" algn="tl">
                    <a:srgbClr val="000000">
                      <a:alpha val="43137"/>
                    </a:srgbClr>
                  </a:outerShdw>
                </a:effectLst>
              </a:rPr>
              <a:t>CI-AKI risk-scoring model for </a:t>
            </a:r>
            <a:r>
              <a:rPr lang="en-US" sz="3200" b="1" dirty="0" smtClean="0">
                <a:solidFill>
                  <a:prstClr val="black"/>
                </a:solidFill>
                <a:effectLst>
                  <a:outerShdw blurRad="38100" dist="38100" dir="2700000" algn="tl">
                    <a:srgbClr val="000000">
                      <a:alpha val="43137"/>
                    </a:srgbClr>
                  </a:outerShdw>
                </a:effectLst>
              </a:rPr>
              <a:t>percutaneous coronary </a:t>
            </a:r>
            <a:r>
              <a:rPr lang="en-US" sz="3200" b="1" dirty="0">
                <a:solidFill>
                  <a:prstClr val="black"/>
                </a:solidFill>
                <a:effectLst>
                  <a:outerShdw blurRad="38100" dist="38100" dir="2700000" algn="tl">
                    <a:srgbClr val="000000">
                      <a:alpha val="43137"/>
                    </a:srgbClr>
                  </a:outerShdw>
                </a:effectLst>
              </a:rPr>
              <a:t>intervention</a:t>
            </a:r>
          </a:p>
        </p:txBody>
      </p:sp>
    </p:spTree>
    <p:extLst>
      <p:ext uri="{BB962C8B-B14F-4D97-AF65-F5344CB8AC3E}">
        <p14:creationId xmlns:p14="http://schemas.microsoft.com/office/powerpoint/2010/main" val="506608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Rectangle 2"/>
          <p:cNvSpPr>
            <a:spLocks noGrp="1" noChangeArrowheads="1"/>
          </p:cNvSpPr>
          <p:nvPr>
            <p:ph type="title" idx="4294967295"/>
          </p:nvPr>
        </p:nvSpPr>
        <p:spPr>
          <a:xfrm>
            <a:off x="295275" y="33338"/>
            <a:ext cx="8848725" cy="735012"/>
          </a:xfrm>
        </p:spPr>
        <p:txBody>
          <a:bodyPr anchor="ctr" anchorCtr="0">
            <a:normAutofit fontScale="90000"/>
          </a:bodyPr>
          <a:lstStyle/>
          <a:p>
            <a:pPr eaLnBrk="1" hangingPunct="1">
              <a:defRPr/>
            </a:pPr>
            <a:r>
              <a:rPr lang="en-US" sz="4400" b="1" dirty="0">
                <a:effectLst>
                  <a:outerShdw blurRad="38100" dist="38100" dir="2700000" algn="tl">
                    <a:srgbClr val="000000">
                      <a:alpha val="43137"/>
                    </a:srgbClr>
                  </a:outerShdw>
                </a:effectLst>
                <a:ea typeface="+mj-ea"/>
              </a:rPr>
              <a:t>CKD Patient Safety Issues</a:t>
            </a:r>
          </a:p>
        </p:txBody>
      </p:sp>
      <p:sp>
        <p:nvSpPr>
          <p:cNvPr id="1670147" name="Content Placeholder 2"/>
          <p:cNvSpPr>
            <a:spLocks noGrp="1"/>
          </p:cNvSpPr>
          <p:nvPr>
            <p:ph sz="half" idx="4294967295"/>
          </p:nvPr>
        </p:nvSpPr>
        <p:spPr>
          <a:xfrm>
            <a:off x="0" y="838200"/>
            <a:ext cx="4572000" cy="4525963"/>
          </a:xfrm>
        </p:spPr>
        <p:txBody>
          <a:bodyPr anchor="t" anchorCtr="0">
            <a:normAutofit lnSpcReduction="10000"/>
          </a:bodyPr>
          <a:lstStyle/>
          <a:p>
            <a:pPr eaLnBrk="1" hangingPunct="1">
              <a:lnSpc>
                <a:spcPct val="80000"/>
              </a:lnSpc>
              <a:buFont typeface="Wingdings" pitchFamily="-110" charset="2"/>
              <a:buChar char="l"/>
              <a:defRPr/>
            </a:pPr>
            <a:r>
              <a:rPr lang="en-US" sz="2200" b="1" dirty="0">
                <a:ea typeface="+mn-ea"/>
              </a:rPr>
              <a:t>Medication errors</a:t>
            </a:r>
          </a:p>
          <a:p>
            <a:pPr lvl="1" eaLnBrk="1" hangingPunct="1">
              <a:lnSpc>
                <a:spcPct val="80000"/>
              </a:lnSpc>
              <a:defRPr/>
            </a:pPr>
            <a:r>
              <a:rPr lang="en-US" sz="2200" dirty="0"/>
              <a:t>Toxicity (</a:t>
            </a:r>
            <a:r>
              <a:rPr lang="en-US" sz="2200" dirty="0" err="1"/>
              <a:t>nephrologic</a:t>
            </a:r>
            <a:r>
              <a:rPr lang="en-US" sz="2200" dirty="0"/>
              <a:t> or other)</a:t>
            </a:r>
          </a:p>
          <a:p>
            <a:pPr lvl="1" eaLnBrk="1" hangingPunct="1">
              <a:lnSpc>
                <a:spcPct val="80000"/>
              </a:lnSpc>
              <a:defRPr/>
            </a:pPr>
            <a:r>
              <a:rPr lang="en-US" sz="2200" dirty="0"/>
              <a:t>Improper dosing</a:t>
            </a:r>
          </a:p>
          <a:p>
            <a:pPr lvl="1" eaLnBrk="1" hangingPunct="1">
              <a:lnSpc>
                <a:spcPct val="80000"/>
              </a:lnSpc>
              <a:defRPr/>
            </a:pPr>
            <a:r>
              <a:rPr lang="en-US" sz="2200" dirty="0"/>
              <a:t>Inadequate monitoring</a:t>
            </a:r>
          </a:p>
          <a:p>
            <a:pPr eaLnBrk="1" hangingPunct="1">
              <a:lnSpc>
                <a:spcPct val="80000"/>
              </a:lnSpc>
              <a:buFont typeface="Wingdings" pitchFamily="-110" charset="2"/>
              <a:buChar char="l"/>
              <a:defRPr/>
            </a:pPr>
            <a:r>
              <a:rPr lang="en-US" sz="2200" b="1" dirty="0">
                <a:ea typeface="+mn-ea"/>
              </a:rPr>
              <a:t>Electrolytes</a:t>
            </a:r>
          </a:p>
          <a:p>
            <a:pPr lvl="1" eaLnBrk="1" hangingPunct="1">
              <a:lnSpc>
                <a:spcPct val="80000"/>
              </a:lnSpc>
              <a:defRPr/>
            </a:pPr>
            <a:r>
              <a:rPr lang="en-US" sz="2200" dirty="0"/>
              <a:t>Hyperkalemia</a:t>
            </a:r>
          </a:p>
          <a:p>
            <a:pPr lvl="1" eaLnBrk="1" hangingPunct="1">
              <a:lnSpc>
                <a:spcPct val="80000"/>
              </a:lnSpc>
              <a:defRPr/>
            </a:pPr>
            <a:r>
              <a:rPr lang="en-US" sz="2200" dirty="0"/>
              <a:t>Hypoglycemia</a:t>
            </a:r>
          </a:p>
          <a:p>
            <a:pPr lvl="1" eaLnBrk="1" hangingPunct="1">
              <a:lnSpc>
                <a:spcPct val="80000"/>
              </a:lnSpc>
              <a:defRPr/>
            </a:pPr>
            <a:r>
              <a:rPr lang="en-US" sz="2200" dirty="0" err="1"/>
              <a:t>Hypermagnesemia</a:t>
            </a:r>
            <a:endParaRPr lang="en-US" sz="2200" dirty="0"/>
          </a:p>
          <a:p>
            <a:pPr lvl="1" eaLnBrk="1" hangingPunct="1">
              <a:lnSpc>
                <a:spcPct val="80000"/>
              </a:lnSpc>
              <a:defRPr/>
            </a:pPr>
            <a:r>
              <a:rPr lang="en-US" sz="2200" dirty="0" err="1"/>
              <a:t>Hyperphosphatemia</a:t>
            </a:r>
            <a:endParaRPr lang="en-US" sz="2200" dirty="0"/>
          </a:p>
          <a:p>
            <a:pPr eaLnBrk="1" hangingPunct="1">
              <a:lnSpc>
                <a:spcPct val="80000"/>
              </a:lnSpc>
              <a:buFont typeface="Wingdings" pitchFamily="-110" charset="2"/>
              <a:buChar char="l"/>
              <a:defRPr/>
            </a:pPr>
            <a:r>
              <a:rPr lang="en-US" sz="2200" b="1" dirty="0">
                <a:ea typeface="+mn-ea"/>
              </a:rPr>
              <a:t>Miscellaneous</a:t>
            </a:r>
          </a:p>
          <a:p>
            <a:pPr lvl="1" eaLnBrk="1" hangingPunct="1">
              <a:lnSpc>
                <a:spcPct val="80000"/>
              </a:lnSpc>
              <a:defRPr/>
            </a:pPr>
            <a:r>
              <a:rPr lang="en-US" sz="2200" dirty="0"/>
              <a:t>Multidrug-resistant infections</a:t>
            </a:r>
          </a:p>
          <a:p>
            <a:pPr lvl="1" eaLnBrk="1" hangingPunct="1">
              <a:lnSpc>
                <a:spcPct val="80000"/>
              </a:lnSpc>
              <a:defRPr/>
            </a:pPr>
            <a:r>
              <a:rPr lang="en-US" sz="2200" dirty="0"/>
              <a:t>Vessel preservation/dialysis access</a:t>
            </a:r>
          </a:p>
        </p:txBody>
      </p:sp>
      <p:sp>
        <p:nvSpPr>
          <p:cNvPr id="1670148" name="Rectangle 4"/>
          <p:cNvSpPr>
            <a:spLocks noGrp="1" noChangeArrowheads="1"/>
          </p:cNvSpPr>
          <p:nvPr>
            <p:ph sz="half" idx="4294967295"/>
          </p:nvPr>
        </p:nvSpPr>
        <p:spPr>
          <a:xfrm>
            <a:off x="4419600" y="838200"/>
            <a:ext cx="4724400" cy="4525963"/>
          </a:xfrm>
        </p:spPr>
        <p:txBody>
          <a:bodyPr anchor="t" anchorCtr="0"/>
          <a:lstStyle/>
          <a:p>
            <a:pPr eaLnBrk="1" hangingPunct="1">
              <a:lnSpc>
                <a:spcPct val="80000"/>
              </a:lnSpc>
              <a:buFont typeface="Wingdings" pitchFamily="-110" charset="2"/>
              <a:buChar char="l"/>
              <a:defRPr/>
            </a:pPr>
            <a:r>
              <a:rPr lang="en-US" sz="2200" b="1" dirty="0">
                <a:ea typeface="+mn-ea"/>
              </a:rPr>
              <a:t>Diagnostic tests</a:t>
            </a:r>
          </a:p>
          <a:p>
            <a:pPr lvl="1" eaLnBrk="1" hangingPunct="1">
              <a:lnSpc>
                <a:spcPct val="80000"/>
              </a:lnSpc>
              <a:defRPr/>
            </a:pPr>
            <a:r>
              <a:rPr lang="en-US" sz="2200" dirty="0"/>
              <a:t>Iodinated contrast media: AKI</a:t>
            </a:r>
          </a:p>
          <a:p>
            <a:pPr lvl="1" eaLnBrk="1" hangingPunct="1">
              <a:lnSpc>
                <a:spcPct val="80000"/>
              </a:lnSpc>
              <a:defRPr/>
            </a:pPr>
            <a:r>
              <a:rPr lang="en-US" sz="2200" dirty="0"/>
              <a:t>Gadolinium-based contrast: NSF</a:t>
            </a:r>
          </a:p>
          <a:p>
            <a:pPr lvl="1" eaLnBrk="1" hangingPunct="1">
              <a:lnSpc>
                <a:spcPct val="80000"/>
              </a:lnSpc>
              <a:defRPr/>
            </a:pPr>
            <a:r>
              <a:rPr lang="en-US" sz="2200" dirty="0" smtClean="0"/>
              <a:t>Sodium Phosphate </a:t>
            </a:r>
            <a:r>
              <a:rPr lang="en-US" sz="2200" dirty="0"/>
              <a:t>bowel preparations: AKI, CKD </a:t>
            </a:r>
          </a:p>
          <a:p>
            <a:pPr eaLnBrk="1" hangingPunct="1">
              <a:lnSpc>
                <a:spcPct val="80000"/>
              </a:lnSpc>
              <a:buFont typeface="Wingdings" pitchFamily="-110" charset="2"/>
              <a:buChar char="l"/>
              <a:defRPr/>
            </a:pPr>
            <a:r>
              <a:rPr lang="en-US" sz="2200" b="1" dirty="0">
                <a:ea typeface="+mn-ea"/>
              </a:rPr>
              <a:t>CVD</a:t>
            </a:r>
          </a:p>
          <a:p>
            <a:pPr lvl="1" eaLnBrk="1" hangingPunct="1">
              <a:lnSpc>
                <a:spcPct val="80000"/>
              </a:lnSpc>
              <a:defRPr/>
            </a:pPr>
            <a:r>
              <a:rPr lang="en-US" sz="2200" dirty="0"/>
              <a:t>Missed diagnosis</a:t>
            </a:r>
          </a:p>
          <a:p>
            <a:pPr lvl="1" eaLnBrk="1" hangingPunct="1">
              <a:lnSpc>
                <a:spcPct val="80000"/>
              </a:lnSpc>
              <a:defRPr/>
            </a:pPr>
            <a:r>
              <a:rPr lang="en-US" sz="2200" dirty="0"/>
              <a:t>Improper management</a:t>
            </a:r>
          </a:p>
          <a:p>
            <a:pPr eaLnBrk="1" hangingPunct="1">
              <a:lnSpc>
                <a:spcPct val="80000"/>
              </a:lnSpc>
              <a:buFont typeface="Wingdings" pitchFamily="-110" charset="2"/>
              <a:buChar char="l"/>
              <a:defRPr/>
            </a:pPr>
            <a:r>
              <a:rPr lang="en-US" sz="2200" b="1" dirty="0">
                <a:ea typeface="+mn-ea"/>
              </a:rPr>
              <a:t>Fluid management</a:t>
            </a:r>
          </a:p>
          <a:p>
            <a:pPr lvl="1" eaLnBrk="1" hangingPunct="1">
              <a:lnSpc>
                <a:spcPct val="80000"/>
              </a:lnSpc>
              <a:defRPr/>
            </a:pPr>
            <a:r>
              <a:rPr lang="en-US" sz="2200" dirty="0"/>
              <a:t>Hypotension</a:t>
            </a:r>
          </a:p>
          <a:p>
            <a:pPr lvl="1" eaLnBrk="1" hangingPunct="1">
              <a:lnSpc>
                <a:spcPct val="80000"/>
              </a:lnSpc>
              <a:defRPr/>
            </a:pPr>
            <a:r>
              <a:rPr lang="en-US" sz="2200" dirty="0"/>
              <a:t>AKI</a:t>
            </a:r>
          </a:p>
          <a:p>
            <a:pPr lvl="1" eaLnBrk="1" hangingPunct="1">
              <a:lnSpc>
                <a:spcPct val="80000"/>
              </a:lnSpc>
              <a:defRPr/>
            </a:pPr>
            <a:r>
              <a:rPr lang="en-US" sz="2200" dirty="0"/>
              <a:t>CHF exacerbation</a:t>
            </a:r>
          </a:p>
        </p:txBody>
      </p:sp>
      <p:sp>
        <p:nvSpPr>
          <p:cNvPr id="50181" name="Text Box 6"/>
          <p:cNvSpPr txBox="1">
            <a:spLocks noChangeArrowheads="1"/>
          </p:cNvSpPr>
          <p:nvPr/>
        </p:nvSpPr>
        <p:spPr bwMode="auto">
          <a:xfrm>
            <a:off x="261938" y="5105400"/>
            <a:ext cx="888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400" dirty="0" smtClean="0">
                <a:latin typeface="Calibri" pitchFamily="34" charset="0"/>
              </a:rPr>
              <a:t>AKI = acute kidney injury; CHF = congestive heart failure;  NSF = </a:t>
            </a:r>
            <a:r>
              <a:rPr lang="en-US" sz="1400" dirty="0" err="1" smtClean="0">
                <a:latin typeface="Calibri" pitchFamily="34" charset="0"/>
              </a:rPr>
              <a:t>nephrogenic</a:t>
            </a:r>
            <a:r>
              <a:rPr lang="en-US" sz="1400" dirty="0" smtClean="0">
                <a:latin typeface="Calibri" pitchFamily="34" charset="0"/>
              </a:rPr>
              <a:t> systemic fibrosis.</a:t>
            </a:r>
          </a:p>
          <a:p>
            <a:pPr eaLnBrk="1" fontAlgn="base" hangingPunct="1">
              <a:spcBef>
                <a:spcPct val="0"/>
              </a:spcBef>
              <a:spcAft>
                <a:spcPct val="0"/>
              </a:spcAft>
            </a:pPr>
            <a:r>
              <a:rPr lang="en-US" sz="1400" dirty="0" smtClean="0">
                <a:latin typeface="Calibri" pitchFamily="34" charset="0"/>
              </a:rPr>
              <a:t>Fink JC, Brown J, Hsu, VD, et al. CKD as an </a:t>
            </a:r>
            <a:r>
              <a:rPr lang="en-US" sz="1400" dirty="0" err="1" smtClean="0">
                <a:latin typeface="Calibri" pitchFamily="34" charset="0"/>
              </a:rPr>
              <a:t>underrecognized</a:t>
            </a:r>
            <a:r>
              <a:rPr lang="en-US" sz="1400" dirty="0" smtClean="0">
                <a:latin typeface="Calibri" pitchFamily="34" charset="0"/>
              </a:rPr>
              <a:t> threat to patient safety.  </a:t>
            </a:r>
            <a:r>
              <a:rPr lang="en-US" sz="1400" i="1" dirty="0" smtClean="0">
                <a:latin typeface="Calibri" pitchFamily="34" charset="0"/>
              </a:rPr>
              <a:t>Am J Kidney Dis</a:t>
            </a:r>
            <a:r>
              <a:rPr lang="en-US" sz="1400" dirty="0" smtClean="0">
                <a:latin typeface="Calibri" pitchFamily="34" charset="0"/>
              </a:rPr>
              <a:t> 2009;53:681-668</a:t>
            </a:r>
            <a:r>
              <a:rPr lang="en-US" sz="1400" dirty="0" smtClean="0">
                <a:solidFill>
                  <a:srgbClr val="FFFFFF"/>
                </a:solidFill>
                <a:latin typeface="Calibri" pitchFamily="34" charset="0"/>
              </a:rPr>
              <a:t>.</a:t>
            </a:r>
            <a:endParaRPr lang="en-US" sz="1400" dirty="0" smtClean="0">
              <a:solidFill>
                <a:srgbClr val="FFFFFF"/>
              </a:solidFill>
              <a:latin typeface="Calibri" pitchFamily="34" charset="0"/>
              <a:cs typeface="Arial" charset="0"/>
            </a:endParaRPr>
          </a:p>
        </p:txBody>
      </p:sp>
      <p:pic>
        <p:nvPicPr>
          <p:cNvPr id="50182"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1938" y="741363"/>
            <a:ext cx="8620125" cy="5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pic>
    </p:spTree>
    <p:extLst>
      <p:ext uri="{BB962C8B-B14F-4D97-AF65-F5344CB8AC3E}">
        <p14:creationId xmlns:p14="http://schemas.microsoft.com/office/powerpoint/2010/main" val="2680195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Aspect="1" noChangeShapeType="1"/>
          </p:cNvSpPr>
          <p:nvPr/>
        </p:nvSpPr>
        <p:spPr bwMode="auto">
          <a:xfrm>
            <a:off x="5410200" y="25908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52227" name="Rectangle 3"/>
          <p:cNvSpPr>
            <a:spLocks noChangeAspect="1" noChangeArrowheads="1"/>
          </p:cNvSpPr>
          <p:nvPr/>
        </p:nvSpPr>
        <p:spPr bwMode="auto">
          <a:xfrm>
            <a:off x="457200" y="1447800"/>
            <a:ext cx="5181600" cy="2971800"/>
          </a:xfrm>
          <a:prstGeom prst="rect">
            <a:avLst/>
          </a:prstGeom>
          <a:solidFill>
            <a:schemeClr val="accent3"/>
          </a:solidFill>
          <a:ln w="9525">
            <a:solidFill>
              <a:srgbClr val="808080"/>
            </a:solidFill>
            <a:miter lim="800000"/>
            <a:headEnd/>
            <a:tailEnd/>
          </a:ln>
        </p:spPr>
        <p:txBody>
          <a:bodyPr wrap="none" anchor="ctr"/>
          <a:lstStyle/>
          <a:p>
            <a:pPr algn="ctr" fontAlgn="base">
              <a:spcBef>
                <a:spcPct val="0"/>
              </a:spcBef>
              <a:spcAft>
                <a:spcPct val="0"/>
              </a:spcAft>
            </a:pPr>
            <a:endParaRPr lang="en-US" sz="2400" smtClean="0">
              <a:solidFill>
                <a:srgbClr val="FFFFFF"/>
              </a:solidFill>
              <a:latin typeface="Times New Roman" pitchFamily="18" charset="0"/>
              <a:ea typeface="ＭＳ Ｐゴシック" pitchFamily="34" charset="-128"/>
            </a:endParaRPr>
          </a:p>
        </p:txBody>
      </p:sp>
      <p:sp>
        <p:nvSpPr>
          <p:cNvPr id="52228" name="AutoShape 4"/>
          <p:cNvSpPr>
            <a:spLocks noChangeAspect="1" noChangeArrowheads="1"/>
          </p:cNvSpPr>
          <p:nvPr/>
        </p:nvSpPr>
        <p:spPr bwMode="auto">
          <a:xfrm>
            <a:off x="685800" y="1600200"/>
            <a:ext cx="8153400" cy="3494088"/>
          </a:xfrm>
          <a:prstGeom prst="rightArrow">
            <a:avLst>
              <a:gd name="adj1" fmla="val 42287"/>
              <a:gd name="adj2" fmla="val 27937"/>
            </a:avLst>
          </a:prstGeom>
          <a:solidFill>
            <a:srgbClr val="DDDDDD"/>
          </a:solidFill>
          <a:ln w="28575">
            <a:solidFill>
              <a:srgbClr val="DDDDDD"/>
            </a:solidFill>
            <a:miter lim="800000"/>
            <a:headEnd/>
            <a:tailEnd/>
          </a:ln>
        </p:spPr>
        <p:txBody>
          <a:bodyPr wrap="none" anchor="ctr"/>
          <a:lstStyle/>
          <a:p>
            <a:pPr algn="ctr" fontAlgn="base">
              <a:spcBef>
                <a:spcPct val="0"/>
              </a:spcBef>
              <a:spcAft>
                <a:spcPct val="0"/>
              </a:spcAft>
            </a:pPr>
            <a:endParaRPr lang="en-US" sz="2400" smtClean="0">
              <a:solidFill>
                <a:srgbClr val="FFFFFF"/>
              </a:solidFill>
              <a:latin typeface="Times New Roman" pitchFamily="18" charset="0"/>
              <a:ea typeface="ＭＳ Ｐゴシック" pitchFamily="34" charset="-128"/>
            </a:endParaRPr>
          </a:p>
        </p:txBody>
      </p:sp>
      <p:sp>
        <p:nvSpPr>
          <p:cNvPr id="52229" name="Line 5"/>
          <p:cNvSpPr>
            <a:spLocks noChangeAspect="1" noChangeShapeType="1"/>
          </p:cNvSpPr>
          <p:nvPr/>
        </p:nvSpPr>
        <p:spPr bwMode="auto">
          <a:xfrm>
            <a:off x="2514600" y="2590800"/>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52230" name="Line 6"/>
          <p:cNvSpPr>
            <a:spLocks noChangeAspect="1" noChangeShapeType="1"/>
          </p:cNvSpPr>
          <p:nvPr/>
        </p:nvSpPr>
        <p:spPr bwMode="auto">
          <a:xfrm>
            <a:off x="4114800" y="2590800"/>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52231" name="Line 7"/>
          <p:cNvSpPr>
            <a:spLocks noChangeAspect="1" noChangeShapeType="1"/>
          </p:cNvSpPr>
          <p:nvPr/>
        </p:nvSpPr>
        <p:spPr bwMode="auto">
          <a:xfrm flipH="1">
            <a:off x="7086600" y="2590800"/>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52232" name="Text Box 8"/>
          <p:cNvSpPr txBox="1">
            <a:spLocks noChangeAspect="1" noChangeArrowheads="1"/>
          </p:cNvSpPr>
          <p:nvPr/>
        </p:nvSpPr>
        <p:spPr bwMode="auto">
          <a:xfrm>
            <a:off x="762000" y="2743200"/>
            <a:ext cx="17795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smtClean="0">
                <a:solidFill>
                  <a:srgbClr val="000000"/>
                </a:solidFill>
              </a:rPr>
              <a:t>Kidney</a:t>
            </a:r>
            <a:br>
              <a:rPr lang="en-US" sz="1400" b="1" smtClean="0">
                <a:solidFill>
                  <a:srgbClr val="000000"/>
                </a:solidFill>
              </a:rPr>
            </a:br>
            <a:r>
              <a:rPr lang="en-US" sz="1400" b="1" smtClean="0">
                <a:solidFill>
                  <a:srgbClr val="000000"/>
                </a:solidFill>
              </a:rPr>
              <a:t>damage and normal or </a:t>
            </a:r>
            <a:r>
              <a:rPr lang="en-US" sz="1400" b="1" smtClean="0">
                <a:solidFill>
                  <a:srgbClr val="000000"/>
                </a:solidFill>
                <a:sym typeface="Symbol" pitchFamily="18" charset="2"/>
              </a:rPr>
              <a:t> GFR</a:t>
            </a:r>
            <a:endParaRPr lang="en-US" sz="2000" b="1" smtClean="0">
              <a:solidFill>
                <a:srgbClr val="000000"/>
              </a:solidFill>
            </a:endParaRPr>
          </a:p>
        </p:txBody>
      </p:sp>
      <p:sp>
        <p:nvSpPr>
          <p:cNvPr id="52233" name="Text Box 9"/>
          <p:cNvSpPr txBox="1">
            <a:spLocks noChangeAspect="1" noChangeArrowheads="1"/>
          </p:cNvSpPr>
          <p:nvPr/>
        </p:nvSpPr>
        <p:spPr bwMode="auto">
          <a:xfrm>
            <a:off x="2438400" y="2667000"/>
            <a:ext cx="1828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smtClean="0">
                <a:solidFill>
                  <a:srgbClr val="000000"/>
                </a:solidFill>
              </a:rPr>
              <a:t>Kidney</a:t>
            </a:r>
            <a:br>
              <a:rPr lang="en-US" sz="1400" b="1" smtClean="0">
                <a:solidFill>
                  <a:srgbClr val="000000"/>
                </a:solidFill>
              </a:rPr>
            </a:br>
            <a:r>
              <a:rPr lang="en-US" sz="1400" b="1" smtClean="0">
                <a:solidFill>
                  <a:srgbClr val="000000"/>
                </a:solidFill>
              </a:rPr>
              <a:t>damage and</a:t>
            </a:r>
            <a:r>
              <a:rPr lang="en-US" sz="1400" b="1" smtClean="0">
                <a:solidFill>
                  <a:srgbClr val="000000"/>
                </a:solidFill>
                <a:sym typeface="Symbol" pitchFamily="18" charset="2"/>
              </a:rPr>
              <a:t> </a:t>
            </a:r>
          </a:p>
          <a:p>
            <a:pPr algn="ctr" fontAlgn="base">
              <a:spcBef>
                <a:spcPct val="0"/>
              </a:spcBef>
              <a:spcAft>
                <a:spcPct val="0"/>
              </a:spcAft>
            </a:pPr>
            <a:r>
              <a:rPr lang="en-US" sz="1400" b="1" smtClean="0">
                <a:solidFill>
                  <a:srgbClr val="000000"/>
                </a:solidFill>
                <a:sym typeface="Symbol" pitchFamily="18" charset="2"/>
              </a:rPr>
              <a:t>mild </a:t>
            </a:r>
            <a:r>
              <a:rPr lang="en-US" sz="1600" b="1" smtClean="0">
                <a:solidFill>
                  <a:srgbClr val="000000"/>
                </a:solidFill>
                <a:sym typeface="Symbol" pitchFamily="18" charset="2"/>
              </a:rPr>
              <a:t> </a:t>
            </a:r>
          </a:p>
          <a:p>
            <a:pPr algn="ctr" fontAlgn="base">
              <a:spcBef>
                <a:spcPct val="0"/>
              </a:spcBef>
              <a:spcAft>
                <a:spcPct val="0"/>
              </a:spcAft>
            </a:pPr>
            <a:r>
              <a:rPr lang="en-US" sz="1400" b="1" smtClean="0">
                <a:solidFill>
                  <a:srgbClr val="000000"/>
                </a:solidFill>
                <a:sym typeface="Symbol" pitchFamily="18" charset="2"/>
              </a:rPr>
              <a:t>GFR</a:t>
            </a:r>
            <a:r>
              <a:rPr lang="en-US" sz="1800" b="1" smtClean="0">
                <a:solidFill>
                  <a:srgbClr val="FFFFFF"/>
                </a:solidFill>
                <a:sym typeface="Symbol" pitchFamily="18" charset="2"/>
              </a:rPr>
              <a:t> </a:t>
            </a:r>
            <a:endParaRPr lang="en-US" sz="1800" b="1" smtClean="0">
              <a:solidFill>
                <a:srgbClr val="FFFFFF"/>
              </a:solidFill>
            </a:endParaRPr>
          </a:p>
        </p:txBody>
      </p:sp>
      <p:sp>
        <p:nvSpPr>
          <p:cNvPr id="52234" name="Text Box 10"/>
          <p:cNvSpPr txBox="1">
            <a:spLocks noChangeAspect="1" noChangeArrowheads="1"/>
          </p:cNvSpPr>
          <p:nvPr/>
        </p:nvSpPr>
        <p:spPr bwMode="auto">
          <a:xfrm>
            <a:off x="5638800" y="2895600"/>
            <a:ext cx="1511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smtClean="0">
                <a:solidFill>
                  <a:srgbClr val="000000"/>
                </a:solidFill>
              </a:rPr>
              <a:t>Severe</a:t>
            </a:r>
            <a:br>
              <a:rPr lang="en-US" sz="1400" b="1" smtClean="0">
                <a:solidFill>
                  <a:srgbClr val="000000"/>
                </a:solidFill>
              </a:rPr>
            </a:br>
            <a:r>
              <a:rPr lang="en-US" sz="1400" b="1" smtClean="0">
                <a:solidFill>
                  <a:srgbClr val="000000"/>
                </a:solidFill>
                <a:sym typeface="Symbol" pitchFamily="18" charset="2"/>
              </a:rPr>
              <a:t> </a:t>
            </a:r>
            <a:r>
              <a:rPr lang="en-US" sz="1400" b="1" smtClean="0">
                <a:solidFill>
                  <a:srgbClr val="000000"/>
                </a:solidFill>
              </a:rPr>
              <a:t>GFR</a:t>
            </a:r>
            <a:endParaRPr lang="en-US" sz="1000" b="1" smtClean="0">
              <a:solidFill>
                <a:srgbClr val="000000"/>
              </a:solidFill>
            </a:endParaRPr>
          </a:p>
        </p:txBody>
      </p:sp>
      <p:sp>
        <p:nvSpPr>
          <p:cNvPr id="52235" name="Text Box 11"/>
          <p:cNvSpPr txBox="1">
            <a:spLocks noChangeAspect="1" noChangeArrowheads="1"/>
          </p:cNvSpPr>
          <p:nvPr/>
        </p:nvSpPr>
        <p:spPr bwMode="auto">
          <a:xfrm>
            <a:off x="7162800" y="2895600"/>
            <a:ext cx="1238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smtClean="0">
                <a:solidFill>
                  <a:srgbClr val="000000"/>
                </a:solidFill>
              </a:rPr>
              <a:t>Kidney</a:t>
            </a:r>
            <a:br>
              <a:rPr lang="en-US" sz="1400" b="1" smtClean="0">
                <a:solidFill>
                  <a:srgbClr val="000000"/>
                </a:solidFill>
              </a:rPr>
            </a:br>
            <a:r>
              <a:rPr lang="en-US" sz="1400" b="1" smtClean="0">
                <a:solidFill>
                  <a:srgbClr val="000000"/>
                </a:solidFill>
              </a:rPr>
              <a:t>failure</a:t>
            </a:r>
            <a:endParaRPr lang="en-US" sz="1200" b="1" smtClean="0">
              <a:solidFill>
                <a:srgbClr val="000000"/>
              </a:solidFill>
            </a:endParaRPr>
          </a:p>
        </p:txBody>
      </p:sp>
      <p:sp>
        <p:nvSpPr>
          <p:cNvPr id="52236" name="Text Box 12"/>
          <p:cNvSpPr txBox="1">
            <a:spLocks noChangeAspect="1" noChangeArrowheads="1"/>
          </p:cNvSpPr>
          <p:nvPr/>
        </p:nvSpPr>
        <p:spPr bwMode="auto">
          <a:xfrm>
            <a:off x="4038600" y="2895600"/>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smtClean="0">
                <a:solidFill>
                  <a:srgbClr val="000000"/>
                </a:solidFill>
              </a:rPr>
              <a:t>Moderate </a:t>
            </a:r>
          </a:p>
          <a:p>
            <a:pPr algn="ctr" fontAlgn="base">
              <a:spcBef>
                <a:spcPct val="0"/>
              </a:spcBef>
              <a:spcAft>
                <a:spcPct val="0"/>
              </a:spcAft>
            </a:pPr>
            <a:r>
              <a:rPr lang="en-US" sz="1400" b="1" smtClean="0">
                <a:solidFill>
                  <a:srgbClr val="000000"/>
                </a:solidFill>
                <a:sym typeface="Symbol" pitchFamily="18" charset="2"/>
              </a:rPr>
              <a:t> </a:t>
            </a:r>
            <a:r>
              <a:rPr lang="en-US" sz="1400" b="1" smtClean="0">
                <a:solidFill>
                  <a:srgbClr val="000000"/>
                </a:solidFill>
              </a:rPr>
              <a:t>GFR</a:t>
            </a:r>
            <a:endParaRPr lang="en-US" sz="1000" b="1" smtClean="0">
              <a:solidFill>
                <a:srgbClr val="000000"/>
              </a:solidFill>
            </a:endParaRPr>
          </a:p>
        </p:txBody>
      </p:sp>
      <p:sp>
        <p:nvSpPr>
          <p:cNvPr id="52237" name="Text Box 14"/>
          <p:cNvSpPr txBox="1">
            <a:spLocks noChangeAspect="1" noChangeArrowheads="1"/>
          </p:cNvSpPr>
          <p:nvPr/>
        </p:nvSpPr>
        <p:spPr bwMode="auto">
          <a:xfrm>
            <a:off x="1219200" y="3733800"/>
            <a:ext cx="731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smtClean="0">
                <a:solidFill>
                  <a:srgbClr val="000000"/>
                </a:solidFill>
              </a:rPr>
              <a:t>Stage 1               Stage 2               Stage  3            Stage  4           Stage   5</a:t>
            </a:r>
            <a:endParaRPr lang="en-US" sz="1600" smtClean="0">
              <a:solidFill>
                <a:srgbClr val="000000"/>
              </a:solidFill>
            </a:endParaRPr>
          </a:p>
        </p:txBody>
      </p:sp>
      <p:sp>
        <p:nvSpPr>
          <p:cNvPr id="52238" name="Text Box 15"/>
          <p:cNvSpPr txBox="1">
            <a:spLocks noChangeAspect="1" noChangeArrowheads="1"/>
          </p:cNvSpPr>
          <p:nvPr/>
        </p:nvSpPr>
        <p:spPr bwMode="auto">
          <a:xfrm>
            <a:off x="5334000" y="4419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smtClean="0"/>
              <a:t>Nephrologist</a:t>
            </a:r>
            <a:endParaRPr lang="en-US" sz="2400" b="1" dirty="0" smtClean="0">
              <a:latin typeface="Calibri" pitchFamily="34" charset="0"/>
            </a:endParaRPr>
          </a:p>
        </p:txBody>
      </p:sp>
      <p:sp>
        <p:nvSpPr>
          <p:cNvPr id="52239" name="Text Box 16"/>
          <p:cNvSpPr txBox="1">
            <a:spLocks noChangeAspect="1" noChangeArrowheads="1"/>
          </p:cNvSpPr>
          <p:nvPr/>
        </p:nvSpPr>
        <p:spPr bwMode="auto">
          <a:xfrm>
            <a:off x="609600" y="4419600"/>
            <a:ext cx="396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smtClean="0"/>
              <a:t>Primary Care Practitioner</a:t>
            </a:r>
            <a:endParaRPr lang="en-US" sz="2400" b="1" dirty="0" smtClean="0">
              <a:latin typeface="Calibri" pitchFamily="34" charset="0"/>
            </a:endParaRPr>
          </a:p>
        </p:txBody>
      </p:sp>
      <p:sp>
        <p:nvSpPr>
          <p:cNvPr id="52240" name="Text Box 17"/>
          <p:cNvSpPr txBox="1">
            <a:spLocks noChangeAspect="1" noChangeArrowheads="1"/>
          </p:cNvSpPr>
          <p:nvPr/>
        </p:nvSpPr>
        <p:spPr bwMode="auto">
          <a:xfrm>
            <a:off x="1754794" y="6046053"/>
            <a:ext cx="5586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smtClean="0"/>
              <a:t>The Patient (always) </a:t>
            </a:r>
          </a:p>
          <a:p>
            <a:pPr algn="ctr" fontAlgn="base">
              <a:spcBef>
                <a:spcPct val="0"/>
              </a:spcBef>
              <a:spcAft>
                <a:spcPct val="0"/>
              </a:spcAft>
            </a:pPr>
            <a:r>
              <a:rPr lang="en-US" sz="2400" b="1" dirty="0" smtClean="0"/>
              <a:t>and other subspecialists (as needed)</a:t>
            </a:r>
            <a:endParaRPr lang="en-US" sz="2400" b="1" dirty="0" smtClean="0">
              <a:latin typeface="Calibri" pitchFamily="34" charset="0"/>
            </a:endParaRPr>
          </a:p>
        </p:txBody>
      </p:sp>
      <p:sp>
        <p:nvSpPr>
          <p:cNvPr id="52241" name="Line 20"/>
          <p:cNvSpPr>
            <a:spLocks noChangeAspect="1" noChangeShapeType="1"/>
          </p:cNvSpPr>
          <p:nvPr/>
        </p:nvSpPr>
        <p:spPr bwMode="auto">
          <a:xfrm flipH="1">
            <a:off x="5638800" y="2590800"/>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52242" name="Text Box 22"/>
          <p:cNvSpPr txBox="1">
            <a:spLocks noChangeAspect="1" noChangeArrowheads="1"/>
          </p:cNvSpPr>
          <p:nvPr/>
        </p:nvSpPr>
        <p:spPr bwMode="auto">
          <a:xfrm>
            <a:off x="114300" y="40830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dirty="0" smtClean="0">
                <a:solidFill>
                  <a:srgbClr val="000000"/>
                </a:solidFill>
              </a:rPr>
              <a:t>GFR                    90 	        60                       30                     15</a:t>
            </a:r>
            <a:endParaRPr lang="en-US" sz="1600" dirty="0" smtClean="0">
              <a:solidFill>
                <a:srgbClr val="000000"/>
              </a:solidFill>
            </a:endParaRPr>
          </a:p>
        </p:txBody>
      </p:sp>
      <p:sp>
        <p:nvSpPr>
          <p:cNvPr id="52243" name="Text Box 23"/>
          <p:cNvSpPr txBox="1">
            <a:spLocks noChangeArrowheads="1"/>
          </p:cNvSpPr>
          <p:nvPr/>
        </p:nvSpPr>
        <p:spPr bwMode="auto">
          <a:xfrm>
            <a:off x="242887" y="762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b="1" dirty="0" smtClean="0">
                <a:effectLst>
                  <a:outerShdw blurRad="38100" dist="38100" dir="2700000" algn="tl">
                    <a:srgbClr val="000000">
                      <a:alpha val="43137"/>
                    </a:srgbClr>
                  </a:outerShdw>
                </a:effectLst>
              </a:rPr>
              <a:t>Who Should be Involved in the </a:t>
            </a:r>
          </a:p>
          <a:p>
            <a:pPr algn="ctr" eaLnBrk="1" fontAlgn="base" hangingPunct="1">
              <a:spcBef>
                <a:spcPct val="0"/>
              </a:spcBef>
              <a:spcAft>
                <a:spcPct val="0"/>
              </a:spcAft>
            </a:pPr>
            <a:r>
              <a:rPr lang="en-US" sz="3200" b="1" dirty="0" smtClean="0">
                <a:effectLst>
                  <a:outerShdw blurRad="38100" dist="38100" dir="2700000" algn="tl">
                    <a:srgbClr val="000000">
                      <a:alpha val="43137"/>
                    </a:srgbClr>
                  </a:outerShdw>
                </a:effectLst>
              </a:rPr>
              <a:t>Patient Safety Approach to CKD?</a:t>
            </a:r>
          </a:p>
        </p:txBody>
      </p:sp>
      <p:sp>
        <p:nvSpPr>
          <p:cNvPr id="113692" name="Text Box 28"/>
          <p:cNvSpPr txBox="1">
            <a:spLocks noChangeArrowheads="1"/>
          </p:cNvSpPr>
          <p:nvPr/>
        </p:nvSpPr>
        <p:spPr bwMode="auto">
          <a:xfrm>
            <a:off x="2743200" y="5638800"/>
            <a:ext cx="3733800" cy="461665"/>
          </a:xfrm>
          <a:prstGeom prst="rect">
            <a:avLst/>
          </a:prstGeom>
          <a:solidFill>
            <a:schemeClr val="bg1"/>
          </a:solidFill>
          <a:ln w="38100">
            <a:solidFill>
              <a:schemeClr val="bg1"/>
            </a:solidFill>
            <a:miter lim="800000"/>
            <a:headEnd/>
            <a:tailEnd/>
          </a:ln>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2400" b="1" dirty="0" smtClean="0">
                <a:solidFill>
                  <a:srgbClr val="F15E23"/>
                </a:solidFill>
              </a:rPr>
              <a:t>Patient safety                          </a:t>
            </a:r>
          </a:p>
        </p:txBody>
      </p:sp>
      <p:sp>
        <p:nvSpPr>
          <p:cNvPr id="113690" name="Line 26"/>
          <p:cNvSpPr>
            <a:spLocks noChangeShapeType="1"/>
          </p:cNvSpPr>
          <p:nvPr/>
        </p:nvSpPr>
        <p:spPr bwMode="auto">
          <a:xfrm>
            <a:off x="609600" y="5410200"/>
            <a:ext cx="7877175" cy="0"/>
          </a:xfrm>
          <a:prstGeom prst="line">
            <a:avLst/>
          </a:prstGeom>
          <a:noFill/>
          <a:ln w="323850">
            <a:solidFill>
              <a:srgbClr val="F15E23"/>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34839" name="TextBox 22"/>
          <p:cNvSpPr txBox="1">
            <a:spLocks noChangeArrowheads="1"/>
          </p:cNvSpPr>
          <p:nvPr/>
        </p:nvSpPr>
        <p:spPr bwMode="auto">
          <a:xfrm>
            <a:off x="4953000" y="4800600"/>
            <a:ext cx="1524000" cy="457200"/>
          </a:xfrm>
          <a:prstGeom prst="rect">
            <a:avLst/>
          </a:prstGeom>
          <a:noFill/>
          <a:ln>
            <a:noFill/>
          </a:ln>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2400" b="1" dirty="0" smtClean="0">
                <a:solidFill>
                  <a:srgbClr val="FFFFFF"/>
                </a:solidFill>
                <a:latin typeface="Arial"/>
              </a:rPr>
              <a:t>Consult?</a:t>
            </a:r>
          </a:p>
        </p:txBody>
      </p:sp>
      <p:pic>
        <p:nvPicPr>
          <p:cNvPr id="52247" name="Picture 24"/>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1938" y="1273176"/>
            <a:ext cx="8620125" cy="5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pic>
    </p:spTree>
    <p:extLst>
      <p:ext uri="{BB962C8B-B14F-4D97-AF65-F5344CB8AC3E}">
        <p14:creationId xmlns:p14="http://schemas.microsoft.com/office/powerpoint/2010/main" val="206756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2" grpId="0" animBg="1"/>
      <p:bldP spid="1136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991600" cy="1077218"/>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rPr>
              <a:t>Nephrology Consult, </a:t>
            </a:r>
            <a:endParaRPr 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rPr>
              <a:t>Co-Management </a:t>
            </a:r>
            <a:r>
              <a:rPr lang="en-US" sz="3200" b="1" dirty="0">
                <a:effectLst>
                  <a:outerShdw blurRad="38100" dist="38100" dir="2700000" algn="tl">
                    <a:srgbClr val="000000">
                      <a:alpha val="43137"/>
                    </a:srgbClr>
                  </a:outerShdw>
                </a:effectLst>
              </a:rPr>
              <a:t>and Referral</a:t>
            </a:r>
          </a:p>
        </p:txBody>
      </p:sp>
      <p:sp>
        <p:nvSpPr>
          <p:cNvPr id="3" name="Rectangle 2"/>
          <p:cNvSpPr/>
          <p:nvPr/>
        </p:nvSpPr>
        <p:spPr>
          <a:xfrm>
            <a:off x="50017" y="1382018"/>
            <a:ext cx="8950037" cy="4247317"/>
          </a:xfrm>
          <a:prstGeom prst="rect">
            <a:avLst/>
          </a:prstGeom>
        </p:spPr>
        <p:txBody>
          <a:bodyPr wrap="square">
            <a:spAutoFit/>
          </a:bodyPr>
          <a:lstStyle/>
          <a:p>
            <a:endParaRPr lang="en-US" dirty="0"/>
          </a:p>
          <a:p>
            <a:pPr marL="285750" indent="-285750">
              <a:buFont typeface="Wingdings" pitchFamily="2" charset="2"/>
              <a:buChar char="§"/>
            </a:pPr>
            <a:r>
              <a:rPr lang="en-US" sz="2800" dirty="0" smtClean="0"/>
              <a:t>Best </a:t>
            </a:r>
            <a:r>
              <a:rPr lang="en-US" sz="2800" dirty="0"/>
              <a:t>Practice Models and Clinical </a:t>
            </a:r>
            <a:r>
              <a:rPr lang="en-US" sz="2800" dirty="0" smtClean="0"/>
              <a:t>Practice Guidelines </a:t>
            </a:r>
          </a:p>
          <a:p>
            <a:r>
              <a:rPr lang="en-US" sz="2800" dirty="0"/>
              <a:t>	</a:t>
            </a:r>
            <a:r>
              <a:rPr lang="en-US" sz="2800" dirty="0" smtClean="0"/>
              <a:t>- CKD detection vs. nephrology referral distinction</a:t>
            </a:r>
          </a:p>
          <a:p>
            <a:r>
              <a:rPr lang="en-US" sz="2800" dirty="0"/>
              <a:t>	</a:t>
            </a:r>
            <a:r>
              <a:rPr lang="en-US" sz="2800" dirty="0" smtClean="0"/>
              <a:t>- Majority of patients remain in primary care</a:t>
            </a:r>
            <a:endParaRPr lang="en-US" sz="2800" dirty="0"/>
          </a:p>
          <a:p>
            <a:r>
              <a:rPr lang="en-US" sz="2800" dirty="0" smtClean="0"/>
              <a:t>	- </a:t>
            </a:r>
            <a:r>
              <a:rPr lang="en-US" sz="2800" dirty="0"/>
              <a:t>I</a:t>
            </a:r>
            <a:r>
              <a:rPr lang="en-US" sz="2800" dirty="0" smtClean="0"/>
              <a:t>ndications for nephrology referral</a:t>
            </a:r>
          </a:p>
          <a:p>
            <a:r>
              <a:rPr lang="en-US" sz="2800" dirty="0"/>
              <a:t>	</a:t>
            </a:r>
            <a:r>
              <a:rPr lang="en-US" sz="2800" dirty="0" smtClean="0"/>
              <a:t>- Early </a:t>
            </a:r>
            <a:r>
              <a:rPr lang="en-US" sz="2800" dirty="0"/>
              <a:t>vs. late </a:t>
            </a:r>
            <a:r>
              <a:rPr lang="en-US" sz="2800" dirty="0" smtClean="0"/>
              <a:t>nephrology referral impact</a:t>
            </a:r>
            <a:endParaRPr lang="en-US" sz="2800" dirty="0"/>
          </a:p>
          <a:p>
            <a:r>
              <a:rPr lang="en-US" sz="2800" dirty="0" smtClean="0"/>
              <a:t>	- Co-management considerations </a:t>
            </a:r>
            <a:endParaRPr lang="en-US" sz="2800" dirty="0"/>
          </a:p>
          <a:p>
            <a:pPr marL="285750" indent="-285750">
              <a:buFont typeface="Wingdings" pitchFamily="2" charset="2"/>
              <a:buChar char="§"/>
            </a:pPr>
            <a:endParaRPr lang="en-US" sz="2800" dirty="0"/>
          </a:p>
          <a:p>
            <a:pPr marL="285750" indent="-285750">
              <a:buFont typeface="Wingdings" pitchFamily="2" charset="2"/>
              <a:buChar char="§"/>
            </a:pPr>
            <a:r>
              <a:rPr lang="en-US" sz="2800" dirty="0" smtClean="0"/>
              <a:t>Question &amp; Answer</a:t>
            </a:r>
            <a:endParaRPr lang="en-US" sz="2800" dirty="0"/>
          </a:p>
          <a:p>
            <a:r>
              <a:rPr lang="en-US" sz="2800" dirty="0"/>
              <a:t> </a:t>
            </a:r>
          </a:p>
        </p:txBody>
      </p:sp>
      <p:sp>
        <p:nvSpPr>
          <p:cNvPr id="5" name="Rectangle 4"/>
          <p:cNvSpPr/>
          <p:nvPr/>
        </p:nvSpPr>
        <p:spPr>
          <a:xfrm>
            <a:off x="2260600" y="5538608"/>
            <a:ext cx="4572000" cy="1200329"/>
          </a:xfrm>
          <a:prstGeom prst="rect">
            <a:avLst/>
          </a:prstGeom>
        </p:spPr>
        <p:txBody>
          <a:bodyPr>
            <a:spAutoFit/>
          </a:bodyPr>
          <a:lstStyle/>
          <a:p>
            <a:pPr algn="ctr"/>
            <a:r>
              <a:rPr lang="en-US" dirty="0" smtClean="0"/>
              <a:t>11:00 to 11:45 am, Saturday, 26 April 2014</a:t>
            </a:r>
            <a:endParaRPr lang="en-US" dirty="0"/>
          </a:p>
          <a:p>
            <a:pPr algn="ctr"/>
            <a:r>
              <a:rPr lang="en-US" dirty="0"/>
              <a:t>Joseph A. Vassalotti, </a:t>
            </a:r>
            <a:r>
              <a:rPr lang="en-US" dirty="0" smtClean="0"/>
              <a:t>MD, FASN, FNKF</a:t>
            </a:r>
            <a:endParaRPr lang="en-US" dirty="0"/>
          </a:p>
          <a:p>
            <a:pPr algn="ctr"/>
            <a:r>
              <a:rPr lang="en-US" dirty="0"/>
              <a:t>Chief Medical Officer</a:t>
            </a:r>
          </a:p>
          <a:p>
            <a:pPr algn="ctr"/>
            <a:r>
              <a:rPr lang="en-US" dirty="0"/>
              <a:t>Associate Clinical Professor of Medicine</a:t>
            </a:r>
          </a:p>
        </p:txBody>
      </p:sp>
      <p:pic>
        <p:nvPicPr>
          <p:cNvPr id="6" name="Picture 2" descr="C:\Users\josephv.KIDNEY\Desktop\IcahnSOM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017" y="5715000"/>
            <a:ext cx="762782" cy="105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37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4754" name="Rectangle 2"/>
          <p:cNvSpPr>
            <a:spLocks noGrp="1" noChangeArrowheads="1"/>
          </p:cNvSpPr>
          <p:nvPr>
            <p:ph type="title" idx="4294967295"/>
          </p:nvPr>
        </p:nvSpPr>
        <p:spPr>
          <a:xfrm>
            <a:off x="0" y="79375"/>
            <a:ext cx="9144000" cy="1136650"/>
          </a:xfrm>
        </p:spPr>
        <p:txBody>
          <a:bodyPr rtlCol="0">
            <a:noAutofit/>
          </a:bodyPr>
          <a:lstStyle/>
          <a:p>
            <a:pPr fontAlgn="auto">
              <a:spcAft>
                <a:spcPts val="0"/>
              </a:spcAft>
              <a:defRPr/>
            </a:pPr>
            <a:r>
              <a:rPr lang="en-US" sz="3200" b="1" dirty="0">
                <a:effectLst>
                  <a:outerShdw blurRad="38100" dist="38100" dir="2700000" algn="tl">
                    <a:srgbClr val="000000">
                      <a:alpha val="43137"/>
                    </a:srgbClr>
                  </a:outerShdw>
                </a:effectLst>
              </a:rPr>
              <a:t>Impact of primary care CKD detection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with a patient safety approach</a:t>
            </a:r>
          </a:p>
        </p:txBody>
      </p:sp>
      <p:sp>
        <p:nvSpPr>
          <p:cNvPr id="30722" name="Text Box 6"/>
          <p:cNvSpPr txBox="1">
            <a:spLocks noChangeArrowheads="1"/>
          </p:cNvSpPr>
          <p:nvPr/>
        </p:nvSpPr>
        <p:spPr bwMode="auto">
          <a:xfrm>
            <a:off x="2667000" y="6287863"/>
            <a:ext cx="3813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r>
              <a:rPr lang="en-US" dirty="0" smtClean="0">
                <a:solidFill>
                  <a:prstClr val="black"/>
                </a:solidFill>
                <a:latin typeface="+mn-lt"/>
              </a:rPr>
              <a:t>Am J Kidney Dis 2009,53:681-668</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08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5843588" y="2667000"/>
            <a:ext cx="20526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r>
              <a:rPr lang="en-US" sz="2000" b="1" smtClean="0">
                <a:solidFill>
                  <a:srgbClr val="008000"/>
                </a:solidFill>
                <a:latin typeface="Arial Rounded MT Bold" pitchFamily="34" charset="0"/>
              </a:rPr>
              <a:t>Patient Safety</a:t>
            </a:r>
          </a:p>
          <a:p>
            <a:pPr algn="ctr" fontAlgn="base">
              <a:spcBef>
                <a:spcPct val="0"/>
              </a:spcBef>
              <a:spcAft>
                <a:spcPct val="0"/>
              </a:spcAft>
            </a:pPr>
            <a:r>
              <a:rPr lang="en-US" sz="2000" b="1" smtClean="0">
                <a:solidFill>
                  <a:srgbClr val="008000"/>
                </a:solidFill>
                <a:latin typeface="Arial Rounded MT Bold" pitchFamily="34" charset="0"/>
              </a:rPr>
              <a:t>Following</a:t>
            </a:r>
          </a:p>
          <a:p>
            <a:pPr algn="ctr" fontAlgn="base">
              <a:spcBef>
                <a:spcPct val="0"/>
              </a:spcBef>
              <a:spcAft>
                <a:spcPct val="0"/>
              </a:spcAft>
            </a:pPr>
            <a:r>
              <a:rPr lang="en-US" sz="2000" b="1" smtClean="0">
                <a:solidFill>
                  <a:srgbClr val="008000"/>
                </a:solidFill>
                <a:latin typeface="Arial Rounded MT Bold" pitchFamily="34" charset="0"/>
              </a:rPr>
              <a:t>CKD detection</a:t>
            </a:r>
            <a:r>
              <a:rPr lang="en-US" sz="2000" b="1" smtClean="0">
                <a:solidFill>
                  <a:prstClr val="black"/>
                </a:solidFill>
              </a:rPr>
              <a:t> </a:t>
            </a:r>
          </a:p>
          <a:p>
            <a:pPr algn="ctr" fontAlgn="base">
              <a:spcBef>
                <a:spcPct val="0"/>
              </a:spcBef>
              <a:spcAft>
                <a:spcPct val="0"/>
              </a:spcAft>
            </a:pPr>
            <a:endParaRPr lang="en-US" sz="2000" b="1" smtClean="0">
              <a:solidFill>
                <a:prstClr val="black"/>
              </a:solidFill>
            </a:endParaRPr>
          </a:p>
          <a:p>
            <a:pPr algn="ctr" fontAlgn="base">
              <a:spcBef>
                <a:spcPct val="0"/>
              </a:spcBef>
              <a:spcAft>
                <a:spcPct val="0"/>
              </a:spcAft>
            </a:pPr>
            <a:endParaRPr lang="en-US" sz="2000" b="1" smtClean="0">
              <a:solidFill>
                <a:prstClr val="black"/>
              </a:solidFill>
            </a:endParaRPr>
          </a:p>
        </p:txBody>
      </p:sp>
    </p:spTree>
    <p:extLst>
      <p:ext uri="{BB962C8B-B14F-4D97-AF65-F5344CB8AC3E}">
        <p14:creationId xmlns:p14="http://schemas.microsoft.com/office/powerpoint/2010/main" val="420282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effectLst>
                  <a:outerShdw blurRad="38100" dist="38100" dir="2700000" algn="tl">
                    <a:srgbClr val="000000">
                      <a:alpha val="43137"/>
                    </a:srgbClr>
                  </a:outerShdw>
                </a:effectLst>
              </a:rPr>
              <a:t>AKI and CKD Integration: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Severity of AKI and CKD</a:t>
            </a:r>
            <a:endParaRPr lang="en-US" b="1" dirty="0">
              <a:effectLst>
                <a:outerShdw blurRad="38100" dist="38100" dir="2700000" algn="tl">
                  <a:srgbClr val="000000">
                    <a:alpha val="43137"/>
                  </a:srgbClr>
                </a:outerShdw>
              </a:effectLst>
            </a:endParaRPr>
          </a:p>
        </p:txBody>
      </p:sp>
      <p:pic>
        <p:nvPicPr>
          <p:cNvPr id="1026" name="Picture 2" descr="C:\Users\josephv.KIDNEY\Desktop\AKI and CK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6320"/>
            <a:ext cx="8229600" cy="40187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5445060"/>
            <a:ext cx="8229600" cy="954107"/>
          </a:xfrm>
          <a:prstGeom prst="rect">
            <a:avLst/>
          </a:prstGeom>
        </p:spPr>
        <p:txBody>
          <a:bodyPr wrap="square">
            <a:spAutoFit/>
          </a:bodyPr>
          <a:lstStyle/>
          <a:p>
            <a:r>
              <a:rPr lang="en-US" sz="1400" b="1" dirty="0">
                <a:solidFill>
                  <a:prstClr val="black"/>
                </a:solidFill>
              </a:rPr>
              <a:t>Effect of severity of acute kidney injury (AKI) on outcomes</a:t>
            </a:r>
            <a:r>
              <a:rPr lang="en-US" sz="1400" b="1" dirty="0" smtClean="0">
                <a:solidFill>
                  <a:prstClr val="black"/>
                </a:solidFill>
              </a:rPr>
              <a:t>. </a:t>
            </a:r>
            <a:r>
              <a:rPr lang="en-US" sz="1400" dirty="0">
                <a:solidFill>
                  <a:prstClr val="black"/>
                </a:solidFill>
              </a:rPr>
              <a:t>AKI patients who survived for 1 year. (a) Mean </a:t>
            </a:r>
            <a:r>
              <a:rPr lang="en-US" sz="1400" dirty="0" err="1">
                <a:solidFill>
                  <a:prstClr val="black"/>
                </a:solidFill>
              </a:rPr>
              <a:t>eGFR</a:t>
            </a:r>
            <a:r>
              <a:rPr lang="en-US" sz="1400" dirty="0">
                <a:solidFill>
                  <a:prstClr val="black"/>
                </a:solidFill>
              </a:rPr>
              <a:t> over time (</a:t>
            </a:r>
            <a:r>
              <a:rPr lang="en-US" sz="1400" dirty="0" err="1">
                <a:solidFill>
                  <a:prstClr val="black"/>
                </a:solidFill>
              </a:rPr>
              <a:t>tertiles</a:t>
            </a:r>
            <a:r>
              <a:rPr lang="en-US" sz="1400" dirty="0">
                <a:solidFill>
                  <a:prstClr val="black"/>
                </a:solidFill>
              </a:rPr>
              <a:t>). (b) AKI patients who survived for 1 year. Mean serum </a:t>
            </a:r>
            <a:r>
              <a:rPr lang="en-US" sz="1400" dirty="0" err="1">
                <a:solidFill>
                  <a:prstClr val="black"/>
                </a:solidFill>
              </a:rPr>
              <a:t>creatinine</a:t>
            </a:r>
            <a:r>
              <a:rPr lang="en-US" sz="1400" dirty="0">
                <a:solidFill>
                  <a:prstClr val="black"/>
                </a:solidFill>
              </a:rPr>
              <a:t> (</a:t>
            </a:r>
            <a:r>
              <a:rPr lang="en-US" sz="1400" dirty="0" err="1">
                <a:solidFill>
                  <a:prstClr val="black"/>
                </a:solidFill>
              </a:rPr>
              <a:t>Scr</a:t>
            </a:r>
            <a:r>
              <a:rPr lang="en-US" sz="1400" dirty="0">
                <a:solidFill>
                  <a:prstClr val="black"/>
                </a:solidFill>
              </a:rPr>
              <a:t>) over time (</a:t>
            </a:r>
            <a:r>
              <a:rPr lang="en-US" sz="1400" dirty="0" err="1">
                <a:solidFill>
                  <a:prstClr val="black"/>
                </a:solidFill>
              </a:rPr>
              <a:t>tertiles</a:t>
            </a:r>
            <a:r>
              <a:rPr lang="en-US" sz="1400" dirty="0">
                <a:solidFill>
                  <a:prstClr val="black"/>
                </a:solidFill>
              </a:rPr>
              <a:t>). </a:t>
            </a:r>
            <a:r>
              <a:rPr lang="en-US" sz="1400" dirty="0" err="1">
                <a:solidFill>
                  <a:prstClr val="black"/>
                </a:solidFill>
              </a:rPr>
              <a:t>Tertiles</a:t>
            </a:r>
            <a:r>
              <a:rPr lang="en-US" sz="1400" dirty="0">
                <a:solidFill>
                  <a:prstClr val="black"/>
                </a:solidFill>
              </a:rPr>
              <a:t> were defined based on </a:t>
            </a:r>
            <a:r>
              <a:rPr lang="en-US" sz="1400" dirty="0" err="1">
                <a:solidFill>
                  <a:prstClr val="black"/>
                </a:solidFill>
              </a:rPr>
              <a:t>Scr</a:t>
            </a:r>
            <a:r>
              <a:rPr lang="en-US" sz="1400" dirty="0">
                <a:solidFill>
                  <a:prstClr val="black"/>
                </a:solidFill>
              </a:rPr>
              <a:t> at 1–5 years post admission. Error bars show the 95% confidence interval at each time point.</a:t>
            </a:r>
          </a:p>
        </p:txBody>
      </p:sp>
      <p:sp>
        <p:nvSpPr>
          <p:cNvPr id="4" name="Rectangle 3"/>
          <p:cNvSpPr/>
          <p:nvPr/>
        </p:nvSpPr>
        <p:spPr>
          <a:xfrm>
            <a:off x="1066800" y="6386467"/>
            <a:ext cx="7848600" cy="461665"/>
          </a:xfrm>
          <a:prstGeom prst="rect">
            <a:avLst/>
          </a:prstGeom>
        </p:spPr>
        <p:txBody>
          <a:bodyPr wrap="square">
            <a:spAutoFit/>
          </a:bodyPr>
          <a:lstStyle/>
          <a:p>
            <a:pPr algn="ctr"/>
            <a:r>
              <a:rPr lang="en-US" sz="1200" dirty="0" err="1">
                <a:solidFill>
                  <a:prstClr val="black"/>
                </a:solidFill>
              </a:rPr>
              <a:t>Chawla</a:t>
            </a:r>
            <a:r>
              <a:rPr lang="en-US" sz="1200" dirty="0">
                <a:solidFill>
                  <a:prstClr val="black"/>
                </a:solidFill>
              </a:rPr>
              <a:t>, LS; Kimmel, </a:t>
            </a:r>
            <a:r>
              <a:rPr lang="en-US" sz="1200" dirty="0" smtClean="0">
                <a:solidFill>
                  <a:prstClr val="black"/>
                </a:solidFill>
              </a:rPr>
              <a:t>PL Acute </a:t>
            </a:r>
            <a:r>
              <a:rPr lang="en-US" sz="1200" dirty="0">
                <a:solidFill>
                  <a:prstClr val="black"/>
                </a:solidFill>
              </a:rPr>
              <a:t>kidney injury and chronic kidney disease: an integrated clinical syndrome</a:t>
            </a:r>
          </a:p>
          <a:p>
            <a:pPr algn="ctr"/>
            <a:r>
              <a:rPr lang="en-US" sz="1200" dirty="0">
                <a:solidFill>
                  <a:prstClr val="black"/>
                </a:solidFill>
              </a:rPr>
              <a:t>Kidney Int., 2012 vol. 82(5) pp. 516-24</a:t>
            </a:r>
          </a:p>
        </p:txBody>
      </p:sp>
    </p:spTree>
    <p:extLst>
      <p:ext uri="{BB962C8B-B14F-4D97-AF65-F5344CB8AC3E}">
        <p14:creationId xmlns:p14="http://schemas.microsoft.com/office/powerpoint/2010/main" val="7344164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AKI and CKD</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Integration:</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Frequency of AKI and CKD</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Rectangle 2"/>
          <p:cNvSpPr/>
          <p:nvPr/>
        </p:nvSpPr>
        <p:spPr>
          <a:xfrm>
            <a:off x="762000" y="5863247"/>
            <a:ext cx="8229600" cy="523220"/>
          </a:xfrm>
          <a:prstGeom prst="rect">
            <a:avLst/>
          </a:prstGeom>
        </p:spPr>
        <p:txBody>
          <a:bodyPr wrap="square">
            <a:spAutoFit/>
          </a:bodyPr>
          <a:lstStyle/>
          <a:p>
            <a:r>
              <a:rPr lang="en-US" sz="1400" b="1" dirty="0">
                <a:solidFill>
                  <a:prstClr val="black"/>
                </a:solidFill>
              </a:rPr>
              <a:t>Effect of acute kidney injury (AKI) frequency on </a:t>
            </a:r>
            <a:r>
              <a:rPr lang="en-US" sz="1400" b="1" dirty="0" smtClean="0">
                <a:solidFill>
                  <a:prstClr val="black"/>
                </a:solidFill>
              </a:rPr>
              <a:t>outcomes. </a:t>
            </a:r>
            <a:r>
              <a:rPr lang="en-US" sz="1400" dirty="0">
                <a:solidFill>
                  <a:prstClr val="black"/>
                </a:solidFill>
              </a:rPr>
              <a:t>Survival to stage 4 chronic kidney disease (CKD) in no AKI vs. multiple AKI episode groups.</a:t>
            </a:r>
          </a:p>
        </p:txBody>
      </p:sp>
      <p:sp>
        <p:nvSpPr>
          <p:cNvPr id="4" name="Rectangle 3"/>
          <p:cNvSpPr/>
          <p:nvPr/>
        </p:nvSpPr>
        <p:spPr>
          <a:xfrm>
            <a:off x="1066800" y="6386467"/>
            <a:ext cx="7848600" cy="461665"/>
          </a:xfrm>
          <a:prstGeom prst="rect">
            <a:avLst/>
          </a:prstGeom>
        </p:spPr>
        <p:txBody>
          <a:bodyPr wrap="square">
            <a:spAutoFit/>
          </a:bodyPr>
          <a:lstStyle/>
          <a:p>
            <a:pPr algn="ctr"/>
            <a:r>
              <a:rPr lang="en-US" sz="1200" dirty="0" err="1">
                <a:solidFill>
                  <a:prstClr val="black"/>
                </a:solidFill>
              </a:rPr>
              <a:t>Chawla</a:t>
            </a:r>
            <a:r>
              <a:rPr lang="en-US" sz="1200" dirty="0">
                <a:solidFill>
                  <a:prstClr val="black"/>
                </a:solidFill>
              </a:rPr>
              <a:t>, LS; Kimmel, </a:t>
            </a:r>
            <a:r>
              <a:rPr lang="en-US" sz="1200" dirty="0" smtClean="0">
                <a:solidFill>
                  <a:prstClr val="black"/>
                </a:solidFill>
              </a:rPr>
              <a:t>PL Acute </a:t>
            </a:r>
            <a:r>
              <a:rPr lang="en-US" sz="1200" dirty="0">
                <a:solidFill>
                  <a:prstClr val="black"/>
                </a:solidFill>
              </a:rPr>
              <a:t>kidney injury and chronic kidney disease: an integrated clinical syndrome</a:t>
            </a:r>
          </a:p>
          <a:p>
            <a:pPr algn="ctr"/>
            <a:r>
              <a:rPr lang="en-US" sz="1200" dirty="0">
                <a:solidFill>
                  <a:prstClr val="black"/>
                </a:solidFill>
              </a:rPr>
              <a:t>Kidney Int., 2012 vol. 82(5) pp. 516-24</a:t>
            </a:r>
          </a:p>
        </p:txBody>
      </p:sp>
      <p:pic>
        <p:nvPicPr>
          <p:cNvPr id="5" name="Picture 2" descr="C:\Users\josephv.KIDNEY\Desktop\ki2012208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60500"/>
            <a:ext cx="6248400" cy="433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897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AKI and Nephrology Consultation</a:t>
            </a:r>
            <a:br>
              <a:rPr lang="en-US" b="1" dirty="0" smtClean="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4" name="Rectangle 3"/>
          <p:cNvSpPr/>
          <p:nvPr/>
        </p:nvSpPr>
        <p:spPr>
          <a:xfrm>
            <a:off x="1066800" y="6386469"/>
            <a:ext cx="7848600" cy="461665"/>
          </a:xfrm>
          <a:prstGeom prst="rect">
            <a:avLst/>
          </a:prstGeom>
        </p:spPr>
        <p:txBody>
          <a:bodyPr wrap="square" lIns="91390" tIns="45697" rIns="91390" bIns="45697">
            <a:spAutoFit/>
          </a:bodyPr>
          <a:lstStyle/>
          <a:p>
            <a:pPr algn="ctr" defTabSz="913926"/>
            <a:r>
              <a:rPr lang="en-US" sz="1200" dirty="0" err="1">
                <a:solidFill>
                  <a:prstClr val="black"/>
                </a:solidFill>
              </a:rPr>
              <a:t>Chawla</a:t>
            </a:r>
            <a:r>
              <a:rPr lang="en-US" sz="1200" dirty="0">
                <a:solidFill>
                  <a:prstClr val="black"/>
                </a:solidFill>
              </a:rPr>
              <a:t>, LS; Kimmel, PL Acute kidney injury and chronic kidney disease: an integrated clinical syndrome</a:t>
            </a:r>
          </a:p>
          <a:p>
            <a:pPr algn="ctr" defTabSz="913926"/>
            <a:r>
              <a:rPr lang="en-US" sz="1200" dirty="0">
                <a:solidFill>
                  <a:prstClr val="black"/>
                </a:solidFill>
              </a:rPr>
              <a:t>Kidney Int., 2012 ; 82(5) :516-24</a:t>
            </a:r>
          </a:p>
        </p:txBody>
      </p:sp>
      <p:sp>
        <p:nvSpPr>
          <p:cNvPr id="7" name="TextBox 6"/>
          <p:cNvSpPr txBox="1"/>
          <p:nvPr/>
        </p:nvSpPr>
        <p:spPr>
          <a:xfrm>
            <a:off x="0" y="1219200"/>
            <a:ext cx="9140066" cy="4832092"/>
          </a:xfrm>
          <a:prstGeom prst="rect">
            <a:avLst/>
          </a:prstGeom>
          <a:noFill/>
        </p:spPr>
        <p:txBody>
          <a:bodyPr wrap="none" lIns="91390" tIns="45697" rIns="91390" bIns="45697" rtlCol="0">
            <a:spAutoFit/>
          </a:bodyPr>
          <a:lstStyle/>
          <a:p>
            <a:pPr marL="285600" indent="-285600" defTabSz="913926">
              <a:buFont typeface="Arial" pitchFamily="34" charset="0"/>
              <a:buChar char="•"/>
            </a:pPr>
            <a:r>
              <a:rPr lang="en-US" sz="2800" dirty="0">
                <a:solidFill>
                  <a:prstClr val="black"/>
                </a:solidFill>
              </a:rPr>
              <a:t>AKI Survivors Following Discharge within 30 days</a:t>
            </a:r>
          </a:p>
          <a:p>
            <a:pPr marL="913926" lvl="1" indent="-456963" defTabSz="913926">
              <a:buFontTx/>
              <a:buChar char="-"/>
            </a:pPr>
            <a:r>
              <a:rPr lang="en-US" sz="2800" dirty="0">
                <a:solidFill>
                  <a:prstClr val="black"/>
                </a:solidFill>
              </a:rPr>
              <a:t>11.9% Nephrology follow up</a:t>
            </a:r>
          </a:p>
          <a:p>
            <a:pPr marL="913926" lvl="1" indent="-456963" defTabSz="913926">
              <a:buFontTx/>
              <a:buChar char="-"/>
            </a:pPr>
            <a:r>
              <a:rPr lang="en-US" sz="2800" dirty="0">
                <a:solidFill>
                  <a:prstClr val="black"/>
                </a:solidFill>
              </a:rPr>
              <a:t>29.5% Cardiology follow up</a:t>
            </a:r>
          </a:p>
          <a:p>
            <a:pPr marL="913926" lvl="1" indent="-456963" defTabSz="913926">
              <a:buFontTx/>
              <a:buChar char="-"/>
            </a:pPr>
            <a:r>
              <a:rPr lang="en-US" sz="2800" dirty="0">
                <a:solidFill>
                  <a:prstClr val="black"/>
                </a:solidFill>
              </a:rPr>
              <a:t>74.5% Primary care visit </a:t>
            </a:r>
          </a:p>
          <a:p>
            <a:pPr marL="913926" lvl="1" indent="-456963" defTabSz="913926">
              <a:buFontTx/>
              <a:buChar char="-"/>
            </a:pPr>
            <a:endParaRPr lang="en-US" sz="2800" dirty="0">
              <a:solidFill>
                <a:prstClr val="black"/>
              </a:solidFill>
            </a:endParaRPr>
          </a:p>
          <a:p>
            <a:pPr marL="285600" indent="-285600" defTabSz="913926">
              <a:buFont typeface="Arial" pitchFamily="34" charset="0"/>
              <a:buChar char="•"/>
            </a:pPr>
            <a:r>
              <a:rPr lang="en-US" sz="2800" dirty="0">
                <a:solidFill>
                  <a:prstClr val="black"/>
                </a:solidFill>
              </a:rPr>
              <a:t>AKI Requiring Dialysis Survivors Following Discharge</a:t>
            </a:r>
          </a:p>
          <a:p>
            <a:pPr marL="742565" lvl="1" indent="-285600" defTabSz="913926">
              <a:buFontTx/>
              <a:buChar char="-"/>
            </a:pPr>
            <a:r>
              <a:rPr lang="en-US" sz="2800" dirty="0">
                <a:solidFill>
                  <a:prstClr val="black"/>
                </a:solidFill>
              </a:rPr>
              <a:t>33% Nephrology visit within 30 days</a:t>
            </a:r>
          </a:p>
          <a:p>
            <a:pPr marL="742565" lvl="1" indent="-285600" defTabSz="913926">
              <a:buFontTx/>
              <a:buChar char="-"/>
            </a:pPr>
            <a:r>
              <a:rPr lang="en-US" sz="2800" dirty="0">
                <a:solidFill>
                  <a:prstClr val="black"/>
                </a:solidFill>
              </a:rPr>
              <a:t>48.6% Nephrology visit within 1 year</a:t>
            </a:r>
          </a:p>
          <a:p>
            <a:pPr marL="742565" lvl="1" indent="-285600" defTabSz="913926">
              <a:buFontTx/>
              <a:buChar char="-"/>
            </a:pPr>
            <a:endParaRPr lang="en-US" sz="2800" dirty="0">
              <a:solidFill>
                <a:prstClr val="black"/>
              </a:solidFill>
            </a:endParaRPr>
          </a:p>
          <a:p>
            <a:pPr marL="456963" indent="-456963" defTabSz="913926">
              <a:buFont typeface="Arial" pitchFamily="34" charset="0"/>
              <a:buChar char="•"/>
            </a:pPr>
            <a:r>
              <a:rPr lang="en-US" sz="2800" dirty="0">
                <a:solidFill>
                  <a:prstClr val="black"/>
                </a:solidFill>
              </a:rPr>
              <a:t>Acute Myocardial Infarction Survivors After Discharge</a:t>
            </a:r>
          </a:p>
          <a:p>
            <a:pPr marL="456963" lvl="1" defTabSz="913926"/>
            <a:r>
              <a:rPr lang="en-US" sz="2800" dirty="0">
                <a:solidFill>
                  <a:prstClr val="black"/>
                </a:solidFill>
              </a:rPr>
              <a:t>-  76% Cardiology Consultation within 30 days</a:t>
            </a:r>
          </a:p>
        </p:txBody>
      </p:sp>
    </p:spTree>
    <p:extLst>
      <p:ext uri="{BB962C8B-B14F-4D97-AF65-F5344CB8AC3E}">
        <p14:creationId xmlns:p14="http://schemas.microsoft.com/office/powerpoint/2010/main" val="20746164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44084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59" name="Text Box 6"/>
          <p:cNvSpPr txBox="1">
            <a:spLocks noChangeArrowheads="1"/>
          </p:cNvSpPr>
          <p:nvPr/>
        </p:nvSpPr>
        <p:spPr bwMode="auto">
          <a:xfrm>
            <a:off x="7239000" y="6400800"/>
            <a:ext cx="1590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GB" sz="1200">
                <a:solidFill>
                  <a:prstClr val="black"/>
                </a:solidFill>
              </a:rPr>
              <a:t>BMJ 332:1435, 2006</a:t>
            </a:r>
            <a:endParaRPr lang="en-US" sz="1200" b="1">
              <a:solidFill>
                <a:srgbClr val="000000"/>
              </a:solidFill>
            </a:endParaRPr>
          </a:p>
        </p:txBody>
      </p:sp>
      <p:sp>
        <p:nvSpPr>
          <p:cNvPr id="2" name="Rectangle 1"/>
          <p:cNvSpPr/>
          <p:nvPr/>
        </p:nvSpPr>
        <p:spPr>
          <a:xfrm>
            <a:off x="76200" y="1295400"/>
            <a:ext cx="4572000" cy="4425827"/>
          </a:xfrm>
          <a:prstGeom prst="rect">
            <a:avLst/>
          </a:prstGeom>
        </p:spPr>
        <p:txBody>
          <a:bodyPr>
            <a:spAutoFit/>
          </a:bodyPr>
          <a:lstStyle/>
          <a:p>
            <a:pPr>
              <a:lnSpc>
                <a:spcPct val="80000"/>
              </a:lnSpc>
              <a:buFont typeface="Wingdings" pitchFamily="-110" charset="2"/>
              <a:buChar char="l"/>
              <a:defRPr/>
            </a:pPr>
            <a:r>
              <a:rPr lang="en-US" sz="2200" b="1" dirty="0"/>
              <a:t> </a:t>
            </a:r>
            <a:r>
              <a:rPr lang="en-US" sz="2200" b="1" dirty="0" smtClean="0"/>
              <a:t>Catheter treated patients</a:t>
            </a:r>
            <a:endParaRPr lang="en-US" sz="2200" b="1" dirty="0"/>
          </a:p>
          <a:p>
            <a:pPr lvl="1">
              <a:lnSpc>
                <a:spcPct val="80000"/>
              </a:lnSpc>
              <a:defRPr/>
            </a:pPr>
            <a:r>
              <a:rPr lang="en-US" sz="2200" dirty="0" smtClean="0"/>
              <a:t>Higher mortality</a:t>
            </a:r>
            <a:endParaRPr lang="en-US" sz="2200" dirty="0"/>
          </a:p>
          <a:p>
            <a:pPr lvl="1">
              <a:lnSpc>
                <a:spcPct val="80000"/>
              </a:lnSpc>
              <a:defRPr/>
            </a:pPr>
            <a:r>
              <a:rPr lang="en-US" sz="2200" dirty="0" smtClean="0"/>
              <a:t>Increased bacteremia rates</a:t>
            </a:r>
            <a:endParaRPr lang="en-US" sz="2200" dirty="0"/>
          </a:p>
          <a:p>
            <a:pPr lvl="1">
              <a:lnSpc>
                <a:spcPct val="80000"/>
              </a:lnSpc>
              <a:defRPr/>
            </a:pPr>
            <a:r>
              <a:rPr lang="en-US" sz="2200" dirty="0" smtClean="0"/>
              <a:t>Increased hospitalization rates</a:t>
            </a:r>
          </a:p>
          <a:p>
            <a:pPr lvl="1">
              <a:lnSpc>
                <a:spcPct val="80000"/>
              </a:lnSpc>
              <a:defRPr/>
            </a:pPr>
            <a:r>
              <a:rPr lang="en-US" sz="2200" dirty="0" smtClean="0"/>
              <a:t>Increased costs</a:t>
            </a:r>
          </a:p>
          <a:p>
            <a:pPr lvl="1">
              <a:lnSpc>
                <a:spcPct val="80000"/>
              </a:lnSpc>
              <a:defRPr/>
            </a:pPr>
            <a:r>
              <a:rPr lang="en-US" sz="2200" dirty="0" smtClean="0"/>
              <a:t>(Even after adjustment)</a:t>
            </a:r>
          </a:p>
          <a:p>
            <a:pPr lvl="1">
              <a:lnSpc>
                <a:spcPct val="80000"/>
              </a:lnSpc>
              <a:defRPr/>
            </a:pPr>
            <a:endParaRPr lang="en-US" sz="2200" dirty="0"/>
          </a:p>
          <a:p>
            <a:pPr>
              <a:lnSpc>
                <a:spcPct val="80000"/>
              </a:lnSpc>
              <a:buFont typeface="Wingdings" pitchFamily="-110" charset="2"/>
              <a:buChar char="l"/>
              <a:defRPr/>
            </a:pPr>
            <a:r>
              <a:rPr lang="en-US" sz="2200" b="1" dirty="0"/>
              <a:t> </a:t>
            </a:r>
            <a:r>
              <a:rPr lang="en-US" sz="2200" b="1" dirty="0" smtClean="0"/>
              <a:t>CKD Vessel </a:t>
            </a:r>
            <a:r>
              <a:rPr lang="en-US" sz="2200" b="1" dirty="0"/>
              <a:t>P</a:t>
            </a:r>
            <a:r>
              <a:rPr lang="en-US" sz="2200" b="1" dirty="0" smtClean="0"/>
              <a:t>reservation</a:t>
            </a:r>
            <a:endParaRPr lang="en-US" sz="2200" b="1" dirty="0"/>
          </a:p>
          <a:p>
            <a:pPr lvl="1">
              <a:lnSpc>
                <a:spcPct val="80000"/>
              </a:lnSpc>
              <a:defRPr/>
            </a:pPr>
            <a:r>
              <a:rPr lang="en-US" sz="2200" dirty="0" smtClean="0"/>
              <a:t>Avoid PICC lines in CKD G3b+</a:t>
            </a:r>
            <a:endParaRPr lang="en-US" sz="2200" dirty="0"/>
          </a:p>
          <a:p>
            <a:pPr lvl="1">
              <a:lnSpc>
                <a:spcPct val="80000"/>
              </a:lnSpc>
              <a:defRPr/>
            </a:pPr>
            <a:r>
              <a:rPr lang="en-US" sz="2200" dirty="0" smtClean="0"/>
              <a:t>Know the access plan</a:t>
            </a:r>
            <a:endParaRPr lang="en-US" sz="2200" dirty="0"/>
          </a:p>
          <a:p>
            <a:pPr lvl="1">
              <a:lnSpc>
                <a:spcPct val="80000"/>
              </a:lnSpc>
              <a:defRPr/>
            </a:pPr>
            <a:r>
              <a:rPr lang="en-US" sz="2200" dirty="0" smtClean="0"/>
              <a:t>Selected venipuncture </a:t>
            </a:r>
          </a:p>
          <a:p>
            <a:pPr lvl="1">
              <a:lnSpc>
                <a:spcPct val="80000"/>
              </a:lnSpc>
              <a:defRPr/>
            </a:pPr>
            <a:endParaRPr lang="en-US" sz="2200" dirty="0"/>
          </a:p>
          <a:p>
            <a:pPr>
              <a:lnSpc>
                <a:spcPct val="80000"/>
              </a:lnSpc>
              <a:buFont typeface="Wingdings" pitchFamily="-110" charset="2"/>
              <a:buChar char="l"/>
              <a:defRPr/>
            </a:pPr>
            <a:r>
              <a:rPr lang="en-US" sz="2200" b="1" dirty="0"/>
              <a:t> </a:t>
            </a:r>
            <a:r>
              <a:rPr lang="en-US" sz="2200" b="1" dirty="0" smtClean="0"/>
              <a:t>Rule of thumb </a:t>
            </a:r>
            <a:r>
              <a:rPr lang="en-US" sz="2200" b="1" dirty="0" err="1" smtClean="0"/>
              <a:t>eGFR</a:t>
            </a:r>
            <a:r>
              <a:rPr lang="en-US" sz="2200" b="1" dirty="0" smtClean="0"/>
              <a:t> 30-20-10*</a:t>
            </a:r>
            <a:endParaRPr lang="en-US" sz="2200" b="1" dirty="0"/>
          </a:p>
          <a:p>
            <a:pPr lvl="1">
              <a:lnSpc>
                <a:spcPct val="80000"/>
              </a:lnSpc>
              <a:defRPr/>
            </a:pPr>
            <a:r>
              <a:rPr lang="en-US" sz="2200" dirty="0" smtClean="0"/>
              <a:t>Nephrology Consultation</a:t>
            </a:r>
          </a:p>
          <a:p>
            <a:pPr lvl="1">
              <a:lnSpc>
                <a:spcPct val="80000"/>
              </a:lnSpc>
              <a:defRPr/>
            </a:pPr>
            <a:r>
              <a:rPr lang="en-US" sz="2200" dirty="0" smtClean="0"/>
              <a:t>Referral to vascular surgeon</a:t>
            </a:r>
          </a:p>
          <a:p>
            <a:pPr lvl="1">
              <a:lnSpc>
                <a:spcPct val="80000"/>
              </a:lnSpc>
              <a:defRPr/>
            </a:pPr>
            <a:r>
              <a:rPr lang="en-US" sz="2200" dirty="0" smtClean="0"/>
              <a:t>Initiation of dialysis </a:t>
            </a:r>
          </a:p>
        </p:txBody>
      </p:sp>
      <p:sp>
        <p:nvSpPr>
          <p:cNvPr id="3" name="TextBox 2"/>
          <p:cNvSpPr txBox="1"/>
          <p:nvPr/>
        </p:nvSpPr>
        <p:spPr>
          <a:xfrm>
            <a:off x="204397" y="357257"/>
            <a:ext cx="4315605"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Know the Enemy</a:t>
            </a:r>
            <a:endParaRPr lang="en-US" sz="4000" b="1" dirty="0">
              <a:effectLst>
                <a:outerShdw blurRad="38100" dist="38100" dir="2700000" algn="tl">
                  <a:srgbClr val="000000">
                    <a:alpha val="43137"/>
                  </a:srgbClr>
                </a:outerShdw>
              </a:effectLst>
            </a:endParaRPr>
          </a:p>
        </p:txBody>
      </p:sp>
      <p:sp>
        <p:nvSpPr>
          <p:cNvPr id="4" name="Rectangle 3"/>
          <p:cNvSpPr/>
          <p:nvPr/>
        </p:nvSpPr>
        <p:spPr>
          <a:xfrm>
            <a:off x="469900" y="5721227"/>
            <a:ext cx="4572000" cy="461665"/>
          </a:xfrm>
          <a:prstGeom prst="rect">
            <a:avLst/>
          </a:prstGeom>
        </p:spPr>
        <p:txBody>
          <a:bodyPr>
            <a:spAutoFit/>
          </a:bodyPr>
          <a:lstStyle/>
          <a:p>
            <a:r>
              <a:rPr lang="en-US" sz="1200" dirty="0" smtClean="0"/>
              <a:t>* </a:t>
            </a:r>
            <a:r>
              <a:rPr lang="en-US" sz="1200" dirty="0" err="1" smtClean="0"/>
              <a:t>HakimRL,Himmelfarb</a:t>
            </a:r>
            <a:r>
              <a:rPr lang="en-US" sz="1200" dirty="0" smtClean="0"/>
              <a:t> </a:t>
            </a:r>
            <a:r>
              <a:rPr lang="en-US" sz="1200" dirty="0"/>
              <a:t>J:Hemodialysis access failure: </a:t>
            </a:r>
            <a:endParaRPr lang="en-US" sz="1200" dirty="0" smtClean="0"/>
          </a:p>
          <a:p>
            <a:r>
              <a:rPr lang="en-US" sz="1200" dirty="0" smtClean="0"/>
              <a:t>a </a:t>
            </a:r>
            <a:r>
              <a:rPr lang="en-US" sz="1200" dirty="0"/>
              <a:t>call to </a:t>
            </a:r>
            <a:r>
              <a:rPr lang="en-US" sz="1200" dirty="0" smtClean="0"/>
              <a:t>action-revisited. Kidney </a:t>
            </a:r>
            <a:r>
              <a:rPr lang="en-US" sz="1200" dirty="0" err="1"/>
              <a:t>Int</a:t>
            </a:r>
            <a:r>
              <a:rPr lang="en-US" sz="1200" dirty="0"/>
              <a:t> 76:1040–1048, 2009</a:t>
            </a:r>
          </a:p>
        </p:txBody>
      </p:sp>
    </p:spTree>
    <p:extLst>
      <p:ext uri="{BB962C8B-B14F-4D97-AF65-F5344CB8AC3E}">
        <p14:creationId xmlns:p14="http://schemas.microsoft.com/office/powerpoint/2010/main" val="35641418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24950" cy="1143000"/>
          </a:xfrm>
        </p:spPr>
        <p:txBody>
          <a:bodyPr>
            <a:normAutofit fontScale="90000"/>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Access use at first outpatient hemodialysis, 2011</a:t>
            </a:r>
            <a:r>
              <a:rPr lang="en-US" dirty="0" smtClean="0"/>
              <a:t/>
            </a:r>
            <a:br>
              <a:rPr lang="en-US" dirty="0" smtClean="0"/>
            </a:br>
            <a:r>
              <a:rPr lang="en-US" sz="1600" dirty="0" smtClean="0"/>
              <a:t>Figure 1.21 (Volume 2)</a:t>
            </a:r>
            <a:endParaRPr lang="en-US" dirty="0"/>
          </a:p>
        </p:txBody>
      </p:sp>
      <p:sp>
        <p:nvSpPr>
          <p:cNvPr id="5" name="Text Box 20"/>
          <p:cNvSpPr txBox="1">
            <a:spLocks noChangeArrowheads="1"/>
          </p:cNvSpPr>
          <p:nvPr/>
        </p:nvSpPr>
        <p:spPr bwMode="auto">
          <a:xfrm>
            <a:off x="2895600" y="6553200"/>
            <a:ext cx="4086571" cy="240380"/>
          </a:xfrm>
          <a:prstGeom prst="rect">
            <a:avLst/>
          </a:prstGeom>
          <a:noFill/>
          <a:ln w="28575">
            <a:noFill/>
            <a:miter lim="800000"/>
            <a:headEnd/>
            <a:tailEnd/>
          </a:ln>
        </p:spPr>
        <p:txBody>
          <a:bodyPr lIns="0" rIns="0" anchor="b"/>
          <a:lstStyle/>
          <a:p>
            <a:pPr>
              <a:spcBef>
                <a:spcPct val="20000"/>
              </a:spcBef>
            </a:pPr>
            <a:r>
              <a:rPr lang="en-US" sz="1200" b="1" dirty="0" smtClean="0">
                <a:solidFill>
                  <a:schemeClr val="tx2"/>
                </a:solidFill>
              </a:rPr>
              <a:t>Incident ESRD patients, 2011. United States Renal Data System Annual Data Report, 2013 </a:t>
            </a:r>
            <a:r>
              <a:rPr lang="en-US" sz="1200" b="1" dirty="0" smtClean="0">
                <a:solidFill>
                  <a:schemeClr val="tx2"/>
                </a:solidFill>
                <a:hlinkClick r:id="rId3"/>
              </a:rPr>
              <a:t>www.usrds.org</a:t>
            </a:r>
            <a:endParaRPr lang="en-US" sz="1200" b="1" dirty="0" smtClean="0">
              <a:solidFill>
                <a:schemeClr val="tx2"/>
              </a:solidFill>
            </a:endParaRPr>
          </a:p>
          <a:p>
            <a:pPr>
              <a:spcBef>
                <a:spcPct val="20000"/>
              </a:spcBef>
            </a:pPr>
            <a:r>
              <a:rPr lang="en-US" sz="1200" b="1" dirty="0" smtClean="0">
                <a:solidFill>
                  <a:schemeClr val="tx2"/>
                </a:solidFill>
              </a:rPr>
              <a:t> </a:t>
            </a:r>
            <a:endParaRPr lang="en-US" sz="1200" b="1" dirty="0">
              <a:solidFill>
                <a:schemeClr val="tx2"/>
              </a:solidFill>
            </a:endParaRPr>
          </a:p>
        </p:txBody>
      </p:sp>
      <p:sp>
        <p:nvSpPr>
          <p:cNvPr id="3" name="TextBox 2"/>
          <p:cNvSpPr txBox="1"/>
          <p:nvPr/>
        </p:nvSpPr>
        <p:spPr>
          <a:xfrm>
            <a:off x="990600" y="5349951"/>
            <a:ext cx="7598535" cy="1323439"/>
          </a:xfrm>
          <a:prstGeom prst="rect">
            <a:avLst/>
          </a:prstGeom>
          <a:solidFill>
            <a:schemeClr val="bg1"/>
          </a:solidFill>
          <a:ln w="57150">
            <a:solidFill>
              <a:srgbClr val="FF0000"/>
            </a:solidFill>
          </a:ln>
        </p:spPr>
        <p:txBody>
          <a:bodyPr wrap="square" rtlCol="0">
            <a:spAutoFit/>
          </a:bodyPr>
          <a:lstStyle/>
          <a:p>
            <a:r>
              <a:rPr lang="en-US" sz="4000" b="1" dirty="0" smtClean="0">
                <a:latin typeface="Arial" pitchFamily="34" charset="0"/>
                <a:cs typeface="Arial" pitchFamily="34" charset="0"/>
              </a:rPr>
              <a:t>78% of hemodialysis patients </a:t>
            </a:r>
          </a:p>
          <a:p>
            <a:r>
              <a:rPr lang="en-US" sz="4000" b="1" dirty="0" smtClean="0">
                <a:latin typeface="Arial" pitchFamily="34" charset="0"/>
                <a:cs typeface="Arial" pitchFamily="34" charset="0"/>
              </a:rPr>
              <a:t>start with a dialysis catheter!</a:t>
            </a:r>
            <a:endParaRPr lang="en-US" sz="4000" b="1" dirty="0">
              <a:latin typeface="Arial" pitchFamily="34" charset="0"/>
              <a:cs typeface="Arial" pitchFamily="34" charset="0"/>
            </a:endParaRPr>
          </a:p>
        </p:txBody>
      </p:sp>
      <p:pic>
        <p:nvPicPr>
          <p:cNvPr id="6" name="Picture 2" descr="\\LUKE\ADR Prepress\2013 atlas\13 figure PNGs\v2 figure pngs 13\v2 ch01 pngs 13\2 ch01 fig 21-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41974"/>
            <a:ext cx="8305800" cy="400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745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a:xfrm>
            <a:off x="295275" y="228600"/>
            <a:ext cx="8848725" cy="614363"/>
          </a:xfrm>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Collaborative Care Agreements</a:t>
            </a:r>
          </a:p>
        </p:txBody>
      </p:sp>
      <p:sp>
        <p:nvSpPr>
          <p:cNvPr id="1223683" name="Rectangle 3"/>
          <p:cNvSpPr>
            <a:spLocks noGrp="1" noChangeArrowheads="1"/>
          </p:cNvSpPr>
          <p:nvPr>
            <p:ph idx="1"/>
          </p:nvPr>
        </p:nvSpPr>
        <p:spPr>
          <a:xfrm>
            <a:off x="0" y="914400"/>
            <a:ext cx="9144000" cy="6629400"/>
          </a:xfrm>
        </p:spPr>
        <p:txBody>
          <a:bodyPr/>
          <a:lstStyle/>
          <a:p>
            <a:pPr>
              <a:defRPr/>
            </a:pPr>
            <a:r>
              <a:rPr lang="en-US" sz="2400" b="1" dirty="0" smtClean="0"/>
              <a:t>Soft Contract between primary care and nephrologist</a:t>
            </a:r>
          </a:p>
          <a:p>
            <a:pPr>
              <a:defRPr/>
            </a:pPr>
            <a:endParaRPr lang="en-US" sz="2400" dirty="0"/>
          </a:p>
          <a:p>
            <a:pPr>
              <a:defRPr/>
            </a:pPr>
            <a:r>
              <a:rPr lang="en-US" sz="2400" b="1" dirty="0" smtClean="0"/>
              <a:t>Defines responsibilities of primary care </a:t>
            </a:r>
            <a:r>
              <a:rPr lang="en-US" sz="2400" dirty="0" smtClean="0"/>
              <a:t>(examples follow)</a:t>
            </a:r>
          </a:p>
          <a:p>
            <a:pPr lvl="1" indent="-342900">
              <a:buFontTx/>
              <a:buChar char="-"/>
              <a:defRPr/>
            </a:pPr>
            <a:r>
              <a:rPr lang="en-US" sz="2000" dirty="0" smtClean="0"/>
              <a:t>Provide pertinent clinical information to inform the consultation prior to the scheduled visit.</a:t>
            </a:r>
          </a:p>
          <a:p>
            <a:pPr lvl="1" indent="-342900">
              <a:buFontTx/>
              <a:buChar char="-"/>
              <a:defRPr/>
            </a:pPr>
            <a:r>
              <a:rPr lang="en-US" sz="2000" dirty="0" smtClean="0"/>
              <a:t>Initiate a phone call if the condition is emergent</a:t>
            </a:r>
          </a:p>
          <a:p>
            <a:pPr lvl="1" indent="-342900">
              <a:buFontTx/>
              <a:buChar char="-"/>
              <a:defRPr/>
            </a:pPr>
            <a:r>
              <a:rPr lang="en-US" sz="2000" dirty="0" smtClean="0"/>
              <a:t>Provide timely referrals with adequate number of visits to treat the condition.</a:t>
            </a:r>
          </a:p>
          <a:p>
            <a:pPr>
              <a:defRPr/>
            </a:pPr>
            <a:endParaRPr lang="en-US" sz="2400" dirty="0"/>
          </a:p>
          <a:p>
            <a:pPr>
              <a:defRPr/>
            </a:pPr>
            <a:r>
              <a:rPr lang="en-US" sz="2400" b="1" dirty="0" smtClean="0"/>
              <a:t>Defines responsibilities of nephrologist </a:t>
            </a:r>
            <a:r>
              <a:rPr lang="en-US" sz="2400" dirty="0" smtClean="0"/>
              <a:t>(examples follow)</a:t>
            </a:r>
            <a:endParaRPr lang="en-US" sz="2400" b="1" dirty="0" smtClean="0"/>
          </a:p>
          <a:p>
            <a:pPr lvl="1" indent="-342900">
              <a:buFontTx/>
              <a:buChar char="-"/>
              <a:defRPr/>
            </a:pPr>
            <a:r>
              <a:rPr lang="en-US" sz="2000" dirty="0" smtClean="0"/>
              <a:t>Timely communication of consultation (7 days routine &amp; 48 hours emergent) – fax if no electronic information sharing </a:t>
            </a:r>
          </a:p>
          <a:p>
            <a:pPr lvl="1" indent="-342900">
              <a:buFontTx/>
              <a:buChar char="-"/>
              <a:defRPr/>
            </a:pPr>
            <a:r>
              <a:rPr lang="en-US" sz="2000" dirty="0" smtClean="0"/>
              <a:t>No consultation to other specialist initiated without primary care input</a:t>
            </a:r>
          </a:p>
        </p:txBody>
      </p:sp>
      <p:sp>
        <p:nvSpPr>
          <p:cNvPr id="2" name="TextBox 1"/>
          <p:cNvSpPr txBox="1"/>
          <p:nvPr/>
        </p:nvSpPr>
        <p:spPr>
          <a:xfrm>
            <a:off x="990600" y="5867400"/>
            <a:ext cx="7619999" cy="646331"/>
          </a:xfrm>
          <a:prstGeom prst="rect">
            <a:avLst/>
          </a:prstGeom>
          <a:noFill/>
        </p:spPr>
        <p:txBody>
          <a:bodyPr wrap="square" rtlCol="0">
            <a:spAutoFit/>
          </a:bodyPr>
          <a:lstStyle/>
          <a:p>
            <a:r>
              <a:rPr lang="en-US" dirty="0" smtClean="0"/>
              <a:t>*Detailed Collaborative Care Agreements for Primary and Specialty Care are available upon request.</a:t>
            </a:r>
            <a:endParaRPr lang="en-US" dirty="0"/>
          </a:p>
        </p:txBody>
      </p:sp>
    </p:spTree>
    <p:extLst>
      <p:ext uri="{BB962C8B-B14F-4D97-AF65-F5344CB8AC3E}">
        <p14:creationId xmlns:p14="http://schemas.microsoft.com/office/powerpoint/2010/main" val="230830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9349986"/>
              </p:ext>
            </p:extLst>
          </p:nvPr>
        </p:nvGraphicFramePr>
        <p:xfrm>
          <a:off x="0" y="228600"/>
          <a:ext cx="9144000" cy="5427853"/>
        </p:xfrm>
        <a:graphic>
          <a:graphicData uri="http://schemas.openxmlformats.org/drawingml/2006/table">
            <a:tbl>
              <a:tblPr firstRow="1" firstCol="1" bandRow="1">
                <a:tableStyleId>{5C22544A-7EE6-4342-B048-85BDC9FD1C3A}</a:tableStyleId>
              </a:tblPr>
              <a:tblGrid>
                <a:gridCol w="9144000"/>
              </a:tblGrid>
              <a:tr h="1371600">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smtClean="0">
                          <a:solidFill>
                            <a:schemeClr val="tx1"/>
                          </a:solidFill>
                          <a:effectLst>
                            <a:outerShdw blurRad="38100" dist="38100" dir="2700000" algn="tl">
                              <a:srgbClr val="000000">
                                <a:alpha val="43137"/>
                              </a:srgbClr>
                            </a:outerShdw>
                          </a:effectLst>
                          <a:latin typeface="+mj-lt"/>
                        </a:rPr>
                        <a:t>Indications for referral to specialist kidney care services for people with CKD</a:t>
                      </a:r>
                      <a:endParaRPr lang="en-US" sz="2800" dirty="0" smtClean="0">
                        <a:solidFill>
                          <a:schemeClr val="tx1"/>
                        </a:solidFill>
                        <a:effectLst>
                          <a:outerShdw blurRad="38100" dist="38100" dir="2700000" algn="tl">
                            <a:srgbClr val="000000">
                              <a:alpha val="43137"/>
                            </a:srgbClr>
                          </a:outerShdw>
                        </a:effectLst>
                        <a:latin typeface="Lucida Grande"/>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Acute kidney injury or abrupt sustained fall in GFR</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u="sng" dirty="0">
                          <a:solidFill>
                            <a:schemeClr val="tx1"/>
                          </a:solidFill>
                          <a:effectLst/>
                        </a:rPr>
                        <a:t>GFR &lt;30 ml/min/1.73 m2 (GFR categories G4-G5</a:t>
                      </a:r>
                      <a:r>
                        <a:rPr lang="en-US" sz="1800" u="sng" dirty="0" smtClean="0">
                          <a:solidFill>
                            <a:schemeClr val="tx1"/>
                          </a:solidFill>
                          <a:effectLst/>
                        </a:rPr>
                        <a:t>)</a:t>
                      </a:r>
                      <a:endParaRPr lang="en-US" sz="1800" u="sng"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indent="0">
                        <a:buFont typeface="Arial" pitchFamily="34" charset="0"/>
                        <a:buNone/>
                      </a:pPr>
                      <a:r>
                        <a:rPr lang="en-US" sz="1800" b="1" u="sng" dirty="0" smtClean="0">
                          <a:solidFill>
                            <a:schemeClr val="tx1"/>
                          </a:solidFill>
                          <a:effectLst/>
                        </a:rPr>
                        <a:t>Persistent albuminuria (ACR &gt; 300 mg/g)*</a:t>
                      </a: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dirty="0">
                          <a:solidFill>
                            <a:schemeClr val="tx1"/>
                          </a:solidFill>
                          <a:effectLst/>
                        </a:rPr>
                        <a:t>Progression of </a:t>
                      </a:r>
                      <a:r>
                        <a:rPr lang="en-US" sz="1800" dirty="0" smtClean="0">
                          <a:solidFill>
                            <a:schemeClr val="tx1"/>
                          </a:solidFill>
                          <a:effectLst/>
                        </a:rPr>
                        <a:t>CKD</a:t>
                      </a:r>
                      <a:r>
                        <a:rPr lang="en-US" sz="1800" baseline="30000" dirty="0" smtClean="0">
                          <a:solidFill>
                            <a:schemeClr val="tx1"/>
                          </a:solidFill>
                          <a:effectLst/>
                        </a:rPr>
                        <a:t>**</a:t>
                      </a:r>
                      <a:r>
                        <a:rPr lang="en-US" sz="1800" dirty="0" smtClean="0">
                          <a:solidFill>
                            <a:schemeClr val="tx1"/>
                          </a:solidFill>
                          <a:effectLst/>
                        </a:rPr>
                        <a:t> </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Urinary red cell casts, RBC </a:t>
                      </a:r>
                      <a:r>
                        <a:rPr lang="en-US" sz="1800" dirty="0" smtClean="0">
                          <a:solidFill>
                            <a:schemeClr val="tx1"/>
                          </a:solidFill>
                          <a:effectLst/>
                        </a:rPr>
                        <a:t>more</a:t>
                      </a:r>
                      <a:r>
                        <a:rPr lang="en-US" sz="1800" baseline="0" dirty="0" smtClean="0">
                          <a:solidFill>
                            <a:schemeClr val="tx1"/>
                          </a:solidFill>
                          <a:effectLst/>
                        </a:rPr>
                        <a:t> than </a:t>
                      </a:r>
                      <a:r>
                        <a:rPr lang="en-US" sz="1800" dirty="0" smtClean="0">
                          <a:solidFill>
                            <a:schemeClr val="tx1"/>
                          </a:solidFill>
                          <a:effectLst/>
                        </a:rPr>
                        <a:t>20 </a:t>
                      </a:r>
                      <a:r>
                        <a:rPr lang="en-US" sz="1800" dirty="0">
                          <a:solidFill>
                            <a:schemeClr val="tx1"/>
                          </a:solidFill>
                          <a:effectLst/>
                        </a:rPr>
                        <a:t>per </a:t>
                      </a:r>
                      <a:r>
                        <a:rPr lang="en-US" sz="1800" dirty="0" smtClean="0">
                          <a:solidFill>
                            <a:schemeClr val="tx1"/>
                          </a:solidFill>
                          <a:effectLst/>
                        </a:rPr>
                        <a:t>HPF </a:t>
                      </a:r>
                      <a:r>
                        <a:rPr lang="en-US" sz="1800" dirty="0">
                          <a:solidFill>
                            <a:schemeClr val="tx1"/>
                          </a:solidFill>
                          <a:effectLst/>
                        </a:rPr>
                        <a:t>sustained and not readily explained</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396240">
                <a:tc>
                  <a:txBody>
                    <a:bodyPr/>
                    <a:lstStyle/>
                    <a:p>
                      <a:pPr marL="0" marR="0">
                        <a:lnSpc>
                          <a:spcPct val="115000"/>
                        </a:lnSpc>
                        <a:spcBef>
                          <a:spcPts val="0"/>
                        </a:spcBef>
                        <a:spcAft>
                          <a:spcPts val="0"/>
                        </a:spcAft>
                      </a:pPr>
                      <a:r>
                        <a:rPr lang="en-US" sz="1800" dirty="0">
                          <a:solidFill>
                            <a:schemeClr val="tx1"/>
                          </a:solidFill>
                          <a:effectLst/>
                        </a:rPr>
                        <a:t>CKD and hypertension refractory to treatment with 4 or more antihypertensive agents</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Persistent abnormalities of serum potassium</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r h="416941">
                <a:tc>
                  <a:txBody>
                    <a:bodyPr/>
                    <a:lstStyle/>
                    <a:p>
                      <a:pPr marL="0" marR="0">
                        <a:lnSpc>
                          <a:spcPct val="115000"/>
                        </a:lnSpc>
                        <a:spcBef>
                          <a:spcPts val="0"/>
                        </a:spcBef>
                        <a:spcAft>
                          <a:spcPts val="0"/>
                        </a:spcAft>
                      </a:pPr>
                      <a:r>
                        <a:rPr lang="en-US" sz="1800" dirty="0">
                          <a:solidFill>
                            <a:schemeClr val="tx1"/>
                          </a:solidFill>
                          <a:effectLst/>
                        </a:rPr>
                        <a:t>Recurrent or extensive nephrolithiasis</a:t>
                      </a:r>
                      <a:endParaRPr lang="en-US" sz="1800" dirty="0">
                        <a:solidFill>
                          <a:schemeClr val="tx1"/>
                        </a:solidFill>
                        <a:effectLst/>
                        <a:latin typeface="Lucida Grande"/>
                        <a:ea typeface="ヒラギノ角ゴ Pro W3"/>
                        <a:cs typeface="Times New Roman"/>
                      </a:endParaRPr>
                    </a:p>
                  </a:txBody>
                  <a:tcPr marL="68580" marR="68580" marT="0" marB="0">
                    <a:solidFill>
                      <a:schemeClr val="bg1"/>
                    </a:solidFill>
                  </a:tcPr>
                </a:tc>
              </a:tr>
              <a:tr h="396240">
                <a:tc>
                  <a:txBody>
                    <a:bodyPr/>
                    <a:lstStyle/>
                    <a:p>
                      <a:pPr marL="0" marR="0">
                        <a:lnSpc>
                          <a:spcPct val="115000"/>
                        </a:lnSpc>
                        <a:spcBef>
                          <a:spcPts val="0"/>
                        </a:spcBef>
                        <a:spcAft>
                          <a:spcPts val="0"/>
                        </a:spcAft>
                      </a:pPr>
                      <a:r>
                        <a:rPr lang="en-US" sz="1800" dirty="0">
                          <a:solidFill>
                            <a:schemeClr val="tx1"/>
                          </a:solidFill>
                          <a:effectLst/>
                        </a:rPr>
                        <a:t>Hereditary kidney disease</a:t>
                      </a:r>
                      <a:endParaRPr lang="en-US" sz="1800" dirty="0">
                        <a:solidFill>
                          <a:schemeClr val="tx1"/>
                        </a:solidFill>
                        <a:effectLst/>
                        <a:latin typeface="Lucida Grande"/>
                        <a:ea typeface="ヒラギノ角ゴ Pro W3"/>
                        <a:cs typeface="Times New Roman"/>
                      </a:endParaRPr>
                    </a:p>
                  </a:txBody>
                  <a:tcPr marL="68580" marR="68580" marT="0" marB="0">
                    <a:solidFill>
                      <a:schemeClr val="bg2"/>
                    </a:solidFill>
                  </a:tcPr>
                </a:tc>
              </a:tr>
            </a:tbl>
          </a:graphicData>
        </a:graphic>
      </p:graphicFrame>
      <p:sp>
        <p:nvSpPr>
          <p:cNvPr id="3" name="Rectangle 1"/>
          <p:cNvSpPr>
            <a:spLocks noChangeArrowheads="1"/>
          </p:cNvSpPr>
          <p:nvPr/>
        </p:nvSpPr>
        <p:spPr bwMode="auto">
          <a:xfrm>
            <a:off x="762000" y="5715000"/>
            <a:ext cx="85715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231F20"/>
                </a:solidFill>
                <a:effectLst/>
                <a:latin typeface="Lucida Grande"/>
                <a:ea typeface="Calibri" pitchFamily="34" charset="0"/>
                <a:cs typeface="Times New Roman" pitchFamily="18" charset="0"/>
              </a:rPr>
              <a:t>*</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Significant albuminuria is defined as ACR ≥300 mg/g (≥30 mg/</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mmol</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or AER ≥300 mg/24 hours, </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approximately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equivalent to PCR ≥500 mg/g (≥50 mg/</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mmol</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or PER ≥500 mg/24 hours</a:t>
            </a:r>
            <a:r>
              <a:rPr lang="en-US" altLang="en-US" sz="1200" dirty="0">
                <a:latin typeface="+mj-lt"/>
                <a:cs typeface="Arial" pitchFamily="34" charset="0"/>
              </a:rPr>
              <a:t> </a:t>
            </a:r>
            <a:endParaRPr lang="en-US" altLang="en-US" sz="1200" dirty="0" smtClean="0">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solidFill>
                  <a:srgbClr val="231F20"/>
                </a:solidFill>
                <a:latin typeface="+mj-lt"/>
                <a:ea typeface="Calibri" pitchFamily="34" charset="0"/>
                <a:cs typeface="Times New Roman" pitchFamily="18" charset="0"/>
              </a:rPr>
              <a:t>**</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Progression of CKD is defined as one or more of the following:  1) A decline in GFR category </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accompanied by a 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or greater drop in </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eGFR</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from baseline; and/or 2) rapid progression of CKD defined as a sustained decline in </a:t>
            </a:r>
            <a:r>
              <a:rPr kumimoji="0" lang="en-US" altLang="en-US" sz="1200" b="0" i="0" u="none" strike="noStrike" cap="none" normalizeH="0" baseline="0" dirty="0" err="1" smtClean="0">
                <a:ln>
                  <a:noFill/>
                </a:ln>
                <a:solidFill>
                  <a:srgbClr val="231F20"/>
                </a:solidFill>
                <a:effectLst/>
                <a:latin typeface="+mj-lt"/>
                <a:ea typeface="Calibri" pitchFamily="34" charset="0"/>
                <a:cs typeface="Times New Roman" pitchFamily="18" charset="0"/>
              </a:rPr>
              <a:t>eGFR</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 of more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than 5ml/min/1.73m</a:t>
            </a:r>
            <a:r>
              <a:rPr kumimoji="0" lang="en-US" altLang="en-US" sz="1200" b="0" i="0" u="none" strike="noStrike" cap="none" normalizeH="0" baseline="30000" dirty="0" smtClean="0">
                <a:ln>
                  <a:noFill/>
                </a:ln>
                <a:solidFill>
                  <a:srgbClr val="231F20"/>
                </a:solidFill>
                <a:effectLst/>
                <a:latin typeface="+mj-lt"/>
                <a:ea typeface="Calibri" pitchFamily="34" charset="0"/>
                <a:cs typeface="Times New Roman" pitchFamily="18" charset="0"/>
              </a:rPr>
              <a:t>2</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/year.  KDOQI US Commentary on the 2012</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t>
            </a:r>
            <a:r>
              <a:rPr kumimoji="0" lang="en-US" altLang="en-US" sz="1200" b="0" i="0" u="none" strike="noStrike" cap="none" normalizeH="0" baseline="0" dirty="0" smtClean="0">
                <a:ln>
                  <a:noFill/>
                </a:ln>
                <a:solidFill>
                  <a:srgbClr val="231F20"/>
                </a:solidFill>
                <a:effectLst/>
                <a:latin typeface="+mj-lt"/>
                <a:ea typeface="Calibri" pitchFamily="34" charset="0"/>
                <a:cs typeface="Times New Roman" pitchFamily="18" charset="0"/>
              </a:rPr>
              <a:t>KDIGO Evaluation</a:t>
            </a:r>
            <a:r>
              <a:rPr kumimoji="0" lang="en-US" altLang="en-US" sz="1200" b="0" i="0" u="none" strike="noStrike" cap="none" normalizeH="0" dirty="0" smtClean="0">
                <a:ln>
                  <a:noFill/>
                </a:ln>
                <a:solidFill>
                  <a:srgbClr val="231F20"/>
                </a:solidFill>
                <a:effectLst/>
                <a:latin typeface="+mj-lt"/>
                <a:ea typeface="Calibri" pitchFamily="34" charset="0"/>
                <a:cs typeface="Times New Roman" pitchFamily="18" charset="0"/>
              </a:rPr>
              <a:t> and Management of CKD.</a:t>
            </a:r>
            <a:endParaRPr kumimoji="0" lang="en-US" altLang="en-US" sz="12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40253478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90600"/>
            <a:ext cx="7162800" cy="5558445"/>
          </a:xfrm>
          <a:prstGeom prst="rect">
            <a:avLst/>
          </a:prstGeom>
        </p:spPr>
        <p:txBody>
          <a:bodyPr wrap="square">
            <a:spAutoFit/>
          </a:bodyPr>
          <a:lstStyle/>
          <a:p>
            <a:pPr algn="ctr" eaLnBrk="0" fontAlgn="base" hangingPunct="0">
              <a:spcBef>
                <a:spcPct val="20000"/>
              </a:spcBef>
              <a:spcAft>
                <a:spcPct val="0"/>
              </a:spcAft>
              <a:buFont typeface="Arial" pitchFamily="34" charset="0"/>
              <a:buNone/>
            </a:pPr>
            <a:r>
              <a:rPr lang="en-US" sz="4800" b="1" dirty="0" smtClean="0">
                <a:ea typeface="ＭＳ Ｐゴシック" pitchFamily="34" charset="-128"/>
              </a:rPr>
              <a:t>Co-management may be useful in areas of uncertainty with advanced age and CKD.</a:t>
            </a:r>
          </a:p>
          <a:p>
            <a:pPr algn="ctr" eaLnBrk="0" fontAlgn="base" hangingPunct="0">
              <a:spcBef>
                <a:spcPct val="20000"/>
              </a:spcBef>
              <a:spcAft>
                <a:spcPct val="0"/>
              </a:spcAft>
              <a:buFont typeface="Arial" pitchFamily="34" charset="0"/>
              <a:buNone/>
            </a:pPr>
            <a:endParaRPr lang="en-US" sz="4800" b="1" dirty="0" smtClean="0">
              <a:ea typeface="ＭＳ Ｐゴシック" pitchFamily="34" charset="-128"/>
            </a:endParaRPr>
          </a:p>
          <a:p>
            <a:pPr algn="ctr" eaLnBrk="0" fontAlgn="base" hangingPunct="0">
              <a:spcBef>
                <a:spcPct val="20000"/>
              </a:spcBef>
              <a:spcAft>
                <a:spcPct val="0"/>
              </a:spcAft>
              <a:buFont typeface="Arial" pitchFamily="34" charset="0"/>
              <a:buNone/>
            </a:pPr>
            <a:r>
              <a:rPr lang="en-US" sz="4800" b="1" dirty="0" smtClean="0">
                <a:ea typeface="ＭＳ Ｐゴシック" pitchFamily="34" charset="-128"/>
              </a:rPr>
              <a:t>Is your patient a dialysis candidate?</a:t>
            </a:r>
          </a:p>
        </p:txBody>
      </p:sp>
    </p:spTree>
    <p:extLst>
      <p:ext uri="{BB962C8B-B14F-4D97-AF65-F5344CB8AC3E}">
        <p14:creationId xmlns:p14="http://schemas.microsoft.com/office/powerpoint/2010/main" val="13695317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8991600" cy="6001643"/>
          </a:xfrm>
          <a:prstGeom prst="rect">
            <a:avLst/>
          </a:prstGeom>
        </p:spPr>
        <p:txBody>
          <a:bodyPr wrap="square">
            <a:spAutoFit/>
          </a:bodyPr>
          <a:lstStyle/>
          <a:p>
            <a:r>
              <a:rPr lang="en-GB" sz="2400" b="1" dirty="0" smtClean="0"/>
              <a:t>A </a:t>
            </a:r>
            <a:r>
              <a:rPr lang="en-US" sz="2400" b="1" dirty="0" smtClean="0"/>
              <a:t>75-year old wheel-chair bound woman with left hemiparesis after CVA has co-morbidities of advanced dementia, hypertension, and type-2 diabetes</a:t>
            </a:r>
            <a:r>
              <a:rPr lang="en-US" sz="2400" b="1" dirty="0"/>
              <a:t>. Over the </a:t>
            </a:r>
            <a:endParaRPr lang="en-US" sz="2400" b="1" dirty="0" smtClean="0"/>
          </a:p>
          <a:p>
            <a:r>
              <a:rPr lang="en-US" sz="2400" b="1" dirty="0" smtClean="0"/>
              <a:t>last </a:t>
            </a:r>
            <a:r>
              <a:rPr lang="en-US" sz="2400" b="1" dirty="0"/>
              <a:t>year </a:t>
            </a:r>
            <a:r>
              <a:rPr lang="en-US" sz="2400" b="1" dirty="0" smtClean="0"/>
              <a:t>the </a:t>
            </a:r>
            <a:r>
              <a:rPr lang="en-US" sz="2400" b="1" dirty="0" err="1" smtClean="0"/>
              <a:t>eGFR</a:t>
            </a:r>
            <a:r>
              <a:rPr lang="en-US" sz="2400" b="1" dirty="0" smtClean="0"/>
              <a:t> is approximately 25 ml/min/1.73m</a:t>
            </a:r>
            <a:r>
              <a:rPr lang="en-US" sz="2400" b="1" baseline="30000" dirty="0" smtClean="0"/>
              <a:t>2</a:t>
            </a:r>
            <a:endParaRPr lang="en-US" sz="2400" b="1" dirty="0" smtClean="0"/>
          </a:p>
          <a:p>
            <a:r>
              <a:rPr lang="en-US" sz="2400" b="1" dirty="0" smtClean="0"/>
              <a:t>Her daughter asks you about nephrology consultation </a:t>
            </a:r>
          </a:p>
          <a:p>
            <a:r>
              <a:rPr lang="en-US" sz="2400" b="1" dirty="0" smtClean="0"/>
              <a:t>and the need for dialysis in the future. </a:t>
            </a:r>
          </a:p>
          <a:p>
            <a:r>
              <a:rPr lang="en-US" sz="2400" b="1" dirty="0" smtClean="0"/>
              <a:t> </a:t>
            </a:r>
            <a:endParaRPr lang="en-US" sz="2400" b="1" dirty="0"/>
          </a:p>
          <a:p>
            <a:r>
              <a:rPr lang="en-US" sz="2400" b="1" dirty="0" smtClean="0"/>
              <a:t>A. Age</a:t>
            </a:r>
            <a:endParaRPr lang="en-US" sz="2400" b="1" dirty="0"/>
          </a:p>
          <a:p>
            <a:endParaRPr lang="en-US" sz="2400" b="1" dirty="0" smtClean="0"/>
          </a:p>
          <a:p>
            <a:r>
              <a:rPr lang="en-US" sz="2400" b="1" dirty="0" smtClean="0"/>
              <a:t>B. Dementia</a:t>
            </a:r>
            <a:endParaRPr lang="en-US" sz="2400" b="1" dirty="0"/>
          </a:p>
          <a:p>
            <a:endParaRPr lang="en-US" sz="2400" b="1" dirty="0" smtClean="0"/>
          </a:p>
          <a:p>
            <a:r>
              <a:rPr lang="en-US" sz="2400" b="1" dirty="0" smtClean="0"/>
              <a:t>C. Co-morbidities other than dementia</a:t>
            </a:r>
            <a:endParaRPr lang="en-US" sz="2400" b="1" dirty="0"/>
          </a:p>
          <a:p>
            <a:endParaRPr lang="en-US" sz="2400" b="1" dirty="0" smtClean="0"/>
          </a:p>
          <a:p>
            <a:r>
              <a:rPr lang="en-US" sz="2400" b="1" dirty="0" smtClean="0"/>
              <a:t>D. Frailty</a:t>
            </a:r>
            <a:endParaRPr lang="en-US" sz="2400" b="1" dirty="0"/>
          </a:p>
          <a:p>
            <a:endParaRPr lang="en-US" sz="2400" b="1" dirty="0" smtClean="0"/>
          </a:p>
          <a:p>
            <a:r>
              <a:rPr lang="en-US" sz="2400" b="1" dirty="0" smtClean="0"/>
              <a:t>E. All of the above</a:t>
            </a:r>
            <a:endParaRPr lang="en-US" sz="2400" b="1" dirty="0"/>
          </a:p>
        </p:txBody>
      </p:sp>
    </p:spTree>
    <p:extLst>
      <p:ext uri="{BB962C8B-B14F-4D97-AF65-F5344CB8AC3E}">
        <p14:creationId xmlns:p14="http://schemas.microsoft.com/office/powerpoint/2010/main" val="5930156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pPr algn="ctr"/>
            <a:r>
              <a:rPr lang="en-US" b="1" dirty="0" smtClean="0">
                <a:solidFill>
                  <a:schemeClr val="tx1"/>
                </a:solidFill>
                <a:effectLst>
                  <a:outerShdw blurRad="38100" dist="38100" dir="2700000" algn="tl">
                    <a:srgbClr val="000000">
                      <a:alpha val="43137"/>
                    </a:srgbClr>
                  </a:outerShdw>
                </a:effectLst>
              </a:rPr>
              <a:t>Disclosures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915400" cy="4495800"/>
          </a:xfrm>
        </p:spPr>
        <p:txBody>
          <a:bodyPr>
            <a:normAutofit/>
          </a:bodyPr>
          <a:lstStyle/>
          <a:p>
            <a:r>
              <a:rPr lang="en-US" dirty="0" smtClean="0"/>
              <a:t>Baxter Healthcare, Inc. – (Speaker – Independent Content)</a:t>
            </a:r>
          </a:p>
          <a:p>
            <a:r>
              <a:rPr lang="en-US" dirty="0" smtClean="0"/>
              <a:t>Janssen Pharmaceuticals, Inc. – SGLT-2 inhibitor (Consultant)</a:t>
            </a:r>
          </a:p>
          <a:p>
            <a:pPr marL="0" indent="0">
              <a:buNone/>
            </a:pPr>
            <a:endParaRPr lang="en-US" dirty="0" smtClean="0"/>
          </a:p>
          <a:p>
            <a:endParaRPr lang="en-US" dirty="0"/>
          </a:p>
        </p:txBody>
      </p:sp>
      <p:sp>
        <p:nvSpPr>
          <p:cNvPr id="4" name="Rectangle 3"/>
          <p:cNvSpPr/>
          <p:nvPr/>
        </p:nvSpPr>
        <p:spPr>
          <a:xfrm>
            <a:off x="2362200" y="5550603"/>
            <a:ext cx="4572000" cy="1200329"/>
          </a:xfrm>
          <a:prstGeom prst="rect">
            <a:avLst/>
          </a:prstGeom>
        </p:spPr>
        <p:txBody>
          <a:bodyPr>
            <a:spAutoFit/>
          </a:bodyPr>
          <a:lstStyle/>
          <a:p>
            <a:pPr algn="ctr"/>
            <a:r>
              <a:rPr lang="en-US" dirty="0"/>
              <a:t>11:00 to 11:45 am, Saturday, 26 April 2014</a:t>
            </a:r>
          </a:p>
          <a:p>
            <a:pPr algn="ctr"/>
            <a:r>
              <a:rPr lang="en-US" dirty="0" smtClean="0">
                <a:solidFill>
                  <a:prstClr val="black"/>
                </a:solidFill>
              </a:rPr>
              <a:t>Joseph </a:t>
            </a:r>
            <a:r>
              <a:rPr lang="en-US" dirty="0">
                <a:solidFill>
                  <a:prstClr val="black"/>
                </a:solidFill>
              </a:rPr>
              <a:t>A. </a:t>
            </a:r>
            <a:r>
              <a:rPr lang="en-US" dirty="0" err="1">
                <a:solidFill>
                  <a:prstClr val="black"/>
                </a:solidFill>
              </a:rPr>
              <a:t>Vassalotti</a:t>
            </a:r>
            <a:r>
              <a:rPr lang="en-US" dirty="0">
                <a:solidFill>
                  <a:prstClr val="black"/>
                </a:solidFill>
              </a:rPr>
              <a:t>, MD</a:t>
            </a:r>
          </a:p>
          <a:p>
            <a:pPr algn="ctr"/>
            <a:r>
              <a:rPr lang="en-US" dirty="0">
                <a:solidFill>
                  <a:prstClr val="black"/>
                </a:solidFill>
              </a:rPr>
              <a:t>Chief Medical Officer</a:t>
            </a:r>
          </a:p>
          <a:p>
            <a:pPr algn="ctr"/>
            <a:r>
              <a:rPr lang="en-US" dirty="0">
                <a:solidFill>
                  <a:prstClr val="black"/>
                </a:solidFill>
              </a:rPr>
              <a:t>Associate Clinical Professor of Medicine</a:t>
            </a:r>
          </a:p>
        </p:txBody>
      </p:sp>
      <p:pic>
        <p:nvPicPr>
          <p:cNvPr id="6" name="Picture 2" descr="C:\Users\josephv.KIDNEY\Desktop\IcahnSOMM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017" y="5715000"/>
            <a:ext cx="762782" cy="1057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351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99" y="152400"/>
            <a:ext cx="92936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b="1" dirty="0" smtClean="0">
                <a:effectLst>
                  <a:outerShdw blurRad="38100" dist="38100" dir="2700000" algn="tl">
                    <a:srgbClr val="000000">
                      <a:alpha val="43137"/>
                    </a:srgbClr>
                  </a:outerShdw>
                </a:effectLst>
              </a:rPr>
              <a:t>Mean Life Expectancy by Quartile After </a:t>
            </a:r>
          </a:p>
          <a:p>
            <a:pPr algn="ctr" eaLnBrk="1" fontAlgn="base" hangingPunct="1">
              <a:spcBef>
                <a:spcPct val="0"/>
              </a:spcBef>
              <a:spcAft>
                <a:spcPct val="0"/>
              </a:spcAft>
            </a:pPr>
            <a:r>
              <a:rPr lang="en-US" sz="3200" b="1" dirty="0" smtClean="0">
                <a:effectLst>
                  <a:outerShdw blurRad="38100" dist="38100" dir="2700000" algn="tl">
                    <a:srgbClr val="000000">
                      <a:alpha val="43137"/>
                    </a:srgbClr>
                  </a:outerShdw>
                </a:effectLst>
              </a:rPr>
              <a:t>the Initiation of Dialysis by Age and Phenotype</a:t>
            </a:r>
          </a:p>
        </p:txBody>
      </p:sp>
      <p:graphicFrame>
        <p:nvGraphicFramePr>
          <p:cNvPr id="1567847" name="Group 103"/>
          <p:cNvGraphicFramePr>
            <a:graphicFrameLocks noGrp="1"/>
          </p:cNvGraphicFramePr>
          <p:nvPr>
            <p:extLst>
              <p:ext uri="{D42A27DB-BD31-4B8C-83A1-F6EECF244321}">
                <p14:modId xmlns:p14="http://schemas.microsoft.com/office/powerpoint/2010/main" val="1889651212"/>
              </p:ext>
            </p:extLst>
          </p:nvPr>
        </p:nvGraphicFramePr>
        <p:xfrm>
          <a:off x="304800" y="1447800"/>
          <a:ext cx="8306058" cy="3712415"/>
        </p:xfrm>
        <a:graphic>
          <a:graphicData uri="http://schemas.openxmlformats.org/drawingml/2006/table">
            <a:tbl>
              <a:tblPr/>
              <a:tblGrid>
                <a:gridCol w="1676400"/>
                <a:gridCol w="1143000"/>
                <a:gridCol w="1066800"/>
                <a:gridCol w="990600"/>
                <a:gridCol w="1066800"/>
                <a:gridCol w="1143000"/>
                <a:gridCol w="1219458"/>
              </a:tblGrid>
              <a:tr h="152400">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Arial" charset="0"/>
                          <a:ea typeface="ＭＳ Ｐゴシック" pitchFamily="-110" charset="-128"/>
                        </a:rPr>
                        <a:t>Phenotype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Arial" charset="0"/>
                          <a:ea typeface="ＭＳ Ｐゴシック" pitchFamily="-110" charset="-128"/>
                        </a:rPr>
                        <a:t>60-69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Arial" charset="0"/>
                          <a:ea typeface="ＭＳ Ｐゴシック" pitchFamily="-110" charset="-128"/>
                        </a:rPr>
                        <a:t>70-74</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bg1"/>
                          </a:solidFill>
                          <a:effectLst/>
                          <a:latin typeface="Arial" charset="0"/>
                          <a:ea typeface="ＭＳ Ｐゴシック" pitchFamily="-110" charset="-128"/>
                        </a:rPr>
                        <a:t>75-79</a:t>
                      </a:r>
                    </a:p>
                    <a:p>
                      <a:endParaRPr lang="en-US" dirty="0">
                        <a:solidFill>
                          <a:schemeClr val="bg1"/>
                        </a:solidFill>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algn="ctr"/>
                      <a:r>
                        <a:rPr lang="en-US" b="1" dirty="0" smtClean="0">
                          <a:solidFill>
                            <a:schemeClr val="bg1"/>
                          </a:solidFill>
                          <a:latin typeface="+mj-lt"/>
                        </a:rPr>
                        <a:t>80-84</a:t>
                      </a:r>
                      <a:endParaRPr lang="en-US" b="1" dirty="0">
                        <a:solidFill>
                          <a:schemeClr val="bg1"/>
                        </a:solidFill>
                        <a:latin typeface="+mj-lt"/>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algn="ctr"/>
                      <a:r>
                        <a:rPr lang="en-US" b="1" dirty="0" smtClean="0">
                          <a:solidFill>
                            <a:schemeClr val="bg1"/>
                          </a:solidFill>
                          <a:latin typeface="+mj-lt"/>
                        </a:rPr>
                        <a:t>85-89</a:t>
                      </a:r>
                      <a:endParaRPr lang="en-US" b="1" dirty="0">
                        <a:solidFill>
                          <a:schemeClr val="bg1"/>
                        </a:solidFill>
                        <a:latin typeface="+mj-lt"/>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algn="ctr"/>
                      <a:r>
                        <a:rPr lang="en-US" b="1" dirty="0" smtClean="0">
                          <a:solidFill>
                            <a:schemeClr val="bg1"/>
                          </a:solidFill>
                          <a:latin typeface="+mj-lt"/>
                        </a:rPr>
                        <a:t>90+</a:t>
                      </a:r>
                      <a:endParaRPr lang="en-US" b="1" dirty="0">
                        <a:solidFill>
                          <a:schemeClr val="bg1"/>
                        </a:solidFill>
                        <a:latin typeface="+mj-lt"/>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r>
              <a:tr h="766319">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25</a:t>
                      </a:r>
                      <a:r>
                        <a:rPr kumimoji="0" lang="en-US" sz="1800" b="1"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th</a:t>
                      </a: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 Percentile</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Frail</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0.9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0.7</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0.5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0.4</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0.3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0.2</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9289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50</a:t>
                      </a:r>
                      <a:r>
                        <a:rPr kumimoji="0" lang="en-US" sz="1800" b="1"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th</a:t>
                      </a: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 Percentile</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Vulnerable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2.5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2.1</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1.7</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1.3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0.9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ea typeface="ＭＳ Ｐゴシック" pitchFamily="-110" charset="-128"/>
                        </a:rPr>
                        <a:t>0.6</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711477">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75</a:t>
                      </a:r>
                      <a:r>
                        <a:rPr kumimoji="0" lang="en-US" sz="1800" b="1"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th</a:t>
                      </a: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 Percentile</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Healthy</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4.6</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a typeface="ＭＳ Ｐゴシック" pitchFamily="-110" charset="-128"/>
                        </a:rPr>
                        <a:t>4.3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Arial" charset="0"/>
                          <a:ea typeface="ＭＳ Ｐゴシック" pitchFamily="-110" charset="-128"/>
                        </a:rPr>
                        <a:t>3.7</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mj-lt"/>
                          <a:ea typeface="ＭＳ Ｐゴシック" pitchFamily="-110" charset="-128"/>
                        </a:rPr>
                        <a:t>3.0</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mj-lt"/>
                          <a:ea typeface="ＭＳ Ｐゴシック" pitchFamily="-110" charset="-128"/>
                        </a:rPr>
                        <a:t>2.3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1"/>
                          </a:solidFill>
                          <a:effectLst/>
                          <a:latin typeface="+mj-lt"/>
                          <a:ea typeface="ＭＳ Ｐゴシック" pitchFamily="-110" charset="-128"/>
                        </a:rPr>
                        <a:t>1.7</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bl>
          </a:graphicData>
        </a:graphic>
      </p:graphicFrame>
      <p:sp>
        <p:nvSpPr>
          <p:cNvPr id="41002" name="Text Box 95"/>
          <p:cNvSpPr txBox="1">
            <a:spLocks noChangeArrowheads="1"/>
          </p:cNvSpPr>
          <p:nvPr/>
        </p:nvSpPr>
        <p:spPr bwMode="auto">
          <a:xfrm>
            <a:off x="421908" y="5334000"/>
            <a:ext cx="84192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000" dirty="0" smtClean="0"/>
              <a:t>The cardiovascular Health Study developed a frailty clinical tool, in the 65-years and older study population, defined as at least 3 of 5 components: </a:t>
            </a:r>
          </a:p>
          <a:p>
            <a:pPr algn="ctr" fontAlgn="base">
              <a:spcBef>
                <a:spcPct val="0"/>
              </a:spcBef>
              <a:spcAft>
                <a:spcPct val="0"/>
              </a:spcAft>
            </a:pPr>
            <a:r>
              <a:rPr lang="en-US" sz="1000" dirty="0" smtClean="0"/>
              <a:t>1) unintentional weight loss, 2) exhaustion, 3) low physical activity, 4) slow gait, and 5) weakness.  </a:t>
            </a:r>
          </a:p>
        </p:txBody>
      </p:sp>
      <p:sp>
        <p:nvSpPr>
          <p:cNvPr id="3" name="Rectangle 2"/>
          <p:cNvSpPr/>
          <p:nvPr/>
        </p:nvSpPr>
        <p:spPr>
          <a:xfrm>
            <a:off x="1393050" y="5838567"/>
            <a:ext cx="6096000" cy="461665"/>
          </a:xfrm>
          <a:prstGeom prst="rect">
            <a:avLst/>
          </a:prstGeom>
        </p:spPr>
        <p:txBody>
          <a:bodyPr wrap="square">
            <a:spAutoFit/>
          </a:bodyPr>
          <a:lstStyle/>
          <a:p>
            <a:pPr algn="ctr" fontAlgn="base">
              <a:spcBef>
                <a:spcPct val="0"/>
              </a:spcBef>
              <a:spcAft>
                <a:spcPct val="0"/>
              </a:spcAft>
            </a:pPr>
            <a:r>
              <a:rPr lang="en-US" sz="1200" dirty="0" smtClean="0"/>
              <a:t>Tamura MK, Tan J, O’Hare AM. Optimizing renal </a:t>
            </a:r>
            <a:r>
              <a:rPr lang="en-US" sz="1200" dirty="0" err="1" smtClean="0"/>
              <a:t>replacemnt</a:t>
            </a:r>
            <a:r>
              <a:rPr lang="en-US" sz="1200" dirty="0" smtClean="0"/>
              <a:t> therapy in older adults: A framework for making individualized decisions. Kidney </a:t>
            </a:r>
            <a:r>
              <a:rPr lang="en-US" sz="1200" dirty="0" err="1" smtClean="0"/>
              <a:t>Int</a:t>
            </a:r>
            <a:r>
              <a:rPr lang="en-US" sz="1200" dirty="0" smtClean="0"/>
              <a:t> 2012; 82:261-269.</a:t>
            </a:r>
            <a:endParaRPr lang="en-US" sz="1200" dirty="0"/>
          </a:p>
        </p:txBody>
      </p:sp>
      <p:sp>
        <p:nvSpPr>
          <p:cNvPr id="9" name="TextBox 8"/>
          <p:cNvSpPr txBox="1"/>
          <p:nvPr/>
        </p:nvSpPr>
        <p:spPr>
          <a:xfrm>
            <a:off x="1003300" y="5334000"/>
            <a:ext cx="7598535" cy="1323439"/>
          </a:xfrm>
          <a:prstGeom prst="rect">
            <a:avLst/>
          </a:prstGeom>
          <a:solidFill>
            <a:schemeClr val="bg1"/>
          </a:solidFill>
          <a:ln w="57150">
            <a:solidFill>
              <a:srgbClr val="FF0000"/>
            </a:solidFill>
          </a:ln>
        </p:spPr>
        <p:txBody>
          <a:bodyPr wrap="square" rtlCol="0">
            <a:spAutoFit/>
          </a:bodyPr>
          <a:lstStyle/>
          <a:p>
            <a:r>
              <a:rPr lang="en-US" sz="4000" b="1" dirty="0">
                <a:latin typeface="Arial" pitchFamily="34" charset="0"/>
                <a:cs typeface="Arial" pitchFamily="34" charset="0"/>
              </a:rPr>
              <a:t>Bottom Line – Functional Age rather than Age alone</a:t>
            </a:r>
          </a:p>
        </p:txBody>
      </p:sp>
    </p:spTree>
    <p:extLst>
      <p:ext uri="{BB962C8B-B14F-4D97-AF65-F5344CB8AC3E}">
        <p14:creationId xmlns:p14="http://schemas.microsoft.com/office/powerpoint/2010/main" val="98498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6235243"/>
            <a:ext cx="9144000" cy="430887"/>
          </a:xfrm>
          <a:prstGeom prst="rect">
            <a:avLst/>
          </a:prstGeom>
        </p:spPr>
        <p:txBody>
          <a:bodyPr wrap="square">
            <a:spAutoFit/>
          </a:bodyPr>
          <a:lstStyle/>
          <a:p>
            <a:r>
              <a:rPr lang="en-US" sz="1000" dirty="0"/>
              <a:t>Bowling CB, O’Hare AM. Managing </a:t>
            </a:r>
            <a:r>
              <a:rPr lang="en-US" sz="1000" dirty="0" smtClean="0"/>
              <a:t>older </a:t>
            </a:r>
            <a:r>
              <a:rPr lang="en-US" sz="1000" dirty="0"/>
              <a:t>adults </a:t>
            </a:r>
            <a:r>
              <a:rPr lang="en-US" sz="1000" dirty="0" smtClean="0"/>
              <a:t>with CKD</a:t>
            </a:r>
            <a:r>
              <a:rPr lang="en-US" sz="1000" dirty="0"/>
              <a:t>: individualized  </a:t>
            </a:r>
            <a:r>
              <a:rPr lang="en-US" sz="1000" dirty="0" smtClean="0"/>
              <a:t>versus </a:t>
            </a:r>
            <a:r>
              <a:rPr lang="en-US" sz="1000" dirty="0"/>
              <a:t>disease-based approach.</a:t>
            </a:r>
          </a:p>
          <a:p>
            <a:r>
              <a:rPr lang="en-US" sz="1000" dirty="0"/>
              <a:t>Am J </a:t>
            </a:r>
            <a:r>
              <a:rPr lang="en-US" sz="1000" dirty="0" smtClean="0"/>
              <a:t>Kidney Dis. </a:t>
            </a:r>
            <a:r>
              <a:rPr lang="en-US" sz="1000" dirty="0"/>
              <a:t>2012;59(2):293-302</a:t>
            </a:r>
            <a:r>
              <a:rPr lang="en-US" sz="1200" dirty="0"/>
              <a:t>.</a:t>
            </a:r>
          </a:p>
        </p:txBody>
      </p:sp>
      <p:sp>
        <p:nvSpPr>
          <p:cNvPr id="4" name="Rectangle 3"/>
          <p:cNvSpPr/>
          <p:nvPr/>
        </p:nvSpPr>
        <p:spPr>
          <a:xfrm>
            <a:off x="228600" y="152400"/>
            <a:ext cx="8915400" cy="1077218"/>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rPr>
              <a:t>Individualized</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Patient-centered</a:t>
            </a:r>
            <a:r>
              <a:rPr lang="en-US" sz="3200" b="1" dirty="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Approach for Older Adults with CKD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447799"/>
            <a:ext cx="7315200" cy="4754143"/>
          </a:xfrm>
          <a:prstGeom prst="rect">
            <a:avLst/>
          </a:prstGeom>
        </p:spPr>
      </p:pic>
    </p:spTree>
    <p:extLst>
      <p:ext uri="{BB962C8B-B14F-4D97-AF65-F5344CB8AC3E}">
        <p14:creationId xmlns:p14="http://schemas.microsoft.com/office/powerpoint/2010/main" val="36725131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Reading?</a:t>
            </a:r>
            <a:endParaRPr lang="en-US" dirty="0"/>
          </a:p>
        </p:txBody>
      </p:sp>
      <p:sp>
        <p:nvSpPr>
          <p:cNvPr id="3" name="Content Placeholder 2"/>
          <p:cNvSpPr>
            <a:spLocks noGrp="1"/>
          </p:cNvSpPr>
          <p:nvPr>
            <p:ph idx="1"/>
          </p:nvPr>
        </p:nvSpPr>
        <p:spPr/>
        <p:txBody>
          <a:bodyPr/>
          <a:lstStyle/>
          <a:p>
            <a:r>
              <a:rPr lang="en-US" dirty="0" smtClean="0"/>
              <a:t>To learn more about the entire guideline statements:</a:t>
            </a:r>
          </a:p>
          <a:p>
            <a:pPr lvl="1"/>
            <a:r>
              <a:rPr lang="en-US" dirty="0" smtClean="0"/>
              <a:t>Kidney Disease Improving Global Outcomes (KDIGO) CKD Work Group.  KDIGO 2012 Clinical Practice Guideline for the Evaluation and Management of Chronic Kidney Disease.  </a:t>
            </a:r>
            <a:r>
              <a:rPr lang="en-US" i="1" dirty="0" smtClean="0"/>
              <a:t>Kidney inter., Suppl. 2013; 3: 1-150.</a:t>
            </a:r>
          </a:p>
          <a:p>
            <a:pPr lvl="1"/>
            <a:endParaRPr lang="en-US" i="1" dirty="0"/>
          </a:p>
          <a:p>
            <a:pPr lvl="1"/>
            <a:r>
              <a:rPr lang="en-US" i="1" dirty="0">
                <a:hlinkClick r:id="rId3"/>
              </a:rPr>
              <a:t>http://</a:t>
            </a:r>
            <a:r>
              <a:rPr lang="en-US" i="1" dirty="0" smtClean="0">
                <a:hlinkClick r:id="rId3"/>
              </a:rPr>
              <a:t>www.ajkd.org/article/S0272-6386(14)00491-0/fulltext</a:t>
            </a:r>
            <a:endParaRPr lang="en-US" i="1" dirty="0" smtClean="0"/>
          </a:p>
          <a:p>
            <a:pPr lvl="1"/>
            <a:endParaRPr lang="en-US" i="1" dirty="0"/>
          </a:p>
          <a:p>
            <a:pPr lvl="1"/>
            <a:r>
              <a:rPr lang="en-US" b="1" dirty="0" smtClean="0"/>
              <a:t>KDOQI U.S. Commentary on the 2012 KDIGO Clinical Practice Guideline for the Evaluation and Management of CKD. Am J Kidney Dis 2014 (</a:t>
            </a:r>
            <a:r>
              <a:rPr lang="en-US" b="1" dirty="0" err="1" smtClean="0"/>
              <a:t>epub</a:t>
            </a:r>
            <a:r>
              <a:rPr lang="en-US" b="1" dirty="0" smtClean="0"/>
              <a:t> 18 March 2014)</a:t>
            </a:r>
          </a:p>
          <a:p>
            <a:pPr lvl="1"/>
            <a:endParaRPr lang="en-US" i="1" dirty="0" smtClean="0"/>
          </a:p>
          <a:p>
            <a:pPr lvl="1"/>
            <a:endParaRPr lang="en-US" i="1" dirty="0"/>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2133886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4" descr="PICT30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6031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Questions?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92878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57200"/>
            <a:ext cx="6858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4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a:xfrm>
            <a:off x="295275" y="152400"/>
            <a:ext cx="8848725" cy="614363"/>
          </a:xfrm>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Objectives</a:t>
            </a:r>
          </a:p>
        </p:txBody>
      </p:sp>
      <p:sp>
        <p:nvSpPr>
          <p:cNvPr id="1223683" name="Rectangle 3"/>
          <p:cNvSpPr>
            <a:spLocks noGrp="1" noChangeArrowheads="1"/>
          </p:cNvSpPr>
          <p:nvPr>
            <p:ph idx="1"/>
          </p:nvPr>
        </p:nvSpPr>
        <p:spPr>
          <a:xfrm>
            <a:off x="-38100" y="990600"/>
            <a:ext cx="9144000" cy="6226175"/>
          </a:xfrm>
        </p:spPr>
        <p:txBody>
          <a:bodyPr/>
          <a:lstStyle/>
          <a:p>
            <a:pPr marL="457200" indent="-457200" eaLnBrk="1" hangingPunct="1">
              <a:buFont typeface="+mj-lt"/>
              <a:buAutoNum type="arabicPeriod"/>
              <a:defRPr/>
            </a:pPr>
            <a:r>
              <a:rPr lang="en-US" sz="2400" dirty="0" smtClean="0"/>
              <a:t>Understand the distinction between making a diagnosis of CKD and needing to refer the patient for nephrology services.</a:t>
            </a:r>
          </a:p>
          <a:p>
            <a:pPr marL="457200" indent="-457200" eaLnBrk="1" hangingPunct="1">
              <a:buFont typeface="+mj-lt"/>
              <a:buAutoNum type="arabicPeriod"/>
              <a:defRPr/>
            </a:pPr>
            <a:endParaRPr lang="en-US" sz="2400" dirty="0" smtClean="0"/>
          </a:p>
          <a:p>
            <a:pPr marL="457200" indent="-457200" eaLnBrk="1" hangingPunct="1">
              <a:buFont typeface="+mj-lt"/>
              <a:buAutoNum type="arabicPeriod"/>
              <a:defRPr/>
            </a:pPr>
            <a:r>
              <a:rPr lang="en-US" sz="2400" dirty="0" smtClean="0"/>
              <a:t>Apply the CKD indications for nephrology referral to the context of your practice setting. </a:t>
            </a:r>
          </a:p>
          <a:p>
            <a:pPr marL="457200" indent="-457200" eaLnBrk="1" hangingPunct="1">
              <a:buFont typeface="+mj-lt"/>
              <a:buAutoNum type="arabicPeriod"/>
              <a:defRPr/>
            </a:pPr>
            <a:endParaRPr lang="en-US" sz="2400" dirty="0" smtClean="0"/>
          </a:p>
          <a:p>
            <a:pPr marL="457200" indent="-457200" eaLnBrk="1" hangingPunct="1">
              <a:buFont typeface="+mj-lt"/>
              <a:buAutoNum type="arabicPeriod"/>
              <a:defRPr/>
            </a:pPr>
            <a:r>
              <a:rPr lang="en-US" sz="2400" dirty="0" smtClean="0"/>
              <a:t>Apply a Patient Safety approach to CKD in your practice.</a:t>
            </a:r>
          </a:p>
          <a:p>
            <a:pPr marL="457200" indent="-457200" eaLnBrk="1" hangingPunct="1">
              <a:buFont typeface="+mj-lt"/>
              <a:buAutoNum type="arabicPeriod"/>
              <a:defRPr/>
            </a:pPr>
            <a:endParaRPr lang="en-US" sz="2400" dirty="0" smtClean="0"/>
          </a:p>
          <a:p>
            <a:pPr marL="457200" indent="-457200" eaLnBrk="1" hangingPunct="1">
              <a:buFont typeface="+mj-lt"/>
              <a:buAutoNum type="arabicPeriod"/>
              <a:defRPr/>
            </a:pPr>
            <a:r>
              <a:rPr lang="en-US" sz="2400" dirty="0" smtClean="0"/>
              <a:t>Consider enhancements to care coordination and integration with nephrology in your practice, which may include formal or informal service or collaborative care agreements, clinical decision support, and the curbside consult.</a:t>
            </a:r>
          </a:p>
        </p:txBody>
      </p:sp>
    </p:spTree>
    <p:extLst>
      <p:ext uri="{BB962C8B-B14F-4D97-AF65-F5344CB8AC3E}">
        <p14:creationId xmlns:p14="http://schemas.microsoft.com/office/powerpoint/2010/main" val="310505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727258" y="152400"/>
            <a:ext cx="78085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2400" b="1" dirty="0" smtClean="0">
                <a:effectLst>
                  <a:outerShdw blurRad="38100" dist="38100" dir="2700000" algn="tl">
                    <a:srgbClr val="000000">
                      <a:alpha val="43137"/>
                    </a:srgbClr>
                  </a:outerShdw>
                </a:effectLst>
              </a:rPr>
              <a:t>Old Classification of CKD as Defined by </a:t>
            </a:r>
          </a:p>
          <a:p>
            <a:pPr algn="ctr" eaLnBrk="1" fontAlgn="base" hangingPunct="1">
              <a:spcBef>
                <a:spcPct val="0"/>
              </a:spcBef>
              <a:spcAft>
                <a:spcPct val="0"/>
              </a:spcAft>
            </a:pPr>
            <a:r>
              <a:rPr lang="en-US" sz="2400" b="1" dirty="0" smtClean="0">
                <a:effectLst>
                  <a:outerShdw blurRad="38100" dist="38100" dir="2700000" algn="tl">
                    <a:srgbClr val="000000">
                      <a:alpha val="43137"/>
                    </a:srgbClr>
                  </a:outerShdw>
                </a:effectLst>
              </a:rPr>
              <a:t>Kidney Disease Outcomes Quality Initiative (KDOQI)</a:t>
            </a:r>
          </a:p>
          <a:p>
            <a:pPr algn="ctr" eaLnBrk="1" fontAlgn="base" hangingPunct="1">
              <a:spcBef>
                <a:spcPct val="0"/>
              </a:spcBef>
              <a:spcAft>
                <a:spcPct val="0"/>
              </a:spcAft>
            </a:pPr>
            <a:r>
              <a:rPr lang="en-US" sz="2400" b="1" dirty="0" smtClean="0">
                <a:effectLst>
                  <a:outerShdw blurRad="38100" dist="38100" dir="2700000" algn="tl">
                    <a:srgbClr val="000000">
                      <a:alpha val="43137"/>
                    </a:srgbClr>
                  </a:outerShdw>
                </a:effectLst>
              </a:rPr>
              <a:t> Modified and Endorsed by KDIGO</a:t>
            </a:r>
          </a:p>
        </p:txBody>
      </p:sp>
      <p:graphicFrame>
        <p:nvGraphicFramePr>
          <p:cNvPr id="1567847" name="Group 103"/>
          <p:cNvGraphicFramePr>
            <a:graphicFrameLocks noGrp="1"/>
          </p:cNvGraphicFramePr>
          <p:nvPr>
            <p:extLst>
              <p:ext uri="{D42A27DB-BD31-4B8C-83A1-F6EECF244321}">
                <p14:modId xmlns:p14="http://schemas.microsoft.com/office/powerpoint/2010/main" val="3241483603"/>
              </p:ext>
            </p:extLst>
          </p:nvPr>
        </p:nvGraphicFramePr>
        <p:xfrm>
          <a:off x="727258" y="1524000"/>
          <a:ext cx="7958616" cy="4357771"/>
        </p:xfrm>
        <a:graphic>
          <a:graphicData uri="http://schemas.openxmlformats.org/drawingml/2006/table">
            <a:tbl>
              <a:tblPr/>
              <a:tblGrid>
                <a:gridCol w="1295400"/>
                <a:gridCol w="3129280"/>
                <a:gridCol w="1731451"/>
                <a:gridCol w="1802485"/>
              </a:tblGrid>
              <a:tr h="685800">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latin typeface="Arial" charset="0"/>
                          <a:ea typeface="ＭＳ Ｐゴシック" pitchFamily="-110" charset="-128"/>
                        </a:rPr>
                        <a:t>Stage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latin typeface="Arial" charset="0"/>
                          <a:ea typeface="ＭＳ Ｐゴシック" pitchFamily="-110" charset="-128"/>
                        </a:rPr>
                        <a:t>Description</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latin typeface="Arial" charset="0"/>
                          <a:ea typeface="ＭＳ Ｐゴシック" pitchFamily="-110" charset="-128"/>
                        </a:rPr>
                        <a:t>Classification by Severity</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latin typeface="Arial" charset="0"/>
                          <a:ea typeface="ＭＳ Ｐゴシック" pitchFamily="-110" charset="-128"/>
                        </a:rPr>
                        <a:t>Classification by Treatment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r>
              <a:tr h="766319">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1</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normal or increased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GFR ≥ 90</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endParaRPr kumimoji="0" lang="en-US" sz="18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9289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2</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mild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GFR of 60-89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     T if kidney</a:t>
                      </a:r>
                    </a:p>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        transplant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711477">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Moderate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GFR of 30-59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       recipient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5650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4</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Severe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GFR of 15-29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r h="700171">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Kidney failure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GFR &lt; 15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smtClean="0">
                          <a:ln>
                            <a:noFill/>
                          </a:ln>
                          <a:solidFill>
                            <a:schemeClr val="bg2"/>
                          </a:solidFill>
                          <a:effectLst>
                            <a:outerShdw blurRad="38100" dist="38100" dir="2700000" algn="tl">
                              <a:srgbClr val="000000">
                                <a:alpha val="43137"/>
                              </a:srgbClr>
                            </a:outerShdw>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tx1">
                        <a:lumMod val="50000"/>
                        <a:lumOff val="50000"/>
                      </a:schemeClr>
                    </a:solidFill>
                  </a:tcPr>
                </a:tc>
              </a:tr>
            </a:tbl>
          </a:graphicData>
        </a:graphic>
      </p:graphicFrame>
      <p:sp>
        <p:nvSpPr>
          <p:cNvPr id="41000" name="AutoShape 44"/>
          <p:cNvSpPr>
            <a:spLocks/>
          </p:cNvSpPr>
          <p:nvPr/>
        </p:nvSpPr>
        <p:spPr bwMode="auto">
          <a:xfrm rot="10800000">
            <a:off x="6934200" y="2451100"/>
            <a:ext cx="457200" cy="2895600"/>
          </a:xfrm>
          <a:prstGeom prst="leftBrace">
            <a:avLst>
              <a:gd name="adj1" fmla="val 52778"/>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base">
              <a:spcBef>
                <a:spcPct val="0"/>
              </a:spcBef>
              <a:spcAft>
                <a:spcPct val="0"/>
              </a:spcAft>
            </a:pPr>
            <a:endParaRPr lang="en-US" sz="4000" smtClean="0">
              <a:solidFill>
                <a:srgbClr val="FFFFFF"/>
              </a:solidFill>
              <a:ea typeface="ＭＳ Ｐゴシック" pitchFamily="34" charset="-128"/>
            </a:endParaRPr>
          </a:p>
        </p:txBody>
      </p:sp>
      <p:sp>
        <p:nvSpPr>
          <p:cNvPr id="41001" name="Text Box 45"/>
          <p:cNvSpPr txBox="1">
            <a:spLocks noChangeArrowheads="1"/>
          </p:cNvSpPr>
          <p:nvPr/>
        </p:nvSpPr>
        <p:spPr bwMode="auto">
          <a:xfrm>
            <a:off x="3243263" y="5973762"/>
            <a:ext cx="2776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200" dirty="0" smtClean="0"/>
              <a:t>Note:  GFR is given in mL/min/1.73 </a:t>
            </a:r>
            <a:r>
              <a:rPr lang="en-US" sz="1200" dirty="0" smtClean="0">
                <a:solidFill>
                  <a:srgbClr val="FFFFFF"/>
                </a:solidFill>
              </a:rPr>
              <a:t>m²</a:t>
            </a:r>
          </a:p>
        </p:txBody>
      </p:sp>
      <p:sp>
        <p:nvSpPr>
          <p:cNvPr id="41002" name="Text Box 95"/>
          <p:cNvSpPr txBox="1">
            <a:spLocks noChangeArrowheads="1"/>
          </p:cNvSpPr>
          <p:nvPr/>
        </p:nvSpPr>
        <p:spPr bwMode="auto">
          <a:xfrm>
            <a:off x="1947862" y="6248400"/>
            <a:ext cx="5443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000" dirty="0" smtClean="0"/>
              <a:t>National Kidney Foundation. KDOQI Clinical Practice Guidelines for Chronic Kidney Disease: </a:t>
            </a:r>
          </a:p>
          <a:p>
            <a:pPr algn="ctr" fontAlgn="base">
              <a:spcBef>
                <a:spcPct val="0"/>
              </a:spcBef>
              <a:spcAft>
                <a:spcPct val="0"/>
              </a:spcAft>
            </a:pPr>
            <a:r>
              <a:rPr lang="en-US" sz="1000" dirty="0" smtClean="0"/>
              <a:t>Evaluation, Classification, and Stratification. Am J Kidney Dis 2002;39(</a:t>
            </a:r>
            <a:r>
              <a:rPr lang="en-US" sz="1000" dirty="0" err="1" smtClean="0"/>
              <a:t>suppl</a:t>
            </a:r>
            <a:r>
              <a:rPr lang="en-US" sz="1000" dirty="0" smtClean="0"/>
              <a:t> 1):S1-S266</a:t>
            </a:r>
            <a:endParaRPr lang="en-US" sz="1400" dirty="0" smtClean="0"/>
          </a:p>
          <a:p>
            <a:pPr algn="ctr" eaLnBrk="1" fontAlgn="base" hangingPunct="1">
              <a:spcBef>
                <a:spcPct val="0"/>
              </a:spcBef>
              <a:spcAft>
                <a:spcPct val="0"/>
              </a:spcAft>
            </a:pPr>
            <a:endParaRPr lang="en-US" sz="1400" dirty="0" smtClean="0"/>
          </a:p>
        </p:txBody>
      </p:sp>
    </p:spTree>
    <p:extLst>
      <p:ext uri="{BB962C8B-B14F-4D97-AF65-F5344CB8AC3E}">
        <p14:creationId xmlns:p14="http://schemas.microsoft.com/office/powerpoint/2010/main" val="52483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150813" y="182563"/>
            <a:ext cx="8848725" cy="677862"/>
          </a:xfrm>
        </p:spPr>
        <p:txBody>
          <a:bodyPr>
            <a:normAutofit fontScale="90000"/>
          </a:bodyPr>
          <a:lstStyle/>
          <a:p>
            <a:pPr>
              <a:defRPr/>
            </a:pPr>
            <a:r>
              <a:rPr lang="en-GB" sz="4000" b="1" dirty="0" smtClean="0">
                <a:solidFill>
                  <a:schemeClr val="tx1"/>
                </a:solidFill>
                <a:effectLst>
                  <a:outerShdw blurRad="38100" dist="38100" dir="2700000" algn="tl">
                    <a:srgbClr val="000000">
                      <a:alpha val="43137"/>
                    </a:srgbClr>
                  </a:outerShdw>
                </a:effectLst>
              </a:rPr>
              <a:t>New Classification</a:t>
            </a:r>
          </a:p>
        </p:txBody>
      </p:sp>
      <p:graphicFrame>
        <p:nvGraphicFramePr>
          <p:cNvPr id="112662" name="Group 22"/>
          <p:cNvGraphicFramePr>
            <a:graphicFrameLocks noGrp="1"/>
          </p:cNvGraphicFramePr>
          <p:nvPr>
            <p:ph idx="1"/>
            <p:extLst>
              <p:ext uri="{D42A27DB-BD31-4B8C-83A1-F6EECF244321}">
                <p14:modId xmlns:p14="http://schemas.microsoft.com/office/powerpoint/2010/main" val="3496771602"/>
              </p:ext>
            </p:extLst>
          </p:nvPr>
        </p:nvGraphicFramePr>
        <p:xfrm>
          <a:off x="457200" y="909638"/>
          <a:ext cx="8229600" cy="5913436"/>
        </p:xfrm>
        <a:graphic>
          <a:graphicData uri="http://schemas.openxmlformats.org/drawingml/2006/table">
            <a:tbl>
              <a:tblPr/>
              <a:tblGrid>
                <a:gridCol w="3276600"/>
                <a:gridCol w="2590800"/>
                <a:gridCol w="2362200"/>
              </a:tblGrid>
              <a:tr h="1524082">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bg1"/>
                          </a:solidFill>
                          <a:effectLst/>
                          <a:latin typeface="+mj-lt"/>
                          <a:cs typeface="Arial" pitchFamily="34" charset="0"/>
                        </a:rPr>
                        <a:t>Clinical Diagnosis</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bg1"/>
                          </a:solidFill>
                          <a:effectLst/>
                          <a:latin typeface="+mj-lt"/>
                          <a:cs typeface="Arial" pitchFamily="34" charset="0"/>
                        </a:rPr>
                        <a:t>Or Cause</a:t>
                      </a:r>
                    </a:p>
                  </a:txBody>
                  <a:tcPr marT="45722" marB="45722" horzOverflow="overflow">
                    <a:lnL>
                      <a:noFill/>
                    </a:lnL>
                    <a:lnR>
                      <a:noFill/>
                    </a:lnR>
                    <a:lnT>
                      <a:noFill/>
                    </a:lnT>
                    <a:lnB>
                      <a:noFill/>
                    </a:lnB>
                    <a:lnTlToBr>
                      <a:noFill/>
                    </a:lnTlToBr>
                    <a:lnBlToTr>
                      <a:noFill/>
                    </a:lnBlToTr>
                    <a:solidFill>
                      <a:srgbClr val="F15E2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bg1"/>
                          </a:solidFill>
                          <a:effectLst/>
                          <a:latin typeface="+mj-lt"/>
                          <a:cs typeface="Arial" pitchFamily="34" charset="0"/>
                        </a:rPr>
                        <a:t>GFR Categories (ml/min/1.73m</a:t>
                      </a:r>
                      <a:r>
                        <a:rPr kumimoji="0" lang="en-GB" sz="2400" b="1" i="0" u="none" strike="noStrike" cap="none" normalizeH="0" baseline="30000" dirty="0" smtClean="0">
                          <a:ln>
                            <a:noFill/>
                          </a:ln>
                          <a:solidFill>
                            <a:schemeClr val="bg1"/>
                          </a:solidFill>
                          <a:effectLst/>
                          <a:latin typeface="+mj-lt"/>
                          <a:cs typeface="Arial" pitchFamily="34" charset="0"/>
                        </a:rPr>
                        <a:t>2</a:t>
                      </a:r>
                      <a:r>
                        <a:rPr kumimoji="0" lang="en-GB" sz="2400" b="1" i="0" u="none" strike="noStrike" cap="none" normalizeH="0" baseline="0" dirty="0" smtClean="0">
                          <a:ln>
                            <a:noFill/>
                          </a:ln>
                          <a:solidFill>
                            <a:schemeClr val="bg1"/>
                          </a:solidFill>
                          <a:effectLst/>
                          <a:latin typeface="+mj-lt"/>
                          <a:cs typeface="Arial" pitchFamily="34" charset="0"/>
                        </a:rPr>
                        <a:t>)</a:t>
                      </a:r>
                    </a:p>
                  </a:txBody>
                  <a:tcPr marT="45722" marB="45722" horzOverflow="overflow">
                    <a:lnL>
                      <a:noFill/>
                    </a:lnL>
                    <a:lnR>
                      <a:noFill/>
                    </a:lnR>
                    <a:lnT>
                      <a:noFill/>
                    </a:lnT>
                    <a:lnB>
                      <a:noFill/>
                    </a:lnB>
                    <a:lnTlToBr>
                      <a:noFill/>
                    </a:lnTlToBr>
                    <a:lnBlToTr>
                      <a:noFill/>
                    </a:lnBlToTr>
                    <a:solidFill>
                      <a:srgbClr val="F15E23"/>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bg1"/>
                          </a:solidFill>
                          <a:effectLst/>
                          <a:latin typeface="+mj-lt"/>
                          <a:cs typeface="Arial" pitchFamily="34" charset="0"/>
                        </a:rPr>
                        <a:t>Albuminuria Categories </a:t>
                      </a: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bg1"/>
                          </a:solidFill>
                          <a:effectLst/>
                          <a:latin typeface="+mj-lt"/>
                          <a:cs typeface="Arial" pitchFamily="34" charset="0"/>
                        </a:rPr>
                        <a:t>(ACR, mg/g)</a:t>
                      </a:r>
                    </a:p>
                  </a:txBody>
                  <a:tcPr marT="45722" marB="45722" horzOverflow="overflow">
                    <a:lnL>
                      <a:noFill/>
                    </a:lnL>
                    <a:lnR>
                      <a:noFill/>
                    </a:lnR>
                    <a:lnT>
                      <a:noFill/>
                    </a:lnT>
                    <a:lnB>
                      <a:noFill/>
                    </a:lnB>
                    <a:lnTlToBr>
                      <a:noFill/>
                    </a:lnTlToBr>
                    <a:lnBlToTr>
                      <a:noFill/>
                    </a:lnBlToTr>
                    <a:solidFill>
                      <a:srgbClr val="F15E23"/>
                    </a:solidFill>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mn-lt"/>
                          <a:cs typeface="Arial" pitchFamily="34" charset="0"/>
                        </a:rPr>
                        <a:t>Diabetes</a:t>
                      </a:r>
                      <a:endParaRPr kumimoji="0" lang="en-GB" sz="2400" b="1"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≥90</a:t>
                      </a:r>
                    </a:p>
                  </a:txBody>
                  <a:tcPr marT="45722" marB="45722"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&lt;30</a:t>
                      </a:r>
                    </a:p>
                  </a:txBody>
                  <a:tcPr marT="45722" marB="45722" anchor="ctr" horzOverflow="overflow">
                    <a:lnL>
                      <a:noFill/>
                    </a:lnL>
                    <a:lnR>
                      <a:noFill/>
                    </a:lnR>
                    <a:lnT>
                      <a:noFill/>
                    </a:lnT>
                    <a:lnB>
                      <a:noFill/>
                    </a:lnB>
                    <a:lnTlToBr>
                      <a:noFill/>
                    </a:lnTlToBr>
                    <a:lnBlToTr>
                      <a:noFill/>
                    </a:lnBlToTr>
                    <a:noFill/>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mn-lt"/>
                          <a:cs typeface="Arial" pitchFamily="34" charset="0"/>
                        </a:rPr>
                        <a:t>Hypertension</a:t>
                      </a:r>
                      <a:endParaRPr kumimoji="0" lang="en-GB" sz="2400" b="1"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60-89</a:t>
                      </a:r>
                    </a:p>
                  </a:txBody>
                  <a:tcPr marT="45722" marB="45722" anchor="ctr" horzOverflow="overflow">
                    <a:lnL>
                      <a:noFill/>
                    </a:lnL>
                    <a:lnR>
                      <a:noFill/>
                    </a:lnR>
                    <a:lnT>
                      <a:noFill/>
                    </a:lnT>
                    <a:lnB>
                      <a:noFill/>
                    </a:lnB>
                    <a:lnTlToBr>
                      <a:noFill/>
                    </a:lnTlToBr>
                    <a:lnBlToTr>
                      <a:noFill/>
                    </a:lnBlToTr>
                    <a:noFill/>
                  </a:tcPr>
                </a:tc>
                <a:tc vMerge="1">
                  <a:txBody>
                    <a:bodyPr/>
                    <a:lstStyle/>
                    <a:p>
                      <a:endParaRPr lang="en-US"/>
                    </a:p>
                  </a:txBody>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US" sz="2400" b="1" i="0" u="none" strike="noStrike" cap="none" normalizeH="0" baseline="0" dirty="0" smtClean="0">
                          <a:ln>
                            <a:noFill/>
                          </a:ln>
                          <a:solidFill>
                            <a:schemeClr val="tx1"/>
                          </a:solidFill>
                          <a:effectLst/>
                          <a:latin typeface="+mn-lt"/>
                          <a:cs typeface="Arial" pitchFamily="34" charset="0"/>
                        </a:rPr>
                        <a:t>Glomerular Disease</a:t>
                      </a:r>
                      <a:endParaRPr kumimoji="0" lang="en-GB" sz="2400" b="1"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45-59</a:t>
                      </a:r>
                    </a:p>
                  </a:txBody>
                  <a:tcPr marT="45722" marB="45722"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30-299</a:t>
                      </a:r>
                    </a:p>
                  </a:txBody>
                  <a:tcPr marT="45722" marB="45722" anchor="ctr" horzOverflow="overflow">
                    <a:lnL>
                      <a:noFill/>
                    </a:lnL>
                    <a:lnR>
                      <a:noFill/>
                    </a:lnR>
                    <a:lnT>
                      <a:noFill/>
                    </a:lnT>
                    <a:lnB>
                      <a:noFill/>
                    </a:lnB>
                    <a:lnTlToBr>
                      <a:noFill/>
                    </a:lnTlToBr>
                    <a:lnBlToTr>
                      <a:noFill/>
                    </a:lnBlToTr>
                    <a:noFill/>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US" sz="2400" b="1" i="0" u="none" strike="noStrike" cap="none" normalizeH="0" baseline="0" smtClean="0">
                          <a:ln>
                            <a:noFill/>
                          </a:ln>
                          <a:solidFill>
                            <a:schemeClr val="tx1"/>
                          </a:solidFill>
                          <a:effectLst/>
                          <a:latin typeface="+mn-lt"/>
                          <a:cs typeface="Arial" pitchFamily="34" charset="0"/>
                        </a:rPr>
                        <a:t>Transplant</a:t>
                      </a:r>
                      <a:endParaRPr kumimoji="0" lang="en-GB" sz="2400" b="1" i="0" u="none" strike="noStrike" cap="none" normalizeH="0" baseline="0" smtClean="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30-44</a:t>
                      </a:r>
                    </a:p>
                  </a:txBody>
                  <a:tcPr marT="45722" marB="45722" anchor="ctr" horzOverflow="overflow">
                    <a:lnL>
                      <a:noFill/>
                    </a:lnL>
                    <a:lnR>
                      <a:noFill/>
                    </a:lnR>
                    <a:lnT>
                      <a:noFill/>
                    </a:lnT>
                    <a:lnB>
                      <a:noFill/>
                    </a:lnB>
                    <a:lnTlToBr>
                      <a:noFill/>
                    </a:lnTlToBr>
                    <a:lnBlToTr>
                      <a:noFill/>
                    </a:lnBlToTr>
                    <a:noFill/>
                  </a:tcPr>
                </a:tc>
                <a:tc vMerge="1">
                  <a:txBody>
                    <a:bodyPr/>
                    <a:lstStyle/>
                    <a:p>
                      <a:endParaRPr lang="en-US"/>
                    </a:p>
                  </a:txBody>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US" sz="2400" b="1" i="0" u="none" strike="noStrike" cap="none" normalizeH="0" baseline="0" smtClean="0">
                          <a:ln>
                            <a:noFill/>
                          </a:ln>
                          <a:solidFill>
                            <a:schemeClr val="tx1"/>
                          </a:solidFill>
                          <a:effectLst/>
                          <a:latin typeface="+mn-lt"/>
                          <a:cs typeface="Arial" pitchFamily="34" charset="0"/>
                        </a:rPr>
                        <a:t>Unknown</a:t>
                      </a:r>
                      <a:endParaRPr kumimoji="0" lang="en-GB" sz="2400" b="1" i="0" u="none" strike="noStrike" cap="none" normalizeH="0" baseline="0" smtClean="0">
                        <a:ln>
                          <a:noFill/>
                        </a:ln>
                        <a:solidFill>
                          <a:schemeClr val="tx1"/>
                        </a:solidFill>
                        <a:effectLst/>
                        <a:latin typeface="+mn-lt"/>
                        <a:ea typeface="MS Mincho" pitchFamily="49" charset="-128"/>
                        <a:cs typeface="Times New Roman" pitchFamily="18" charset="0"/>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15-29</a:t>
                      </a:r>
                    </a:p>
                  </a:txBody>
                  <a:tcPr marT="45722" marB="45722" anchor="ct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≥300</a:t>
                      </a:r>
                    </a:p>
                  </a:txBody>
                  <a:tcPr marT="45722" marB="45722" anchor="ctr" horzOverflow="overflow">
                    <a:lnL>
                      <a:noFill/>
                    </a:lnL>
                    <a:lnR>
                      <a:noFill/>
                    </a:lnR>
                    <a:lnT>
                      <a:noFill/>
                    </a:lnT>
                    <a:lnB>
                      <a:noFill/>
                    </a:lnB>
                    <a:lnTlToBr>
                      <a:noFill/>
                    </a:lnTlToBr>
                    <a:lnBlToTr>
                      <a:noFill/>
                    </a:lnBlToTr>
                    <a:noFill/>
                  </a:tcPr>
                </a:tc>
              </a:tr>
              <a:tr h="731559">
                <a:tc>
                  <a:txBody>
                    <a:bodyPr/>
                    <a:lstStyle/>
                    <a:p>
                      <a:pPr marL="0" marR="0" lvl="0" indent="0" algn="ctr" defTabSz="914400" rtl="0" eaLnBrk="1" fontAlgn="base" latinLnBrk="0" hangingPunct="1">
                        <a:lnSpc>
                          <a:spcPct val="200000"/>
                        </a:lnSpc>
                        <a:spcBef>
                          <a:spcPct val="0"/>
                        </a:spcBef>
                        <a:spcAft>
                          <a:spcPct val="0"/>
                        </a:spcAft>
                        <a:buClrTx/>
                        <a:buSzTx/>
                        <a:buFont typeface="Arial" pitchFamily="34" charset="0"/>
                        <a:buNone/>
                        <a:tabLst/>
                      </a:pPr>
                      <a:r>
                        <a:rPr kumimoji="0" lang="en-GB" sz="2400" b="1" i="0" u="none" strike="noStrike" cap="none" normalizeH="0" baseline="0" smtClean="0">
                          <a:ln>
                            <a:noFill/>
                          </a:ln>
                          <a:solidFill>
                            <a:schemeClr val="tx1"/>
                          </a:solidFill>
                          <a:effectLst/>
                          <a:latin typeface="+mn-lt"/>
                          <a:ea typeface="MS Mincho" pitchFamily="49" charset="-128"/>
                          <a:cs typeface="Times New Roman" pitchFamily="18" charset="0"/>
                        </a:rPr>
                        <a:t>etc</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GB" sz="2400" b="1" i="0" u="none" strike="noStrike" cap="none" normalizeH="0" baseline="0" dirty="0" smtClean="0">
                          <a:ln>
                            <a:noFill/>
                          </a:ln>
                          <a:solidFill>
                            <a:schemeClr val="tx1"/>
                          </a:solidFill>
                          <a:effectLst/>
                          <a:latin typeface="+mn-lt"/>
                          <a:cs typeface="Arial" pitchFamily="34" charset="0"/>
                        </a:rPr>
                        <a:t>&lt;15</a:t>
                      </a:r>
                    </a:p>
                  </a:txBody>
                  <a:tcPr marT="45722" marB="45722" anchor="ctr" horzOverflow="overflow">
                    <a:lnL>
                      <a:noFill/>
                    </a:lnL>
                    <a:lnR>
                      <a:noFill/>
                    </a:lnR>
                    <a:lnT>
                      <a:noFill/>
                    </a:lnT>
                    <a:lnB>
                      <a:noFill/>
                    </a:lnB>
                    <a:lnTlToBr>
                      <a:noFill/>
                    </a:lnTlToBr>
                    <a:lnBlToTr>
                      <a:noFill/>
                    </a:lnBlToTr>
                    <a:noFill/>
                  </a:tcPr>
                </a:tc>
                <a:tc vMerge="1">
                  <a:txBody>
                    <a:bodyPr/>
                    <a:lstStyle/>
                    <a:p>
                      <a:endParaRPr lang="en-US"/>
                    </a:p>
                  </a:txBody>
                  <a:tcPr/>
                </a:tc>
              </a:tr>
            </a:tbl>
          </a:graphicData>
        </a:graphic>
      </p:graphicFrame>
    </p:spTree>
    <p:extLst>
      <p:ext uri="{BB962C8B-B14F-4D97-AF65-F5344CB8AC3E}">
        <p14:creationId xmlns:p14="http://schemas.microsoft.com/office/powerpoint/2010/main" val="2365629540"/>
      </p:ext>
    </p:extLst>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732" y="533399"/>
            <a:ext cx="7173759" cy="584775"/>
          </a:xfrm>
          <a:prstGeom prst="rect">
            <a:avLst/>
          </a:prstGeom>
        </p:spPr>
        <p:txBody>
          <a:bodyPr wrap="none">
            <a:spAutoFit/>
          </a:bodyPr>
          <a:lstStyle/>
          <a:p>
            <a:r>
              <a:rPr lang="en-US" sz="3200" b="1" dirty="0">
                <a:solidFill>
                  <a:prstClr val="black"/>
                </a:solidFill>
                <a:effectLst>
                  <a:outerShdw blurRad="38100" dist="38100" dir="2700000" algn="tl">
                    <a:srgbClr val="000000">
                      <a:alpha val="43137"/>
                    </a:srgbClr>
                  </a:outerShdw>
                </a:effectLst>
              </a:rPr>
              <a:t>Indications </a:t>
            </a:r>
            <a:r>
              <a:rPr lang="en-US" sz="3200" b="1" dirty="0" smtClean="0">
                <a:solidFill>
                  <a:prstClr val="black"/>
                </a:solidFill>
                <a:effectLst>
                  <a:outerShdw blurRad="38100" dist="38100" dir="2700000" algn="tl">
                    <a:srgbClr val="000000">
                      <a:alpha val="43137"/>
                    </a:srgbClr>
                  </a:outerShdw>
                </a:effectLst>
              </a:rPr>
              <a:t>for Nephrology</a:t>
            </a:r>
            <a:r>
              <a:rPr lang="en-US" sz="3200" b="1" dirty="0">
                <a:solidFill>
                  <a:prstClr val="black"/>
                </a:solidFill>
                <a:effectLst>
                  <a:outerShdw blurRad="38100" dist="38100" dir="2700000" algn="tl">
                    <a:srgbClr val="000000">
                      <a:alpha val="43137"/>
                    </a:srgbClr>
                  </a:outerShdw>
                </a:effectLst>
              </a:rPr>
              <a:t> Referral</a:t>
            </a:r>
            <a:r>
              <a:rPr lang="en-US" sz="3200" b="1" dirty="0" smtClean="0">
                <a:solidFill>
                  <a:prstClr val="black"/>
                </a:solidFill>
                <a:effectLst>
                  <a:outerShdw blurRad="38100" dist="38100" dir="2700000" algn="tl">
                    <a:srgbClr val="000000">
                      <a:alpha val="43137"/>
                    </a:srgbClr>
                  </a:outerShdw>
                </a:effectLst>
              </a:rPr>
              <a:t> </a:t>
            </a:r>
            <a:endParaRPr lang="en-US" sz="3200" b="1" dirty="0">
              <a:solidFill>
                <a:prstClr val="black"/>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63828"/>
            <a:ext cx="6321425" cy="4749800"/>
          </a:xfrm>
          <a:prstGeom prst="rect">
            <a:avLst/>
          </a:prstGeom>
          <a:solidFill>
            <a:schemeClr val="bg1"/>
          </a:solidFill>
          <a:ln>
            <a:noFill/>
          </a:ln>
          <a:effectLst/>
        </p:spPr>
      </p:pic>
      <p:sp>
        <p:nvSpPr>
          <p:cNvPr id="4" name="Rectangle 3"/>
          <p:cNvSpPr/>
          <p:nvPr/>
        </p:nvSpPr>
        <p:spPr>
          <a:xfrm>
            <a:off x="2209800" y="1540737"/>
            <a:ext cx="4876800" cy="914400"/>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Rectangle 2"/>
          <p:cNvSpPr/>
          <p:nvPr/>
        </p:nvSpPr>
        <p:spPr>
          <a:xfrm>
            <a:off x="1828800" y="6313628"/>
            <a:ext cx="6553200" cy="369332"/>
          </a:xfrm>
          <a:prstGeom prst="rect">
            <a:avLst/>
          </a:prstGeom>
        </p:spPr>
        <p:txBody>
          <a:bodyPr wrap="square">
            <a:spAutoFit/>
          </a:bodyPr>
          <a:lstStyle/>
          <a:p>
            <a:r>
              <a:rPr lang="en-US" dirty="0"/>
              <a:t>http://www.ndt-educational.org/fogazzislidepart2.asp</a:t>
            </a:r>
          </a:p>
        </p:txBody>
      </p:sp>
    </p:spTree>
    <p:extLst>
      <p:ext uri="{BB962C8B-B14F-4D97-AF65-F5344CB8AC3E}">
        <p14:creationId xmlns:p14="http://schemas.microsoft.com/office/powerpoint/2010/main" val="33590073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Rectangle 2"/>
          <p:cNvSpPr>
            <a:spLocks noGrp="1" noChangeArrowheads="1"/>
          </p:cNvSpPr>
          <p:nvPr>
            <p:ph type="title" idx="4294967295"/>
          </p:nvPr>
        </p:nvSpPr>
        <p:spPr>
          <a:xfrm>
            <a:off x="12700" y="304800"/>
            <a:ext cx="8848725" cy="623887"/>
          </a:xfrm>
        </p:spPr>
        <p:txBody>
          <a:bodyPr>
            <a:noAutofit/>
          </a:bodyPr>
          <a:lstStyle/>
          <a:p>
            <a:pPr eaLnBrk="1" hangingPunct="1">
              <a:defRPr/>
            </a:pPr>
            <a:r>
              <a:rPr lang="en-US" sz="2800" b="1" dirty="0" smtClean="0">
                <a:effectLst>
                  <a:outerShdw blurRad="38100" dist="38100" dir="2700000" algn="tl">
                    <a:srgbClr val="000000">
                      <a:alpha val="43137"/>
                    </a:srgbClr>
                  </a:outerShdw>
                </a:effectLst>
              </a:rPr>
              <a:t>All of the following adult patients should be referred for nephrology consultation, EXCEPT?</a:t>
            </a:r>
          </a:p>
        </p:txBody>
      </p:sp>
      <p:sp>
        <p:nvSpPr>
          <p:cNvPr id="1710083" name="Rectangle 3"/>
          <p:cNvSpPr>
            <a:spLocks noGrp="1" noChangeArrowheads="1"/>
          </p:cNvSpPr>
          <p:nvPr>
            <p:ph type="body" idx="4294967295"/>
          </p:nvPr>
        </p:nvSpPr>
        <p:spPr>
          <a:xfrm>
            <a:off x="685800" y="1295400"/>
            <a:ext cx="8458200" cy="8574088"/>
          </a:xfrm>
        </p:spPr>
        <p:txBody>
          <a:bodyPr/>
          <a:lstStyle/>
          <a:p>
            <a:pPr marL="0" lvl="0" indent="0">
              <a:buNone/>
            </a:pPr>
            <a:r>
              <a:rPr lang="en-US" sz="2000" b="1" dirty="0" smtClean="0"/>
              <a:t>A. Initial </a:t>
            </a:r>
            <a:r>
              <a:rPr lang="en-US" sz="2000" b="1" dirty="0"/>
              <a:t>visit: </a:t>
            </a:r>
            <a:r>
              <a:rPr lang="en-US" sz="2000" b="1" dirty="0" err="1"/>
              <a:t>eGFR</a:t>
            </a:r>
            <a:r>
              <a:rPr lang="en-US" sz="2000" b="1" dirty="0"/>
              <a:t> 26 &amp; 3 </a:t>
            </a:r>
            <a:r>
              <a:rPr lang="en-US" sz="2000" b="1" dirty="0" smtClean="0"/>
              <a:t>months later: </a:t>
            </a:r>
            <a:r>
              <a:rPr lang="en-US" sz="2000" b="1" dirty="0" err="1"/>
              <a:t>eGFR</a:t>
            </a:r>
            <a:r>
              <a:rPr lang="en-US" sz="2000" b="1" dirty="0"/>
              <a:t> 28 (mL/min/1.73m2)</a:t>
            </a:r>
            <a:endParaRPr lang="en-US" sz="2000" dirty="0"/>
          </a:p>
          <a:p>
            <a:pPr marL="0" indent="0">
              <a:buNone/>
            </a:pPr>
            <a:r>
              <a:rPr lang="en-GB" sz="2000" b="1" dirty="0"/>
              <a:t> </a:t>
            </a:r>
            <a:endParaRPr lang="en-US" sz="2000" dirty="0"/>
          </a:p>
          <a:p>
            <a:pPr marL="0" lvl="0" indent="0">
              <a:buNone/>
            </a:pPr>
            <a:r>
              <a:rPr lang="en-US" sz="2000" b="1" dirty="0" smtClean="0"/>
              <a:t>B. Initial </a:t>
            </a:r>
            <a:r>
              <a:rPr lang="en-US" sz="2000" b="1" dirty="0"/>
              <a:t>visit: </a:t>
            </a:r>
            <a:r>
              <a:rPr lang="en-US" sz="2000" b="1" dirty="0" err="1"/>
              <a:t>eGFR</a:t>
            </a:r>
            <a:r>
              <a:rPr lang="en-US" sz="2000" b="1" dirty="0"/>
              <a:t> 55, &amp; 3 months </a:t>
            </a:r>
            <a:r>
              <a:rPr lang="en-US" sz="2000" b="1" dirty="0" smtClean="0"/>
              <a:t>later: </a:t>
            </a:r>
            <a:r>
              <a:rPr lang="en-US" sz="2000" b="1" dirty="0" err="1"/>
              <a:t>eGFR</a:t>
            </a:r>
            <a:r>
              <a:rPr lang="en-US" sz="2000" b="1" dirty="0"/>
              <a:t> </a:t>
            </a:r>
            <a:r>
              <a:rPr lang="en-US" sz="2000" b="1" dirty="0" smtClean="0"/>
              <a:t>43 confirmed with repeat </a:t>
            </a:r>
            <a:r>
              <a:rPr lang="en-US" sz="2000" b="1" dirty="0" err="1" smtClean="0"/>
              <a:t>eGFR</a:t>
            </a:r>
            <a:r>
              <a:rPr lang="en-US" sz="2000" b="1" dirty="0" smtClean="0"/>
              <a:t> </a:t>
            </a:r>
            <a:r>
              <a:rPr lang="en-US" sz="2000" b="1" dirty="0"/>
              <a:t>45 (mL/min/1.73m2)</a:t>
            </a:r>
            <a:endParaRPr lang="en-US" sz="2000" dirty="0"/>
          </a:p>
          <a:p>
            <a:pPr marL="0" indent="0">
              <a:buNone/>
            </a:pPr>
            <a:r>
              <a:rPr lang="en-GB" sz="2000" b="1" dirty="0"/>
              <a:t> </a:t>
            </a:r>
            <a:endParaRPr lang="en-US" sz="2000" dirty="0"/>
          </a:p>
          <a:p>
            <a:pPr marL="0" lvl="0" indent="0">
              <a:buNone/>
            </a:pPr>
            <a:r>
              <a:rPr lang="en-US" sz="2000" b="1" dirty="0" smtClean="0"/>
              <a:t>C. Initial </a:t>
            </a:r>
            <a:r>
              <a:rPr lang="en-US" sz="2000" b="1" dirty="0"/>
              <a:t>visit: ACR 450 &amp; 3 months later: ACR 355 (mg/g) on both dates the </a:t>
            </a:r>
            <a:r>
              <a:rPr lang="en-US" sz="2000" b="1" dirty="0" err="1"/>
              <a:t>eGFR</a:t>
            </a:r>
            <a:r>
              <a:rPr lang="en-US" sz="2000" b="1" dirty="0"/>
              <a:t> &gt; 60 mL/min/1.73m2</a:t>
            </a:r>
            <a:endParaRPr lang="en-US" sz="2000" dirty="0"/>
          </a:p>
          <a:p>
            <a:pPr marL="0" indent="0">
              <a:buNone/>
            </a:pPr>
            <a:r>
              <a:rPr lang="en-GB" sz="2000" b="1" dirty="0"/>
              <a:t> </a:t>
            </a:r>
            <a:endParaRPr lang="en-US" sz="2000" dirty="0"/>
          </a:p>
          <a:p>
            <a:pPr marL="0" lvl="0" indent="0">
              <a:buNone/>
            </a:pPr>
            <a:r>
              <a:rPr lang="en-US" sz="2000" b="1" dirty="0" smtClean="0"/>
              <a:t>D. Initial </a:t>
            </a:r>
            <a:r>
              <a:rPr lang="en-US" sz="2000" b="1" dirty="0"/>
              <a:t>visit: </a:t>
            </a:r>
            <a:r>
              <a:rPr lang="en-US" sz="2000" b="1" dirty="0" err="1"/>
              <a:t>eGFR</a:t>
            </a:r>
            <a:r>
              <a:rPr lang="en-US" sz="2000" b="1" dirty="0"/>
              <a:t> &gt; 60  &amp; 3 months later: </a:t>
            </a:r>
            <a:r>
              <a:rPr lang="en-US" sz="2000" b="1" dirty="0" err="1"/>
              <a:t>eGFR</a:t>
            </a:r>
            <a:r>
              <a:rPr lang="en-US" sz="2000" b="1" dirty="0"/>
              <a:t> &gt; 60 (mL/min/1.73m2) with personal history of Autosomal Dominant Polycystic Kidney Disease.</a:t>
            </a:r>
            <a:endParaRPr lang="en-US" sz="2000" dirty="0"/>
          </a:p>
          <a:p>
            <a:pPr marL="0" indent="0">
              <a:buNone/>
            </a:pPr>
            <a:r>
              <a:rPr lang="en-GB" sz="2000" b="1" dirty="0"/>
              <a:t> </a:t>
            </a:r>
            <a:endParaRPr lang="en-US" sz="2000" dirty="0"/>
          </a:p>
          <a:p>
            <a:pPr marL="0" lvl="0" indent="0">
              <a:buNone/>
            </a:pPr>
            <a:r>
              <a:rPr lang="en-US" sz="2000" b="1" dirty="0" smtClean="0"/>
              <a:t>E. Initial </a:t>
            </a:r>
            <a:r>
              <a:rPr lang="en-US" sz="2000" b="1" dirty="0"/>
              <a:t>visit: </a:t>
            </a:r>
            <a:r>
              <a:rPr lang="en-US" sz="2000" b="1" dirty="0" err="1"/>
              <a:t>eGFR</a:t>
            </a:r>
            <a:r>
              <a:rPr lang="en-US" sz="2000" b="1" dirty="0"/>
              <a:t> 42 &amp; 3 months later: </a:t>
            </a:r>
            <a:r>
              <a:rPr lang="en-US" sz="2000" b="1" dirty="0" err="1"/>
              <a:t>eGFR</a:t>
            </a:r>
            <a:r>
              <a:rPr lang="en-US" sz="2000" b="1" dirty="0"/>
              <a:t> 44 (mL/min/1.73m2) on both dates the ACR &lt; 30 mg/g.</a:t>
            </a:r>
            <a:endParaRPr lang="en-US" sz="2000" dirty="0"/>
          </a:p>
          <a:p>
            <a:pPr marL="0" indent="0" eaLnBrk="1" hangingPunct="1">
              <a:buNone/>
              <a:defRPr/>
            </a:pPr>
            <a:endParaRPr lang="en-US" dirty="0" smtClean="0"/>
          </a:p>
          <a:p>
            <a:pPr eaLnBrk="1" hangingPunct="1">
              <a:buFont typeface="Wingdings" pitchFamily="-110" charset="2"/>
              <a:buChar char="l"/>
              <a:defRPr/>
            </a:pPr>
            <a:endParaRPr lang="en-US" dirty="0" smtClean="0"/>
          </a:p>
          <a:p>
            <a:pPr eaLnBrk="1" hangingPunct="1">
              <a:buFont typeface="Wingdings" pitchFamily="-110" charset="2"/>
              <a:buChar char="l"/>
              <a:defRPr/>
            </a:pPr>
            <a:endParaRPr lang="en-US" dirty="0" smtClean="0"/>
          </a:p>
          <a:p>
            <a:pPr eaLnBrk="1" hangingPunct="1">
              <a:buFont typeface="Wingdings" pitchFamily="-110" charset="2"/>
              <a:buChar char="l"/>
              <a:defRPr/>
            </a:pPr>
            <a:endParaRPr lang="en-US" dirty="0" smtClean="0"/>
          </a:p>
          <a:p>
            <a:pPr eaLnBrk="1" hangingPunct="1">
              <a:buFont typeface="Wingdings" pitchFamily="-110" charset="2"/>
              <a:buNone/>
              <a:defRPr/>
            </a:pPr>
            <a:endParaRPr lang="en-US" dirty="0" smtClean="0"/>
          </a:p>
          <a:p>
            <a:pPr marL="742950" lvl="1" indent="-285750" eaLnBrk="1" hangingPunct="1">
              <a:buFontTx/>
              <a:buNone/>
              <a:defRPr/>
            </a:pPr>
            <a:endParaRPr lang="en-US" dirty="0" smtClean="0"/>
          </a:p>
        </p:txBody>
      </p:sp>
      <p:sp>
        <p:nvSpPr>
          <p:cNvPr id="64516" name="Line 5"/>
          <p:cNvSpPr>
            <a:spLocks noChangeShapeType="1"/>
          </p:cNvSpPr>
          <p:nvPr/>
        </p:nvSpPr>
        <p:spPr bwMode="auto">
          <a:xfrm>
            <a:off x="304800" y="1143000"/>
            <a:ext cx="82296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4000" smtClean="0">
              <a:solidFill>
                <a:srgbClr val="FFFFFF"/>
              </a:solidFill>
              <a:ea typeface="ＭＳ Ｐゴシック" pitchFamily="34" charset="-128"/>
            </a:endParaRPr>
          </a:p>
        </p:txBody>
      </p:sp>
    </p:spTree>
    <p:extLst>
      <p:ext uri="{BB962C8B-B14F-4D97-AF65-F5344CB8AC3E}">
        <p14:creationId xmlns:p14="http://schemas.microsoft.com/office/powerpoint/2010/main" val="1308761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732" y="1524000"/>
            <a:ext cx="76581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3732" y="533399"/>
            <a:ext cx="7449475" cy="584775"/>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rPr>
              <a:t>Referral to Nephrology by </a:t>
            </a:r>
            <a:r>
              <a:rPr lang="en-US" sz="3200" b="1" dirty="0">
                <a:effectLst>
                  <a:outerShdw blurRad="38100" dist="38100" dir="2700000" algn="tl">
                    <a:srgbClr val="000000">
                      <a:alpha val="43137"/>
                    </a:srgbClr>
                  </a:outerShdw>
                </a:effectLst>
              </a:rPr>
              <a:t>CKD Stage</a:t>
            </a:r>
          </a:p>
        </p:txBody>
      </p:sp>
    </p:spTree>
    <p:extLst>
      <p:ext uri="{BB962C8B-B14F-4D97-AF65-F5344CB8AC3E}">
        <p14:creationId xmlns:p14="http://schemas.microsoft.com/office/powerpoint/2010/main" val="1144497836"/>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3137</TotalTime>
  <Words>4759</Words>
  <Application>Microsoft Macintosh PowerPoint</Application>
  <PresentationFormat>On-screen Show (4:3)</PresentationFormat>
  <Paragraphs>470</Paragraphs>
  <Slides>35</Slides>
  <Notes>24</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Clarity</vt:lpstr>
      <vt:lpstr>3_Office Theme</vt:lpstr>
      <vt:lpstr>1_Office Theme</vt:lpstr>
      <vt:lpstr>2_Office Theme</vt:lpstr>
      <vt:lpstr>7_Office Theme</vt:lpstr>
      <vt:lpstr>PowerPoint Presentation</vt:lpstr>
      <vt:lpstr>PowerPoint Presentation</vt:lpstr>
      <vt:lpstr>Disclosures</vt:lpstr>
      <vt:lpstr>Objectives</vt:lpstr>
      <vt:lpstr>PowerPoint Presentation</vt:lpstr>
      <vt:lpstr>New Classification</vt:lpstr>
      <vt:lpstr>PowerPoint Presentation</vt:lpstr>
      <vt:lpstr>All of the following adult patients should be referred for nephrology consultation, EXCEPT?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CKD Patient Safety Issues</vt:lpstr>
      <vt:lpstr>PowerPoint Presentation</vt:lpstr>
      <vt:lpstr>Impact of primary care CKD detection  with a patient safety approach</vt:lpstr>
      <vt:lpstr>AKI and CKD Integration:  Severity of AKI and CKD</vt:lpstr>
      <vt:lpstr> AKI and CKD Integration: Frequency of AKI and CKD </vt:lpstr>
      <vt:lpstr> AKI and Nephrology Consultation </vt:lpstr>
      <vt:lpstr>PowerPoint Presentation</vt:lpstr>
      <vt:lpstr>Access use at first outpatient hemodialysis, 2011 Figure 1.21 (Volume 2)</vt:lpstr>
      <vt:lpstr>Collaborative Care Agreements</vt:lpstr>
      <vt:lpstr>PowerPoint Presentation</vt:lpstr>
      <vt:lpstr>PowerPoint Presentation</vt:lpstr>
      <vt:lpstr>PowerPoint Presentation</vt:lpstr>
      <vt:lpstr>PowerPoint Presentation</vt:lpstr>
      <vt:lpstr>PowerPoint Presentation</vt:lpstr>
      <vt:lpstr>Additional Reading?</vt:lpstr>
      <vt:lpstr>PowerPoint Presentation</vt:lpstr>
      <vt:lpstr>Questions?</vt:lpstr>
      <vt:lpstr>PowerPoint Presentation</vt:lpstr>
    </vt:vector>
  </TitlesOfParts>
  <Company>National Kidney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AnthonyD</dc:creator>
  <cp:lastModifiedBy>Jessica Joseph</cp:lastModifiedBy>
  <cp:revision>269</cp:revision>
  <cp:lastPrinted>2014-03-27T20:09:45Z</cp:lastPrinted>
  <dcterms:created xsi:type="dcterms:W3CDTF">2012-12-18T14:26:36Z</dcterms:created>
  <dcterms:modified xsi:type="dcterms:W3CDTF">2014-06-23T14:05:48Z</dcterms:modified>
</cp:coreProperties>
</file>