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6.xml" ContentType="application/vnd.openxmlformats-officedocument.presentationml.tag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7.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tags/tag8.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4" r:id="rId3"/>
  </p:sldMasterIdLst>
  <p:notesMasterIdLst>
    <p:notesMasterId r:id="rId39"/>
  </p:notesMasterIdLst>
  <p:handoutMasterIdLst>
    <p:handoutMasterId r:id="rId40"/>
  </p:handoutMasterIdLst>
  <p:sldIdLst>
    <p:sldId id="274" r:id="rId4"/>
    <p:sldId id="275" r:id="rId5"/>
    <p:sldId id="276" r:id="rId6"/>
    <p:sldId id="351" r:id="rId7"/>
    <p:sldId id="373" r:id="rId8"/>
    <p:sldId id="380" r:id="rId9"/>
    <p:sldId id="387" r:id="rId10"/>
    <p:sldId id="429" r:id="rId11"/>
    <p:sldId id="398" r:id="rId12"/>
    <p:sldId id="431" r:id="rId13"/>
    <p:sldId id="400" r:id="rId14"/>
    <p:sldId id="388" r:id="rId15"/>
    <p:sldId id="445" r:id="rId16"/>
    <p:sldId id="357" r:id="rId17"/>
    <p:sldId id="402" r:id="rId18"/>
    <p:sldId id="407" r:id="rId19"/>
    <p:sldId id="412" r:id="rId20"/>
    <p:sldId id="403" r:id="rId21"/>
    <p:sldId id="436" r:id="rId22"/>
    <p:sldId id="409" r:id="rId23"/>
    <p:sldId id="277" r:id="rId24"/>
    <p:sldId id="408" r:id="rId25"/>
    <p:sldId id="413" r:id="rId26"/>
    <p:sldId id="415" r:id="rId27"/>
    <p:sldId id="433" r:id="rId28"/>
    <p:sldId id="432" r:id="rId29"/>
    <p:sldId id="358" r:id="rId30"/>
    <p:sldId id="434" r:id="rId31"/>
    <p:sldId id="440" r:id="rId32"/>
    <p:sldId id="416" r:id="rId33"/>
    <p:sldId id="438" r:id="rId34"/>
    <p:sldId id="439" r:id="rId35"/>
    <p:sldId id="437" r:id="rId36"/>
    <p:sldId id="435" r:id="rId37"/>
    <p:sldId id="423" r:id="rId38"/>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nnie Duerst" initials="BD" lastIdx="14" clrIdx="0"/>
  <p:cmAuthor id="1" name="Ernesto Orozco" initials="EO" lastIdx="22" clrIdx="1">
    <p:extLst>
      <p:ext uri="{19B8F6BF-5375-455C-9EA6-DF929625EA0E}">
        <p15:presenceInfo xmlns:p15="http://schemas.microsoft.com/office/powerpoint/2012/main" userId="S-1-12-1-601950790-1187336787-2560924554-189410103" providerId="AD"/>
      </p:ext>
    </p:extLst>
  </p:cmAuthor>
  <p:cmAuthor id="2" name="Sarah Hummasti" initials="SH" lastIdx="1" clrIdx="2">
    <p:extLst>
      <p:ext uri="{19B8F6BF-5375-455C-9EA6-DF929625EA0E}">
        <p15:presenceInfo xmlns:p15="http://schemas.microsoft.com/office/powerpoint/2012/main" userId="Sarah Hummasti" providerId="None"/>
      </p:ext>
    </p:extLst>
  </p:cmAuthor>
  <p:cmAuthor id="3" name="Reginald Simmons" initials="RS" lastIdx="8" clrIdx="3">
    <p:extLst>
      <p:ext uri="{19B8F6BF-5375-455C-9EA6-DF929625EA0E}">
        <p15:presenceInfo xmlns:p15="http://schemas.microsoft.com/office/powerpoint/2012/main" userId="S-1-5-21-3009675676-4088238100-202672027-3842" providerId="AD"/>
      </p:ext>
    </p:extLst>
  </p:cmAuthor>
  <p:cmAuthor id="4" name="Natalie Panov" initials="NP" lastIdx="13" clrIdx="4">
    <p:extLst>
      <p:ext uri="{19B8F6BF-5375-455C-9EA6-DF929625EA0E}">
        <p15:presenceInfo xmlns:p15="http://schemas.microsoft.com/office/powerpoint/2012/main" userId="S-1-5-21-3009675676-4088238100-202672027-459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1602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34" autoAdjust="0"/>
    <p:restoredTop sz="82938" autoAdjust="0"/>
  </p:normalViewPr>
  <p:slideViewPr>
    <p:cSldViewPr snapToGrid="0" showGuides="1">
      <p:cViewPr varScale="1">
        <p:scale>
          <a:sx n="74" d="100"/>
          <a:sy n="74" d="100"/>
        </p:scale>
        <p:origin x="1632"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0" d="100"/>
          <a:sy n="70" d="100"/>
        </p:scale>
        <p:origin x="3060" y="-6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sz="1100" dirty="0">
              <a:latin typeface="Segoe UI" panose="020B0502040204020203" pitchFamily="34" charset="0"/>
              <a:ea typeface="Segoe UI" panose="020B0502040204020203" pitchFamily="34" charset="0"/>
              <a:cs typeface="Segoe UI" panose="020B0502040204020203" pitchFamily="34" charset="0"/>
            </a:endParaRPr>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D96E9A5D-9570-4324-BEA1-0649FB127396}" type="datetimeFigureOut">
              <a:rPr lang="en-US" sz="1100">
                <a:latin typeface="Segoe UI" panose="020B0502040204020203" pitchFamily="34" charset="0"/>
                <a:ea typeface="Segoe UI" panose="020B0502040204020203" pitchFamily="34" charset="0"/>
                <a:cs typeface="Segoe UI" panose="020B0502040204020203" pitchFamily="34" charset="0"/>
              </a:rPr>
              <a:pPr/>
              <a:t>4/12/2017</a:t>
            </a:fld>
            <a:endParaRPr lang="en-US" sz="1100" dirty="0">
              <a:latin typeface="Segoe UI" panose="020B0502040204020203" pitchFamily="34" charset="0"/>
              <a:ea typeface="Segoe UI" panose="020B0502040204020203" pitchFamily="34" charset="0"/>
              <a:cs typeface="Segoe UI" panose="020B0502040204020203" pitchFamily="34"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4260E4F1-5EF2-4DCF-B44D-80CB2B022A72}" type="slidenum">
              <a:rPr lang="en-US" sz="1100">
                <a:latin typeface="Segoe UI" panose="020B0502040204020203" pitchFamily="34" charset="0"/>
                <a:ea typeface="Segoe UI" panose="020B0502040204020203" pitchFamily="34" charset="0"/>
                <a:cs typeface="Segoe UI" panose="020B0502040204020203" pitchFamily="34" charset="0"/>
              </a:rPr>
              <a:pPr/>
              <a:t>‹#›</a:t>
            </a:fld>
            <a:endParaRPr lang="en-US" sz="11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9384764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548F9461-AE27-4BB7-A83C-DEBE9EBBB3E2}" type="slidenum">
              <a:rPr lang="en-US" smtClean="0"/>
              <a:pPr/>
              <a:t>‹#›</a:t>
            </a:fld>
            <a:endParaRPr lang="en-US"/>
          </a:p>
        </p:txBody>
      </p:sp>
    </p:spTree>
    <p:extLst>
      <p:ext uri="{BB962C8B-B14F-4D97-AF65-F5344CB8AC3E}">
        <p14:creationId xmlns:p14="http://schemas.microsoft.com/office/powerpoint/2010/main" val="197668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14.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slide" Target="../slides/slide23.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slide" Target="../slides/slide31.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4.xml"/><Relationship Id="rId2" Type="http://schemas.openxmlformats.org/officeDocument/2006/relationships/notesMaster" Target="../notesMasters/notesMaster1.xml"/><Relationship Id="rId1" Type="http://schemas.openxmlformats.org/officeDocument/2006/relationships/tags" Target="../tags/tag4.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20725"/>
            <a:ext cx="4800600" cy="3600450"/>
          </a:xfrm>
        </p:spPr>
      </p:sp>
      <p:sp>
        <p:nvSpPr>
          <p:cNvPr id="3" name="Notes Placeholder 2"/>
          <p:cNvSpPr>
            <a:spLocks noGrp="1"/>
          </p:cNvSpPr>
          <p:nvPr>
            <p:ph type="body" idx="1"/>
          </p:nvPr>
        </p:nvSpPr>
        <p:spPr/>
        <p:txBody>
          <a:bodyPr/>
          <a:lstStyle/>
          <a:p>
            <a:pPr defTabSz="966612">
              <a:defRPr/>
            </a:pPr>
            <a:r>
              <a:rPr lang="en-US" dirty="0"/>
              <a:t>Thank you for your interest in this educational activity, entitled “Evaluation and Management of Hyperkalemia.” This activity describes the pathophysiology of hyperkalemia and addresses appropriate clinical evaluation and management. This educational resource includes PowerPoint slides and speaker notes. This presentation was </a:t>
            </a:r>
            <a:r>
              <a:rPr lang="en-US" dirty="0" smtClean="0"/>
              <a:t>funded by and created</a:t>
            </a:r>
            <a:r>
              <a:rPr lang="en-US" baseline="0" dirty="0" smtClean="0"/>
              <a:t> in </a:t>
            </a:r>
            <a:r>
              <a:rPr lang="en-US" baseline="0" smtClean="0"/>
              <a:t>collaboration with </a:t>
            </a:r>
            <a:r>
              <a:rPr lang="en-US" smtClean="0"/>
              <a:t>Relypsa.</a:t>
            </a:r>
            <a:endParaRPr lang="en-US" sz="1100" dirty="0"/>
          </a:p>
        </p:txBody>
      </p:sp>
      <p:sp>
        <p:nvSpPr>
          <p:cNvPr id="4" name="Slide Number Placeholder 3"/>
          <p:cNvSpPr>
            <a:spLocks noGrp="1"/>
          </p:cNvSpPr>
          <p:nvPr>
            <p:ph type="sldNum" sz="quarter" idx="10"/>
          </p:nvPr>
        </p:nvSpPr>
        <p:spPr/>
        <p:txBody>
          <a:bodyPr/>
          <a:lstStyle/>
          <a:p>
            <a:fld id="{3A978592-48C5-45C1-96F0-BD360B5C98D3}" type="slidenum">
              <a:rPr lang="en-US" smtClean="0">
                <a:solidFill>
                  <a:prstClr val="black"/>
                </a:solidFill>
              </a:rPr>
              <a:pPr/>
              <a:t>1</a:t>
            </a:fld>
            <a:endParaRPr lang="en-US" dirty="0">
              <a:solidFill>
                <a:prstClr val="black"/>
              </a:solidFill>
            </a:endParaRPr>
          </a:p>
        </p:txBody>
      </p:sp>
      <p:sp>
        <p:nvSpPr>
          <p:cNvPr id="6" name="TextBox 5"/>
          <p:cNvSpPr txBox="1"/>
          <p:nvPr>
            <p:custDataLst>
              <p:tags r:id="rId1"/>
            </p:custDataLst>
          </p:nvPr>
        </p:nvSpPr>
        <p:spPr>
          <a:xfrm>
            <a:off x="0" y="0"/>
            <a:ext cx="4064000" cy="374605"/>
          </a:xfrm>
          <a:prstGeom prst="rect">
            <a:avLst/>
          </a:prstGeom>
          <a:noFill/>
        </p:spPr>
        <p:txBody>
          <a:bodyPr vert="horz" lIns="96661" tIns="48331" rIns="96661" bIns="48331" rtlCol="0">
            <a:spAutoFit/>
          </a:bodyPr>
          <a:lstStyle/>
          <a:p>
            <a:endParaRPr lang="en-US" dirty="0"/>
          </a:p>
        </p:txBody>
      </p:sp>
    </p:spTree>
    <p:extLst>
      <p:ext uri="{BB962C8B-B14F-4D97-AF65-F5344CB8AC3E}">
        <p14:creationId xmlns:p14="http://schemas.microsoft.com/office/powerpoint/2010/main" val="1135745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F16025"/>
              </a:buClr>
            </a:pPr>
            <a:r>
              <a:rPr lang="en-US" dirty="0"/>
              <a:t>Patients with reduced kidney function due to advanced CKD are at chronic risk for hyperkalemia, and as kidney disease progresses and renal function declines, the ability to achieve potassium homeostasis is significantly impaired. Hyperkalemia has been reported as high as 40-50%, in CKD patients (compared to 2-3% in the general population). CKD patients with the highest risk include those with diabetes, cardiovascular disease, advanced CKD, transplant recipients, and patients taking renin-angiotensin aldosterone system (RAAS) inhibitors.</a:t>
            </a:r>
          </a:p>
          <a:p>
            <a:pPr>
              <a:buClr>
                <a:srgbClr val="F16025"/>
              </a:buClr>
            </a:pPr>
            <a:endParaRPr lang="en-US" dirty="0"/>
          </a:p>
          <a:p>
            <a:pPr>
              <a:buClr>
                <a:srgbClr val="F16025"/>
              </a:buClr>
            </a:pPr>
            <a:endParaRPr lang="en-US" dirty="0"/>
          </a:p>
          <a:p>
            <a:r>
              <a:rPr lang="en-US" dirty="0"/>
              <a:t>1. </a:t>
            </a:r>
            <a:r>
              <a:rPr lang="en-US" dirty="0" err="1"/>
              <a:t>Kovesdy</a:t>
            </a:r>
            <a:r>
              <a:rPr lang="en-US" dirty="0"/>
              <a:t> CP. Management of hyperkalaemia in chronic kidney disease. </a:t>
            </a:r>
            <a:r>
              <a:rPr lang="en-US" i="1" dirty="0"/>
              <a:t>Nat Rev Nephrol</a:t>
            </a:r>
            <a:r>
              <a:rPr lang="en-US" dirty="0"/>
              <a:t>. 2014;10:653-662.</a:t>
            </a:r>
          </a:p>
        </p:txBody>
      </p:sp>
      <p:sp>
        <p:nvSpPr>
          <p:cNvPr id="4" name="Slide Number Placeholder 3"/>
          <p:cNvSpPr>
            <a:spLocks noGrp="1"/>
          </p:cNvSpPr>
          <p:nvPr>
            <p:ph type="sldNum" sz="quarter" idx="10"/>
          </p:nvPr>
        </p:nvSpPr>
        <p:spPr/>
        <p:txBody>
          <a:bodyPr/>
          <a:lstStyle/>
          <a:p>
            <a:fld id="{548F9461-AE27-4BB7-A83C-DEBE9EBBB3E2}" type="slidenum">
              <a:rPr lang="en-US" smtClean="0"/>
              <a:pPr/>
              <a:t>10</a:t>
            </a:fld>
            <a:endParaRPr lang="en-US" dirty="0"/>
          </a:p>
        </p:txBody>
      </p:sp>
    </p:spTree>
    <p:extLst>
      <p:ext uri="{BB962C8B-B14F-4D97-AF65-F5344CB8AC3E}">
        <p14:creationId xmlns:p14="http://schemas.microsoft.com/office/powerpoint/2010/main" val="1793304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Hyperkalemia has been associated with increased risk for mortality in both dialysis and non-dialysis CKD populations.1,2</a:t>
            </a:r>
          </a:p>
          <a:p>
            <a:endParaRPr lang="en-US" dirty="0"/>
          </a:p>
          <a:p>
            <a:pPr defTabSz="966612">
              <a:defRPr/>
            </a:pPr>
            <a:r>
              <a:rPr lang="en-US" dirty="0">
                <a:ea typeface="Segoe UI" panose="020B0502040204020203" pitchFamily="34" charset="0"/>
                <a:cs typeface="Segoe UI" panose="020B0502040204020203" pitchFamily="34" charset="0"/>
              </a:rPr>
              <a:t>Left Figure: Multivariable adjusted log hazards (solid line) and 95% confidence intervals (dashed lines) of all-cause predialysis mortality associated with serum potassium levels in the entire study population (n=1,227). </a:t>
            </a:r>
            <a:r>
              <a:rPr lang="en-US" dirty="0"/>
              <a:t>The association of serum potassium with all-cause mortality in the overall patient population was significant and non-linear (p &lt; 0.001 for the quadratic term), with regression splines showing an increase in mortality in association with both high and low serum potassium levels.1</a:t>
            </a:r>
          </a:p>
          <a:p>
            <a:endParaRPr lang="en-US" dirty="0"/>
          </a:p>
          <a:p>
            <a:pPr defTabSz="966612">
              <a:defRPr/>
            </a:pPr>
            <a:r>
              <a:rPr lang="en-US" dirty="0"/>
              <a:t>Right Figure: </a:t>
            </a:r>
            <a:r>
              <a:rPr lang="en-US" dirty="0">
                <a:ea typeface="Segoe UI" panose="020B0502040204020203" pitchFamily="34" charset="0"/>
                <a:cs typeface="Segoe UI" panose="020B0502040204020203" pitchFamily="34" charset="0"/>
              </a:rPr>
              <a:t>Association of serum potassium, used as a time-varying covariate, with mortality in patients undergoing peritoneal dialysis (n=10,454). Dashed lines represent 95% confidence intervals. </a:t>
            </a:r>
            <a:r>
              <a:rPr lang="en-US" dirty="0"/>
              <a:t>The trend, with increased death risk with both low and high levels, was observed in models that used serum potassium as time-varying.</a:t>
            </a:r>
            <a:r>
              <a:rPr lang="en-US" dirty="0">
                <a:ea typeface="Segoe UI" panose="020B0502040204020203" pitchFamily="34" charset="0"/>
                <a:cs typeface="Segoe UI" panose="020B0502040204020203" pitchFamily="34" charset="0"/>
              </a:rPr>
              <a:t>2</a:t>
            </a:r>
          </a:p>
          <a:p>
            <a:endParaRPr lang="en-US" dirty="0"/>
          </a:p>
          <a:p>
            <a:pPr marL="241653" indent="-241653">
              <a:buFont typeface="+mj-lt"/>
              <a:buAutoNum type="arabicPeriod"/>
            </a:pPr>
            <a:r>
              <a:rPr lang="en-US" dirty="0"/>
              <a:t>Hayes J, Kalantar-Zadeh K, Lu JL, Turban S, Anderson JE, Kovesdy CP. Association of Hypo- and Hyperkalemia with Disease Progression and Mortality in Males with Chronic Kidney Disease: The Role of Race. </a:t>
            </a:r>
            <a:r>
              <a:rPr lang="en-US" i="1" dirty="0"/>
              <a:t>Nephron Clin Pract</a:t>
            </a:r>
            <a:r>
              <a:rPr lang="en-US" dirty="0"/>
              <a:t>. 2012;120:c8-c16.</a:t>
            </a:r>
          </a:p>
          <a:p>
            <a:pPr marL="241653" indent="-241653">
              <a:buFont typeface="+mj-lt"/>
              <a:buAutoNum type="arabicPeriod"/>
            </a:pPr>
            <a:r>
              <a:rPr lang="en-US" dirty="0"/>
              <a:t>Torlén K, Kalantar-Zadeh K, Molnar MZ, Vashistha T, Mehrotra R. Serum Potassium and Cause-Specific Mortality in a Large Peritoneal Dialysis Cohort. </a:t>
            </a:r>
            <a:r>
              <a:rPr lang="en-US" i="1" dirty="0"/>
              <a:t>Clin J Am Soc Nephrol. </a:t>
            </a:r>
            <a:r>
              <a:rPr lang="en-US" dirty="0"/>
              <a:t>2012;7:1272-1284.</a:t>
            </a:r>
          </a:p>
        </p:txBody>
      </p:sp>
      <p:sp>
        <p:nvSpPr>
          <p:cNvPr id="4" name="Slide Number Placeholder 3"/>
          <p:cNvSpPr>
            <a:spLocks noGrp="1"/>
          </p:cNvSpPr>
          <p:nvPr>
            <p:ph type="sldNum" sz="quarter" idx="10"/>
          </p:nvPr>
        </p:nvSpPr>
        <p:spPr/>
        <p:txBody>
          <a:bodyPr/>
          <a:lstStyle/>
          <a:p>
            <a:fld id="{548F9461-AE27-4BB7-A83C-DEBE9EBBB3E2}" type="slidenum">
              <a:rPr lang="en-US" smtClean="0"/>
              <a:pPr/>
              <a:t>11</a:t>
            </a:fld>
            <a:endParaRPr lang="en-US" dirty="0"/>
          </a:p>
        </p:txBody>
      </p:sp>
    </p:spTree>
    <p:extLst>
      <p:ext uri="{BB962C8B-B14F-4D97-AF65-F5344CB8AC3E}">
        <p14:creationId xmlns:p14="http://schemas.microsoft.com/office/powerpoint/2010/main" val="26331294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many cases, CKD, CVD, and diabetes do not occur in isolation. When multiple conditions are present, the nature of these disease, along with lifestyle choices and treatments, can increase the risk of hyperkalemia. </a:t>
            </a:r>
            <a:r>
              <a:rPr lang="en-US" sz="1300" dirty="0"/>
              <a:t>In addition to a decrease in kidney function and disturbances in renal handling of potassium, CKD patients often have other factors and comorbidities that worsen hyperkalemia. This slide lists some of the main chronic risk factors for hyperkalemia in CKD.</a:t>
            </a:r>
            <a:endParaRPr lang="en-US" dirty="0"/>
          </a:p>
          <a:p>
            <a:endParaRPr lang="en-US" dirty="0"/>
          </a:p>
          <a:p>
            <a:r>
              <a:rPr lang="en-US" dirty="0"/>
              <a:t>1. </a:t>
            </a:r>
            <a:r>
              <a:rPr lang="en-US" dirty="0" err="1"/>
              <a:t>Kovesdy</a:t>
            </a:r>
            <a:r>
              <a:rPr lang="en-US" dirty="0"/>
              <a:t> CP. Management of hyperkalaemia in chronic kidney disease. </a:t>
            </a:r>
            <a:r>
              <a:rPr lang="en-US" i="1" dirty="0"/>
              <a:t>Nat Rev Nephrol</a:t>
            </a:r>
            <a:r>
              <a:rPr lang="en-US" dirty="0"/>
              <a:t>. 2014;10:653-662.</a:t>
            </a:r>
          </a:p>
          <a:p>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12</a:t>
            </a:fld>
            <a:endParaRPr lang="en-US" dirty="0"/>
          </a:p>
        </p:txBody>
      </p:sp>
    </p:spTree>
    <p:extLst>
      <p:ext uri="{BB962C8B-B14F-4D97-AF65-F5344CB8AC3E}">
        <p14:creationId xmlns:p14="http://schemas.microsoft.com/office/powerpoint/2010/main" val="1634366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Slide Figure: </a:t>
            </a:r>
            <a:r>
              <a:rPr lang="en-US" sz="1200" b="0" i="0" u="none" strike="noStrike" kern="1200" baseline="0" dirty="0">
                <a:solidFill>
                  <a:schemeClr val="tx1"/>
                </a:solidFill>
                <a:latin typeface="+mn-lt"/>
                <a:ea typeface="+mn-ea"/>
                <a:cs typeface="+mn-cs"/>
              </a:rPr>
              <a:t>Mechanisms contributing to the development of hyperkalemia in patients with chronic kidney disease and associated comorbidities.1</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slide illustrates the comprehensive and complex nature of hyperkalemia in CKD. </a:t>
            </a:r>
          </a:p>
          <a:p>
            <a:endParaRPr lang="en-US" dirty="0"/>
          </a:p>
          <a:p>
            <a:r>
              <a:rPr lang="en-US" sz="1200" b="0" i="0" u="none" strike="noStrike" kern="1200" baseline="0" dirty="0">
                <a:solidFill>
                  <a:schemeClr val="tx1"/>
                </a:solidFill>
                <a:latin typeface="+mn-lt"/>
                <a:ea typeface="+mn-ea"/>
                <a:cs typeface="+mn-cs"/>
              </a:rPr>
              <a:t>Cardiovascular disease and other associated conditions, such as acute myocardial </a:t>
            </a:r>
            <a:r>
              <a:rPr lang="en-US" sz="1200" b="0" i="0" u="none" strike="noStrike" kern="1200" baseline="0" dirty="0" err="1">
                <a:solidFill>
                  <a:schemeClr val="tx1"/>
                </a:solidFill>
                <a:latin typeface="+mn-lt"/>
                <a:ea typeface="+mn-ea"/>
                <a:cs typeface="+mn-cs"/>
              </a:rPr>
              <a:t>ischaemia</a:t>
            </a:r>
            <a:r>
              <a:rPr lang="en-US" sz="1200" b="0" i="0" u="none" strike="noStrike" kern="1200" baseline="0" dirty="0">
                <a:solidFill>
                  <a:schemeClr val="tx1"/>
                </a:solidFill>
                <a:latin typeface="+mn-lt"/>
                <a:ea typeface="+mn-ea"/>
                <a:cs typeface="+mn-cs"/>
              </a:rPr>
              <a:t>, left ventricular hypertrophy and CHF, require various medical treatments that have been linked to hyperkalemia. Patients with CKD often have other conditions that exacerbate hyperkalemia, in addition to the decreased GFR and </a:t>
            </a:r>
            <a:r>
              <a:rPr lang="en-US" sz="1200" b="0" i="0" u="none" strike="noStrike" kern="1200" baseline="0" dirty="0" err="1">
                <a:solidFill>
                  <a:schemeClr val="tx1"/>
                </a:solidFill>
                <a:latin typeface="+mn-lt"/>
                <a:ea typeface="+mn-ea"/>
                <a:cs typeface="+mn-cs"/>
              </a:rPr>
              <a:t>tubulointerstitial</a:t>
            </a:r>
            <a:r>
              <a:rPr lang="en-US" sz="1200" b="0" i="0" u="none" strike="noStrike" kern="1200" baseline="0" dirty="0">
                <a:solidFill>
                  <a:schemeClr val="tx1"/>
                </a:solidFill>
                <a:latin typeface="+mn-lt"/>
                <a:ea typeface="+mn-ea"/>
                <a:cs typeface="+mn-cs"/>
              </a:rPr>
              <a:t> damage that prevent the kidneys from upregulating potassium excretion.1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a:t>
            </a:r>
            <a:r>
              <a:rPr lang="en-US" dirty="0" err="1"/>
              <a:t>Kovesdy</a:t>
            </a:r>
            <a:r>
              <a:rPr lang="en-US" dirty="0"/>
              <a:t> CP. Management of </a:t>
            </a:r>
            <a:r>
              <a:rPr lang="en-US" dirty="0" err="1"/>
              <a:t>hyperkalaemia</a:t>
            </a:r>
            <a:r>
              <a:rPr lang="en-US" dirty="0"/>
              <a:t> in chronic kidney disease. </a:t>
            </a:r>
            <a:r>
              <a:rPr lang="en-US" i="1" dirty="0"/>
              <a:t>Nat Rev </a:t>
            </a:r>
            <a:r>
              <a:rPr lang="en-US" i="1" dirty="0" err="1"/>
              <a:t>Nephrol</a:t>
            </a:r>
            <a:r>
              <a:rPr lang="en-US" dirty="0"/>
              <a:t>. 2014;10:653-662.</a:t>
            </a:r>
          </a:p>
        </p:txBody>
      </p:sp>
      <p:sp>
        <p:nvSpPr>
          <p:cNvPr id="4" name="Slide Number Placeholder 3"/>
          <p:cNvSpPr>
            <a:spLocks noGrp="1"/>
          </p:cNvSpPr>
          <p:nvPr>
            <p:ph type="sldNum" sz="quarter" idx="10"/>
          </p:nvPr>
        </p:nvSpPr>
        <p:spPr/>
        <p:txBody>
          <a:bodyPr/>
          <a:lstStyle/>
          <a:p>
            <a:fld id="{548F9461-AE27-4BB7-A83C-DEBE9EBBB3E2}" type="slidenum">
              <a:rPr lang="en-US" smtClean="0"/>
              <a:pPr/>
              <a:t>13</a:t>
            </a:fld>
            <a:endParaRPr lang="en-US"/>
          </a:p>
        </p:txBody>
      </p:sp>
    </p:spTree>
    <p:extLst>
      <p:ext uri="{BB962C8B-B14F-4D97-AF65-F5344CB8AC3E}">
        <p14:creationId xmlns:p14="http://schemas.microsoft.com/office/powerpoint/2010/main" val="31771834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next section will address the e</a:t>
            </a:r>
            <a:r>
              <a:rPr lang="en-US" sz="1300" dirty="0">
                <a:solidFill>
                  <a:schemeClr val="tx1">
                    <a:lumMod val="75000"/>
                    <a:lumOff val="25000"/>
                  </a:schemeClr>
                </a:solidFill>
              </a:rPr>
              <a:t>valuation of hyperkalemia.</a:t>
            </a:r>
            <a:endParaRPr lang="en-US" dirty="0"/>
          </a:p>
        </p:txBody>
      </p:sp>
      <p:sp>
        <p:nvSpPr>
          <p:cNvPr id="4" name="Slide Number Placeholder 3"/>
          <p:cNvSpPr>
            <a:spLocks noGrp="1"/>
          </p:cNvSpPr>
          <p:nvPr>
            <p:ph type="sldNum" sz="quarter" idx="10"/>
          </p:nvPr>
        </p:nvSpPr>
        <p:spPr/>
        <p:txBody>
          <a:bodyPr/>
          <a:lstStyle/>
          <a:p>
            <a:fld id="{7477FEC8-8D8A-432E-9982-B0754EB7D19D}" type="slidenum">
              <a:rPr lang="en-US" smtClean="0"/>
              <a:pPr/>
              <a:t>14</a:t>
            </a:fld>
            <a:endParaRPr lang="en-US" dirty="0"/>
          </a:p>
        </p:txBody>
      </p:sp>
    </p:spTree>
    <p:extLst>
      <p:ext uri="{BB962C8B-B14F-4D97-AF65-F5344CB8AC3E}">
        <p14:creationId xmlns:p14="http://schemas.microsoft.com/office/powerpoint/2010/main" val="1629967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Hyperkalemia is rarely associated with symptoms. However, patients can report non-specific symptoms, including palpitations, nausea, muscle pain, or paresthesia (burning or prickling sensation). Hyperkalemia can lead to cardiotoxicity and death.</a:t>
            </a:r>
          </a:p>
          <a:p>
            <a:pPr defTabSz="966612">
              <a:defRPr/>
            </a:pPr>
            <a:endParaRPr lang="en-US" dirty="0"/>
          </a:p>
          <a:p>
            <a:pPr marL="228600" marR="0" lvl="0" indent="-228600" algn="l" defTabSz="966612" rtl="0" eaLnBrk="1" fontAlgn="auto" latinLnBrk="0" hangingPunct="1">
              <a:lnSpc>
                <a:spcPct val="100000"/>
              </a:lnSpc>
              <a:spcBef>
                <a:spcPts val="0"/>
              </a:spcBef>
              <a:spcAft>
                <a:spcPts val="0"/>
              </a:spcAft>
              <a:buClrTx/>
              <a:buSzTx/>
              <a:buFont typeface="+mj-lt"/>
              <a:buAutoNum type="arabicPeriod"/>
              <a:tabLst/>
              <a:defRPr/>
            </a:pPr>
            <a:r>
              <a:rPr lang="fi-FI" kern="1200" dirty="0">
                <a:solidFill>
                  <a:schemeClr val="tx1"/>
                </a:solidFill>
              </a:rPr>
              <a:t>Viera</a:t>
            </a:r>
            <a:r>
              <a:rPr lang="fi-FI" dirty="0"/>
              <a:t> A, Wouk N. Potassium Disorders: Hypokalemia and Hyperkalemia. </a:t>
            </a:r>
            <a:r>
              <a:rPr lang="fi-FI" i="1" dirty="0"/>
              <a:t>Am Fam Physician</a:t>
            </a:r>
            <a:r>
              <a:rPr lang="fi-FI" dirty="0"/>
              <a:t>. 2015;92:487-495.</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Epstein M, </a:t>
            </a:r>
            <a:r>
              <a:rPr lang="en-US" dirty="0" err="1"/>
              <a:t>Reaven</a:t>
            </a:r>
            <a:r>
              <a:rPr lang="en-US" dirty="0"/>
              <a:t> N, Funk S, </a:t>
            </a:r>
            <a:r>
              <a:rPr lang="en-US" dirty="0" err="1"/>
              <a:t>McGaughey</a:t>
            </a:r>
            <a:r>
              <a:rPr lang="en-US" dirty="0"/>
              <a:t> K, </a:t>
            </a:r>
            <a:r>
              <a:rPr lang="en-US" dirty="0" err="1"/>
              <a:t>Oestreicher</a:t>
            </a:r>
            <a:r>
              <a:rPr lang="en-US" dirty="0"/>
              <a:t> N, </a:t>
            </a:r>
            <a:r>
              <a:rPr lang="en-US" dirty="0" err="1"/>
              <a:t>Knispel</a:t>
            </a:r>
            <a:r>
              <a:rPr lang="en-US" dirty="0"/>
              <a:t> J. Evaluation of the treatment gap between clinical guidelines and the utilization of renin-angiotensin-aldosterone system inhibitors. </a:t>
            </a:r>
            <a:r>
              <a:rPr lang="en-US" i="1" dirty="0"/>
              <a:t>Am J </a:t>
            </a:r>
            <a:r>
              <a:rPr lang="en-US" i="1" dirty="0" err="1"/>
              <a:t>Manag</a:t>
            </a:r>
            <a:r>
              <a:rPr lang="en-US" i="1" dirty="0"/>
              <a:t> Care</a:t>
            </a:r>
            <a:r>
              <a:rPr lang="en-US" dirty="0"/>
              <a:t>. 2015;21(11 </a:t>
            </a:r>
            <a:r>
              <a:rPr lang="en-US" dirty="0" err="1"/>
              <a:t>Suppl</a:t>
            </a:r>
            <a:r>
              <a:rPr lang="en-US" dirty="0"/>
              <a:t>):S212-S220.</a:t>
            </a:r>
          </a:p>
        </p:txBody>
      </p:sp>
      <p:sp>
        <p:nvSpPr>
          <p:cNvPr id="4" name="Slide Number Placeholder 3"/>
          <p:cNvSpPr>
            <a:spLocks noGrp="1"/>
          </p:cNvSpPr>
          <p:nvPr>
            <p:ph type="sldNum" sz="quarter" idx="10"/>
          </p:nvPr>
        </p:nvSpPr>
        <p:spPr/>
        <p:txBody>
          <a:bodyPr/>
          <a:lstStyle/>
          <a:p>
            <a:fld id="{548F9461-AE27-4BB7-A83C-DEBE9EBBB3E2}" type="slidenum">
              <a:rPr lang="en-US" smtClean="0"/>
              <a:pPr/>
              <a:t>15</a:t>
            </a:fld>
            <a:endParaRPr lang="en-US" dirty="0"/>
          </a:p>
        </p:txBody>
      </p:sp>
    </p:spTree>
    <p:extLst>
      <p:ext uri="{BB962C8B-B14F-4D97-AF65-F5344CB8AC3E}">
        <p14:creationId xmlns:p14="http://schemas.microsoft.com/office/powerpoint/2010/main" val="28953754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F16025"/>
              </a:buClr>
              <a:buSzTx/>
              <a:buFontTx/>
              <a:buNone/>
              <a:tabLst/>
              <a:defRPr/>
            </a:pPr>
            <a:r>
              <a:rPr lang="en-US" dirty="0"/>
              <a:t>Hyperkalemia is defined as a serum potassium level above the normal range, and various cutoffs, such as &gt;5.0, &gt;5.5 or &gt;6.0 mEq/L, have been used to indicate different levels of severity. </a:t>
            </a:r>
            <a:r>
              <a:rPr lang="en-US" kern="1200" dirty="0">
                <a:solidFill>
                  <a:schemeClr val="tx1"/>
                </a:solidFill>
                <a:effectLst/>
              </a:rPr>
              <a:t>The normal/reference range is 3.0 - 5.0 </a:t>
            </a:r>
            <a:r>
              <a:rPr lang="en-US" dirty="0" err="1"/>
              <a:t>mEq</a:t>
            </a:r>
            <a:r>
              <a:rPr lang="en-US" dirty="0"/>
              <a:t>/L</a:t>
            </a:r>
            <a:r>
              <a:rPr lang="en-US" kern="1200" dirty="0">
                <a:solidFill>
                  <a:schemeClr val="tx1"/>
                </a:solidFill>
                <a:effectLst/>
              </a:rPr>
              <a:t>, but reference ranges may vary slightly by lab. </a:t>
            </a:r>
            <a:r>
              <a:rPr lang="en-US" dirty="0"/>
              <a:t>Severe hyperkalemia is most often defined as serum levels &gt;6 mEq/L, and typically represents a clinical urgency or emergency, which may warrant immediate attention in the form of cardiac monitoring and acute medical interventions.</a:t>
            </a:r>
          </a:p>
          <a:p>
            <a:pPr marL="514350" marR="0" lvl="0" indent="-514350" algn="l" defTabSz="914400" rtl="0" eaLnBrk="1" fontAlgn="auto" latinLnBrk="0" hangingPunct="1">
              <a:lnSpc>
                <a:spcPct val="100000"/>
              </a:lnSpc>
              <a:spcBef>
                <a:spcPts val="0"/>
              </a:spcBef>
              <a:spcAft>
                <a:spcPts val="0"/>
              </a:spcAft>
              <a:buClr>
                <a:srgbClr val="F16025"/>
              </a:buClr>
              <a:buSzTx/>
              <a:buFont typeface="+mj-lt"/>
              <a:buAutoNum type="arabicPeriod"/>
              <a:tabLst/>
              <a:defRPr/>
            </a:pPr>
            <a:endParaRPr lang="en-US" dirty="0"/>
          </a:p>
          <a:p>
            <a:pPr marL="0" marR="0" lvl="0" indent="0" algn="l" defTabSz="914400" rtl="0" eaLnBrk="1" fontAlgn="auto" latinLnBrk="0" hangingPunct="1">
              <a:lnSpc>
                <a:spcPct val="100000"/>
              </a:lnSpc>
              <a:spcBef>
                <a:spcPts val="0"/>
              </a:spcBef>
              <a:spcAft>
                <a:spcPts val="0"/>
              </a:spcAft>
              <a:buClr>
                <a:srgbClr val="F16025"/>
              </a:buClr>
              <a:buSzTx/>
              <a:buFont typeface="+mj-lt"/>
              <a:buNone/>
              <a:tabLst/>
              <a:defRPr/>
            </a:pPr>
            <a:r>
              <a:rPr lang="en-US" dirty="0"/>
              <a:t>1. </a:t>
            </a:r>
            <a:r>
              <a:rPr lang="en-US" dirty="0" err="1"/>
              <a:t>Kovesdy</a:t>
            </a:r>
            <a:r>
              <a:rPr lang="en-US" dirty="0"/>
              <a:t> C. Management of hyperkalaemia in chronic kidney disease. </a:t>
            </a:r>
            <a:r>
              <a:rPr lang="en-US" i="1" dirty="0"/>
              <a:t>Nat Rev Nephrol</a:t>
            </a:r>
            <a:r>
              <a:rPr lang="en-US" dirty="0"/>
              <a:t>. 2014;10:653-662.</a:t>
            </a:r>
          </a:p>
        </p:txBody>
      </p:sp>
      <p:sp>
        <p:nvSpPr>
          <p:cNvPr id="4" name="Slide Number Placeholder 3"/>
          <p:cNvSpPr>
            <a:spLocks noGrp="1"/>
          </p:cNvSpPr>
          <p:nvPr>
            <p:ph type="sldNum" sz="quarter" idx="10"/>
          </p:nvPr>
        </p:nvSpPr>
        <p:spPr/>
        <p:txBody>
          <a:bodyPr/>
          <a:lstStyle/>
          <a:p>
            <a:fld id="{548F9461-AE27-4BB7-A83C-DEBE9EBBB3E2}" type="slidenum">
              <a:rPr lang="en-US" smtClean="0"/>
              <a:pPr/>
              <a:t>16</a:t>
            </a:fld>
            <a:endParaRPr lang="en-US" dirty="0"/>
          </a:p>
        </p:txBody>
      </p:sp>
    </p:spTree>
    <p:extLst>
      <p:ext uri="{BB962C8B-B14F-4D97-AF65-F5344CB8AC3E}">
        <p14:creationId xmlns:p14="http://schemas.microsoft.com/office/powerpoint/2010/main" val="29736460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the different approaches to acute versus chronic hyperkalemia. Acute or severe hyperkalemia usually requires immediate attention such as cardiac monitoring, acute medical interventions, and possibly emergency dialysis. Chronic hyperkalemia develops over the course of weeks or months, may be persistent or develop periodically, and requires ongoing outpatient management to </a:t>
            </a:r>
            <a:r>
              <a:rPr lang="en-US" dirty="0">
                <a:ea typeface="Segoe UI" panose="020B0502040204020203" pitchFamily="34" charset="0"/>
                <a:cs typeface="Segoe UI" panose="020B0502040204020203" pitchFamily="34" charset="0"/>
              </a:rPr>
              <a:t>correct underlying disturbances in potassium balance  (i.e., nonpharmacological and pharmacological interventions).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kern="1200" dirty="0">
                <a:solidFill>
                  <a:schemeClr val="tx1"/>
                </a:solidFill>
              </a:rPr>
              <a:t>1. Viera</a:t>
            </a:r>
            <a:r>
              <a:rPr lang="fi-FI" dirty="0"/>
              <a:t> A, Wouk N. Potassium Disorders: Hypokalemia and Hyperkalemia. </a:t>
            </a:r>
            <a:r>
              <a:rPr lang="fi-FI" i="1" dirty="0"/>
              <a:t>Am Fam Physician</a:t>
            </a:r>
            <a:r>
              <a:rPr lang="fi-FI" dirty="0"/>
              <a:t>. 2015;92:487-495.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a:t>
            </a:r>
            <a:r>
              <a:rPr lang="en-US" dirty="0" err="1"/>
              <a:t>Kovesdy</a:t>
            </a:r>
            <a:r>
              <a:rPr lang="en-US" dirty="0"/>
              <a:t> C. Management of </a:t>
            </a:r>
            <a:r>
              <a:rPr lang="en-US" dirty="0" err="1"/>
              <a:t>hyperkalaemia</a:t>
            </a:r>
            <a:r>
              <a:rPr lang="en-US" dirty="0"/>
              <a:t> in chronic kidney disease. </a:t>
            </a:r>
            <a:r>
              <a:rPr lang="en-US" i="1" dirty="0"/>
              <a:t>Nat Rev </a:t>
            </a:r>
            <a:r>
              <a:rPr lang="en-US" i="1" dirty="0" err="1"/>
              <a:t>Nephrol</a:t>
            </a:r>
            <a:r>
              <a:rPr lang="en-US" dirty="0"/>
              <a:t>. 2014;10:653-662.</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a:p>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17</a:t>
            </a:fld>
            <a:endParaRPr lang="en-US" dirty="0"/>
          </a:p>
        </p:txBody>
      </p:sp>
    </p:spTree>
    <p:extLst>
      <p:ext uri="{BB962C8B-B14F-4D97-AF65-F5344CB8AC3E}">
        <p14:creationId xmlns:p14="http://schemas.microsoft.com/office/powerpoint/2010/main" val="20048063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presence and severity of hyperkalemia has to be confirmed. The cause of hyperkalemia needs to be determined to prevent future episodes. Examination and investigations should include assessment of cardiac function, kidneys, and urinary tract as well as hydration status and neurological evaluation. Laboratory workup should be comprehensive, especially if the underlying cause is unknown.1</a:t>
            </a:r>
          </a:p>
          <a:p>
            <a:pPr marR="0" lvl="0" algn="l" defTabSz="966612" rtl="0" eaLnBrk="1" fontAlgn="auto" latinLnBrk="0" hangingPunct="1">
              <a:lnSpc>
                <a:spcPct val="100000"/>
              </a:lnSpc>
              <a:spcBef>
                <a:spcPts val="0"/>
              </a:spcBef>
              <a:spcAft>
                <a:spcPts val="0"/>
              </a:spcAft>
              <a:buClrTx/>
              <a:buSzTx/>
              <a:tabLst/>
              <a:defRPr/>
            </a:pPr>
            <a:endParaRPr lang="en-US" dirty="0"/>
          </a:p>
          <a:p>
            <a:pPr marR="0" lvl="0" algn="l" defTabSz="966612" rtl="0" eaLnBrk="1" fontAlgn="auto" latinLnBrk="0" hangingPunct="1">
              <a:lnSpc>
                <a:spcPct val="100000"/>
              </a:lnSpc>
              <a:spcBef>
                <a:spcPts val="0"/>
              </a:spcBef>
              <a:spcAft>
                <a:spcPts val="0"/>
              </a:spcAft>
              <a:buClrTx/>
              <a:buSzTx/>
              <a:tabLst/>
              <a:defRPr/>
            </a:pPr>
            <a:r>
              <a:rPr lang="en-US" dirty="0"/>
              <a:t>1. </a:t>
            </a:r>
            <a:r>
              <a:rPr lang="fi-FI" dirty="0"/>
              <a:t>Viera A, Wouk N. Potassium Disorders: Hypokalemia and Hyperkalemia. </a:t>
            </a:r>
            <a:r>
              <a:rPr lang="fi-FI" i="1" dirty="0"/>
              <a:t>Am Fam Physician</a:t>
            </a:r>
            <a:r>
              <a:rPr lang="fi-FI" dirty="0"/>
              <a:t>. 2015;92:487-495.</a:t>
            </a:r>
          </a:p>
        </p:txBody>
      </p:sp>
      <p:sp>
        <p:nvSpPr>
          <p:cNvPr id="4" name="Slide Number Placeholder 3"/>
          <p:cNvSpPr>
            <a:spLocks noGrp="1"/>
          </p:cNvSpPr>
          <p:nvPr>
            <p:ph type="sldNum" sz="quarter" idx="10"/>
          </p:nvPr>
        </p:nvSpPr>
        <p:spPr/>
        <p:txBody>
          <a:bodyPr/>
          <a:lstStyle/>
          <a:p>
            <a:fld id="{548F9461-AE27-4BB7-A83C-DEBE9EBBB3E2}" type="slidenum">
              <a:rPr lang="en-US" smtClean="0"/>
              <a:pPr/>
              <a:t>18</a:t>
            </a:fld>
            <a:endParaRPr lang="en-US" dirty="0"/>
          </a:p>
        </p:txBody>
      </p:sp>
    </p:spTree>
    <p:extLst>
      <p:ext uri="{BB962C8B-B14F-4D97-AF65-F5344CB8AC3E}">
        <p14:creationId xmlns:p14="http://schemas.microsoft.com/office/powerpoint/2010/main" val="37671321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slide shows a diagnostic algorithm of hyperkalemia. I</a:t>
            </a:r>
            <a:r>
              <a:rPr lang="en-US" sz="1200" b="0" i="0" u="none" strike="noStrike" kern="1200" baseline="0" dirty="0">
                <a:solidFill>
                  <a:schemeClr val="tx1"/>
                </a:solidFill>
                <a:latin typeface="+mn-lt"/>
                <a:ea typeface="+mn-ea"/>
                <a:cs typeface="+mn-cs"/>
              </a:rPr>
              <a:t>nitial efforts should focus on determining the need for urgent intervention. The absence of symptoms does not exclude severe hyperkalemia, because hyperkalemia is often asymptomatic. Because of their increased risk of developing hyperkalemia, patients with underlying kidney disease merit special attention.1 </a:t>
            </a:r>
            <a:endParaRPr lang="fi-FI"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1.  Viera A, Wouk N. Potassium Disorders: Hypokalemia and Hyperkalemia. </a:t>
            </a:r>
            <a:r>
              <a:rPr lang="fi-FI" i="1" dirty="0"/>
              <a:t>Am Fam Physician</a:t>
            </a:r>
            <a:r>
              <a:rPr lang="fi-FI" dirty="0"/>
              <a:t>. 2015;92:487-495.</a:t>
            </a: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19</a:t>
            </a:fld>
            <a:endParaRPr lang="en-US" dirty="0"/>
          </a:p>
        </p:txBody>
      </p:sp>
    </p:spTree>
    <p:extLst>
      <p:ext uri="{BB962C8B-B14F-4D97-AF65-F5344CB8AC3E}">
        <p14:creationId xmlns:p14="http://schemas.microsoft.com/office/powerpoint/2010/main" val="627879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agenda topics for this program includes the pathogenesis, evaluation, and management of hyperkalemia.</a:t>
            </a:r>
          </a:p>
        </p:txBody>
      </p:sp>
      <p:sp>
        <p:nvSpPr>
          <p:cNvPr id="4" name="Slide Number Placeholder 3"/>
          <p:cNvSpPr>
            <a:spLocks noGrp="1"/>
          </p:cNvSpPr>
          <p:nvPr>
            <p:ph type="sldNum" sz="quarter" idx="10"/>
          </p:nvPr>
        </p:nvSpPr>
        <p:spPr/>
        <p:txBody>
          <a:bodyPr/>
          <a:lstStyle/>
          <a:p>
            <a:fld id="{7477FEC8-8D8A-432E-9982-B0754EB7D19D}" type="slidenum">
              <a:rPr lang="en-US" smtClean="0"/>
              <a:pPr/>
              <a:t>2</a:t>
            </a:fld>
            <a:endParaRPr lang="en-US" dirty="0"/>
          </a:p>
        </p:txBody>
      </p:sp>
    </p:spTree>
    <p:extLst>
      <p:ext uri="{BB962C8B-B14F-4D97-AF65-F5344CB8AC3E}">
        <p14:creationId xmlns:p14="http://schemas.microsoft.com/office/powerpoint/2010/main" val="9387016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Hyperkalemia decreases the transmembrane potassium gradient leading to increased potassium conductance, and this shortens the duration of the action potential.1 </a:t>
            </a:r>
          </a:p>
          <a:p>
            <a:endParaRPr lang="en-US" dirty="0"/>
          </a:p>
          <a:p>
            <a:r>
              <a:rPr lang="en-US" dirty="0"/>
              <a:t>Increases in total body potassium may have dramatic effects on the electrocardiogram. The most common changes associated with hyperkalemia are tall, peaked T waves, reduced amplitude and eventually loss of the P wave, and marked widening of the QRS complex. The earliest changes associated with hyperkalemia are tall T waves.1 </a:t>
            </a:r>
          </a:p>
          <a:p>
            <a:endParaRPr lang="en-US" dirty="0"/>
          </a:p>
          <a:p>
            <a:r>
              <a:rPr lang="en-US" b="0" dirty="0">
                <a:ea typeface="Segoe UI" panose="020B0502040204020203" pitchFamily="34" charset="0"/>
                <a:cs typeface="Segoe UI" panose="020B0502040204020203" pitchFamily="34" charset="0"/>
              </a:rPr>
              <a:t>EKG features of hyperkalemia:</a:t>
            </a:r>
            <a:r>
              <a:rPr lang="en-US" b="0" baseline="30000" dirty="0">
                <a:ea typeface="Segoe UI" panose="020B0502040204020203" pitchFamily="34" charset="0"/>
                <a:cs typeface="Segoe UI" panose="020B0502040204020203" pitchFamily="34" charset="0"/>
              </a:rPr>
              <a:t>1</a:t>
            </a:r>
          </a:p>
          <a:p>
            <a:pPr marL="285750" indent="-285750">
              <a:buClr>
                <a:srgbClr val="F16025"/>
              </a:buClr>
              <a:buFont typeface="Arial" panose="020B0604020202020204" pitchFamily="34" charset="0"/>
              <a:buChar char="•"/>
            </a:pPr>
            <a:r>
              <a:rPr lang="en-US" dirty="0">
                <a:ea typeface="Segoe UI" panose="020B0502040204020203" pitchFamily="34" charset="0"/>
                <a:cs typeface="Segoe UI" panose="020B0502040204020203" pitchFamily="34" charset="0"/>
              </a:rPr>
              <a:t>Tall peaked T waves: 5.5-6.5 mEq/L</a:t>
            </a:r>
          </a:p>
          <a:p>
            <a:pPr marL="285750" indent="-285750">
              <a:buClr>
                <a:srgbClr val="F16025"/>
              </a:buClr>
              <a:buFont typeface="Arial" panose="020B0604020202020204" pitchFamily="34" charset="0"/>
              <a:buChar char="•"/>
            </a:pPr>
            <a:r>
              <a:rPr lang="en-US" dirty="0">
                <a:ea typeface="Segoe UI" panose="020B0502040204020203" pitchFamily="34" charset="0"/>
                <a:cs typeface="Segoe UI" panose="020B0502040204020203" pitchFamily="34" charset="0"/>
              </a:rPr>
              <a:t>Loss of P waves: 6.5-7.5</a:t>
            </a:r>
          </a:p>
          <a:p>
            <a:pPr marL="285750" indent="-285750">
              <a:buClr>
                <a:srgbClr val="F16025"/>
              </a:buClr>
              <a:buFont typeface="Arial" panose="020B0604020202020204" pitchFamily="34" charset="0"/>
              <a:buChar char="•"/>
            </a:pPr>
            <a:r>
              <a:rPr lang="en-US" dirty="0">
                <a:ea typeface="Segoe UI" panose="020B0502040204020203" pitchFamily="34" charset="0"/>
                <a:cs typeface="Segoe UI" panose="020B0502040204020203" pitchFamily="34" charset="0"/>
              </a:rPr>
              <a:t>Widening of QRS complexes: 7.0-8.0</a:t>
            </a:r>
          </a:p>
          <a:p>
            <a:pPr marL="285750" indent="-285750">
              <a:buClr>
                <a:srgbClr val="F16025"/>
              </a:buClr>
              <a:buFont typeface="Arial" panose="020B0604020202020204" pitchFamily="34" charset="0"/>
              <a:buChar char="•"/>
            </a:pPr>
            <a:r>
              <a:rPr lang="en-US" dirty="0">
                <a:ea typeface="Segoe UI" panose="020B0502040204020203" pitchFamily="34" charset="0"/>
                <a:cs typeface="Segoe UI" panose="020B0502040204020203" pitchFamily="34" charset="0"/>
              </a:rPr>
              <a:t>Sine wave, ventricular arrhythmias, asystole: 8.0-10</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should be noted that </a:t>
            </a:r>
            <a:r>
              <a:rPr lang="en-US" dirty="0">
                <a:ea typeface="Segoe UI" panose="020B0502040204020203" pitchFamily="34" charset="0"/>
                <a:cs typeface="Segoe UI" panose="020B0502040204020203" pitchFamily="34" charset="0"/>
              </a:rPr>
              <a:t>EKG changes are not always present.</a:t>
            </a:r>
          </a:p>
          <a:p>
            <a:endParaRPr lang="en-US" dirty="0"/>
          </a:p>
          <a:p>
            <a:endParaRPr lang="en-US" dirty="0"/>
          </a:p>
          <a:p>
            <a:r>
              <a:rPr lang="en-US" dirty="0"/>
              <a:t>1. </a:t>
            </a:r>
            <a:r>
              <a:rPr lang="en-US" dirty="0" err="1"/>
              <a:t>Slovis</a:t>
            </a:r>
            <a:r>
              <a:rPr lang="en-US" dirty="0"/>
              <a:t> C, Jenkins R. ABC of clinical electrocardiography: conditions not primarily affecting the heart. </a:t>
            </a:r>
            <a:r>
              <a:rPr lang="en-US" i="1" dirty="0"/>
              <a:t>BMJ</a:t>
            </a:r>
            <a:r>
              <a:rPr lang="en-US" dirty="0"/>
              <a:t> 2002;324:1320.</a:t>
            </a:r>
          </a:p>
        </p:txBody>
      </p:sp>
      <p:sp>
        <p:nvSpPr>
          <p:cNvPr id="4" name="Slide Number Placeholder 3"/>
          <p:cNvSpPr>
            <a:spLocks noGrp="1"/>
          </p:cNvSpPr>
          <p:nvPr>
            <p:ph type="sldNum" sz="quarter" idx="10"/>
          </p:nvPr>
        </p:nvSpPr>
        <p:spPr/>
        <p:txBody>
          <a:bodyPr/>
          <a:lstStyle/>
          <a:p>
            <a:fld id="{548F9461-AE27-4BB7-A83C-DEBE9EBBB3E2}" type="slidenum">
              <a:rPr lang="en-US" smtClean="0"/>
              <a:pPr/>
              <a:t>20</a:t>
            </a:fld>
            <a:endParaRPr lang="en-US" dirty="0"/>
          </a:p>
        </p:txBody>
      </p:sp>
    </p:spTree>
    <p:extLst>
      <p:ext uri="{BB962C8B-B14F-4D97-AF65-F5344CB8AC3E}">
        <p14:creationId xmlns:p14="http://schemas.microsoft.com/office/powerpoint/2010/main" val="2856873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next section will address the m</a:t>
            </a:r>
            <a:r>
              <a:rPr lang="en-US" sz="1300" dirty="0">
                <a:solidFill>
                  <a:schemeClr val="tx1">
                    <a:lumMod val="75000"/>
                    <a:lumOff val="25000"/>
                  </a:schemeClr>
                </a:solidFill>
              </a:rPr>
              <a:t>anagement of hyperkalemia.</a:t>
            </a:r>
            <a:endParaRPr lang="en-US" dirty="0"/>
          </a:p>
        </p:txBody>
      </p:sp>
      <p:sp>
        <p:nvSpPr>
          <p:cNvPr id="4" name="Slide Number Placeholder 3"/>
          <p:cNvSpPr>
            <a:spLocks noGrp="1"/>
          </p:cNvSpPr>
          <p:nvPr>
            <p:ph type="sldNum" sz="quarter" idx="10"/>
          </p:nvPr>
        </p:nvSpPr>
        <p:spPr/>
        <p:txBody>
          <a:bodyPr/>
          <a:lstStyle/>
          <a:p>
            <a:fld id="{7477FEC8-8D8A-432E-9982-B0754EB7D19D}" type="slidenum">
              <a:rPr lang="en-US" smtClean="0"/>
              <a:pPr/>
              <a:t>21</a:t>
            </a:fld>
            <a:endParaRPr lang="en-US" dirty="0"/>
          </a:p>
        </p:txBody>
      </p:sp>
    </p:spTree>
    <p:extLst>
      <p:ext uri="{BB962C8B-B14F-4D97-AF65-F5344CB8AC3E}">
        <p14:creationId xmlns:p14="http://schemas.microsoft.com/office/powerpoint/2010/main" val="33621433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management goals, as it relates to acute and chronic hyperkalemia. The goals of acute management are to induce potassium transport into the intracellular space and remove potassium from the body, in order to quickly restore the normal electrophysiology of the cell membrane and prevent cardiac arrhythmia. The goal of chronic management of hyperkalemia is to prevent the development or recurrence of hyperkalemia by correcting the underlying disturbances in potassium balance. </a:t>
            </a:r>
          </a:p>
          <a:p>
            <a:endParaRPr lang="en-US" dirty="0"/>
          </a:p>
          <a:p>
            <a:pPr marL="241653" marR="0" lvl="0" indent="-241653" algn="l" defTabSz="914400" rtl="0" eaLnBrk="1" fontAlgn="auto" latinLnBrk="0" hangingPunct="1">
              <a:lnSpc>
                <a:spcPct val="100000"/>
              </a:lnSpc>
              <a:spcBef>
                <a:spcPts val="0"/>
              </a:spcBef>
              <a:spcAft>
                <a:spcPts val="0"/>
              </a:spcAft>
              <a:buClrTx/>
              <a:buSzTx/>
              <a:buFont typeface="+mj-lt"/>
              <a:buAutoNum type="arabicPeriod"/>
              <a:tabLst/>
              <a:defRPr/>
            </a:pPr>
            <a:r>
              <a:rPr lang="en-US" dirty="0">
                <a:ea typeface="Segoe UI" panose="020B0502040204020203" pitchFamily="34" charset="0"/>
                <a:cs typeface="Segoe UI" panose="020B0502040204020203" pitchFamily="34" charset="0"/>
              </a:rPr>
              <a:t>Dunn J, Benton W, Orozco-</a:t>
            </a:r>
            <a:r>
              <a:rPr lang="en-US" dirty="0" err="1">
                <a:ea typeface="Segoe UI" panose="020B0502040204020203" pitchFamily="34" charset="0"/>
                <a:cs typeface="Segoe UI" panose="020B0502040204020203" pitchFamily="34" charset="0"/>
              </a:rPr>
              <a:t>Torrentera</a:t>
            </a:r>
            <a:r>
              <a:rPr lang="en-US" dirty="0">
                <a:ea typeface="Segoe UI" panose="020B0502040204020203" pitchFamily="34" charset="0"/>
                <a:cs typeface="Segoe UI" panose="020B0502040204020203" pitchFamily="34" charset="0"/>
              </a:rPr>
              <a:t> E, Adamson R. The burden of hyperkalemia in patients with cardiovascular and renal disease. </a:t>
            </a:r>
            <a:r>
              <a:rPr lang="en-US" i="1" dirty="0">
                <a:ea typeface="Segoe UI" panose="020B0502040204020203" pitchFamily="34" charset="0"/>
                <a:cs typeface="Segoe UI" panose="020B0502040204020203" pitchFamily="34" charset="0"/>
              </a:rPr>
              <a:t>Am J </a:t>
            </a:r>
            <a:r>
              <a:rPr lang="en-US" i="1" dirty="0" err="1">
                <a:ea typeface="Segoe UI" panose="020B0502040204020203" pitchFamily="34" charset="0"/>
                <a:cs typeface="Segoe UI" panose="020B0502040204020203" pitchFamily="34" charset="0"/>
              </a:rPr>
              <a:t>Manag</a:t>
            </a:r>
            <a:r>
              <a:rPr lang="en-US" i="1" dirty="0">
                <a:ea typeface="Segoe UI" panose="020B0502040204020203" pitchFamily="34" charset="0"/>
                <a:cs typeface="Segoe UI" panose="020B0502040204020203" pitchFamily="34" charset="0"/>
              </a:rPr>
              <a:t> Care</a:t>
            </a:r>
            <a:r>
              <a:rPr lang="en-US" dirty="0">
                <a:ea typeface="Segoe UI" panose="020B0502040204020203" pitchFamily="34" charset="0"/>
                <a:cs typeface="Segoe UI" panose="020B0502040204020203" pitchFamily="34" charset="0"/>
              </a:rPr>
              <a:t>. 2015;21(15 </a:t>
            </a:r>
            <a:r>
              <a:rPr lang="en-US" dirty="0" err="1">
                <a:ea typeface="Segoe UI" panose="020B0502040204020203" pitchFamily="34" charset="0"/>
                <a:cs typeface="Segoe UI" panose="020B0502040204020203" pitchFamily="34" charset="0"/>
              </a:rPr>
              <a:t>Suppl</a:t>
            </a:r>
            <a:r>
              <a:rPr lang="en-US" dirty="0">
                <a:ea typeface="Segoe UI" panose="020B0502040204020203" pitchFamily="34" charset="0"/>
                <a:cs typeface="Segoe UI" panose="020B0502040204020203" pitchFamily="34" charset="0"/>
              </a:rPr>
              <a:t>):s307-s315.</a:t>
            </a:r>
          </a:p>
          <a:p>
            <a:pPr marL="241653" marR="0" lvl="0" indent="-241653" algn="l" defTabSz="914400" rtl="0" eaLnBrk="1" fontAlgn="auto" latinLnBrk="0" hangingPunct="1">
              <a:lnSpc>
                <a:spcPct val="100000"/>
              </a:lnSpc>
              <a:spcBef>
                <a:spcPts val="0"/>
              </a:spcBef>
              <a:spcAft>
                <a:spcPts val="0"/>
              </a:spcAft>
              <a:buClrTx/>
              <a:buSzTx/>
              <a:buFont typeface="+mj-lt"/>
              <a:buAutoNum type="arabicPeriod"/>
              <a:tabLst/>
              <a:defRPr/>
            </a:pPr>
            <a:r>
              <a:rPr lang="fi-FI" dirty="0"/>
              <a:t>Viera A, Wouk N. Potassium Disorders: Hypokalemia and Hyperkalemia. </a:t>
            </a:r>
            <a:r>
              <a:rPr lang="fi-FI" i="1" dirty="0"/>
              <a:t>Am Fam Physician</a:t>
            </a:r>
            <a:r>
              <a:rPr lang="fi-FI" dirty="0"/>
              <a:t>. 2015;92:487-495.</a:t>
            </a:r>
          </a:p>
          <a:p>
            <a:pPr marL="241653" marR="0" lvl="0" indent="-241653" algn="l" defTabSz="914400" rtl="0" eaLnBrk="1" fontAlgn="auto" latinLnBrk="0" hangingPunct="1">
              <a:lnSpc>
                <a:spcPct val="100000"/>
              </a:lnSpc>
              <a:spcBef>
                <a:spcPts val="0"/>
              </a:spcBef>
              <a:spcAft>
                <a:spcPts val="0"/>
              </a:spcAft>
              <a:buClrTx/>
              <a:buSzTx/>
              <a:buFont typeface="+mj-lt"/>
              <a:buAutoNum type="arabicPeriod"/>
              <a:tabLst/>
              <a:defRPr/>
            </a:pPr>
            <a:r>
              <a:rPr lang="en-US" dirty="0" err="1"/>
              <a:t>Kovesdy</a:t>
            </a:r>
            <a:r>
              <a:rPr lang="en-US" dirty="0"/>
              <a:t> CP. </a:t>
            </a:r>
            <a:r>
              <a:rPr lang="en-US" kern="1200" dirty="0">
                <a:solidFill>
                  <a:schemeClr val="tx1"/>
                </a:solidFill>
              </a:rPr>
              <a:t>Management</a:t>
            </a:r>
            <a:r>
              <a:rPr lang="en-US" dirty="0"/>
              <a:t> of </a:t>
            </a:r>
            <a:r>
              <a:rPr lang="en-US" dirty="0" err="1"/>
              <a:t>hyperkalaemia</a:t>
            </a:r>
            <a:r>
              <a:rPr lang="en-US" dirty="0"/>
              <a:t> in chronic kidney disease. </a:t>
            </a:r>
            <a:r>
              <a:rPr lang="en-US" i="1" dirty="0"/>
              <a:t>Nat Rev </a:t>
            </a:r>
            <a:r>
              <a:rPr lang="en-US" i="1" dirty="0" err="1"/>
              <a:t>Nephrol</a:t>
            </a:r>
            <a:r>
              <a:rPr lang="en-US" dirty="0"/>
              <a:t>. 2014;10:653-662.</a:t>
            </a:r>
          </a:p>
          <a:p>
            <a:pPr marL="241653" marR="0" lvl="0" indent="-241653"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ea typeface="Segoe UI" panose="020B0502040204020203" pitchFamily="34" charset="0"/>
              <a:cs typeface="Segoe UI" panose="020B0502040204020203" pitchFamily="34" charset="0"/>
            </a:endParaRPr>
          </a:p>
        </p:txBody>
      </p:sp>
      <p:sp>
        <p:nvSpPr>
          <p:cNvPr id="4" name="Slide Number Placeholder 3"/>
          <p:cNvSpPr>
            <a:spLocks noGrp="1"/>
          </p:cNvSpPr>
          <p:nvPr>
            <p:ph type="sldNum" sz="quarter" idx="10"/>
          </p:nvPr>
        </p:nvSpPr>
        <p:spPr/>
        <p:txBody>
          <a:bodyPr/>
          <a:lstStyle/>
          <a:p>
            <a:fld id="{548F9461-AE27-4BB7-A83C-DEBE9EBBB3E2}" type="slidenum">
              <a:rPr lang="en-US" smtClean="0"/>
              <a:pPr/>
              <a:t>22</a:t>
            </a:fld>
            <a:endParaRPr lang="en-US" dirty="0"/>
          </a:p>
        </p:txBody>
      </p:sp>
    </p:spTree>
    <p:extLst>
      <p:ext uri="{BB962C8B-B14F-4D97-AF65-F5344CB8AC3E}">
        <p14:creationId xmlns:p14="http://schemas.microsoft.com/office/powerpoint/2010/main" val="3352009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97013" y="1200150"/>
            <a:ext cx="4321175" cy="3240088"/>
          </a:xfrm>
        </p:spPr>
      </p:sp>
      <p:sp>
        <p:nvSpPr>
          <p:cNvPr id="3" name="Notes Placeholder 2"/>
          <p:cNvSpPr>
            <a:spLocks noGrp="1"/>
          </p:cNvSpPr>
          <p:nvPr>
            <p:ph type="body" idx="1"/>
            <p:custDataLst>
              <p:tags r:id="rId1"/>
            </p:custDataLst>
          </p:nvPr>
        </p:nvSpPr>
        <p:spPr/>
        <p:txBody>
          <a:bodyPr/>
          <a:lstStyle/>
          <a:p>
            <a:r>
              <a:rPr lang="en-US" sz="1200" b="0" i="0" dirty="0">
                <a:latin typeface="+mn-lt"/>
              </a:rPr>
              <a:t>This slide outlines the approaches between acute and chronic hyperkalemia. Acute hyperkalemia can be life-threatening and require immediate attention, such as cardiac monitoring, acute medical interventions, and possibly emergency dialysis. In chronic hyperkalemia, modifiable causes (e.g., high potassium intake, hyperkalemia-inducing medications, metabolic acidosis) should be identified, managed, and eliminated when possible. Medications to increase potassium excretion are also administered. Use of p</a:t>
            </a:r>
            <a:r>
              <a:rPr lang="en-US" sz="1200" b="0" i="0" dirty="0">
                <a:latin typeface="+mn-lt"/>
                <a:ea typeface="Segoe UI" panose="020B0502040204020203" pitchFamily="34" charset="0"/>
                <a:cs typeface="Segoe UI" panose="020B0502040204020203" pitchFamily="34" charset="0"/>
              </a:rPr>
              <a:t>otassium binders </a:t>
            </a:r>
            <a:r>
              <a:rPr lang="en-US" sz="1200" b="0" i="0" dirty="0">
                <a:latin typeface="+mn-lt"/>
              </a:rPr>
              <a:t>are another cornerstone of treatment for hyperkalemia.1,2</a:t>
            </a:r>
          </a:p>
          <a:p>
            <a:pPr defTabSz="966612">
              <a:defRPr/>
            </a:pPr>
            <a:endParaRPr lang="en-US" sz="1200" b="0" i="0" dirty="0">
              <a:latin typeface="+mn-lt"/>
            </a:endParaRPr>
          </a:p>
          <a:p>
            <a:pPr marL="228600" indent="-228600" defTabSz="966612">
              <a:buFont typeface="+mj-lt"/>
              <a:buAutoNum type="arabicPeriod"/>
              <a:defRPr/>
            </a:pPr>
            <a:r>
              <a:rPr lang="en-US" sz="1200" b="0" i="0" dirty="0">
                <a:latin typeface="+mn-lt"/>
              </a:rPr>
              <a:t>Kovesdy CP. </a:t>
            </a:r>
            <a:r>
              <a:rPr lang="en-US" sz="1200" b="0" i="0" kern="1200" dirty="0">
                <a:solidFill>
                  <a:schemeClr val="tx1"/>
                </a:solidFill>
                <a:latin typeface="+mn-lt"/>
                <a:ea typeface="+mn-ea"/>
                <a:cs typeface="+mn-cs"/>
              </a:rPr>
              <a:t>Management</a:t>
            </a:r>
            <a:r>
              <a:rPr lang="en-US" sz="1200" b="0" i="0" dirty="0">
                <a:latin typeface="+mn-lt"/>
              </a:rPr>
              <a:t> of hyperkalaemia in chronic kidney disease. Nat Rev </a:t>
            </a:r>
            <a:r>
              <a:rPr lang="en-US" sz="1200" b="0" i="0" dirty="0" err="1">
                <a:latin typeface="+mn-lt"/>
              </a:rPr>
              <a:t>Nephrol</a:t>
            </a:r>
            <a:r>
              <a:rPr lang="en-US" sz="1200" b="0" i="0" dirty="0">
                <a:latin typeface="+mn-lt"/>
              </a:rPr>
              <a:t>. 2014;10:653-662.</a:t>
            </a:r>
          </a:p>
          <a:p>
            <a:pPr marL="228600" marR="0" lvl="0" indent="-228600" algn="l" defTabSz="966612" rtl="0" eaLnBrk="1" fontAlgn="auto" latinLnBrk="0" hangingPunct="1">
              <a:lnSpc>
                <a:spcPct val="100000"/>
              </a:lnSpc>
              <a:spcBef>
                <a:spcPts val="0"/>
              </a:spcBef>
              <a:spcAft>
                <a:spcPts val="0"/>
              </a:spcAft>
              <a:buClrTx/>
              <a:buSzTx/>
              <a:buFont typeface="+mj-lt"/>
              <a:buAutoNum type="arabicPeriod"/>
              <a:tabLst/>
              <a:defRPr/>
            </a:pPr>
            <a:r>
              <a:rPr lang="fi-FI" sz="1200" b="0" i="0" dirty="0">
                <a:latin typeface="+mn-lt"/>
              </a:rPr>
              <a:t>Viera A, Wouk N. Potassium Disorders: Hypokalemia and Hyperkalemia. Am Fam Physician. 2015;92:487-495.</a:t>
            </a:r>
            <a:endParaRPr lang="en-US" sz="1200" b="0" i="0" dirty="0">
              <a:latin typeface="+mn-lt"/>
            </a:endParaRPr>
          </a:p>
          <a:p>
            <a:pPr marL="228600" marR="0" lvl="0" indent="-228600" algn="l" defTabSz="966612" rtl="0" eaLnBrk="1" fontAlgn="auto" latinLnBrk="0" hangingPunct="1">
              <a:lnSpc>
                <a:spcPct val="100000"/>
              </a:lnSpc>
              <a:spcBef>
                <a:spcPts val="0"/>
              </a:spcBef>
              <a:spcAft>
                <a:spcPts val="0"/>
              </a:spcAft>
              <a:buClrTx/>
              <a:buSzTx/>
              <a:buFont typeface="+mj-lt"/>
              <a:buAutoNum type="arabicPeriod"/>
              <a:tabLst/>
              <a:defRPr/>
            </a:pPr>
            <a:r>
              <a:rPr lang="en-US" sz="1200" b="0" i="0" dirty="0">
                <a:latin typeface="+mn-lt"/>
                <a:ea typeface="Segoe UI" panose="020B0502040204020203" pitchFamily="34" charset="0"/>
                <a:cs typeface="Segoe UI" panose="020B0502040204020203" pitchFamily="34" charset="0"/>
              </a:rPr>
              <a:t>Dunn J, Benton W, Orozco-</a:t>
            </a:r>
            <a:r>
              <a:rPr lang="en-US" sz="1200" b="0" i="0" dirty="0" err="1">
                <a:latin typeface="+mn-lt"/>
                <a:ea typeface="Segoe UI" panose="020B0502040204020203" pitchFamily="34" charset="0"/>
                <a:cs typeface="Segoe UI" panose="020B0502040204020203" pitchFamily="34" charset="0"/>
              </a:rPr>
              <a:t>Torrentera</a:t>
            </a:r>
            <a:r>
              <a:rPr lang="en-US" sz="1200" b="0" i="0" dirty="0">
                <a:latin typeface="+mn-lt"/>
                <a:ea typeface="Segoe UI" panose="020B0502040204020203" pitchFamily="34" charset="0"/>
                <a:cs typeface="Segoe UI" panose="020B0502040204020203" pitchFamily="34" charset="0"/>
              </a:rPr>
              <a:t> E, Adamson R. The burden of hyperkalemia in patients with cardiovascular and renal disease. Am J </a:t>
            </a:r>
            <a:r>
              <a:rPr lang="en-US" sz="1200" b="0" i="0" dirty="0" err="1">
                <a:latin typeface="+mn-lt"/>
                <a:ea typeface="Segoe UI" panose="020B0502040204020203" pitchFamily="34" charset="0"/>
                <a:cs typeface="Segoe UI" panose="020B0502040204020203" pitchFamily="34" charset="0"/>
              </a:rPr>
              <a:t>Manag</a:t>
            </a:r>
            <a:r>
              <a:rPr lang="en-US" sz="1200" b="0" i="0" dirty="0">
                <a:latin typeface="+mn-lt"/>
                <a:ea typeface="Segoe UI" panose="020B0502040204020203" pitchFamily="34" charset="0"/>
                <a:cs typeface="Segoe UI" panose="020B0502040204020203" pitchFamily="34" charset="0"/>
              </a:rPr>
              <a:t> Care. 2015;21(15 </a:t>
            </a:r>
            <a:r>
              <a:rPr lang="en-US" sz="1200" b="0" i="0" dirty="0" err="1">
                <a:latin typeface="+mn-lt"/>
                <a:ea typeface="Segoe UI" panose="020B0502040204020203" pitchFamily="34" charset="0"/>
                <a:cs typeface="Segoe UI" panose="020B0502040204020203" pitchFamily="34" charset="0"/>
              </a:rPr>
              <a:t>Suppl</a:t>
            </a:r>
            <a:r>
              <a:rPr lang="en-US" sz="1200" b="0" i="0" dirty="0">
                <a:latin typeface="+mn-lt"/>
                <a:ea typeface="Segoe UI" panose="020B0502040204020203" pitchFamily="34" charset="0"/>
                <a:cs typeface="Segoe UI" panose="020B0502040204020203" pitchFamily="34" charset="0"/>
              </a:rPr>
              <a:t>):s307-s315.</a:t>
            </a:r>
          </a:p>
          <a:p>
            <a:pPr defTabSz="966612">
              <a:defRPr/>
            </a:pPr>
            <a:endParaRPr lang="en-US" dirty="0"/>
          </a:p>
        </p:txBody>
      </p:sp>
      <p:sp>
        <p:nvSpPr>
          <p:cNvPr id="4" name="Slide Number Placeholder 3"/>
          <p:cNvSpPr>
            <a:spLocks noGrp="1"/>
          </p:cNvSpPr>
          <p:nvPr>
            <p:ph type="sldNum" sz="quarter" idx="10"/>
          </p:nvPr>
        </p:nvSpPr>
        <p:spPr/>
        <p:txBody>
          <a:bodyPr/>
          <a:lstStyle/>
          <a:p>
            <a:fld id="{DE88B22C-46CB-415F-B044-3B03EC539803}"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02730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Dietary modifications in patients with CKD often involve an emphasis on sodium restriction, and as a result some patients switch to salt substitutes not realizing these products can  contain potassium salts. Furthermore, ‘heart-healthy’ diets are inherently rich in potassium—which is beneficial in most people (by virtue of improved blood pressure control and other mechanisms), but can also contribute to an increased risk of hyperkalemia in at-risk patients. Patients at risk for hyperkalemia should be counseled on dietary potassium restriction, including potassium-rich diets, salt substitutes, and herbal supplements that can increase potassium intake.</a:t>
            </a:r>
          </a:p>
          <a:p>
            <a:endParaRPr lang="en-US"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err="1">
                <a:ea typeface="Segoe UI" panose="020B0502040204020203" pitchFamily="34" charset="0"/>
                <a:cs typeface="Segoe UI" panose="020B0502040204020203" pitchFamily="34" charset="0"/>
              </a:rPr>
              <a:t>Allon</a:t>
            </a:r>
            <a:r>
              <a:rPr lang="en-US" dirty="0">
                <a:ea typeface="Segoe UI" panose="020B0502040204020203" pitchFamily="34" charset="0"/>
                <a:cs typeface="Segoe UI" panose="020B0502040204020203" pitchFamily="34" charset="0"/>
              </a:rPr>
              <a:t> M. Disorders of Potassium Metabolism. In: Gilbert S, Weiner D, Gipson D, </a:t>
            </a:r>
            <a:r>
              <a:rPr lang="en-US" dirty="0" err="1">
                <a:ea typeface="Segoe UI" panose="020B0502040204020203" pitchFamily="34" charset="0"/>
                <a:cs typeface="Segoe UI" panose="020B0502040204020203" pitchFamily="34" charset="0"/>
              </a:rPr>
              <a:t>Perazella</a:t>
            </a:r>
            <a:r>
              <a:rPr lang="en-US" dirty="0">
                <a:ea typeface="Segoe UI" panose="020B0502040204020203" pitchFamily="34" charset="0"/>
                <a:cs typeface="Segoe UI" panose="020B0502040204020203" pitchFamily="34" charset="0"/>
              </a:rPr>
              <a:t> M, Tonelli M., eds. National Kidney Foundation. Primer on kidney diseases. 6th ed. Philadelphia, PA: Saunders Elsevier; 2014.</a:t>
            </a:r>
            <a:endParaRPr lang="en-US" dirty="0"/>
          </a:p>
          <a:p>
            <a:pPr marL="241653" indent="-241653">
              <a:buFont typeface="+mj-lt"/>
              <a:buAutoNum type="arabicPeriod"/>
            </a:pPr>
            <a:r>
              <a:rPr lang="en-US" dirty="0" err="1"/>
              <a:t>Kovesdy</a:t>
            </a:r>
            <a:r>
              <a:rPr lang="en-US" dirty="0"/>
              <a:t> C. Management of </a:t>
            </a:r>
            <a:r>
              <a:rPr lang="en-US" dirty="0" err="1"/>
              <a:t>hyperkalaemia</a:t>
            </a:r>
            <a:r>
              <a:rPr lang="en-US" dirty="0"/>
              <a:t> in chronic kidney disease. </a:t>
            </a:r>
            <a:r>
              <a:rPr lang="en-US" i="1" dirty="0"/>
              <a:t>Nat Rev </a:t>
            </a:r>
            <a:r>
              <a:rPr lang="en-US" i="1" dirty="0" err="1"/>
              <a:t>Nephrol</a:t>
            </a:r>
            <a:r>
              <a:rPr lang="en-US" i="1" dirty="0"/>
              <a:t>. </a:t>
            </a:r>
            <a:r>
              <a:rPr lang="en-US" dirty="0"/>
              <a:t>2014;10:653-662.</a:t>
            </a:r>
          </a:p>
        </p:txBody>
      </p:sp>
      <p:sp>
        <p:nvSpPr>
          <p:cNvPr id="4" name="Slide Number Placeholder 3"/>
          <p:cNvSpPr>
            <a:spLocks noGrp="1"/>
          </p:cNvSpPr>
          <p:nvPr>
            <p:ph type="sldNum" sz="quarter" idx="10"/>
          </p:nvPr>
        </p:nvSpPr>
        <p:spPr/>
        <p:txBody>
          <a:bodyPr/>
          <a:lstStyle/>
          <a:p>
            <a:fld id="{548F9461-AE27-4BB7-A83C-DEBE9EBBB3E2}" type="slidenum">
              <a:rPr lang="en-US" smtClean="0"/>
              <a:pPr/>
              <a:t>24</a:t>
            </a:fld>
            <a:endParaRPr lang="en-US"/>
          </a:p>
        </p:txBody>
      </p:sp>
    </p:spTree>
    <p:extLst>
      <p:ext uri="{BB962C8B-B14F-4D97-AF65-F5344CB8AC3E}">
        <p14:creationId xmlns:p14="http://schemas.microsoft.com/office/powerpoint/2010/main" val="4276129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at risk for hyperkalemia should be counseled on foods high in potassium. This slide shows the potassium content of selected foods, many of which could be recommended for a ‘heart-healthy’ diet (e.g., fruits, vegetables, beans), but can also have high levels of potassium. Clinicians should base the dietary potassium prescription on the serum potassium level. A balanced and practical approach to dietary potassium restriction includes choosing the sources of potassium which provide the most benefit.</a:t>
            </a:r>
            <a:endParaRPr lang="en-US" dirty="0">
              <a:ea typeface="Segoe UI" panose="020B0502040204020203" pitchFamily="34" charset="0"/>
              <a:cs typeface="Segoe UI" panose="020B0502040204020203" pitchFamily="34" charset="0"/>
            </a:endParaRPr>
          </a:p>
          <a:p>
            <a:endParaRPr lang="en-US" dirty="0">
              <a:ea typeface="Segoe UI" panose="020B0502040204020203" pitchFamily="34" charset="0"/>
              <a:cs typeface="Segoe UI" panose="020B0502040204020203" pitchFamily="34" charset="0"/>
            </a:endParaRPr>
          </a:p>
          <a:p>
            <a:r>
              <a:rPr lang="en-US" dirty="0">
                <a:ea typeface="Segoe UI" panose="020B0502040204020203" pitchFamily="34" charset="0"/>
                <a:cs typeface="Segoe UI" panose="020B0502040204020203" pitchFamily="34" charset="0"/>
              </a:rPr>
              <a:t>1. </a:t>
            </a:r>
            <a:r>
              <a:rPr lang="en-US" dirty="0" err="1">
                <a:ea typeface="Segoe UI" panose="020B0502040204020203" pitchFamily="34" charset="0"/>
                <a:cs typeface="Segoe UI" panose="020B0502040204020203" pitchFamily="34" charset="0"/>
              </a:rPr>
              <a:t>Allon</a:t>
            </a:r>
            <a:r>
              <a:rPr lang="en-US" dirty="0">
                <a:ea typeface="Segoe UI" panose="020B0502040204020203" pitchFamily="34" charset="0"/>
                <a:cs typeface="Segoe UI" panose="020B0502040204020203" pitchFamily="34" charset="0"/>
              </a:rPr>
              <a:t> M. Disorders of Potassium Metabolism. In: Gilbert S, Weiner D, Gipson D, </a:t>
            </a:r>
            <a:r>
              <a:rPr lang="en-US" dirty="0" err="1">
                <a:ea typeface="Segoe UI" panose="020B0502040204020203" pitchFamily="34" charset="0"/>
                <a:cs typeface="Segoe UI" panose="020B0502040204020203" pitchFamily="34" charset="0"/>
              </a:rPr>
              <a:t>Perazella</a:t>
            </a:r>
            <a:r>
              <a:rPr lang="en-US" dirty="0">
                <a:ea typeface="Segoe UI" panose="020B0502040204020203" pitchFamily="34" charset="0"/>
                <a:cs typeface="Segoe UI" panose="020B0502040204020203" pitchFamily="34" charset="0"/>
              </a:rPr>
              <a:t> M, Tonelli M., eds. National Kidney Foundation. Primer on kidney diseases. 6th ed. Philadelphia, PA: Saunders Elsevier; 2014.</a:t>
            </a: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25</a:t>
            </a:fld>
            <a:endParaRPr lang="en-US"/>
          </a:p>
        </p:txBody>
      </p:sp>
    </p:spTree>
    <p:extLst>
      <p:ext uri="{BB962C8B-B14F-4D97-AF65-F5344CB8AC3E}">
        <p14:creationId xmlns:p14="http://schemas.microsoft.com/office/powerpoint/2010/main" val="13511484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F16025"/>
              </a:buClr>
            </a:pPr>
            <a:r>
              <a:rPr lang="en-US" dirty="0"/>
              <a:t>The DASH diet contains approximately 4.5 g/d of potassium, and therefore, should not be routinely recommended to patients with GFR &lt;60 mL/min. Guidelines recommend 2-4 g/d of potassium for patients with CKD stages 3-4 (GFR 15-59 mL/min). The risk of hyperkalemia is especially high in patients with GFR &lt;30 mL/min receiving </a:t>
            </a:r>
            <a:r>
              <a:rPr lang="en-US" dirty="0" err="1"/>
              <a:t>ACEi</a:t>
            </a:r>
            <a:r>
              <a:rPr lang="en-US" dirty="0"/>
              <a:t> or ARB therapy, or other conditions that raise serum potassium, therefore, requiring more stringent potassium intake. Target potassium intake of a "low potassium diet" is ≤2-3 g/d.</a:t>
            </a:r>
          </a:p>
          <a:p>
            <a:pPr>
              <a:buClr>
                <a:srgbClr val="F16025"/>
              </a:buClr>
            </a:pPr>
            <a:endParaRPr lang="en-US" dirty="0"/>
          </a:p>
          <a:p>
            <a:endParaRPr lang="en-US" dirty="0"/>
          </a:p>
          <a:p>
            <a:pPr marL="241653" indent="-241653">
              <a:buFont typeface="+mj-lt"/>
              <a:buAutoNum type="arabicPeriod"/>
            </a:pPr>
            <a:r>
              <a:rPr lang="en-US" dirty="0"/>
              <a:t>Kidney Disease Outcomes Quality Initiative (KDOQI). KDOQI clinical practice guidelines on hypertension and antihypertensive agents in chronic kidney disease. </a:t>
            </a:r>
            <a:r>
              <a:rPr lang="en-US" i="1" dirty="0"/>
              <a:t>Am J Kidney Dis. </a:t>
            </a:r>
            <a:r>
              <a:rPr lang="en-US" dirty="0"/>
              <a:t>2004;43(5 </a:t>
            </a:r>
            <a:r>
              <a:rPr lang="en-US" dirty="0" err="1"/>
              <a:t>Suppl</a:t>
            </a:r>
            <a:r>
              <a:rPr lang="en-US" dirty="0"/>
              <a:t> 1):S1-S290.</a:t>
            </a:r>
          </a:p>
        </p:txBody>
      </p:sp>
      <p:sp>
        <p:nvSpPr>
          <p:cNvPr id="4" name="Slide Number Placeholder 3"/>
          <p:cNvSpPr>
            <a:spLocks noGrp="1"/>
          </p:cNvSpPr>
          <p:nvPr>
            <p:ph type="sldNum" sz="quarter" idx="10"/>
          </p:nvPr>
        </p:nvSpPr>
        <p:spPr/>
        <p:txBody>
          <a:bodyPr/>
          <a:lstStyle/>
          <a:p>
            <a:fld id="{548F9461-AE27-4BB7-A83C-DEBE9EBBB3E2}" type="slidenum">
              <a:rPr lang="en-US" smtClean="0"/>
              <a:pPr/>
              <a:t>26</a:t>
            </a:fld>
            <a:endParaRPr lang="en-US"/>
          </a:p>
        </p:txBody>
      </p:sp>
    </p:spTree>
    <p:extLst>
      <p:ext uri="{BB962C8B-B14F-4D97-AF65-F5344CB8AC3E}">
        <p14:creationId xmlns:p14="http://schemas.microsoft.com/office/powerpoint/2010/main" val="24447903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an overview of the use of dialysis in hyperkalemia. </a:t>
            </a:r>
          </a:p>
          <a:p>
            <a:endParaRPr lang="en-US" dirty="0"/>
          </a:p>
          <a:p>
            <a:r>
              <a:rPr lang="en-US" dirty="0"/>
              <a:t>The figure in this slide shows the plasma potassium concentration in patients with kidney failure during and after hemodialysis, and the relationship with dialytic potassium removal and total body potassium. </a:t>
            </a:r>
            <a:r>
              <a:rPr lang="en-US" b="0" i="0" u="none" strike="noStrike" kern="1200" baseline="0" dirty="0">
                <a:solidFill>
                  <a:schemeClr val="tx1"/>
                </a:solidFill>
              </a:rPr>
              <a:t>Because replenishment from cellular stores continue when potassium removal stops, there is a substantial post-dialysis rebound of plasma potassium.</a:t>
            </a:r>
            <a:r>
              <a:rPr lang="en-US" dirty="0"/>
              <a:t>1</a:t>
            </a:r>
          </a:p>
          <a:p>
            <a:endParaRPr lang="en-US" dirty="0"/>
          </a:p>
          <a:p>
            <a:r>
              <a:rPr lang="en-US" dirty="0"/>
              <a:t>The effects of dialysis on serum sodium, bicarbonate, calcium and/or magnesium levels can affect results.1</a:t>
            </a:r>
          </a:p>
          <a:p>
            <a:endParaRPr lang="en-US" dirty="0"/>
          </a:p>
          <a:p>
            <a:r>
              <a:rPr lang="en-US" dirty="0"/>
              <a:t>For chronic hemodialysis, missed treatments and 2-day interdialytic interval may have a negative impact on outcomes including mortality and hospital admission for cardiovascular</a:t>
            </a:r>
            <a:r>
              <a:rPr lang="en-US" baseline="0" dirty="0"/>
              <a:t> events</a:t>
            </a:r>
            <a:r>
              <a:rPr lang="en-US" dirty="0"/>
              <a:t>.2</a:t>
            </a:r>
          </a:p>
          <a:p>
            <a:endParaRPr lang="en-US" dirty="0"/>
          </a:p>
          <a:p>
            <a:endParaRPr lang="en-US" dirty="0"/>
          </a:p>
          <a:p>
            <a:pPr marL="241653" marR="0" lvl="0" indent="-241653" algn="l" defTabSz="966612" rtl="0" eaLnBrk="1" fontAlgn="auto" latinLnBrk="0" hangingPunct="1">
              <a:lnSpc>
                <a:spcPct val="100000"/>
              </a:lnSpc>
              <a:spcBef>
                <a:spcPts val="0"/>
              </a:spcBef>
              <a:spcAft>
                <a:spcPts val="0"/>
              </a:spcAft>
              <a:buClrTx/>
              <a:buSzTx/>
              <a:buFont typeface="+mj-lt"/>
              <a:buAutoNum type="arabicPeriod"/>
              <a:tabLst/>
              <a:defRPr/>
            </a:pPr>
            <a:r>
              <a:rPr lang="en-US" dirty="0" err="1"/>
              <a:t>Kovesdy</a:t>
            </a:r>
            <a:r>
              <a:rPr lang="en-US" dirty="0"/>
              <a:t> CP. Management of </a:t>
            </a:r>
            <a:r>
              <a:rPr lang="en-US" dirty="0" err="1"/>
              <a:t>hyperkalaemia</a:t>
            </a:r>
            <a:r>
              <a:rPr lang="en-US" dirty="0"/>
              <a:t> in chronic kidney disease. </a:t>
            </a:r>
            <a:r>
              <a:rPr lang="en-US" i="1" dirty="0"/>
              <a:t>Nat Rev </a:t>
            </a:r>
            <a:r>
              <a:rPr lang="en-US" i="1" dirty="0" err="1"/>
              <a:t>Nephrol</a:t>
            </a:r>
            <a:r>
              <a:rPr lang="en-US" i="1" dirty="0"/>
              <a:t>. </a:t>
            </a:r>
            <a:r>
              <a:rPr lang="en-US" dirty="0"/>
              <a:t>2014;10:653-662.</a:t>
            </a:r>
          </a:p>
          <a:p>
            <a:pPr marL="241653" marR="0" lvl="0" indent="-241653" algn="l" defTabSz="966612" rtl="0" eaLnBrk="1" fontAlgn="auto" latinLnBrk="0" hangingPunct="1">
              <a:lnSpc>
                <a:spcPct val="100000"/>
              </a:lnSpc>
              <a:spcBef>
                <a:spcPts val="0"/>
              </a:spcBef>
              <a:spcAft>
                <a:spcPts val="0"/>
              </a:spcAft>
              <a:buClrTx/>
              <a:buSzTx/>
              <a:buFont typeface="+mj-lt"/>
              <a:buAutoNum type="arabicPeriod"/>
              <a:tabLst/>
              <a:defRPr/>
            </a:pPr>
            <a:r>
              <a:rPr lang="en-US" dirty="0"/>
              <a:t>Foley R, Gilbertson D, Murray T, Collins A. Long interdialytic interval and mortality among patients receiving hemodialysis. </a:t>
            </a:r>
            <a:r>
              <a:rPr lang="en-US" i="1" dirty="0"/>
              <a:t>N </a:t>
            </a:r>
            <a:r>
              <a:rPr lang="en-US" i="1" dirty="0" err="1"/>
              <a:t>Engl</a:t>
            </a:r>
            <a:r>
              <a:rPr lang="en-US" i="1" dirty="0"/>
              <a:t> J Med</a:t>
            </a:r>
            <a:r>
              <a:rPr lang="en-US" dirty="0"/>
              <a:t>. 2011;365:1099-1107. </a:t>
            </a:r>
          </a:p>
          <a:p>
            <a:pPr marL="241653" indent="-241653" defTabSz="966612">
              <a:buFont typeface="+mj-lt"/>
              <a:buAutoNum type="arabicPeriod"/>
              <a:defRPr/>
            </a:pPr>
            <a:r>
              <a:rPr lang="en-US" dirty="0"/>
              <a:t>Sterns R, </a:t>
            </a:r>
            <a:r>
              <a:rPr lang="en-US" dirty="0" err="1"/>
              <a:t>Grieff</a:t>
            </a:r>
            <a:r>
              <a:rPr lang="en-US" dirty="0"/>
              <a:t> M, Bernstein P. Treatment of hyperkalemia: something old, something new. </a:t>
            </a:r>
            <a:r>
              <a:rPr lang="en-US" i="1" dirty="0"/>
              <a:t>Kidney Int</a:t>
            </a:r>
            <a:r>
              <a:rPr lang="en-US" dirty="0"/>
              <a:t>. 2016;89:546-554.</a:t>
            </a:r>
          </a:p>
        </p:txBody>
      </p:sp>
      <p:sp>
        <p:nvSpPr>
          <p:cNvPr id="4" name="Slide Number Placeholder 3"/>
          <p:cNvSpPr>
            <a:spLocks noGrp="1"/>
          </p:cNvSpPr>
          <p:nvPr>
            <p:ph type="sldNum" sz="quarter" idx="10"/>
          </p:nvPr>
        </p:nvSpPr>
        <p:spPr/>
        <p:txBody>
          <a:bodyPr/>
          <a:lstStyle/>
          <a:p>
            <a:fld id="{548F9461-AE27-4BB7-A83C-DEBE9EBBB3E2}" type="slidenum">
              <a:rPr lang="en-US" smtClean="0"/>
              <a:pPr/>
              <a:t>27</a:t>
            </a:fld>
            <a:endParaRPr lang="en-US"/>
          </a:p>
        </p:txBody>
      </p:sp>
    </p:spTree>
    <p:extLst>
      <p:ext uri="{BB962C8B-B14F-4D97-AF65-F5344CB8AC3E}">
        <p14:creationId xmlns:p14="http://schemas.microsoft.com/office/powerpoint/2010/main" val="4279378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ea typeface="Segoe UI" panose="020B0502040204020203" pitchFamily="34" charset="0"/>
                <a:cs typeface="Segoe UI" panose="020B0502040204020203" pitchFamily="34" charset="0"/>
              </a:rPr>
              <a:t>Slide Table:  Associations Between Dialysate Potassium and Clinical Outcomes by </a:t>
            </a:r>
            <a:r>
              <a:rPr lang="en-US" dirty="0" err="1">
                <a:ea typeface="Segoe UI" panose="020B0502040204020203" pitchFamily="34" charset="0"/>
                <a:cs typeface="Segoe UI" panose="020B0502040204020203" pitchFamily="34" charset="0"/>
              </a:rPr>
              <a:t>Predialysis</a:t>
            </a:r>
            <a:r>
              <a:rPr lang="en-US" dirty="0">
                <a:ea typeface="Segoe UI" panose="020B0502040204020203" pitchFamily="34" charset="0"/>
                <a:cs typeface="Segoe UI" panose="020B0502040204020203" pitchFamily="34" charset="0"/>
              </a:rPr>
              <a:t> Serum Potassium Concentration.</a:t>
            </a:r>
          </a:p>
          <a:p>
            <a:pPr defTabSz="966612">
              <a:defRPr/>
            </a:pPr>
            <a:endParaRPr lang="en-US" dirty="0">
              <a:ea typeface="Segoe UI" panose="020B0502040204020203" pitchFamily="34" charset="0"/>
              <a:cs typeface="Segoe UI" panose="020B0502040204020203" pitchFamily="34" charset="0"/>
            </a:endParaRPr>
          </a:p>
          <a:p>
            <a:r>
              <a:rPr lang="en-US" dirty="0">
                <a:ea typeface="Segoe UI" panose="020B0502040204020203" pitchFamily="34" charset="0"/>
                <a:cs typeface="Segoe UI" panose="020B0502040204020203" pitchFamily="34" charset="0"/>
              </a:rPr>
              <a:t>In this table, the </a:t>
            </a:r>
            <a:r>
              <a:rPr lang="en-US" dirty="0"/>
              <a:t>associations with clinical outcomes of dialysate potassium concentration of 3.0 versus 2.0 </a:t>
            </a:r>
            <a:r>
              <a:rPr lang="en-US" dirty="0" err="1"/>
              <a:t>mEq</a:t>
            </a:r>
            <a:r>
              <a:rPr lang="en-US" dirty="0"/>
              <a:t>/L at various </a:t>
            </a:r>
            <a:r>
              <a:rPr lang="en-US" dirty="0" err="1"/>
              <a:t>predialysis</a:t>
            </a:r>
            <a:r>
              <a:rPr lang="en-US" dirty="0"/>
              <a:t> serum potassium levels is shown. The estimated differences in mortality risk were minimal, with hazard ratios (HRs) ranging from 0.94 to 1.03 across the 4 serum potassium subgroups, with no discernible pattern. Similarly, the study found no associations between dialysate potassium concentration and the arrhythmia composite outcome in any of the serum potassium strata. Furthermore, there was no evidence for effect modification of dialysate potassium concentration by serum potassium level for all-cause mortality (P for interaction = 0.7) or the arrhythmia composite outcome (P for interaction = 0.7).</a:t>
            </a:r>
            <a:endParaRPr lang="en-US" dirty="0">
              <a:ea typeface="Segoe UI" panose="020B0502040204020203" pitchFamily="34" charset="0"/>
              <a:cs typeface="Segoe UI" panose="020B0502040204020203" pitchFamily="34" charset="0"/>
            </a:endParaRPr>
          </a:p>
          <a:p>
            <a:pPr defTabSz="966612">
              <a:defRPr/>
            </a:pPr>
            <a:r>
              <a:rPr lang="en-US" dirty="0">
                <a:ea typeface="Segoe UI" panose="020B0502040204020203" pitchFamily="34" charset="0"/>
                <a:cs typeface="Segoe UI" panose="020B0502040204020203" pitchFamily="34" charset="0"/>
              </a:rPr>
              <a:t> </a:t>
            </a:r>
          </a:p>
          <a:p>
            <a:pPr defTabSz="966612">
              <a:defRPr/>
            </a:pPr>
            <a:r>
              <a:rPr lang="en-US" dirty="0"/>
              <a:t>Note: Values are given as hazard ratio (95% confidence interval). Cox models stratified by Dialysis Outcomes and Practice Patterns Study phase, country, US large dialysis organization (all-cause mortality only), and accounted for facility clustering. Arrhythmia composite includes sudden death or arrhythmia-related hospitalizations. Number of patients (events) in all-cause mortality analyses: 6,300 (1,642) for serum potassium level, 4.0, 27,525 (6,473) for serum potassium level of 4.0 to 5.0, 16,959 (3,985) for serum</a:t>
            </a:r>
          </a:p>
          <a:p>
            <a:r>
              <a:rPr lang="en-US" dirty="0"/>
              <a:t>potassium level of 5.0 to 6.0, 4,399 (1,014) for serum potassium level 6.0 </a:t>
            </a:r>
            <a:r>
              <a:rPr lang="en-US" dirty="0" err="1"/>
              <a:t>mEq</a:t>
            </a:r>
            <a:r>
              <a:rPr lang="en-US" dirty="0"/>
              <a:t>/L. Number of patients (events) in arrhythmia composite analyses: 5,105 (350) for serum potassium level &lt;4.0, 21,997 (1,607) for serum potassium level of 4.0 to 5.0, 14,428 (1,039) for serum potassium level of 5.0 to 6.0, 3,981 (304) for serum potassium level &gt;6.0 </a:t>
            </a:r>
            <a:r>
              <a:rPr lang="en-US" dirty="0" err="1"/>
              <a:t>mEq</a:t>
            </a:r>
            <a:r>
              <a:rPr lang="en-US" dirty="0"/>
              <a:t>/L. Adjustments: age, sex, dialysis vintage, 13 comorbid conditions, vascular access, body mass index, albumin level, normalized protein catabolic rate, serum calcium level, serum phosphorus level, serum phosphorus squared, serum bicarbonate level, dialysate bicarbonate concentration, hemoglobin level, session duration, and </a:t>
            </a:r>
            <a:r>
              <a:rPr lang="en-US" dirty="0" err="1"/>
              <a:t>Kt</a:t>
            </a:r>
            <a:r>
              <a:rPr lang="en-US" dirty="0"/>
              <a:t>/V.</a:t>
            </a:r>
          </a:p>
          <a:p>
            <a:endParaRPr lang="en-US" dirty="0"/>
          </a:p>
          <a:p>
            <a:r>
              <a:rPr lang="en-US" b="1" dirty="0"/>
              <a:t>Study Background</a:t>
            </a:r>
            <a:r>
              <a:rPr lang="en-US" dirty="0"/>
              <a:t> </a:t>
            </a:r>
          </a:p>
          <a:p>
            <a:r>
              <a:rPr lang="en-US" dirty="0"/>
              <a:t>Sudden death is a leading cause of death in patients on maintenance hemodialysis therapy. During hemodialysis sessions, the gradient between serum and dialysate levels results in rapid electrolyte shifts, which may contribute to arrhythmias and sudden death. Controversies exist about the optimal electrolyte concentration in the dialysate; specifically, it is unclear whether patient outcomes differ among those treated with a dialysate potassium concentration of 3 </a:t>
            </a:r>
            <a:r>
              <a:rPr lang="en-US" dirty="0" err="1"/>
              <a:t>mEq</a:t>
            </a:r>
            <a:r>
              <a:rPr lang="en-US" dirty="0"/>
              <a:t>/L compared to 2 </a:t>
            </a:r>
            <a:r>
              <a:rPr lang="en-US" dirty="0" err="1"/>
              <a:t>mEq</a:t>
            </a:r>
            <a:r>
              <a:rPr lang="en-US" dirty="0"/>
              <a:t>/L. </a:t>
            </a:r>
          </a:p>
          <a:p>
            <a:endParaRPr lang="en-US" dirty="0"/>
          </a:p>
          <a:p>
            <a:r>
              <a:rPr lang="en-US" b="1" dirty="0"/>
              <a:t>Study Design</a:t>
            </a:r>
          </a:p>
          <a:p>
            <a:r>
              <a:rPr lang="en-US" dirty="0"/>
              <a:t>Prospective cohort study.</a:t>
            </a:r>
          </a:p>
          <a:p>
            <a:endParaRPr lang="en-US" dirty="0"/>
          </a:p>
          <a:p>
            <a:r>
              <a:rPr lang="en-US" b="1" dirty="0"/>
              <a:t>Setting &amp; Participants</a:t>
            </a:r>
          </a:p>
          <a:p>
            <a:r>
              <a:rPr lang="en-US" dirty="0"/>
              <a:t>55,183 patients from 20 countries in the Dialysis Outcomes and Practice Patterns Study (DOPPS) phases 1 to 5 (1996-2015).</a:t>
            </a:r>
          </a:p>
          <a:p>
            <a:r>
              <a:rPr lang="en-US" dirty="0"/>
              <a:t>Predictor: Dialysate potassium concentration at study entry.</a:t>
            </a:r>
          </a:p>
          <a:p>
            <a:endParaRPr lang="en-US" dirty="0"/>
          </a:p>
          <a:p>
            <a:r>
              <a:rPr lang="en-US" b="1" dirty="0"/>
              <a:t>Results</a:t>
            </a:r>
          </a:p>
          <a:p>
            <a:r>
              <a:rPr lang="en-US" dirty="0"/>
              <a:t>During a median follow-up of 16.5 months, 24% of patients died and 7% had an arrhythmia composite outcome. No meaningful difference in clinical outcomes was observed for patients treated with a dialysate potassium concentration of 3 versus 2 </a:t>
            </a:r>
            <a:r>
              <a:rPr lang="en-US" dirty="0" err="1"/>
              <a:t>mEq</a:t>
            </a:r>
            <a:r>
              <a:rPr lang="en-US" dirty="0"/>
              <a:t>/L (adjusted HRs were 0.96 [95% CI, 0.91-1.01] for mortality and 0.98 [95% CI, 0.88-1.08] for arrhythmia composite). Results were similar across </a:t>
            </a:r>
            <a:r>
              <a:rPr lang="en-US" dirty="0" err="1"/>
              <a:t>predialysis</a:t>
            </a:r>
            <a:r>
              <a:rPr lang="en-US" dirty="0"/>
              <a:t> serum potassium levels. As in prior studies, higher serum potassium level was associated with adverse outcomes. However, dialysate potassium concentration had only minimal impact on serum potassium level measured </a:t>
            </a:r>
            <a:r>
              <a:rPr lang="en-US" dirty="0" err="1"/>
              <a:t>predialysis</a:t>
            </a:r>
            <a:r>
              <a:rPr lang="en-US" dirty="0"/>
              <a:t> (10.09 [95% CI, 0.05-0.14] </a:t>
            </a:r>
            <a:r>
              <a:rPr lang="en-US" dirty="0" err="1"/>
              <a:t>mEq</a:t>
            </a:r>
            <a:r>
              <a:rPr lang="en-US" dirty="0"/>
              <a:t>/L serum potassium per 1 </a:t>
            </a:r>
            <a:r>
              <a:rPr lang="en-US" dirty="0" err="1"/>
              <a:t>mEq</a:t>
            </a:r>
            <a:r>
              <a:rPr lang="en-US" dirty="0"/>
              <a:t>/L greater dialysate potassium concentration).</a:t>
            </a:r>
          </a:p>
          <a:p>
            <a:endParaRPr lang="en-US" dirty="0"/>
          </a:p>
          <a:p>
            <a:r>
              <a:rPr lang="en-US" b="1" dirty="0"/>
              <a:t>Conclusions</a:t>
            </a:r>
          </a:p>
          <a:p>
            <a:r>
              <a:rPr lang="en-US" dirty="0"/>
              <a:t>In combination, these results suggest that approaches other than altering dialysate potassium concentration (e.g., education on dietary potassium sources and prescription of potassium-binding medications) may merit further attention to reduce risks associated with high serum potassium levels.</a:t>
            </a:r>
          </a:p>
          <a:p>
            <a:endParaRPr lang="en-US" dirty="0"/>
          </a:p>
          <a:p>
            <a:pPr defTabSz="966612">
              <a:defRPr/>
            </a:pPr>
            <a:r>
              <a:rPr lang="en-US" dirty="0">
                <a:ea typeface="Segoe UI" panose="020B0502040204020203" pitchFamily="34" charset="0"/>
                <a:cs typeface="Segoe UI" panose="020B0502040204020203" pitchFamily="34" charset="0"/>
              </a:rPr>
              <a:t>1. </a:t>
            </a:r>
            <a:r>
              <a:rPr lang="en-US" dirty="0" err="1">
                <a:ea typeface="Segoe UI" panose="020B0502040204020203" pitchFamily="34" charset="0"/>
                <a:cs typeface="Segoe UI" panose="020B0502040204020203" pitchFamily="34" charset="0"/>
              </a:rPr>
              <a:t>Karaboyas</a:t>
            </a:r>
            <a:r>
              <a:rPr lang="en-US" dirty="0">
                <a:ea typeface="Segoe UI" panose="020B0502040204020203" pitchFamily="34" charset="0"/>
                <a:cs typeface="Segoe UI" panose="020B0502040204020203" pitchFamily="34" charset="0"/>
              </a:rPr>
              <a:t> A, Zee J, </a:t>
            </a:r>
            <a:r>
              <a:rPr lang="en-US" dirty="0" err="1">
                <a:ea typeface="Segoe UI" panose="020B0502040204020203" pitchFamily="34" charset="0"/>
                <a:cs typeface="Segoe UI" panose="020B0502040204020203" pitchFamily="34" charset="0"/>
              </a:rPr>
              <a:t>Brunelli</a:t>
            </a:r>
            <a:r>
              <a:rPr lang="en-US" dirty="0">
                <a:ea typeface="Segoe UI" panose="020B0502040204020203" pitchFamily="34" charset="0"/>
                <a:cs typeface="Segoe UI" panose="020B0502040204020203" pitchFamily="34" charset="0"/>
              </a:rPr>
              <a:t> S, et al. Dialysate Potassium, Serum Potassium, Mortality, and Arrhythmia Events in Hemodialysis: Results From the Dialysis Outcomes and Practice Patterns Study (DOPPS). </a:t>
            </a:r>
            <a:r>
              <a:rPr lang="en-US" i="1" dirty="0">
                <a:ea typeface="Segoe UI" panose="020B0502040204020203" pitchFamily="34" charset="0"/>
                <a:cs typeface="Segoe UI" panose="020B0502040204020203" pitchFamily="34" charset="0"/>
              </a:rPr>
              <a:t>Am J Kidney Dis</a:t>
            </a:r>
            <a:r>
              <a:rPr lang="en-US" dirty="0">
                <a:ea typeface="Segoe UI" panose="020B0502040204020203" pitchFamily="34" charset="0"/>
                <a:cs typeface="Segoe UI" panose="020B0502040204020203" pitchFamily="34" charset="0"/>
              </a:rPr>
              <a:t>. 2017;69:266-277.</a:t>
            </a: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28</a:t>
            </a:fld>
            <a:endParaRPr lang="en-US"/>
          </a:p>
        </p:txBody>
      </p:sp>
    </p:spTree>
    <p:extLst>
      <p:ext uri="{BB962C8B-B14F-4D97-AF65-F5344CB8AC3E}">
        <p14:creationId xmlns:p14="http://schemas.microsoft.com/office/powerpoint/2010/main" val="176438302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slides provides an overview of possible strategies for prevention of sudden cardiac death in patients receiving hemodialysis, as outlined in a paper by Makar and Pun.1 General strategies include m</a:t>
            </a:r>
            <a:r>
              <a:rPr lang="en-US" sz="1200" b="0" i="0" u="none" strike="noStrike" kern="1200" baseline="0" dirty="0">
                <a:solidFill>
                  <a:schemeClr val="tx1"/>
                </a:solidFill>
                <a:latin typeface="+mn-lt"/>
                <a:ea typeface="+mn-ea"/>
                <a:cs typeface="+mn-cs"/>
              </a:rPr>
              <a:t>anaging cardiomyopathy, weighing risks and benefits of implantable cardioverter defibrillators (ICDs), and improving response to cardiac arrest. Minimizing of arrhythmic triggers include managing potassium shifts, calcium shifts, metabolic acidosis, and medications. Interventions to manage potassium shifts that can be considered include:1</a:t>
            </a:r>
          </a:p>
          <a:p>
            <a:endParaRPr lang="en-US" sz="1200" b="0" i="0" u="none" strike="noStrike" kern="1200" baseline="0" dirty="0">
              <a:solidFill>
                <a:schemeClr val="tx1"/>
              </a:solidFill>
              <a:latin typeface="+mn-lt"/>
              <a:ea typeface="+mn-ea"/>
              <a:cs typeface="+mn-cs"/>
            </a:endParaRP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Monitoring predialysis potassium frequently especially after hospitalization, and changing the dialysate bath accordingly</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Avoiding low (&lt;2 mEq/L) potassium baths</a:t>
            </a:r>
          </a:p>
          <a:p>
            <a:pPr marL="628650" lvl="1"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Considering potassium modeling and potassium-binding agents to reduce interdialytic hyperkalemia.1</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a:t>Makar M, Pun P. Sudden Cardiac Death Among Hemodialysis Patients. </a:t>
            </a:r>
            <a:r>
              <a:rPr lang="en-US" i="1" dirty="0"/>
              <a:t>Am J Kidney Dis</a:t>
            </a:r>
            <a:r>
              <a:rPr lang="en-US" dirty="0"/>
              <a:t>. 2017 Feb 17. </a:t>
            </a:r>
            <a:r>
              <a:rPr lang="en-US" dirty="0" err="1"/>
              <a:t>pii</a:t>
            </a:r>
            <a:r>
              <a:rPr lang="en-US" dirty="0"/>
              <a:t>: S0272-6386(17)30025-2 [</a:t>
            </a:r>
            <a:r>
              <a:rPr lang="en-US" dirty="0" err="1"/>
              <a:t>Epub</a:t>
            </a:r>
            <a:r>
              <a:rPr lang="en-US" dirty="0"/>
              <a:t> ahead of print]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US" dirty="0"/>
          </a:p>
          <a:p>
            <a:r>
              <a:rPr lang="en-US" sz="1200" b="0" i="0" u="none" strike="noStrike" kern="1200" baseline="0" dirty="0">
                <a:solidFill>
                  <a:schemeClr val="tx1"/>
                </a:solidFill>
                <a:latin typeface="+mn-lt"/>
                <a:ea typeface="+mn-ea"/>
                <a:cs typeface="+mn-cs"/>
              </a:rPr>
              <a:t>Abbreviations: ACE, angiotensin-converting enzyme; ARBs, angiotensin receptor blockers; CPR, cardiopulmonary resuscitation; HD, hemodialysis; ICDs, implantable cardioverter defibrillators; LVH, left ventricular hypertrophy; SCD, sudden cardiac death.</a:t>
            </a: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29</a:t>
            </a:fld>
            <a:endParaRPr lang="en-US"/>
          </a:p>
        </p:txBody>
      </p:sp>
    </p:spTree>
    <p:extLst>
      <p:ext uri="{BB962C8B-B14F-4D97-AF65-F5344CB8AC3E}">
        <p14:creationId xmlns:p14="http://schemas.microsoft.com/office/powerpoint/2010/main" val="3837091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learning objectives for this activity include:</a:t>
            </a:r>
          </a:p>
          <a:p>
            <a:endParaRPr lang="en-US" dirty="0"/>
          </a:p>
          <a:p>
            <a:pPr lvl="0">
              <a:buClr>
                <a:srgbClr val="F16025"/>
              </a:buClr>
            </a:pPr>
            <a:r>
              <a:rPr lang="en-US" dirty="0"/>
              <a:t>*Describe the pathophysiology of hyperkalemia</a:t>
            </a:r>
          </a:p>
          <a:p>
            <a:pPr lvl="0">
              <a:buClr>
                <a:srgbClr val="F16025"/>
              </a:buClr>
            </a:pPr>
            <a:r>
              <a:rPr lang="en-US" dirty="0"/>
              <a:t>*Understand hyperkalemia-associated risk factors, including kidney disease</a:t>
            </a:r>
          </a:p>
          <a:p>
            <a:pPr lvl="0">
              <a:buClr>
                <a:srgbClr val="F16025"/>
              </a:buClr>
            </a:pPr>
            <a:r>
              <a:rPr lang="en-US" dirty="0"/>
              <a:t>*Discuss evaluation and methods of testing for hyperkalemia</a:t>
            </a:r>
          </a:p>
          <a:p>
            <a:pPr lvl="0">
              <a:buClr>
                <a:srgbClr val="F16025"/>
              </a:buClr>
            </a:pPr>
            <a:r>
              <a:rPr lang="en-US" dirty="0"/>
              <a:t>*Discuss treatment strategies in kidney disease patients with hyperkalemia</a:t>
            </a:r>
          </a:p>
        </p:txBody>
      </p:sp>
      <p:sp>
        <p:nvSpPr>
          <p:cNvPr id="4" name="Slide Number Placeholder 3"/>
          <p:cNvSpPr>
            <a:spLocks noGrp="1"/>
          </p:cNvSpPr>
          <p:nvPr>
            <p:ph type="sldNum" sz="quarter" idx="10"/>
          </p:nvPr>
        </p:nvSpPr>
        <p:spPr/>
        <p:txBody>
          <a:bodyPr/>
          <a:lstStyle/>
          <a:p>
            <a:fld id="{7477FEC8-8D8A-432E-9982-B0754EB7D19D}" type="slidenum">
              <a:rPr lang="en-US" smtClean="0"/>
              <a:pPr/>
              <a:t>3</a:t>
            </a:fld>
            <a:endParaRPr lang="en-US" dirty="0"/>
          </a:p>
        </p:txBody>
      </p:sp>
    </p:spTree>
    <p:extLst>
      <p:ext uri="{BB962C8B-B14F-4D97-AF65-F5344CB8AC3E}">
        <p14:creationId xmlns:p14="http://schemas.microsoft.com/office/powerpoint/2010/main" val="4284821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many cases, failure to manage hyperkalemia through diet, adjustments in medications, and other interventions, may necessitate the need for potassium binders. Generally, potassium binders aim to </a:t>
            </a:r>
            <a:r>
              <a:rPr lang="en-US" b="0" i="0" u="none" strike="noStrike" kern="1200" baseline="0" dirty="0">
                <a:solidFill>
                  <a:schemeClr val="tx1"/>
                </a:solidFill>
              </a:rPr>
              <a:t>increase fecal potassium excretion, thus promoting a reduction of serum potassium levels. </a:t>
            </a:r>
            <a:r>
              <a:rPr lang="en-US" dirty="0"/>
              <a:t>SPS is a n</a:t>
            </a:r>
            <a:r>
              <a:rPr lang="en-US" dirty="0">
                <a:solidFill>
                  <a:schemeClr val="dk1"/>
                </a:solidFill>
              </a:rPr>
              <a:t>on-absorbed, organic resin, </a:t>
            </a:r>
            <a:r>
              <a:rPr lang="it-IT" dirty="0">
                <a:solidFill>
                  <a:schemeClr val="dk1"/>
                </a:solidFill>
              </a:rPr>
              <a:t>approved in 1958. Patiromer is a n</a:t>
            </a:r>
            <a:r>
              <a:rPr lang="en-US" dirty="0">
                <a:solidFill>
                  <a:schemeClr val="dk1"/>
                </a:solidFill>
              </a:rPr>
              <a:t>on-absorbed, cation-exchange polymer and was approved in 2015</a:t>
            </a:r>
            <a:r>
              <a:rPr lang="en-US">
                <a:solidFill>
                  <a:schemeClr val="dk1"/>
                </a:solidFill>
              </a:rPr>
              <a:t>. </a:t>
            </a:r>
            <a:endParaRPr lang="en-US" smtClean="0">
              <a:solidFill>
                <a:schemeClr val="dk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dk1"/>
              </a:solidFill>
            </a:endParaRPr>
          </a:p>
          <a:p>
            <a:r>
              <a:rPr lang="en-US" dirty="0">
                <a:ea typeface="Segoe UI" panose="020B0502040204020203" pitchFamily="34" charset="0"/>
                <a:cs typeface="Segoe UI" panose="020B0502040204020203" pitchFamily="34" charset="0"/>
              </a:rPr>
              <a:t>1. SPS Package Insert, http://www.accessdata.fda.gov/drugsatfda_docs/label/2009/011287s022lbl.pdf</a:t>
            </a:r>
          </a:p>
          <a:p>
            <a:r>
              <a:rPr lang="en-US" dirty="0">
                <a:ea typeface="Segoe UI" panose="020B0502040204020203" pitchFamily="34" charset="0"/>
                <a:cs typeface="Segoe UI" panose="020B0502040204020203" pitchFamily="34" charset="0"/>
              </a:rPr>
              <a:t>2. U.S. Food and Drug Administration (FDA). Kayexalate. http://www.accessdata.fda.gov/drugsatfda_docs/label/2011/011287s023lbl.pdf.</a:t>
            </a:r>
          </a:p>
          <a:p>
            <a:r>
              <a:rPr lang="en-US" dirty="0">
                <a:ea typeface="Segoe UI" panose="020B0502040204020203" pitchFamily="34" charset="0"/>
                <a:cs typeface="Segoe UI" panose="020B0502040204020203" pitchFamily="34" charset="0"/>
              </a:rPr>
              <a:t>3. </a:t>
            </a:r>
            <a:r>
              <a:rPr lang="en-US" dirty="0" err="1">
                <a:ea typeface="Segoe UI" panose="020B0502040204020203" pitchFamily="34" charset="0"/>
                <a:cs typeface="Segoe UI" panose="020B0502040204020203" pitchFamily="34" charset="0"/>
              </a:rPr>
              <a:t>Patiromer</a:t>
            </a:r>
            <a:r>
              <a:rPr lang="en-US" dirty="0">
                <a:ea typeface="Segoe UI" panose="020B0502040204020203" pitchFamily="34" charset="0"/>
                <a:cs typeface="Segoe UI" panose="020B0502040204020203" pitchFamily="34" charset="0"/>
              </a:rPr>
              <a:t> Package Insert, https://www.veltassa.com/pi.pdf</a:t>
            </a:r>
          </a:p>
          <a:p>
            <a:r>
              <a:rPr lang="en-US" dirty="0"/>
              <a:t>4. U.S. Food and Drug Administration (FDA). FDA approves new drug to treat hyperkalemia. http://www.fda.gov/NewsEvents/Newsroom/PressAnnouncements/ucm468546.htm.</a:t>
            </a:r>
          </a:p>
        </p:txBody>
      </p:sp>
      <p:sp>
        <p:nvSpPr>
          <p:cNvPr id="4" name="Slide Number Placeholder 3"/>
          <p:cNvSpPr>
            <a:spLocks noGrp="1"/>
          </p:cNvSpPr>
          <p:nvPr>
            <p:ph type="sldNum" sz="quarter" idx="10"/>
          </p:nvPr>
        </p:nvSpPr>
        <p:spPr/>
        <p:txBody>
          <a:bodyPr/>
          <a:lstStyle/>
          <a:p>
            <a:fld id="{548F9461-AE27-4BB7-A83C-DEBE9EBBB3E2}" type="slidenum">
              <a:rPr lang="en-US" smtClean="0"/>
              <a:pPr/>
              <a:t>30</a:t>
            </a:fld>
            <a:endParaRPr lang="en-US"/>
          </a:p>
        </p:txBody>
      </p:sp>
    </p:spTree>
    <p:extLst>
      <p:ext uri="{BB962C8B-B14F-4D97-AF65-F5344CB8AC3E}">
        <p14:creationId xmlns:p14="http://schemas.microsoft.com/office/powerpoint/2010/main" val="11006523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We will now provide a brief overview of considerations for the use of RAAS inhibition therapy in patients at-risk for hyperkalemia.</a:t>
            </a:r>
          </a:p>
        </p:txBody>
      </p:sp>
      <p:sp>
        <p:nvSpPr>
          <p:cNvPr id="4" name="Slide Number Placeholder 3"/>
          <p:cNvSpPr>
            <a:spLocks noGrp="1"/>
          </p:cNvSpPr>
          <p:nvPr>
            <p:ph type="sldNum" sz="quarter" idx="10"/>
          </p:nvPr>
        </p:nvSpPr>
        <p:spPr/>
        <p:txBody>
          <a:bodyPr/>
          <a:lstStyle/>
          <a:p>
            <a:fld id="{7477FEC8-8D8A-432E-9982-B0754EB7D19D}" type="slidenum">
              <a:rPr lang="en-US" smtClean="0"/>
              <a:pPr/>
              <a:t>31</a:t>
            </a:fld>
            <a:endParaRPr lang="en-US" dirty="0"/>
          </a:p>
        </p:txBody>
      </p:sp>
    </p:spTree>
    <p:extLst>
      <p:ext uri="{BB962C8B-B14F-4D97-AF65-F5344CB8AC3E}">
        <p14:creationId xmlns:p14="http://schemas.microsoft.com/office/powerpoint/2010/main" val="29476815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Angiotensin converting enzyme inhibitors (</a:t>
            </a:r>
            <a:r>
              <a:rPr lang="en-US" sz="1200" dirty="0" err="1"/>
              <a:t>ACEis</a:t>
            </a:r>
            <a:r>
              <a:rPr lang="en-US" sz="1200" dirty="0"/>
              <a:t>) and angiotensin receptor blockers (ARBs) are well-established treatments for many chronic kidney diseases, where they can help delay CKD progression and manage proteinuria in glomerular diseases.  They are primarily used for hypertension and other chronic conditions, including heart failure and diabetic</a:t>
            </a:r>
            <a:r>
              <a:rPr lang="en-US" sz="1200" baseline="0" dirty="0"/>
              <a:t> nephropathy</a:t>
            </a:r>
            <a:r>
              <a:rPr lang="en-US" sz="1200" dirty="0"/>
              <a:t>. However, as previously mentioned, these medications interfere with the </a:t>
            </a:r>
            <a:r>
              <a:rPr lang="en-US" sz="1200" dirty="0">
                <a:latin typeface="Segoe UI" panose="020B0502040204020203" pitchFamily="34" charset="0"/>
                <a:ea typeface="Segoe UI" panose="020B0502040204020203" pitchFamily="34" charset="0"/>
                <a:cs typeface="Segoe UI" panose="020B0502040204020203" pitchFamily="34" charset="0"/>
              </a:rPr>
              <a:t>Renin-Angiotensin-Aldosterone System (RAAS), and can </a:t>
            </a:r>
            <a:r>
              <a:rPr lang="en-US" sz="1200" dirty="0"/>
              <a:t>impair renal potassium secretion, thus increasing the risk of </a:t>
            </a:r>
            <a:r>
              <a:rPr lang="en-US" dirty="0"/>
              <a:t>hyperkalemia. This can raise a dilemma in patients with CKD, because they can be at high risk for hyperkalemia, but can also benefit from RAAS inhibition through ACEIs or ARBs.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indent="0" defTabSz="966612">
              <a:buFontTx/>
              <a:buNone/>
              <a:defRPr/>
            </a:pPr>
            <a:r>
              <a:rPr lang="en-US" sz="1200" dirty="0"/>
              <a:t>1. </a:t>
            </a:r>
            <a:r>
              <a:rPr lang="en-US" sz="1200" dirty="0" err="1"/>
              <a:t>Kovesdy</a:t>
            </a:r>
            <a:r>
              <a:rPr lang="en-US" sz="1200" dirty="0"/>
              <a:t> C. Management of </a:t>
            </a:r>
            <a:r>
              <a:rPr lang="en-US" sz="1200" dirty="0" err="1"/>
              <a:t>hyperkalaemia</a:t>
            </a:r>
            <a:r>
              <a:rPr lang="en-US" sz="1200" dirty="0"/>
              <a:t> in chronic kidney disease. </a:t>
            </a:r>
            <a:r>
              <a:rPr lang="en-US" sz="1200" i="1" dirty="0"/>
              <a:t>Nat Rev </a:t>
            </a:r>
            <a:r>
              <a:rPr lang="en-US" sz="1200" i="1" dirty="0" err="1"/>
              <a:t>Nephrol</a:t>
            </a:r>
            <a:r>
              <a:rPr lang="en-US" sz="1200" i="1" dirty="0"/>
              <a:t>. </a:t>
            </a:r>
            <a:r>
              <a:rPr lang="en-US" sz="1200" dirty="0"/>
              <a:t>2014;10:653-662.</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32</a:t>
            </a:fld>
            <a:endParaRPr lang="en-US"/>
          </a:p>
        </p:txBody>
      </p:sp>
    </p:spTree>
    <p:extLst>
      <p:ext uri="{BB962C8B-B14F-4D97-AF65-F5344CB8AC3E}">
        <p14:creationId xmlns:p14="http://schemas.microsoft.com/office/powerpoint/2010/main" val="10233687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Despite the presence of serious comorbidities, relatively few patients are prescribed the maximum recommended doses of RAAS inhibitors, and hyperkalemia associated with RAAS inhibitor therapy was frequently followed by reduction in dosage or discontinuation of therapy. These dose reductions have been associated with worse outcomes.1</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Slide Figure: </a:t>
            </a:r>
            <a:r>
              <a:rPr lang="en-US" sz="1200" b="0" i="0" u="none" strike="noStrike" kern="1200" baseline="0" dirty="0">
                <a:solidFill>
                  <a:schemeClr val="tx1"/>
                </a:solidFill>
                <a:latin typeface="+mn-lt"/>
                <a:ea typeface="+mn-ea"/>
                <a:cs typeface="+mn-cs"/>
              </a:rPr>
              <a:t>Percent of Patients Who Experienced Adverse Outcomes or Mortality by Prior RAAS Inhibitor Dose.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Over 50% of patients with CKD stages 3 to 4 who discontinued RAAS inhibitors experienced an adverse outcome or died compared with 47.4% of patients on </a:t>
            </a:r>
            <a:r>
              <a:rPr lang="en-US" sz="1200" b="0" i="0" u="none" strike="noStrike" kern="1200" baseline="0" dirty="0" err="1">
                <a:solidFill>
                  <a:schemeClr val="tx1"/>
                </a:solidFill>
                <a:latin typeface="+mn-lt"/>
                <a:ea typeface="+mn-ea"/>
                <a:cs typeface="+mn-cs"/>
              </a:rPr>
              <a:t>submaximum</a:t>
            </a:r>
            <a:r>
              <a:rPr lang="en-US" sz="1200" b="0" i="0" u="none" strike="noStrike" kern="1200" baseline="0" dirty="0">
                <a:solidFill>
                  <a:schemeClr val="tx1"/>
                </a:solidFill>
                <a:latin typeface="+mn-lt"/>
                <a:ea typeface="+mn-ea"/>
                <a:cs typeface="+mn-cs"/>
              </a:rPr>
              <a:t> doses and 42.6% of patients on maximum doses (all comparisons </a:t>
            </a:r>
            <a:r>
              <a:rPr lang="en-US" sz="1200" b="0" i="1" u="none" strike="noStrike" kern="1200" baseline="0" dirty="0">
                <a:solidFill>
                  <a:schemeClr val="tx1"/>
                </a:solidFill>
                <a:latin typeface="+mn-lt"/>
                <a:ea typeface="+mn-ea"/>
                <a:cs typeface="+mn-cs"/>
              </a:rPr>
              <a:t>P </a:t>
            </a:r>
            <a:r>
              <a:rPr lang="en-US" sz="1200" b="0" i="0" u="none" strike="noStrike" kern="1200" baseline="0" dirty="0">
                <a:solidFill>
                  <a:schemeClr val="tx1"/>
                </a:solidFill>
                <a:latin typeface="+mn-lt"/>
                <a:ea typeface="+mn-ea"/>
                <a:cs typeface="+mn-cs"/>
              </a:rPr>
              <a:t>&lt;.05). Nearly 60% of patients with HF who discontinued RAAS inhibitors experienced an adverse outcome or mortality compared with 52.3% of patients on </a:t>
            </a:r>
            <a:r>
              <a:rPr lang="en-US" sz="1200" b="0" i="0" u="none" strike="noStrike" kern="1200" baseline="0" dirty="0" err="1">
                <a:solidFill>
                  <a:schemeClr val="tx1"/>
                </a:solidFill>
                <a:latin typeface="+mn-lt"/>
                <a:ea typeface="+mn-ea"/>
                <a:cs typeface="+mn-cs"/>
              </a:rPr>
              <a:t>submaximum</a:t>
            </a:r>
            <a:r>
              <a:rPr lang="en-US" sz="1200" b="0" i="0" u="none" strike="noStrike" kern="1200" baseline="0" dirty="0">
                <a:solidFill>
                  <a:schemeClr val="tx1"/>
                </a:solidFill>
                <a:latin typeface="+mn-lt"/>
                <a:ea typeface="+mn-ea"/>
                <a:cs typeface="+mn-cs"/>
              </a:rPr>
              <a:t> doses and 44.3% of patients on maximum doses (all comparisons </a:t>
            </a:r>
            <a:r>
              <a:rPr lang="en-US" sz="1200" b="0" i="1" u="none" strike="noStrike" kern="1200" baseline="0" dirty="0">
                <a:solidFill>
                  <a:schemeClr val="tx1"/>
                </a:solidFill>
                <a:latin typeface="+mn-lt"/>
                <a:ea typeface="+mn-ea"/>
                <a:cs typeface="+mn-cs"/>
              </a:rPr>
              <a:t>P </a:t>
            </a:r>
            <a:r>
              <a:rPr lang="en-US" sz="1200" b="0" i="0" u="none" strike="noStrike" kern="1200" baseline="0" dirty="0">
                <a:solidFill>
                  <a:schemeClr val="tx1"/>
                </a:solidFill>
                <a:latin typeface="+mn-lt"/>
                <a:ea typeface="+mn-ea"/>
                <a:cs typeface="+mn-cs"/>
              </a:rPr>
              <a:t>&lt;.05). Patients with DM had better outcomes than patients in the HF or CKD stage 3 to 4 comorbidity groups. A total of 41.3% of DM patients who discontinued RAAS inhibitors experienced an adverse outcome or mortality compared with 30.9% of patients on </a:t>
            </a:r>
            <a:r>
              <a:rPr lang="en-US" sz="1200" b="0" i="0" u="none" strike="noStrike" kern="1200" baseline="0" dirty="0" err="1">
                <a:solidFill>
                  <a:schemeClr val="tx1"/>
                </a:solidFill>
                <a:latin typeface="+mn-lt"/>
                <a:ea typeface="+mn-ea"/>
                <a:cs typeface="+mn-cs"/>
              </a:rPr>
              <a:t>submaximum</a:t>
            </a:r>
            <a:r>
              <a:rPr lang="en-US" sz="1200" b="0" i="0" u="none" strike="noStrike" kern="1200" baseline="0" dirty="0">
                <a:solidFill>
                  <a:schemeClr val="tx1"/>
                </a:solidFill>
                <a:latin typeface="+mn-lt"/>
                <a:ea typeface="+mn-ea"/>
                <a:cs typeface="+mn-cs"/>
              </a:rPr>
              <a:t> doses and 29.9% of patients on maximum doses (all </a:t>
            </a:r>
            <a:r>
              <a:rPr lang="fr-FR" sz="1200" b="0" i="0" u="none" strike="noStrike" kern="1200" baseline="0" dirty="0" err="1">
                <a:solidFill>
                  <a:schemeClr val="tx1"/>
                </a:solidFill>
                <a:latin typeface="+mn-lt"/>
                <a:ea typeface="+mn-ea"/>
                <a:cs typeface="+mn-cs"/>
              </a:rPr>
              <a:t>comparisons</a:t>
            </a:r>
            <a:r>
              <a:rPr lang="fr-FR" sz="1200" b="0" i="0" u="none" strike="noStrike" kern="1200" baseline="0" dirty="0">
                <a:solidFill>
                  <a:schemeClr val="tx1"/>
                </a:solidFill>
                <a:latin typeface="+mn-lt"/>
                <a:ea typeface="+mn-ea"/>
                <a:cs typeface="+mn-cs"/>
              </a:rPr>
              <a:t> </a:t>
            </a:r>
            <a:r>
              <a:rPr lang="fr-FR" sz="1200" b="0" i="1" u="none" strike="noStrike" kern="1200" baseline="0" dirty="0">
                <a:solidFill>
                  <a:schemeClr val="tx1"/>
                </a:solidFill>
                <a:latin typeface="+mn-lt"/>
                <a:ea typeface="+mn-ea"/>
                <a:cs typeface="+mn-cs"/>
              </a:rPr>
              <a:t>P </a:t>
            </a:r>
            <a:r>
              <a:rPr lang="fr-FR" sz="1200" b="0" i="0" u="none" strike="noStrike" kern="1200" baseline="0" dirty="0">
                <a:solidFill>
                  <a:schemeClr val="tx1"/>
                </a:solidFill>
                <a:latin typeface="+mn-lt"/>
                <a:ea typeface="+mn-ea"/>
                <a:cs typeface="+mn-cs"/>
              </a:rPr>
              <a:t>&lt;.05).</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Epstein M, </a:t>
            </a:r>
            <a:r>
              <a:rPr lang="en-US" dirty="0" err="1"/>
              <a:t>Reaven</a:t>
            </a:r>
            <a:r>
              <a:rPr lang="en-US" dirty="0"/>
              <a:t> N, Funk S, </a:t>
            </a:r>
            <a:r>
              <a:rPr lang="en-US" dirty="0" err="1"/>
              <a:t>McGaughey</a:t>
            </a:r>
            <a:r>
              <a:rPr lang="en-US" dirty="0"/>
              <a:t> K, </a:t>
            </a:r>
            <a:r>
              <a:rPr lang="en-US" dirty="0" err="1"/>
              <a:t>Oestreicher</a:t>
            </a:r>
            <a:r>
              <a:rPr lang="en-US" dirty="0"/>
              <a:t> N, </a:t>
            </a:r>
            <a:r>
              <a:rPr lang="en-US" dirty="0" err="1"/>
              <a:t>Knispel</a:t>
            </a:r>
            <a:r>
              <a:rPr lang="en-US" dirty="0"/>
              <a:t> J. Evaluation of the treatment gap between clinical guidelines and the utilization of renin-angiotensin-aldosterone system inhibitors. </a:t>
            </a:r>
            <a:r>
              <a:rPr lang="en-US" i="1" dirty="0"/>
              <a:t>Am J </a:t>
            </a:r>
            <a:r>
              <a:rPr lang="en-US" i="1" dirty="0" err="1"/>
              <a:t>Manag</a:t>
            </a:r>
            <a:r>
              <a:rPr lang="en-US" i="1" dirty="0"/>
              <a:t> Care</a:t>
            </a:r>
            <a:r>
              <a:rPr lang="en-US" dirty="0"/>
              <a:t>. 2015;21(11 </a:t>
            </a:r>
            <a:r>
              <a:rPr lang="en-US" dirty="0" err="1"/>
              <a:t>Suppl</a:t>
            </a:r>
            <a:r>
              <a:rPr lang="en-US" dirty="0"/>
              <a:t>):S212-S220.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1" i="0" u="none" strike="noStrike" kern="1200" baseline="0" dirty="0">
                <a:solidFill>
                  <a:schemeClr val="tx1"/>
                </a:solidFill>
                <a:latin typeface="+mn-lt"/>
                <a:ea typeface="+mn-ea"/>
                <a:cs typeface="+mn-cs"/>
              </a:rPr>
              <a:t>Abstract</a:t>
            </a:r>
          </a:p>
          <a:p>
            <a:r>
              <a:rPr lang="en-US" sz="1200" b="1" i="0" u="none" strike="noStrike" kern="1200" baseline="0" dirty="0">
                <a:solidFill>
                  <a:schemeClr val="tx1"/>
                </a:solidFill>
                <a:latin typeface="+mn-lt"/>
                <a:ea typeface="+mn-ea"/>
                <a:cs typeface="+mn-cs"/>
              </a:rPr>
              <a:t>Objectives: </a:t>
            </a:r>
            <a:r>
              <a:rPr lang="en-US" sz="1200" b="0" i="0" u="none" strike="noStrike" kern="1200" baseline="0" dirty="0">
                <a:solidFill>
                  <a:schemeClr val="tx1"/>
                </a:solidFill>
                <a:latin typeface="+mn-lt"/>
                <a:ea typeface="+mn-ea"/>
                <a:cs typeface="+mn-cs"/>
              </a:rPr>
              <a:t>This study examined renin-angiotensin-aldosterone system (RAAS) inhibitor dose levels in a US patient population and investigated the impact of hyperkalemia on RAAS inhibitor dose and the association between dose levels and clinical outcomes.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Study Design: </a:t>
            </a:r>
            <a:r>
              <a:rPr lang="en-US" sz="1200" b="0" i="0" u="none" strike="noStrike" kern="1200" baseline="0" dirty="0">
                <a:solidFill>
                  <a:schemeClr val="tx1"/>
                </a:solidFill>
                <a:latin typeface="+mn-lt"/>
                <a:ea typeface="+mn-ea"/>
                <a:cs typeface="+mn-cs"/>
              </a:rPr>
              <a:t>De-identified medical records from a large database of electronic health records (</a:t>
            </a:r>
            <a:r>
              <a:rPr lang="en-US" sz="1200" b="0" i="0" u="none" strike="noStrike" kern="1200" baseline="0" dirty="0" err="1">
                <a:solidFill>
                  <a:schemeClr val="tx1"/>
                </a:solidFill>
                <a:latin typeface="+mn-lt"/>
                <a:ea typeface="+mn-ea"/>
                <a:cs typeface="+mn-cs"/>
              </a:rPr>
              <a:t>Humedica</a:t>
            </a:r>
            <a:r>
              <a:rPr lang="en-US" sz="1200" b="0" i="0" u="none" strike="noStrike" kern="1200" baseline="0" dirty="0">
                <a:solidFill>
                  <a:schemeClr val="tx1"/>
                </a:solidFill>
                <a:latin typeface="+mn-lt"/>
                <a:ea typeface="+mn-ea"/>
                <a:cs typeface="+mn-cs"/>
              </a:rPr>
              <a:t>) for patients 5 years of age or older with at least 2 serum potassium readings were analyzed (N = 205,108 patients; 1.7 million records).</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Methods: </a:t>
            </a:r>
            <a:r>
              <a:rPr lang="en-US" sz="1200" b="0" i="0" u="none" strike="noStrike" kern="1200" baseline="0" dirty="0">
                <a:solidFill>
                  <a:schemeClr val="tx1"/>
                </a:solidFill>
                <a:latin typeface="+mn-lt"/>
                <a:ea typeface="+mn-ea"/>
                <a:cs typeface="+mn-cs"/>
              </a:rPr>
              <a:t>Inclusion criteria required 1 RAAS inhibitor prescription and 12 months’ data prior to July 1, 2009 (index date). Patients were classified by comorbidities (chronic kidney disease, heart failure, or diabetes) and RAAS inhibitor dose level at index date, as determined by prescription information. Additional analyses examined RAAS inhibitor dose changes following hyperkalemia and the frequency of cardiorenal adverse outcome/mortality or mortality alone by post index dose level.</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Results: </a:t>
            </a:r>
            <a:r>
              <a:rPr lang="en-US" sz="1200" b="0" i="0" u="none" strike="noStrike" kern="1200" baseline="0" dirty="0">
                <a:solidFill>
                  <a:schemeClr val="tx1"/>
                </a:solidFill>
                <a:latin typeface="+mn-lt"/>
                <a:ea typeface="+mn-ea"/>
                <a:cs typeface="+mn-cs"/>
              </a:rPr>
              <a:t>Dose level was similarly distributed irrespective of patient comorbidity status, with RAAS inhibitors prescribed at maximum dose in 19% to 26% of patients and </a:t>
            </a:r>
            <a:r>
              <a:rPr lang="en-US" sz="1200" b="0" i="0" u="none" strike="noStrike" kern="1200" baseline="0" dirty="0" err="1">
                <a:solidFill>
                  <a:schemeClr val="tx1"/>
                </a:solidFill>
                <a:latin typeface="+mn-lt"/>
                <a:ea typeface="+mn-ea"/>
                <a:cs typeface="+mn-cs"/>
              </a:rPr>
              <a:t>submaximum</a:t>
            </a:r>
            <a:r>
              <a:rPr lang="en-US" sz="1200" b="0" i="0" u="none" strike="noStrike" kern="1200" baseline="0" dirty="0">
                <a:solidFill>
                  <a:schemeClr val="tx1"/>
                </a:solidFill>
                <a:latin typeface="+mn-lt"/>
                <a:ea typeface="+mn-ea"/>
                <a:cs typeface="+mn-cs"/>
              </a:rPr>
              <a:t> dose in 58% to 65% of patients; RAAS inhibitors were discontinued in 14% to 16% of patients. RAAS inhibitor dose was down-titrated after 16% to 21% of hyperkalemia events and discontinued after 22% to 27% of hyperkalemia events. Cardiorenal adverse event/mortality and mortality occurred in 34.3% and 11.0% of patients who discontinued RAAS inhibitors, 24.9% and 8.2% of patients on </a:t>
            </a:r>
            <a:r>
              <a:rPr lang="en-US" sz="1200" b="0" i="0" u="none" strike="noStrike" kern="1200" baseline="0" dirty="0" err="1">
                <a:solidFill>
                  <a:schemeClr val="tx1"/>
                </a:solidFill>
                <a:latin typeface="+mn-lt"/>
                <a:ea typeface="+mn-ea"/>
                <a:cs typeface="+mn-cs"/>
              </a:rPr>
              <a:t>submaximum</a:t>
            </a:r>
            <a:r>
              <a:rPr lang="en-US" sz="1200" b="0" i="0" u="none" strike="noStrike" kern="1200" baseline="0" dirty="0">
                <a:solidFill>
                  <a:schemeClr val="tx1"/>
                </a:solidFill>
                <a:latin typeface="+mn-lt"/>
                <a:ea typeface="+mn-ea"/>
                <a:cs typeface="+mn-cs"/>
              </a:rPr>
              <a:t> doses, and 24.9% and 4.1% of patients on maximum doses, respectively.</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Conclusions: </a:t>
            </a:r>
            <a:r>
              <a:rPr lang="en-US" sz="1200" b="0" i="0" u="none" strike="noStrike" kern="1200" baseline="0" dirty="0">
                <a:solidFill>
                  <a:schemeClr val="tx1"/>
                </a:solidFill>
                <a:latin typeface="+mn-lt"/>
                <a:ea typeface="+mn-ea"/>
                <a:cs typeface="+mn-cs"/>
              </a:rPr>
              <a:t>Relatively few patients were prescribed maximum doses of RAAS inhibitors, and dose and usage declined following hyperkalemia. Patients on </a:t>
            </a:r>
            <a:r>
              <a:rPr lang="en-US" sz="1200" b="0" i="0" u="none" strike="noStrike" kern="1200" baseline="0" dirty="0" err="1">
                <a:solidFill>
                  <a:schemeClr val="tx1"/>
                </a:solidFill>
                <a:latin typeface="+mn-lt"/>
                <a:ea typeface="+mn-ea"/>
                <a:cs typeface="+mn-cs"/>
              </a:rPr>
              <a:t>submaximum</a:t>
            </a:r>
            <a:r>
              <a:rPr lang="en-US" sz="1200" b="0" i="0" u="none" strike="noStrike" kern="1200" baseline="0" dirty="0">
                <a:solidFill>
                  <a:schemeClr val="tx1"/>
                </a:solidFill>
                <a:latin typeface="+mn-lt"/>
                <a:ea typeface="+mn-ea"/>
                <a:cs typeface="+mn-cs"/>
              </a:rPr>
              <a:t> doses or who discontinued RAAS inhibitors had worse outcomes than patients on maximum doses.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Epstein M, </a:t>
            </a:r>
            <a:r>
              <a:rPr lang="en-US" dirty="0" err="1"/>
              <a:t>Reaven</a:t>
            </a:r>
            <a:r>
              <a:rPr lang="en-US" dirty="0"/>
              <a:t> N, Funk S, </a:t>
            </a:r>
            <a:r>
              <a:rPr lang="en-US" dirty="0" err="1"/>
              <a:t>McGaughey</a:t>
            </a:r>
            <a:r>
              <a:rPr lang="en-US" dirty="0"/>
              <a:t> K, </a:t>
            </a:r>
            <a:r>
              <a:rPr lang="en-US" dirty="0" err="1"/>
              <a:t>Oestreicher</a:t>
            </a:r>
            <a:r>
              <a:rPr lang="en-US" dirty="0"/>
              <a:t> N, </a:t>
            </a:r>
            <a:r>
              <a:rPr lang="en-US" dirty="0" err="1"/>
              <a:t>Knispel</a:t>
            </a:r>
            <a:r>
              <a:rPr lang="en-US" dirty="0"/>
              <a:t> J. Evaluation of the treatment gap between clinical guidelines and the utilization of renin-angiotensin-aldosterone system inhibitors. </a:t>
            </a:r>
            <a:r>
              <a:rPr lang="en-US" i="1" dirty="0"/>
              <a:t>Am J </a:t>
            </a:r>
            <a:r>
              <a:rPr lang="en-US" i="1" dirty="0" err="1"/>
              <a:t>Manag</a:t>
            </a:r>
            <a:r>
              <a:rPr lang="en-US" i="1" dirty="0"/>
              <a:t> Care</a:t>
            </a:r>
            <a:r>
              <a:rPr lang="en-US" dirty="0"/>
              <a:t>. 2015;21(11 </a:t>
            </a:r>
            <a:r>
              <a:rPr lang="en-US" dirty="0" err="1"/>
              <a:t>Suppl</a:t>
            </a:r>
            <a:r>
              <a:rPr lang="en-US" dirty="0"/>
              <a:t>):S212-S220.</a:t>
            </a:r>
          </a:p>
        </p:txBody>
      </p:sp>
      <p:sp>
        <p:nvSpPr>
          <p:cNvPr id="4" name="Slide Number Placeholder 3"/>
          <p:cNvSpPr>
            <a:spLocks noGrp="1"/>
          </p:cNvSpPr>
          <p:nvPr>
            <p:ph type="sldNum" sz="quarter" idx="10"/>
          </p:nvPr>
        </p:nvSpPr>
        <p:spPr/>
        <p:txBody>
          <a:bodyPr/>
          <a:lstStyle/>
          <a:p>
            <a:fld id="{548F9461-AE27-4BB7-A83C-DEBE9EBBB3E2}" type="slidenum">
              <a:rPr lang="en-US" smtClean="0"/>
              <a:pPr/>
              <a:t>33</a:t>
            </a:fld>
            <a:endParaRPr lang="en-US"/>
          </a:p>
        </p:txBody>
      </p:sp>
    </p:spTree>
    <p:extLst>
      <p:ext uri="{BB962C8B-B14F-4D97-AF65-F5344CB8AC3E}">
        <p14:creationId xmlns:p14="http://schemas.microsoft.com/office/powerpoint/2010/main" val="31234605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slide outlines considerations for the administration of RAAS inhibitors in patients at high risk for hyperkalemia. Kidney function and potassium levels should be monitored. Dietary potassium should be restricted and monitored. D</a:t>
            </a:r>
            <a:r>
              <a:rPr lang="en-US" dirty="0">
                <a:ea typeface="Segoe UI" panose="020B0502040204020203" pitchFamily="34" charset="0"/>
                <a:cs typeface="Segoe UI" panose="020B0502040204020203" pitchFamily="34" charset="0"/>
              </a:rPr>
              <a:t>iuretics should be considered and metabolic acidosis (when present) should be corrected. Initial low-dose </a:t>
            </a:r>
            <a:r>
              <a:rPr lang="en-US" dirty="0" err="1">
                <a:ea typeface="Segoe UI" panose="020B0502040204020203" pitchFamily="34" charset="0"/>
                <a:cs typeface="Segoe UI" panose="020B0502040204020203" pitchFamily="34" charset="0"/>
              </a:rPr>
              <a:t>ACEi</a:t>
            </a:r>
            <a:r>
              <a:rPr lang="en-US" dirty="0">
                <a:ea typeface="Segoe UI" panose="020B0502040204020203" pitchFamily="34" charset="0"/>
                <a:cs typeface="Segoe UI" panose="020B0502040204020203" pitchFamily="34" charset="0"/>
              </a:rPr>
              <a:t> or ARB therapy should be considered. </a:t>
            </a:r>
            <a:r>
              <a:rPr lang="en-US" dirty="0"/>
              <a:t>Newer therapeutic options may potentially allow for </a:t>
            </a:r>
            <a:r>
              <a:rPr lang="en-US" dirty="0">
                <a:ea typeface="Segoe UI" panose="020B0502040204020203" pitchFamily="34" charset="0"/>
                <a:cs typeface="Segoe UI" panose="020B0502040204020203" pitchFamily="34" charset="0"/>
              </a:rPr>
              <a:t>RAAS inhibition to continue in patients who need these therapies.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Segoe UI" panose="020B0502040204020203" pitchFamily="34" charset="0"/>
                <a:cs typeface="Segoe UI" panose="020B0502040204020203" pitchFamily="34" charset="0"/>
              </a:rPr>
              <a:t>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en-US" dirty="0">
              <a:ea typeface="Segoe UI" panose="020B0502040204020203" pitchFamily="34" charset="0"/>
              <a:cs typeface="Segoe UI" panose="020B0502040204020203"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Palmer B. Managing hyperkalemia caused by inhibitors of the renin-angiotensin-aldosterone system. </a:t>
            </a:r>
            <a:r>
              <a:rPr lang="en-US" i="1" dirty="0"/>
              <a:t>N </a:t>
            </a:r>
            <a:r>
              <a:rPr lang="en-US" i="1" dirty="0" err="1"/>
              <a:t>Engl</a:t>
            </a:r>
            <a:r>
              <a:rPr lang="en-US" i="1" dirty="0"/>
              <a:t> J Med</a:t>
            </a:r>
            <a:r>
              <a:rPr lang="en-US" dirty="0"/>
              <a:t>. 2004;351:585-592.</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Makar M, Pun P. Sudden Cardiac Death Among Hemodialysis Patients. </a:t>
            </a:r>
            <a:r>
              <a:rPr lang="en-US" i="1" dirty="0"/>
              <a:t>Am J Kidney Dis</a:t>
            </a:r>
            <a:r>
              <a:rPr lang="en-US" dirty="0"/>
              <a:t>. 2017 Feb 17. </a:t>
            </a:r>
            <a:r>
              <a:rPr lang="en-US" dirty="0" err="1"/>
              <a:t>pii</a:t>
            </a:r>
            <a:r>
              <a:rPr lang="en-US" dirty="0"/>
              <a:t>: S0272-6386(17)30025-2 [</a:t>
            </a:r>
            <a:r>
              <a:rPr lang="en-US" dirty="0" err="1"/>
              <a:t>Epub</a:t>
            </a:r>
            <a:r>
              <a:rPr lang="en-US" dirty="0"/>
              <a:t> ahead of print]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t>Sterns R, </a:t>
            </a:r>
            <a:r>
              <a:rPr lang="en-US" dirty="0" err="1"/>
              <a:t>Grieff</a:t>
            </a:r>
            <a:r>
              <a:rPr lang="en-US" dirty="0"/>
              <a:t> M, Bernstein P. Treatment of hyperkalemia: something old, something new. </a:t>
            </a:r>
            <a:r>
              <a:rPr lang="en-US" i="1" dirty="0"/>
              <a:t>Kidney Int</a:t>
            </a:r>
            <a:r>
              <a:rPr lang="en-US" dirty="0"/>
              <a:t>. 2016;89:546-554.</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dirty="0">
                <a:ea typeface="Segoe UI" panose="020B0502040204020203" pitchFamily="34" charset="0"/>
                <a:cs typeface="Segoe UI" panose="020B0502040204020203" pitchFamily="34" charset="0"/>
              </a:rPr>
              <a:t>Dunn J, Benton W, Orozco-</a:t>
            </a:r>
            <a:r>
              <a:rPr lang="en-US" dirty="0" err="1">
                <a:ea typeface="Segoe UI" panose="020B0502040204020203" pitchFamily="34" charset="0"/>
                <a:cs typeface="Segoe UI" panose="020B0502040204020203" pitchFamily="34" charset="0"/>
              </a:rPr>
              <a:t>Torrentera</a:t>
            </a:r>
            <a:r>
              <a:rPr lang="en-US" dirty="0">
                <a:ea typeface="Segoe UI" panose="020B0502040204020203" pitchFamily="34" charset="0"/>
                <a:cs typeface="Segoe UI" panose="020B0502040204020203" pitchFamily="34" charset="0"/>
              </a:rPr>
              <a:t> E, Adamson R. The burden of hyperkalemia in patients with cardiovascular and renal disease. </a:t>
            </a:r>
            <a:r>
              <a:rPr lang="en-US" i="1" dirty="0">
                <a:ea typeface="Segoe UI" panose="020B0502040204020203" pitchFamily="34" charset="0"/>
                <a:cs typeface="Segoe UI" panose="020B0502040204020203" pitchFamily="34" charset="0"/>
              </a:rPr>
              <a:t>Am J </a:t>
            </a:r>
            <a:r>
              <a:rPr lang="en-US" i="1" dirty="0" err="1">
                <a:ea typeface="Segoe UI" panose="020B0502040204020203" pitchFamily="34" charset="0"/>
                <a:cs typeface="Segoe UI" panose="020B0502040204020203" pitchFamily="34" charset="0"/>
              </a:rPr>
              <a:t>Manag</a:t>
            </a:r>
            <a:r>
              <a:rPr lang="en-US" i="1" dirty="0">
                <a:ea typeface="Segoe UI" panose="020B0502040204020203" pitchFamily="34" charset="0"/>
                <a:cs typeface="Segoe UI" panose="020B0502040204020203" pitchFamily="34" charset="0"/>
              </a:rPr>
              <a:t> Care</a:t>
            </a:r>
            <a:r>
              <a:rPr lang="en-US" dirty="0">
                <a:ea typeface="Segoe UI" panose="020B0502040204020203" pitchFamily="34" charset="0"/>
                <a:cs typeface="Segoe UI" panose="020B0502040204020203" pitchFamily="34" charset="0"/>
              </a:rPr>
              <a:t>. 2015;21(15 </a:t>
            </a:r>
            <a:r>
              <a:rPr lang="en-US" dirty="0" err="1">
                <a:ea typeface="Segoe UI" panose="020B0502040204020203" pitchFamily="34" charset="0"/>
                <a:cs typeface="Segoe UI" panose="020B0502040204020203" pitchFamily="34" charset="0"/>
              </a:rPr>
              <a:t>Suppl</a:t>
            </a:r>
            <a:r>
              <a:rPr lang="en-US" dirty="0">
                <a:ea typeface="Segoe UI" panose="020B0502040204020203" pitchFamily="34" charset="0"/>
                <a:cs typeface="Segoe UI" panose="020B0502040204020203" pitchFamily="34" charset="0"/>
              </a:rPr>
              <a:t>):s307-s315.</a:t>
            </a: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34</a:t>
            </a:fld>
            <a:endParaRPr lang="en-US"/>
          </a:p>
        </p:txBody>
      </p:sp>
    </p:spTree>
    <p:extLst>
      <p:ext uri="{BB962C8B-B14F-4D97-AF65-F5344CB8AC3E}">
        <p14:creationId xmlns:p14="http://schemas.microsoft.com/office/powerpoint/2010/main" val="16503515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F16025"/>
              </a:buClr>
            </a:pPr>
            <a:r>
              <a:rPr lang="en-US" dirty="0"/>
              <a:t>In conclusion, hyperkalemia occurs commonly in the medical management of diabetic, kidney and cardiovascular diseases. The effects of hyperkalemia can be severe and life threatening. The process of preventing and managing hyperkalemia requires a multi-faceted approach that entails reducing high-potassium foods, adjusting medications that cause hyperkalemia, and adding medications that reduce it when possible.</a:t>
            </a:r>
          </a:p>
          <a:p>
            <a:pPr>
              <a:buClr>
                <a:srgbClr val="F16025"/>
              </a:buClr>
            </a:pPr>
            <a:endParaRPr lang="en-US" dirty="0"/>
          </a:p>
          <a:p>
            <a:pPr>
              <a:buClr>
                <a:srgbClr val="F16025"/>
              </a:buClr>
            </a:pPr>
            <a:r>
              <a:rPr lang="en-US" dirty="0"/>
              <a:t>Once again, thank you for your interest in this activity.</a:t>
            </a:r>
          </a:p>
        </p:txBody>
      </p:sp>
      <p:sp>
        <p:nvSpPr>
          <p:cNvPr id="4" name="Slide Number Placeholder 3"/>
          <p:cNvSpPr>
            <a:spLocks noGrp="1"/>
          </p:cNvSpPr>
          <p:nvPr>
            <p:ph type="sldNum" sz="quarter" idx="10"/>
          </p:nvPr>
        </p:nvSpPr>
        <p:spPr/>
        <p:txBody>
          <a:bodyPr/>
          <a:lstStyle/>
          <a:p>
            <a:fld id="{548F9461-AE27-4BB7-A83C-DEBE9EBBB3E2}" type="slidenum">
              <a:rPr lang="en-US" smtClean="0"/>
              <a:pPr/>
              <a:t>35</a:t>
            </a:fld>
            <a:endParaRPr lang="en-US"/>
          </a:p>
        </p:txBody>
      </p:sp>
    </p:spTree>
    <p:extLst>
      <p:ext uri="{BB962C8B-B14F-4D97-AF65-F5344CB8AC3E}">
        <p14:creationId xmlns:p14="http://schemas.microsoft.com/office/powerpoint/2010/main" val="1603666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The next section of this program will address the p</a:t>
            </a:r>
            <a:r>
              <a:rPr lang="en-US" sz="1300" dirty="0"/>
              <a:t>athogenesis of hyperkalemia.</a:t>
            </a:r>
            <a:endParaRPr lang="en-US" dirty="0"/>
          </a:p>
        </p:txBody>
      </p:sp>
      <p:sp>
        <p:nvSpPr>
          <p:cNvPr id="4" name="Slide Number Placeholder 3"/>
          <p:cNvSpPr>
            <a:spLocks noGrp="1"/>
          </p:cNvSpPr>
          <p:nvPr>
            <p:ph type="sldNum" sz="quarter" idx="10"/>
          </p:nvPr>
        </p:nvSpPr>
        <p:spPr/>
        <p:txBody>
          <a:bodyPr/>
          <a:lstStyle/>
          <a:p>
            <a:fld id="{7477FEC8-8D8A-432E-9982-B0754EB7D19D}" type="slidenum">
              <a:rPr lang="en-US" smtClean="0"/>
              <a:pPr/>
              <a:t>4</a:t>
            </a:fld>
            <a:endParaRPr lang="en-US" dirty="0"/>
          </a:p>
        </p:txBody>
      </p:sp>
    </p:spTree>
    <p:extLst>
      <p:ext uri="{BB962C8B-B14F-4D97-AF65-F5344CB8AC3E}">
        <p14:creationId xmlns:p14="http://schemas.microsoft.com/office/powerpoint/2010/main" val="768697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kern="1200" baseline="0" dirty="0">
                <a:solidFill>
                  <a:schemeClr val="tx1"/>
                </a:solidFill>
              </a:rPr>
              <a:t>Potassium is an essential dietary mineral that is required for the maintenance of cell membrane potential, ion and solute transport, and the regulation of cell volume.</a:t>
            </a:r>
          </a:p>
          <a:p>
            <a:endParaRPr lang="en-US" dirty="0"/>
          </a:p>
          <a:p>
            <a:r>
              <a:rPr lang="en-US" dirty="0"/>
              <a:t>Hyperkalemia is a serious medical condition in which elevated potassium levels can lead to severe cardiac electrophysiology alterations, such as cardiac arrhythmias, and sudden death. Hyperkalemia is encountered more frequently in current medical practices because common chronic diseases, such as diabetes and chronic kidney disease, are associated with disturbance of potassium homeostasis.</a:t>
            </a:r>
          </a:p>
        </p:txBody>
      </p:sp>
      <p:sp>
        <p:nvSpPr>
          <p:cNvPr id="4" name="Slide Number Placeholder 3"/>
          <p:cNvSpPr>
            <a:spLocks noGrp="1"/>
          </p:cNvSpPr>
          <p:nvPr>
            <p:ph type="sldNum" sz="quarter" idx="10"/>
          </p:nvPr>
        </p:nvSpPr>
        <p:spPr/>
        <p:txBody>
          <a:bodyPr/>
          <a:lstStyle/>
          <a:p>
            <a:fld id="{548F9461-AE27-4BB7-A83C-DEBE9EBBB3E2}" type="slidenum">
              <a:rPr lang="en-US" smtClean="0"/>
              <a:pPr/>
              <a:t>5</a:t>
            </a:fld>
            <a:endParaRPr lang="en-US" dirty="0"/>
          </a:p>
        </p:txBody>
      </p:sp>
    </p:spTree>
    <p:extLst>
      <p:ext uri="{BB962C8B-B14F-4D97-AF65-F5344CB8AC3E}">
        <p14:creationId xmlns:p14="http://schemas.microsoft.com/office/powerpoint/2010/main" val="1962423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u="none" strike="noStrike" kern="1200" baseline="0" dirty="0">
                <a:solidFill>
                  <a:schemeClr val="tx1"/>
                </a:solidFill>
                <a:latin typeface="+mn-lt"/>
                <a:ea typeface="+mn-ea"/>
                <a:cs typeface="+mn-cs"/>
              </a:rPr>
              <a:t>Hyperkalemia can be caused by an abnormal net release of potassium from cells, often due to trauma, metabolic acidosis, hemolytic states, or other cell degradations. Hyperkalemia may also result from impaired distribution between the intracellular and extracellular spaces, as well as increased potassium intake, reduced renal excretion, or a combination of several of these factors.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Segoe UI" panose="020B0502040204020203" pitchFamily="34" charset="0"/>
                <a:cs typeface="Segoe UI" panose="020B0502040204020203" pitchFamily="34" charset="0"/>
              </a:rPr>
              <a:t>1. Dunn J, Benton W, Orozco-</a:t>
            </a:r>
            <a:r>
              <a:rPr lang="en-US" dirty="0" err="1">
                <a:ea typeface="Segoe UI" panose="020B0502040204020203" pitchFamily="34" charset="0"/>
                <a:cs typeface="Segoe UI" panose="020B0502040204020203" pitchFamily="34" charset="0"/>
              </a:rPr>
              <a:t>Torrentera</a:t>
            </a:r>
            <a:r>
              <a:rPr lang="en-US" dirty="0">
                <a:ea typeface="Segoe UI" panose="020B0502040204020203" pitchFamily="34" charset="0"/>
                <a:cs typeface="Segoe UI" panose="020B0502040204020203" pitchFamily="34" charset="0"/>
              </a:rPr>
              <a:t> E, Adamson R. The burden of hyperkalemia in patients with cardiovascular and renal disease. </a:t>
            </a:r>
            <a:r>
              <a:rPr lang="en-US" i="1" dirty="0">
                <a:ea typeface="Segoe UI" panose="020B0502040204020203" pitchFamily="34" charset="0"/>
                <a:cs typeface="Segoe UI" panose="020B0502040204020203" pitchFamily="34" charset="0"/>
              </a:rPr>
              <a:t>Am J </a:t>
            </a:r>
            <a:r>
              <a:rPr lang="en-US" i="1" dirty="0" err="1">
                <a:ea typeface="Segoe UI" panose="020B0502040204020203" pitchFamily="34" charset="0"/>
                <a:cs typeface="Segoe UI" panose="020B0502040204020203" pitchFamily="34" charset="0"/>
              </a:rPr>
              <a:t>Manag</a:t>
            </a:r>
            <a:r>
              <a:rPr lang="en-US" i="1" dirty="0">
                <a:ea typeface="Segoe UI" panose="020B0502040204020203" pitchFamily="34" charset="0"/>
                <a:cs typeface="Segoe UI" panose="020B0502040204020203" pitchFamily="34" charset="0"/>
              </a:rPr>
              <a:t> Care</a:t>
            </a:r>
            <a:r>
              <a:rPr lang="en-US" dirty="0">
                <a:ea typeface="Segoe UI" panose="020B0502040204020203" pitchFamily="34" charset="0"/>
                <a:cs typeface="Segoe UI" panose="020B0502040204020203" pitchFamily="34" charset="0"/>
              </a:rPr>
              <a:t>. 2015;21(15 </a:t>
            </a:r>
            <a:r>
              <a:rPr lang="en-US" dirty="0" err="1">
                <a:ea typeface="Segoe UI" panose="020B0502040204020203" pitchFamily="34" charset="0"/>
                <a:cs typeface="Segoe UI" panose="020B0502040204020203" pitchFamily="34" charset="0"/>
              </a:rPr>
              <a:t>Suppl</a:t>
            </a:r>
            <a:r>
              <a:rPr lang="en-US" dirty="0">
                <a:ea typeface="Segoe UI" panose="020B0502040204020203" pitchFamily="34" charset="0"/>
                <a:cs typeface="Segoe UI" panose="020B0502040204020203" pitchFamily="34" charset="0"/>
              </a:rPr>
              <a:t>):s307-s315.</a:t>
            </a:r>
          </a:p>
          <a:p>
            <a:r>
              <a:rPr lang="en-US" dirty="0">
                <a:ea typeface="Segoe UI" panose="020B0502040204020203" pitchFamily="34" charset="0"/>
                <a:cs typeface="Segoe UI" panose="020B0502040204020203" pitchFamily="34" charset="0"/>
              </a:rPr>
              <a:t>2. </a:t>
            </a:r>
            <a:r>
              <a:rPr lang="en-US" dirty="0" err="1">
                <a:ea typeface="Segoe UI" panose="020B0502040204020203" pitchFamily="34" charset="0"/>
                <a:cs typeface="Segoe UI" panose="020B0502040204020203" pitchFamily="34" charset="0"/>
              </a:rPr>
              <a:t>Allon</a:t>
            </a:r>
            <a:r>
              <a:rPr lang="en-US" dirty="0">
                <a:ea typeface="Segoe UI" panose="020B0502040204020203" pitchFamily="34" charset="0"/>
                <a:cs typeface="Segoe UI" panose="020B0502040204020203" pitchFamily="34" charset="0"/>
              </a:rPr>
              <a:t> M. Disorders of Potassium Metabolism. In: Gilbert S, Weiner D, Gipson D, Perazella M, Tonelli M., eds. National Kidney Foundation. Primer on kidney diseases. 6th ed. Philadelphia, PA: Saunders Elsevier; 2014.</a:t>
            </a:r>
          </a:p>
          <a:p>
            <a:endParaRPr lang="en-US" dirty="0">
              <a:ea typeface="Segoe UI" panose="020B0502040204020203" pitchFamily="34" charset="0"/>
              <a:cs typeface="Segoe UI" panose="020B0502040204020203" pitchFamily="34" charset="0"/>
            </a:endParaRPr>
          </a:p>
          <a:p>
            <a:endParaRPr lang="en-US" sz="1100"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6</a:t>
            </a:fld>
            <a:endParaRPr lang="en-US" dirty="0"/>
          </a:p>
        </p:txBody>
      </p:sp>
    </p:spTree>
    <p:extLst>
      <p:ext uri="{BB962C8B-B14F-4D97-AF65-F5344CB8AC3E}">
        <p14:creationId xmlns:p14="http://schemas.microsoft.com/office/powerpoint/2010/main" val="1745320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a list of specific possible causes of hyperkalemia, including comorbid conditions and medications. Patients with hyperkalemia can have multiple contributory factors. It is important to understand the multiple causes of hyperkalemia in order to address the disorder.</a:t>
            </a:r>
          </a:p>
          <a:p>
            <a:endParaRPr lang="en-US" dirty="0"/>
          </a:p>
          <a:p>
            <a:r>
              <a:rPr lang="en-US" dirty="0" err="1"/>
              <a:t>Pseudohyperkalemia</a:t>
            </a:r>
            <a:r>
              <a:rPr lang="en-US" dirty="0"/>
              <a:t> is a fractious elevation of serum potassium due to </a:t>
            </a:r>
            <a:r>
              <a:rPr lang="en-US" i="1" dirty="0"/>
              <a:t>in vitro</a:t>
            </a:r>
            <a:r>
              <a:rPr lang="en-US" dirty="0"/>
              <a:t> release of potassium from blood cells.</a:t>
            </a:r>
          </a:p>
          <a:p>
            <a:endParaRPr lang="en-US" dirty="0"/>
          </a:p>
          <a:p>
            <a:endParaRPr lang="en-US" dirty="0"/>
          </a:p>
          <a:p>
            <a:pPr defTabSz="966612">
              <a:defRPr/>
            </a:pPr>
            <a:r>
              <a:rPr lang="en-US" dirty="0">
                <a:ea typeface="Segoe UI" panose="020B0502040204020203" pitchFamily="34" charset="0"/>
                <a:cs typeface="Segoe UI" panose="020B0502040204020203" pitchFamily="34" charset="0"/>
              </a:rPr>
              <a:t>1. </a:t>
            </a:r>
            <a:r>
              <a:rPr lang="en-US" dirty="0" err="1">
                <a:ea typeface="Segoe UI" panose="020B0502040204020203" pitchFamily="34" charset="0"/>
                <a:cs typeface="Segoe UI" panose="020B0502040204020203" pitchFamily="34" charset="0"/>
              </a:rPr>
              <a:t>Allon</a:t>
            </a:r>
            <a:r>
              <a:rPr lang="en-US" dirty="0">
                <a:ea typeface="Segoe UI" panose="020B0502040204020203" pitchFamily="34" charset="0"/>
                <a:cs typeface="Segoe UI" panose="020B0502040204020203" pitchFamily="34" charset="0"/>
              </a:rPr>
              <a:t> M. Disorders of Potassium Metabolism. In: Gilbert S, Weiner D, Gipson D, Perazella M, Tonelli M., eds. National Kidney Foundation. Primer on kidney diseases. 6th ed. Philadelphia, PA: Saunders Elsevier; 2014.</a:t>
            </a:r>
            <a:endParaRPr lang="en-US" dirty="0"/>
          </a:p>
        </p:txBody>
      </p:sp>
      <p:sp>
        <p:nvSpPr>
          <p:cNvPr id="4" name="Slide Number Placeholder 3"/>
          <p:cNvSpPr>
            <a:spLocks noGrp="1"/>
          </p:cNvSpPr>
          <p:nvPr>
            <p:ph type="sldNum" sz="quarter" idx="10"/>
          </p:nvPr>
        </p:nvSpPr>
        <p:spPr/>
        <p:txBody>
          <a:bodyPr/>
          <a:lstStyle/>
          <a:p>
            <a:fld id="{548F9461-AE27-4BB7-A83C-DEBE9EBBB3E2}" type="slidenum">
              <a:rPr lang="en-US" smtClean="0"/>
              <a:pPr/>
              <a:t>7</a:t>
            </a:fld>
            <a:endParaRPr lang="en-US" dirty="0"/>
          </a:p>
        </p:txBody>
      </p:sp>
    </p:spTree>
    <p:extLst>
      <p:ext uri="{BB962C8B-B14F-4D97-AF65-F5344CB8AC3E}">
        <p14:creationId xmlns:p14="http://schemas.microsoft.com/office/powerpoint/2010/main" val="1387672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kidneys play a major role in maintaining potassium homeostasis by matching potassium intake with potassium excretion. Potassium is freely filtered by the glomerulus and 90-95% is reabsorbed in the proximal tubule and loop of Henle.  Urinary excretion of potassium begins in the distal convoluted tubule and is further regulated by the distal nephron and collecting duct. Therefore, loss of nephron function due to kidney disease results in renal retention of potassium. The main regulators of this process are aldosterone and serum potassium level.</a:t>
            </a:r>
          </a:p>
          <a:p>
            <a:endParaRPr lang="en-US" dirty="0"/>
          </a:p>
          <a:p>
            <a:pPr defTabSz="966612">
              <a:defRPr/>
            </a:pPr>
            <a:r>
              <a:rPr lang="en-US" dirty="0"/>
              <a:t>This slide outlines p</a:t>
            </a:r>
            <a:r>
              <a:rPr lang="en-US" dirty="0">
                <a:ea typeface="Segoe UI" panose="020B0502040204020203" pitchFamily="34" charset="0"/>
                <a:cs typeface="Segoe UI" panose="020B0502040204020203" pitchFamily="34" charset="0"/>
              </a:rPr>
              <a:t>athogenesis of hyperkalemia, as it relates to the renin-angiotensin-aldosterone system (RAAS) and potassium excretion. </a:t>
            </a:r>
            <a:r>
              <a:rPr lang="en-US" dirty="0"/>
              <a:t>Aldosterone binds to a cytosolic receptor in the principal cell and stimulates sodium (Na) reabsorption across the luminal membrane through a well-defined sodium channel. As sodium is reabsorbed, the electronegativity of the lumen increases, thereby providing a more favorable driving force for potassium secretion through an apically located potassium channel. The permeability of the anion that accompanies sodium also influences potassium secretion, with less permeable anions having a greater stimulatory effect on potassium secretion. Disease states or drugs that interfere at any point along this system can impair renal potassium secretion and increase the risk of hyperkalemia. In many patients, this risk is magnified because of disturbances at multiple sites along this system.</a:t>
            </a:r>
          </a:p>
          <a:p>
            <a:endParaRPr lang="en-US" dirty="0"/>
          </a:p>
          <a:p>
            <a:pPr marL="0" indent="0">
              <a:buFont typeface="+mj-lt"/>
              <a:buNone/>
            </a:pPr>
            <a:r>
              <a:rPr lang="en-US" dirty="0"/>
              <a:t>1. Palmer B. A physiologic-based approach to the evaluation of a patient with hyperkalemia. </a:t>
            </a:r>
            <a:r>
              <a:rPr lang="en-US" i="1" dirty="0"/>
              <a:t>Am J Kidney Dis</a:t>
            </a:r>
            <a:r>
              <a:rPr lang="en-US" dirty="0"/>
              <a:t>. 2010;56:387-393.</a:t>
            </a:r>
          </a:p>
        </p:txBody>
      </p:sp>
      <p:sp>
        <p:nvSpPr>
          <p:cNvPr id="4" name="Slide Number Placeholder 3"/>
          <p:cNvSpPr>
            <a:spLocks noGrp="1"/>
          </p:cNvSpPr>
          <p:nvPr>
            <p:ph type="sldNum" sz="quarter" idx="10"/>
          </p:nvPr>
        </p:nvSpPr>
        <p:spPr/>
        <p:txBody>
          <a:bodyPr/>
          <a:lstStyle/>
          <a:p>
            <a:fld id="{548F9461-AE27-4BB7-A83C-DEBE9EBBB3E2}" type="slidenum">
              <a:rPr lang="en-US" smtClean="0"/>
              <a:pPr/>
              <a:t>8</a:t>
            </a:fld>
            <a:endParaRPr lang="en-US" dirty="0"/>
          </a:p>
        </p:txBody>
      </p:sp>
    </p:spTree>
    <p:extLst>
      <p:ext uri="{BB962C8B-B14F-4D97-AF65-F5344CB8AC3E}">
        <p14:creationId xmlns:p14="http://schemas.microsoft.com/office/powerpoint/2010/main" val="739643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Dietary factors (high-potassium foods, additives, and/or salt substitutes) and comorbid conditions (e.g., CKD, heart failure, Addison's disease) can contribute to hyperkalemia. However, drug-induced hyperkalemia is considered the most important cause of high potassium in everyday clinical practice. A wide range of drugs can induce hyperkalemia by a variety of mechanisms. Many of these medications can inhibit potassium removal and secretion, while others contain potassium thus increasing serum levels of potassium.1</a:t>
            </a:r>
          </a:p>
          <a:p>
            <a:endParaRPr lang="en-US" dirty="0"/>
          </a:p>
          <a:p>
            <a:r>
              <a:rPr lang="en-US" dirty="0"/>
              <a:t>1. Ben Salem C, Badreddine A, Fathallah N, et al. Drug-induced hyperkalemia. </a:t>
            </a:r>
            <a:r>
              <a:rPr lang="en-US" i="1" dirty="0"/>
              <a:t>Drug Saf</a:t>
            </a:r>
            <a:r>
              <a:rPr lang="en-US" dirty="0"/>
              <a:t>. 2014;37:677-692.</a:t>
            </a:r>
          </a:p>
        </p:txBody>
      </p:sp>
      <p:sp>
        <p:nvSpPr>
          <p:cNvPr id="4" name="Slide Number Placeholder 3"/>
          <p:cNvSpPr>
            <a:spLocks noGrp="1"/>
          </p:cNvSpPr>
          <p:nvPr>
            <p:ph type="sldNum" sz="quarter" idx="10"/>
          </p:nvPr>
        </p:nvSpPr>
        <p:spPr/>
        <p:txBody>
          <a:bodyPr/>
          <a:lstStyle/>
          <a:p>
            <a:fld id="{548F9461-AE27-4BB7-A83C-DEBE9EBBB3E2}" type="slidenum">
              <a:rPr lang="en-US" smtClean="0"/>
              <a:pPr/>
              <a:t>9</a:t>
            </a:fld>
            <a:endParaRPr lang="en-US" dirty="0"/>
          </a:p>
        </p:txBody>
      </p:sp>
    </p:spTree>
    <p:extLst>
      <p:ext uri="{BB962C8B-B14F-4D97-AF65-F5344CB8AC3E}">
        <p14:creationId xmlns:p14="http://schemas.microsoft.com/office/powerpoint/2010/main" val="3807475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47852" y="1150435"/>
            <a:ext cx="7707537" cy="2303436"/>
          </a:xfrm>
        </p:spPr>
        <p:txBody>
          <a:bodyPr/>
          <a:lstStyle>
            <a:lvl1pPr algn="l">
              <a:defRPr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Enter text for the title </a:t>
            </a:r>
            <a:br>
              <a:rPr lang="en-US" dirty="0"/>
            </a:br>
            <a:r>
              <a:rPr lang="en-US" dirty="0"/>
              <a:t>slide here.  </a:t>
            </a:r>
          </a:p>
        </p:txBody>
      </p:sp>
      <p:sp>
        <p:nvSpPr>
          <p:cNvPr id="3" name="Subtitle 2"/>
          <p:cNvSpPr>
            <a:spLocks noGrp="1"/>
          </p:cNvSpPr>
          <p:nvPr>
            <p:ph type="subTitle" idx="1" hasCustomPrompt="1"/>
          </p:nvPr>
        </p:nvSpPr>
        <p:spPr>
          <a:xfrm>
            <a:off x="959770" y="3886199"/>
            <a:ext cx="7716559" cy="2479699"/>
          </a:xfrm>
        </p:spPr>
        <p:txBody>
          <a:bodyPr>
            <a:normAutofit/>
          </a:bodyPr>
          <a:lstStyle>
            <a:lvl1pPr marL="0" indent="0" algn="l">
              <a:buNone/>
              <a:defRPr sz="2000">
                <a:solidFill>
                  <a:srgbClr val="FFC000"/>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Optional subtitle here</a:t>
            </a:r>
          </a:p>
        </p:txBody>
      </p:sp>
    </p:spTree>
    <p:extLst>
      <p:ext uri="{BB962C8B-B14F-4D97-AF65-F5344CB8AC3E}">
        <p14:creationId xmlns:p14="http://schemas.microsoft.com/office/powerpoint/2010/main" val="753588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side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14400"/>
            <a:ext cx="3008313" cy="425790"/>
          </a:xfrm>
        </p:spPr>
        <p:txBody>
          <a:bodyPr anchor="t" anchorCtr="0">
            <a:normAutofit/>
          </a:bodyPr>
          <a:lstStyle>
            <a:lvl1pPr algn="l">
              <a:defRPr sz="16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Caption title</a:t>
            </a:r>
          </a:p>
        </p:txBody>
      </p:sp>
      <p:sp>
        <p:nvSpPr>
          <p:cNvPr id="3" name="Content Placeholder 2"/>
          <p:cNvSpPr>
            <a:spLocks noGrp="1"/>
          </p:cNvSpPr>
          <p:nvPr>
            <p:ph idx="1"/>
          </p:nvPr>
        </p:nvSpPr>
        <p:spPr>
          <a:xfrm>
            <a:off x="3575050" y="914400"/>
            <a:ext cx="5111750" cy="5540188"/>
          </a:xfrm>
        </p:spPr>
        <p:txBody>
          <a:bodyPr>
            <a:normAutofit/>
          </a:bodyPr>
          <a:lstStyle>
            <a:lvl1pPr marL="274320" indent="-274320">
              <a:defRPr sz="2400">
                <a:latin typeface="Segoe UI" panose="020B0502040204020203" pitchFamily="34" charset="0"/>
                <a:ea typeface="Segoe UI" panose="020B0502040204020203" pitchFamily="34" charset="0"/>
                <a:cs typeface="Segoe UI" panose="020B0502040204020203" pitchFamily="34" charset="0"/>
              </a:defRPr>
            </a:lvl1pPr>
            <a:lvl2pPr>
              <a:defRPr sz="2400">
                <a:latin typeface="Segoe UI" panose="020B0502040204020203" pitchFamily="34" charset="0"/>
                <a:ea typeface="Segoe UI" panose="020B0502040204020203" pitchFamily="34" charset="0"/>
                <a:cs typeface="Segoe UI" panose="020B0502040204020203" pitchFamily="34" charset="0"/>
              </a:defRPr>
            </a:lvl2pPr>
            <a:lvl3pPr>
              <a:defRPr sz="2400">
                <a:latin typeface="Segoe UI" panose="020B0502040204020203" pitchFamily="34" charset="0"/>
                <a:ea typeface="Segoe UI" panose="020B0502040204020203" pitchFamily="34" charset="0"/>
                <a:cs typeface="Segoe UI" panose="020B0502040204020203" pitchFamily="34" charset="0"/>
              </a:defRPr>
            </a:lvl3pPr>
            <a:lvl4pPr>
              <a:defRPr sz="2400">
                <a:latin typeface="Segoe UI" panose="020B0502040204020203" pitchFamily="34" charset="0"/>
                <a:ea typeface="Segoe UI" panose="020B0502040204020203" pitchFamily="34" charset="0"/>
                <a:cs typeface="Segoe UI" panose="020B0502040204020203" pitchFamily="34" charset="0"/>
              </a:defRPr>
            </a:lvl4pPr>
            <a:lvl5pPr>
              <a:defRPr sz="2400">
                <a:latin typeface="Segoe UI" panose="020B0502040204020203" pitchFamily="34" charset="0"/>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457200" y="1435100"/>
            <a:ext cx="3008313" cy="4691063"/>
          </a:xfrm>
        </p:spPr>
        <p:txBody>
          <a:bodyPr/>
          <a:lstStyle>
            <a:lvl1pPr marL="0" indent="0">
              <a:buNone/>
              <a:defRPr sz="14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Caption text</a:t>
            </a:r>
          </a:p>
        </p:txBody>
      </p:sp>
    </p:spTree>
    <p:extLst>
      <p:ext uri="{BB962C8B-B14F-4D97-AF65-F5344CB8AC3E}">
        <p14:creationId xmlns:p14="http://schemas.microsoft.com/office/powerpoint/2010/main" val="1071794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5121680"/>
            <a:ext cx="5486400" cy="566738"/>
          </a:xfrm>
        </p:spPr>
        <p:txBody>
          <a:bodyPr anchor="b">
            <a:normAutofit/>
          </a:bodyPr>
          <a:lstStyle>
            <a:lvl1pPr algn="l">
              <a:defRPr sz="16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Photo Caption</a:t>
            </a:r>
          </a:p>
        </p:txBody>
      </p:sp>
      <p:sp>
        <p:nvSpPr>
          <p:cNvPr id="3" name="Picture Placeholder 2"/>
          <p:cNvSpPr>
            <a:spLocks noGrp="1"/>
          </p:cNvSpPr>
          <p:nvPr>
            <p:ph type="pic" idx="1"/>
          </p:nvPr>
        </p:nvSpPr>
        <p:spPr>
          <a:xfrm>
            <a:off x="1792288" y="93385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1792288" y="5688418"/>
            <a:ext cx="5486400" cy="804862"/>
          </a:xfrm>
        </p:spPr>
        <p:txBody>
          <a:bodyPr/>
          <a:lstStyle>
            <a:lvl1pPr marL="0" indent="0">
              <a:buNone/>
              <a:defRPr sz="140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Photo sub-caption edit</a:t>
            </a:r>
          </a:p>
        </p:txBody>
      </p:sp>
    </p:spTree>
    <p:extLst>
      <p:ext uri="{BB962C8B-B14F-4D97-AF65-F5344CB8AC3E}">
        <p14:creationId xmlns:p14="http://schemas.microsoft.com/office/powerpoint/2010/main" val="47450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47852" y="1150435"/>
            <a:ext cx="7510348" cy="2303436"/>
          </a:xfrm>
          <a:prstGeom prst="rect">
            <a:avLst/>
          </a:prstGeom>
        </p:spPr>
        <p:txBody>
          <a:bodyPr/>
          <a:lstStyle>
            <a:lvl1pPr algn="l">
              <a:defRPr baseline="0">
                <a:solidFill>
                  <a:schemeClr val="tx1">
                    <a:lumMod val="85000"/>
                    <a:lumOff val="1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Enter text for the title </a:t>
            </a:r>
            <a:br>
              <a:rPr lang="en-US" dirty="0"/>
            </a:br>
            <a:r>
              <a:rPr lang="en-US" dirty="0"/>
              <a:t>slide here (or use the dark title or section break layout).</a:t>
            </a:r>
          </a:p>
        </p:txBody>
      </p:sp>
      <p:sp>
        <p:nvSpPr>
          <p:cNvPr id="3" name="Subtitle 2"/>
          <p:cNvSpPr>
            <a:spLocks noGrp="1"/>
          </p:cNvSpPr>
          <p:nvPr>
            <p:ph type="subTitle" idx="1" hasCustomPrompt="1"/>
          </p:nvPr>
        </p:nvSpPr>
        <p:spPr>
          <a:xfrm>
            <a:off x="959770" y="3886199"/>
            <a:ext cx="7514135" cy="2284256"/>
          </a:xfrm>
          <a:prstGeom prst="rect">
            <a:avLst/>
          </a:prstGeom>
        </p:spPr>
        <p:txBody>
          <a:bodyPr>
            <a:normAutofit/>
          </a:bodyPr>
          <a:lstStyle>
            <a:lvl1pPr marL="0" indent="0" algn="l">
              <a:buNone/>
              <a:defRPr sz="20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Optional subtitle here</a:t>
            </a:r>
          </a:p>
        </p:txBody>
      </p:sp>
    </p:spTree>
    <p:extLst>
      <p:ext uri="{BB962C8B-B14F-4D97-AF65-F5344CB8AC3E}">
        <p14:creationId xmlns:p14="http://schemas.microsoft.com/office/powerpoint/2010/main" val="253237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788757"/>
          </a:xfrm>
          <a:prstGeom prst="rect">
            <a:avLst/>
          </a:prstGeom>
        </p:spPr>
        <p:txBody>
          <a:bodyPr anchor="t" anchorCtr="0">
            <a:normAutofit/>
          </a:bodyPr>
          <a:lstStyle>
            <a:lvl1pPr algn="l">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457200" y="1731264"/>
            <a:ext cx="8229600" cy="4394899"/>
          </a:xfrm>
          <a:prstGeom prst="rect">
            <a:avLst/>
          </a:prstGeom>
        </p:spPr>
        <p:txBody>
          <a:bodyPr/>
          <a:lstStyle>
            <a:lvl1pPr>
              <a:spcBef>
                <a:spcPts val="1200"/>
              </a:spcBef>
              <a:defRPr sz="2800" baseline="0">
                <a:latin typeface="Segoe UI" panose="020B0502040204020203" pitchFamily="34" charset="0"/>
                <a:ea typeface="Segoe UI" panose="020B0502040204020203" pitchFamily="34" charset="0"/>
                <a:cs typeface="Segoe UI" panose="020B0502040204020203" pitchFamily="34" charset="0"/>
              </a:defRPr>
            </a:lvl1pPr>
            <a:lvl2pPr>
              <a:spcBef>
                <a:spcPts val="1200"/>
              </a:spcBef>
              <a:defRPr sz="2400">
                <a:latin typeface="Segoe UI" panose="020B0502040204020203" pitchFamily="34" charset="0"/>
                <a:ea typeface="Segoe UI" panose="020B0502040204020203" pitchFamily="34" charset="0"/>
                <a:cs typeface="Segoe UI" panose="020B0502040204020203" pitchFamily="34" charset="0"/>
              </a:defRPr>
            </a:lvl2pPr>
            <a:lvl3pPr>
              <a:spcBef>
                <a:spcPts val="1200"/>
              </a:spcBef>
              <a:defRPr sz="2000">
                <a:latin typeface="Segoe UI" panose="020B0502040204020203" pitchFamily="34" charset="0"/>
                <a:ea typeface="Segoe UI" panose="020B0502040204020203" pitchFamily="34" charset="0"/>
                <a:cs typeface="Segoe UI" panose="020B0502040204020203" pitchFamily="34" charset="0"/>
              </a:defRPr>
            </a:lvl3pPr>
            <a:lvl4pPr>
              <a:spcBef>
                <a:spcPts val="1200"/>
              </a:spcBef>
              <a:defRPr>
                <a:latin typeface="Segoe UI" panose="020B0502040204020203" pitchFamily="34" charset="0"/>
                <a:ea typeface="Segoe UI" panose="020B0502040204020203" pitchFamily="34" charset="0"/>
                <a:cs typeface="Segoe UI" panose="020B0502040204020203" pitchFamily="34" charset="0"/>
              </a:defRPr>
            </a:lvl4pPr>
            <a:lvl5pPr>
              <a:spcBef>
                <a:spcPts val="1200"/>
              </a:spcBef>
              <a:defRPr>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a:t>Click to add text. Or click one of the icons below to add other media. </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38613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98162"/>
          </a:xfrm>
          <a:prstGeom prst="rect">
            <a:avLst/>
          </a:prstGeom>
        </p:spPr>
        <p:txBody>
          <a:bodyPr anchor="t" anchorCtr="0">
            <a:normAutofit/>
          </a:bodyPr>
          <a:lstStyle>
            <a:lvl1pPr algn="l">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sz="half" idx="1"/>
          </p:nvPr>
        </p:nvSpPr>
        <p:spPr>
          <a:xfrm>
            <a:off x="457200" y="1926522"/>
            <a:ext cx="4038600" cy="4199641"/>
          </a:xfrm>
          <a:prstGeom prst="rect">
            <a:avLst/>
          </a:prstGeom>
        </p:spPr>
        <p:txBody>
          <a:bodyPr/>
          <a:lstStyle>
            <a:lvl1pPr marL="274320" indent="-274320">
              <a:spcBef>
                <a:spcPts val="1200"/>
              </a:spcBef>
              <a:defRPr sz="2800">
                <a:latin typeface="Segoe UI" panose="020B0502040204020203" pitchFamily="34" charset="0"/>
                <a:ea typeface="Segoe UI" panose="020B0502040204020203" pitchFamily="34" charset="0"/>
                <a:cs typeface="Segoe UI" panose="020B0502040204020203" pitchFamily="34" charset="0"/>
              </a:defRPr>
            </a:lvl1pPr>
            <a:lvl2pPr>
              <a:spcBef>
                <a:spcPts val="1200"/>
              </a:spcBef>
              <a:defRPr sz="2400">
                <a:latin typeface="Segoe UI" panose="020B0502040204020203" pitchFamily="34" charset="0"/>
                <a:ea typeface="Segoe UI" panose="020B0502040204020203" pitchFamily="34" charset="0"/>
                <a:cs typeface="Segoe UI" panose="020B0502040204020203" pitchFamily="34" charset="0"/>
              </a:defRPr>
            </a:lvl2pPr>
            <a:lvl3pPr>
              <a:spcBef>
                <a:spcPts val="1200"/>
              </a:spcBef>
              <a:defRPr sz="2000">
                <a:latin typeface="Segoe UI" panose="020B0502040204020203" pitchFamily="34" charset="0"/>
                <a:ea typeface="Segoe UI" panose="020B0502040204020203" pitchFamily="34" charset="0"/>
                <a:cs typeface="Segoe UI" panose="020B0502040204020203" pitchFamily="34" charset="0"/>
              </a:defRPr>
            </a:lvl3pPr>
            <a:lvl4pPr>
              <a:spcBef>
                <a:spcPts val="1200"/>
              </a:spcBef>
              <a:defRPr sz="1800">
                <a:latin typeface="Segoe UI" panose="020B0502040204020203" pitchFamily="34" charset="0"/>
                <a:ea typeface="Segoe UI" panose="020B0502040204020203" pitchFamily="34" charset="0"/>
                <a:cs typeface="Segoe UI" panose="020B0502040204020203" pitchFamily="34" charset="0"/>
              </a:defRPr>
            </a:lvl4pPr>
            <a:lvl5pPr>
              <a:spcBef>
                <a:spcPts val="1200"/>
              </a:spcBef>
              <a:defRPr sz="1800">
                <a:latin typeface="Segoe UI" panose="020B0502040204020203" pitchFamily="34" charset="0"/>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33502"/>
            <a:ext cx="4038600" cy="4192661"/>
          </a:xfrm>
          <a:prstGeom prst="rect">
            <a:avLst/>
          </a:prstGeom>
        </p:spPr>
        <p:txBody>
          <a:bodyPr/>
          <a:lstStyle>
            <a:lvl1pPr marL="274320" indent="-274320">
              <a:spcBef>
                <a:spcPts val="1200"/>
              </a:spcBef>
              <a:defRPr sz="2800">
                <a:latin typeface="Segoe UI" panose="020B0502040204020203" pitchFamily="34" charset="0"/>
                <a:ea typeface="Segoe UI" panose="020B0502040204020203" pitchFamily="34" charset="0"/>
                <a:cs typeface="Segoe UI" panose="020B0502040204020203" pitchFamily="34" charset="0"/>
              </a:defRPr>
            </a:lvl1pPr>
            <a:lvl2pPr>
              <a:spcBef>
                <a:spcPts val="1200"/>
              </a:spcBef>
              <a:defRPr sz="2400">
                <a:latin typeface="Segoe UI" panose="020B0502040204020203" pitchFamily="34" charset="0"/>
                <a:ea typeface="Segoe UI" panose="020B0502040204020203" pitchFamily="34" charset="0"/>
                <a:cs typeface="Segoe UI" panose="020B0502040204020203" pitchFamily="34" charset="0"/>
              </a:defRPr>
            </a:lvl2pPr>
            <a:lvl3pPr>
              <a:spcBef>
                <a:spcPts val="1200"/>
              </a:spcBef>
              <a:defRPr sz="2000">
                <a:latin typeface="Segoe UI" panose="020B0502040204020203" pitchFamily="34" charset="0"/>
                <a:ea typeface="Segoe UI" panose="020B0502040204020203" pitchFamily="34" charset="0"/>
                <a:cs typeface="Segoe UI" panose="020B0502040204020203" pitchFamily="34" charset="0"/>
              </a:defRPr>
            </a:lvl3pPr>
            <a:lvl4pPr>
              <a:spcBef>
                <a:spcPts val="1200"/>
              </a:spcBef>
              <a:defRPr sz="1800">
                <a:latin typeface="Segoe UI" panose="020B0502040204020203" pitchFamily="34" charset="0"/>
                <a:ea typeface="Segoe UI" panose="020B0502040204020203" pitchFamily="34" charset="0"/>
                <a:cs typeface="Segoe UI" panose="020B0502040204020203" pitchFamily="34" charset="0"/>
              </a:defRPr>
            </a:lvl4pPr>
            <a:lvl5pPr>
              <a:spcBef>
                <a:spcPts val="1200"/>
              </a:spcBef>
              <a:defRPr sz="1800">
                <a:latin typeface="Segoe UI" panose="020B0502040204020203" pitchFamily="34" charset="0"/>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89877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656801"/>
          </a:xfrm>
          <a:prstGeom prst="rect">
            <a:avLst/>
          </a:prstGeom>
        </p:spPr>
        <p:txBody>
          <a:bodyPr>
            <a:normAutofit/>
          </a:bodyPr>
          <a:lstStyle>
            <a:lvl1pPr algn="l">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a:prstGeom prst="rect">
            <a:avLst/>
          </a:prstGeom>
        </p:spPr>
        <p:txBody>
          <a:bodyPr anchor="b">
            <a:normAutofit/>
          </a:bodyPr>
          <a:lstStyle>
            <a:lvl1pPr marL="0" indent="0">
              <a:buNone/>
              <a:defRPr sz="1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normAutofit/>
          </a:bodyPr>
          <a:lstStyle>
            <a:lvl1pPr marL="182880" indent="-182880">
              <a:spcBef>
                <a:spcPts val="600"/>
              </a:spcBef>
              <a:defRPr sz="1600">
                <a:latin typeface="Segoe UI" panose="020B0502040204020203" pitchFamily="34" charset="0"/>
                <a:ea typeface="Segoe UI" panose="020B0502040204020203" pitchFamily="34" charset="0"/>
                <a:cs typeface="Segoe UI" panose="020B0502040204020203" pitchFamily="34" charset="0"/>
              </a:defRPr>
            </a:lvl1pPr>
            <a:lvl2pPr>
              <a:spcBef>
                <a:spcPts val="600"/>
              </a:spcBef>
              <a:defRPr sz="1600">
                <a:latin typeface="Segoe UI" panose="020B0502040204020203" pitchFamily="34" charset="0"/>
                <a:ea typeface="Segoe UI" panose="020B0502040204020203" pitchFamily="34" charset="0"/>
                <a:cs typeface="Segoe UI" panose="020B0502040204020203" pitchFamily="34" charset="0"/>
              </a:defRPr>
            </a:lvl2pPr>
            <a:lvl3pPr>
              <a:spcBef>
                <a:spcPts val="600"/>
              </a:spcBef>
              <a:defRPr sz="1600">
                <a:latin typeface="Segoe UI" panose="020B0502040204020203" pitchFamily="34" charset="0"/>
                <a:ea typeface="Segoe UI" panose="020B0502040204020203" pitchFamily="34" charset="0"/>
                <a:cs typeface="Segoe UI" panose="020B0502040204020203" pitchFamily="34" charset="0"/>
              </a:defRPr>
            </a:lvl3pPr>
            <a:lvl4pPr>
              <a:spcBef>
                <a:spcPts val="600"/>
              </a:spcBef>
              <a:defRPr sz="1600">
                <a:latin typeface="Segoe UI" panose="020B0502040204020203" pitchFamily="34" charset="0"/>
                <a:ea typeface="Segoe UI" panose="020B0502040204020203" pitchFamily="34" charset="0"/>
                <a:cs typeface="Segoe UI" panose="020B0502040204020203" pitchFamily="34" charset="0"/>
              </a:defRPr>
            </a:lvl4pPr>
            <a:lvl5pPr>
              <a:spcBef>
                <a:spcPts val="600"/>
              </a:spcBef>
              <a:defRPr sz="1600">
                <a:latin typeface="Segoe UI" panose="020B0502040204020203" pitchFamily="34" charset="0"/>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a:prstGeom prst="rect">
            <a:avLst/>
          </a:prstGeom>
        </p:spPr>
        <p:txBody>
          <a:bodyPr anchor="b">
            <a:normAutofit/>
          </a:bodyPr>
          <a:lstStyle>
            <a:lvl1pPr marL="0" indent="0">
              <a:buNone/>
              <a:defRPr sz="1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normAutofit/>
          </a:bodyPr>
          <a:lstStyle>
            <a:lvl1pPr marL="182880" indent="-182880">
              <a:spcBef>
                <a:spcPts val="600"/>
              </a:spcBef>
              <a:defRPr sz="1600">
                <a:latin typeface="Segoe UI" panose="020B0502040204020203" pitchFamily="34" charset="0"/>
                <a:ea typeface="Segoe UI" panose="020B0502040204020203" pitchFamily="34" charset="0"/>
                <a:cs typeface="Segoe UI" panose="020B0502040204020203" pitchFamily="34" charset="0"/>
              </a:defRPr>
            </a:lvl1pPr>
            <a:lvl2pPr>
              <a:spcBef>
                <a:spcPts val="600"/>
              </a:spcBef>
              <a:defRPr sz="1600">
                <a:latin typeface="Segoe UI" panose="020B0502040204020203" pitchFamily="34" charset="0"/>
                <a:ea typeface="Segoe UI" panose="020B0502040204020203" pitchFamily="34" charset="0"/>
                <a:cs typeface="Segoe UI" panose="020B0502040204020203" pitchFamily="34" charset="0"/>
              </a:defRPr>
            </a:lvl2pPr>
            <a:lvl3pPr>
              <a:spcBef>
                <a:spcPts val="600"/>
              </a:spcBef>
              <a:defRPr sz="1600">
                <a:latin typeface="Segoe UI" panose="020B0502040204020203" pitchFamily="34" charset="0"/>
                <a:ea typeface="Segoe UI" panose="020B0502040204020203" pitchFamily="34" charset="0"/>
                <a:cs typeface="Segoe UI" panose="020B0502040204020203" pitchFamily="34" charset="0"/>
              </a:defRPr>
            </a:lvl3pPr>
            <a:lvl4pPr>
              <a:spcBef>
                <a:spcPts val="600"/>
              </a:spcBef>
              <a:defRPr sz="1600">
                <a:latin typeface="Segoe UI" panose="020B0502040204020203" pitchFamily="34" charset="0"/>
                <a:ea typeface="Segoe UI" panose="020B0502040204020203" pitchFamily="34" charset="0"/>
                <a:cs typeface="Segoe UI" panose="020B0502040204020203" pitchFamily="34" charset="0"/>
              </a:defRPr>
            </a:lvl4pPr>
            <a:lvl5pPr>
              <a:spcBef>
                <a:spcPts val="600"/>
              </a:spcBef>
              <a:defRPr sz="1600">
                <a:latin typeface="Segoe UI" panose="020B0502040204020203" pitchFamily="34" charset="0"/>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7365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3000"/>
            <a:ext cx="8229600" cy="1835780"/>
          </a:xfrm>
          <a:prstGeom prst="rect">
            <a:avLst/>
          </a:prstGeom>
        </p:spPr>
        <p:txBody>
          <a:bodyPr anchor="t" anchorCtr="0">
            <a:normAutofit/>
          </a:bodyPr>
          <a:lstStyle>
            <a:lvl1pPr>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title </a:t>
            </a:r>
            <a:br>
              <a:rPr lang="en-US" dirty="0"/>
            </a:br>
            <a:r>
              <a:rPr lang="en-US" dirty="0"/>
              <a:t>(or use the dark title or section slide).</a:t>
            </a:r>
          </a:p>
        </p:txBody>
      </p:sp>
    </p:spTree>
    <p:extLst>
      <p:ext uri="{BB962C8B-B14F-4D97-AF65-F5344CB8AC3E}">
        <p14:creationId xmlns:p14="http://schemas.microsoft.com/office/powerpoint/2010/main" val="3220427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4791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268224" y="963168"/>
            <a:ext cx="8558784" cy="5486400"/>
          </a:xfrm>
          <a:prstGeom prst="rect">
            <a:avLst/>
          </a:prstGeom>
          <a:solidFill>
            <a:schemeClr val="bg1"/>
          </a:solidFill>
          <a:effectLst>
            <a:outerShdw blurRad="241300" dist="152400" dir="2700000" algn="tl" rotWithShape="0">
              <a:prstClr val="black">
                <a:alpha val="40000"/>
              </a:prstClr>
            </a:outerShdw>
          </a:effectLst>
        </p:spPr>
        <p:txBody>
          <a:bodyPr anchor="ctr" anchorCtr="0"/>
          <a:lstStyle>
            <a:lvl1pPr algn="ctr">
              <a:defRPr>
                <a:latin typeface="Segoe UI" panose="020B0502040204020203" pitchFamily="34" charset="0"/>
                <a:ea typeface="Segoe UI" panose="020B0502040204020203" pitchFamily="34" charset="0"/>
                <a:cs typeface="Segoe UI" panose="020B0502040204020203" pitchFamily="34" charset="0"/>
              </a:defRPr>
            </a:lvl1pPr>
          </a:lstStyle>
          <a:p>
            <a:endParaRPr lang="en-US" dirty="0"/>
          </a:p>
        </p:txBody>
      </p:sp>
      <p:sp>
        <p:nvSpPr>
          <p:cNvPr id="9" name="Rectangle 8"/>
          <p:cNvSpPr/>
          <p:nvPr userDrawn="1"/>
        </p:nvSpPr>
        <p:spPr>
          <a:xfrm>
            <a:off x="-21598" y="6746486"/>
            <a:ext cx="9165598" cy="126381"/>
          </a:xfrm>
          <a:prstGeom prst="rect">
            <a:avLst/>
          </a:prstGeom>
          <a:gradFill flip="none" rotWithShape="1">
            <a:gsLst>
              <a:gs pos="47000">
                <a:srgbClr val="F16025"/>
              </a:gs>
              <a:gs pos="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291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side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914400"/>
            <a:ext cx="3008313" cy="425790"/>
          </a:xfrm>
          <a:prstGeom prst="rect">
            <a:avLst/>
          </a:prstGeom>
        </p:spPr>
        <p:txBody>
          <a:bodyPr anchor="t" anchorCtr="0">
            <a:normAutofit/>
          </a:bodyPr>
          <a:lstStyle>
            <a:lvl1pPr algn="l">
              <a:defRPr sz="16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Caption title</a:t>
            </a:r>
          </a:p>
        </p:txBody>
      </p:sp>
      <p:sp>
        <p:nvSpPr>
          <p:cNvPr id="3" name="Content Placeholder 2"/>
          <p:cNvSpPr>
            <a:spLocks noGrp="1"/>
          </p:cNvSpPr>
          <p:nvPr>
            <p:ph idx="1"/>
          </p:nvPr>
        </p:nvSpPr>
        <p:spPr>
          <a:xfrm>
            <a:off x="3575050" y="914400"/>
            <a:ext cx="5111750" cy="5540188"/>
          </a:xfrm>
          <a:prstGeom prst="rect">
            <a:avLst/>
          </a:prstGeom>
        </p:spPr>
        <p:txBody>
          <a:bodyPr>
            <a:normAutofit/>
          </a:bodyPr>
          <a:lstStyle>
            <a:lvl1pPr marL="274320" indent="-274320">
              <a:defRPr sz="2400">
                <a:latin typeface="Segoe UI" panose="020B0502040204020203" pitchFamily="34" charset="0"/>
                <a:ea typeface="Segoe UI" panose="020B0502040204020203" pitchFamily="34" charset="0"/>
                <a:cs typeface="Segoe UI" panose="020B0502040204020203" pitchFamily="34" charset="0"/>
              </a:defRPr>
            </a:lvl1pPr>
            <a:lvl2pPr>
              <a:defRPr sz="2400">
                <a:latin typeface="Segoe UI" panose="020B0502040204020203" pitchFamily="34" charset="0"/>
                <a:ea typeface="Segoe UI" panose="020B0502040204020203" pitchFamily="34" charset="0"/>
                <a:cs typeface="Segoe UI" panose="020B0502040204020203" pitchFamily="34" charset="0"/>
              </a:defRPr>
            </a:lvl2pPr>
            <a:lvl3pPr>
              <a:defRPr sz="2400">
                <a:latin typeface="Segoe UI" panose="020B0502040204020203" pitchFamily="34" charset="0"/>
                <a:ea typeface="Segoe UI" panose="020B0502040204020203" pitchFamily="34" charset="0"/>
                <a:cs typeface="Segoe UI" panose="020B0502040204020203" pitchFamily="34" charset="0"/>
              </a:defRPr>
            </a:lvl3pPr>
            <a:lvl4pPr>
              <a:defRPr sz="2400">
                <a:latin typeface="Segoe UI" panose="020B0502040204020203" pitchFamily="34" charset="0"/>
                <a:ea typeface="Segoe UI" panose="020B0502040204020203" pitchFamily="34" charset="0"/>
                <a:cs typeface="Segoe UI" panose="020B0502040204020203" pitchFamily="34" charset="0"/>
              </a:defRPr>
            </a:lvl4pPr>
            <a:lvl5pPr>
              <a:defRPr sz="2400">
                <a:latin typeface="Segoe UI" panose="020B0502040204020203" pitchFamily="34" charset="0"/>
                <a:ea typeface="Segoe UI" panose="020B0502040204020203" pitchFamily="34" charset="0"/>
                <a:cs typeface="Segoe UI" panose="020B0502040204020203"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hasCustomPrompt="1"/>
          </p:nvPr>
        </p:nvSpPr>
        <p:spPr>
          <a:xfrm>
            <a:off x="457200" y="1435100"/>
            <a:ext cx="3008313" cy="4691063"/>
          </a:xfrm>
          <a:prstGeom prst="rect">
            <a:avLst/>
          </a:prstGeom>
        </p:spPr>
        <p:txBody>
          <a:bodyPr/>
          <a:lstStyle>
            <a:lvl1pPr marL="0" indent="0">
              <a:buNone/>
              <a:defRPr sz="1400">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Caption text</a:t>
            </a:r>
          </a:p>
        </p:txBody>
      </p:sp>
    </p:spTree>
    <p:extLst>
      <p:ext uri="{BB962C8B-B14F-4D97-AF65-F5344CB8AC3E}">
        <p14:creationId xmlns:p14="http://schemas.microsoft.com/office/powerpoint/2010/main" val="212913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0" name="Text Placeholder 9"/>
          <p:cNvSpPr>
            <a:spLocks noGrp="1"/>
          </p:cNvSpPr>
          <p:nvPr>
            <p:ph type="body" sz="quarter" idx="14" hasCustomPrompt="1"/>
          </p:nvPr>
        </p:nvSpPr>
        <p:spPr>
          <a:xfrm>
            <a:off x="872144" y="1570425"/>
            <a:ext cx="7036369" cy="4390625"/>
          </a:xfrm>
        </p:spPr>
        <p:txBody>
          <a:bodyPr>
            <a:noAutofit/>
          </a:bodyPr>
          <a:lstStyle>
            <a:lvl1pPr marL="0" indent="0" algn="r">
              <a:buFont typeface="Arial" panose="020B0604020202020204" pitchFamily="34" charset="0"/>
              <a:buNone/>
              <a:defRPr sz="1600" b="1" baseline="0">
                <a:solidFill>
                  <a:srgbClr val="FFC000"/>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100">
                <a:solidFill>
                  <a:schemeClr val="bg1"/>
                </a:solidFill>
                <a:latin typeface="Segoe UI" panose="020B0502040204020203" pitchFamily="34" charset="0"/>
                <a:ea typeface="Segoe UI" panose="020B0502040204020203" pitchFamily="34" charset="0"/>
                <a:cs typeface="Segoe UI" panose="020B0502040204020203" pitchFamily="34" charset="0"/>
              </a:defRPr>
            </a:lvl2pPr>
            <a:lvl3pPr marL="914400" indent="0">
              <a:buNone/>
              <a:defRPr sz="1100">
                <a:solidFill>
                  <a:schemeClr val="bg1"/>
                </a:solidFill>
                <a:latin typeface="Segoe UI" panose="020B0502040204020203" pitchFamily="34" charset="0"/>
                <a:ea typeface="Segoe UI" panose="020B0502040204020203" pitchFamily="34" charset="0"/>
                <a:cs typeface="Segoe UI" panose="020B0502040204020203" pitchFamily="34" charset="0"/>
              </a:defRPr>
            </a:lvl3pPr>
            <a:lvl4pPr marL="1371600" indent="0">
              <a:buNone/>
              <a:defRPr sz="1100">
                <a:solidFill>
                  <a:schemeClr val="bg1"/>
                </a:solidFill>
                <a:latin typeface="Segoe UI" panose="020B0502040204020203" pitchFamily="34" charset="0"/>
                <a:ea typeface="Segoe UI" panose="020B0502040204020203" pitchFamily="34" charset="0"/>
                <a:cs typeface="Segoe UI" panose="020B0502040204020203" pitchFamily="34" charset="0"/>
              </a:defRPr>
            </a:lvl4pPr>
            <a:lvl5pPr marL="1828800" indent="0">
              <a:buNone/>
              <a:defRPr sz="1100">
                <a:solidFill>
                  <a:schemeClr val="bg1"/>
                </a:solidFill>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a:t>Enter text for a section break slide here.</a:t>
            </a:r>
          </a:p>
        </p:txBody>
      </p:sp>
    </p:spTree>
    <p:extLst>
      <p:ext uri="{BB962C8B-B14F-4D97-AF65-F5344CB8AC3E}">
        <p14:creationId xmlns:p14="http://schemas.microsoft.com/office/powerpoint/2010/main" val="88380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792288" y="5121680"/>
            <a:ext cx="5486400" cy="566738"/>
          </a:xfrm>
          <a:prstGeom prst="rect">
            <a:avLst/>
          </a:prstGeom>
        </p:spPr>
        <p:txBody>
          <a:bodyPr anchor="b">
            <a:normAutofit/>
          </a:bodyPr>
          <a:lstStyle>
            <a:lvl1pPr algn="l">
              <a:defRPr sz="16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Photo Caption</a:t>
            </a:r>
          </a:p>
        </p:txBody>
      </p:sp>
      <p:sp>
        <p:nvSpPr>
          <p:cNvPr id="3" name="Picture Placeholder 2"/>
          <p:cNvSpPr>
            <a:spLocks noGrp="1"/>
          </p:cNvSpPr>
          <p:nvPr>
            <p:ph type="pic" idx="1"/>
          </p:nvPr>
        </p:nvSpPr>
        <p:spPr>
          <a:xfrm>
            <a:off x="1792288" y="93385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hasCustomPrompt="1"/>
          </p:nvPr>
        </p:nvSpPr>
        <p:spPr>
          <a:xfrm>
            <a:off x="1792288" y="5688418"/>
            <a:ext cx="5486400" cy="804862"/>
          </a:xfrm>
          <a:prstGeom prst="rect">
            <a:avLst/>
          </a:prstGeom>
        </p:spPr>
        <p:txBody>
          <a:bodyPr/>
          <a:lstStyle>
            <a:lvl1pPr marL="0" indent="0">
              <a:buNone/>
              <a:defRPr sz="140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Photo sub-caption edit</a:t>
            </a:r>
          </a:p>
        </p:txBody>
      </p:sp>
    </p:spTree>
    <p:extLst>
      <p:ext uri="{BB962C8B-B14F-4D97-AF65-F5344CB8AC3E}">
        <p14:creationId xmlns:p14="http://schemas.microsoft.com/office/powerpoint/2010/main" val="677630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47852" y="1150435"/>
            <a:ext cx="7510348" cy="2303436"/>
          </a:xfrm>
        </p:spPr>
        <p:txBody>
          <a:bodyPr/>
          <a:lstStyle>
            <a:lvl1pPr algn="l">
              <a:defRPr baseline="0">
                <a:latin typeface="Segoe UI" panose="020B0502040204020203" pitchFamily="34" charset="0"/>
                <a:ea typeface="Segoe UI" panose="020B0502040204020203" pitchFamily="34" charset="0"/>
                <a:cs typeface="Segoe UI" panose="020B0502040204020203" pitchFamily="34" charset="0"/>
              </a:defRPr>
            </a:lvl1pPr>
          </a:lstStyle>
          <a:p>
            <a:r>
              <a:rPr lang="en-US" dirty="0"/>
              <a:t>Enter text for the title </a:t>
            </a:r>
            <a:br>
              <a:rPr lang="en-US" dirty="0"/>
            </a:br>
            <a:r>
              <a:rPr lang="en-US" dirty="0"/>
              <a:t>slide here (or use the dark title or section break layout).</a:t>
            </a:r>
          </a:p>
        </p:txBody>
      </p:sp>
      <p:sp>
        <p:nvSpPr>
          <p:cNvPr id="3" name="Subtitle 2"/>
          <p:cNvSpPr>
            <a:spLocks noGrp="1"/>
          </p:cNvSpPr>
          <p:nvPr>
            <p:ph type="subTitle" idx="1" hasCustomPrompt="1"/>
          </p:nvPr>
        </p:nvSpPr>
        <p:spPr>
          <a:xfrm>
            <a:off x="959770" y="3886199"/>
            <a:ext cx="7514135" cy="2284256"/>
          </a:xfrm>
        </p:spPr>
        <p:txBody>
          <a:bodyPr>
            <a:normAutofit/>
          </a:bodyPr>
          <a:lstStyle>
            <a:lvl1pPr marL="0" indent="0" algn="l">
              <a:buNone/>
              <a:defRPr sz="2000">
                <a:solidFill>
                  <a:schemeClr val="tx1">
                    <a:tint val="7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Optional subtitle here</a:t>
            </a:r>
          </a:p>
        </p:txBody>
      </p:sp>
    </p:spTree>
    <p:extLst>
      <p:ext uri="{BB962C8B-B14F-4D97-AF65-F5344CB8AC3E}">
        <p14:creationId xmlns:p14="http://schemas.microsoft.com/office/powerpoint/2010/main" val="61781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788757"/>
          </a:xfrm>
        </p:spPr>
        <p:txBody>
          <a:bodyPr anchor="t" anchorCtr="0">
            <a:normAutofit/>
          </a:bodyPr>
          <a:lstStyle>
            <a:lvl1pPr algn="l">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457200" y="1731264"/>
            <a:ext cx="8229600" cy="4394899"/>
          </a:xfrm>
        </p:spPr>
        <p:txBody>
          <a:bodyPr/>
          <a:lstStyle>
            <a:lvl1pPr>
              <a:spcBef>
                <a:spcPts val="1200"/>
              </a:spcBef>
              <a:defRPr sz="2800" baseline="0">
                <a:latin typeface="Segoe UI" panose="020B0502040204020203" pitchFamily="34" charset="0"/>
                <a:ea typeface="Segoe UI" panose="020B0502040204020203" pitchFamily="34" charset="0"/>
                <a:cs typeface="Segoe UI" panose="020B0502040204020203" pitchFamily="34" charset="0"/>
              </a:defRPr>
            </a:lvl1pPr>
            <a:lvl2pPr>
              <a:spcBef>
                <a:spcPts val="1200"/>
              </a:spcBef>
              <a:defRPr sz="2400">
                <a:latin typeface="Segoe UI" panose="020B0502040204020203" pitchFamily="34" charset="0"/>
                <a:ea typeface="Segoe UI" panose="020B0502040204020203" pitchFamily="34" charset="0"/>
                <a:cs typeface="Segoe UI" panose="020B0502040204020203" pitchFamily="34" charset="0"/>
              </a:defRPr>
            </a:lvl2pPr>
            <a:lvl3pPr>
              <a:spcBef>
                <a:spcPts val="1200"/>
              </a:spcBef>
              <a:defRPr sz="2000">
                <a:latin typeface="Segoe UI" panose="020B0502040204020203" pitchFamily="34" charset="0"/>
                <a:ea typeface="Segoe UI" panose="020B0502040204020203" pitchFamily="34" charset="0"/>
                <a:cs typeface="Segoe UI" panose="020B0502040204020203" pitchFamily="34" charset="0"/>
              </a:defRPr>
            </a:lvl3pPr>
            <a:lvl4pPr>
              <a:spcBef>
                <a:spcPts val="1200"/>
              </a:spcBef>
              <a:defRPr>
                <a:latin typeface="Segoe UI" panose="020B0502040204020203" pitchFamily="34" charset="0"/>
                <a:ea typeface="Segoe UI" panose="020B0502040204020203" pitchFamily="34" charset="0"/>
                <a:cs typeface="Segoe UI" panose="020B0502040204020203" pitchFamily="34" charset="0"/>
              </a:defRPr>
            </a:lvl4pPr>
            <a:lvl5pPr>
              <a:spcBef>
                <a:spcPts val="1200"/>
              </a:spcBef>
              <a:defRPr>
                <a:latin typeface="Segoe UI" panose="020B0502040204020203" pitchFamily="34" charset="0"/>
                <a:ea typeface="Segoe UI" panose="020B0502040204020203" pitchFamily="34" charset="0"/>
                <a:cs typeface="Segoe UI" panose="020B0502040204020203" pitchFamily="34" charset="0"/>
              </a:defRPr>
            </a:lvl5pPr>
          </a:lstStyle>
          <a:p>
            <a:pPr lvl="0"/>
            <a:r>
              <a:rPr lang="en-US" dirty="0"/>
              <a:t>Click to add text. Or click one of the icons below to add other media. </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92798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s">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998162"/>
          </a:xfrm>
        </p:spPr>
        <p:txBody>
          <a:bodyPr anchor="t" anchorCtr="0">
            <a:normAutofit/>
          </a:bodyPr>
          <a:lstStyle>
            <a:lvl1pPr algn="l">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p>
        </p:txBody>
      </p:sp>
      <p:sp>
        <p:nvSpPr>
          <p:cNvPr id="3" name="Content Placeholder 2"/>
          <p:cNvSpPr>
            <a:spLocks noGrp="1"/>
          </p:cNvSpPr>
          <p:nvPr>
            <p:ph sz="half" idx="1"/>
          </p:nvPr>
        </p:nvSpPr>
        <p:spPr>
          <a:xfrm>
            <a:off x="457200" y="1926522"/>
            <a:ext cx="4038600" cy="4199641"/>
          </a:xfrm>
        </p:spPr>
        <p:txBody>
          <a:bodyPr/>
          <a:lstStyle>
            <a:lvl1pPr marL="274320" indent="-274320">
              <a:spcBef>
                <a:spcPts val="1200"/>
              </a:spcBef>
              <a:defRPr sz="2800">
                <a:latin typeface="Segoe UI" panose="020B0502040204020203" pitchFamily="34" charset="0"/>
                <a:ea typeface="Segoe UI" panose="020B0502040204020203" pitchFamily="34" charset="0"/>
                <a:cs typeface="Segoe UI" panose="020B0502040204020203" pitchFamily="34" charset="0"/>
              </a:defRPr>
            </a:lvl1pPr>
            <a:lvl2pPr>
              <a:spcBef>
                <a:spcPts val="1200"/>
              </a:spcBef>
              <a:defRPr sz="2400">
                <a:latin typeface="Segoe UI" panose="020B0502040204020203" pitchFamily="34" charset="0"/>
                <a:ea typeface="Segoe UI" panose="020B0502040204020203" pitchFamily="34" charset="0"/>
                <a:cs typeface="Segoe UI" panose="020B0502040204020203" pitchFamily="34" charset="0"/>
              </a:defRPr>
            </a:lvl2pPr>
            <a:lvl3pPr>
              <a:spcBef>
                <a:spcPts val="1200"/>
              </a:spcBef>
              <a:defRPr sz="2000">
                <a:latin typeface="Segoe UI" panose="020B0502040204020203" pitchFamily="34" charset="0"/>
                <a:ea typeface="Segoe UI" panose="020B0502040204020203" pitchFamily="34" charset="0"/>
                <a:cs typeface="Segoe UI" panose="020B0502040204020203" pitchFamily="34" charset="0"/>
              </a:defRPr>
            </a:lvl3pPr>
            <a:lvl4pPr>
              <a:spcBef>
                <a:spcPts val="1200"/>
              </a:spcBef>
              <a:defRPr sz="1800">
                <a:latin typeface="Segoe UI" panose="020B0502040204020203" pitchFamily="34" charset="0"/>
                <a:ea typeface="Segoe UI" panose="020B0502040204020203" pitchFamily="34" charset="0"/>
                <a:cs typeface="Segoe UI" panose="020B0502040204020203" pitchFamily="34" charset="0"/>
              </a:defRPr>
            </a:lvl4pPr>
            <a:lvl5pPr>
              <a:spcBef>
                <a:spcPts val="1200"/>
              </a:spcBef>
              <a:defRPr sz="1800">
                <a:latin typeface="Segoe UI" panose="020B0502040204020203" pitchFamily="34" charset="0"/>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933502"/>
            <a:ext cx="4038600" cy="4192661"/>
          </a:xfrm>
        </p:spPr>
        <p:txBody>
          <a:bodyPr/>
          <a:lstStyle>
            <a:lvl1pPr marL="274320" indent="-274320">
              <a:spcBef>
                <a:spcPts val="1200"/>
              </a:spcBef>
              <a:defRPr sz="2800">
                <a:latin typeface="Segoe UI" panose="020B0502040204020203" pitchFamily="34" charset="0"/>
                <a:ea typeface="Segoe UI" panose="020B0502040204020203" pitchFamily="34" charset="0"/>
                <a:cs typeface="Segoe UI" panose="020B0502040204020203" pitchFamily="34" charset="0"/>
              </a:defRPr>
            </a:lvl1pPr>
            <a:lvl2pPr>
              <a:spcBef>
                <a:spcPts val="1200"/>
              </a:spcBef>
              <a:defRPr sz="2400">
                <a:latin typeface="Segoe UI" panose="020B0502040204020203" pitchFamily="34" charset="0"/>
                <a:ea typeface="Segoe UI" panose="020B0502040204020203" pitchFamily="34" charset="0"/>
                <a:cs typeface="Segoe UI" panose="020B0502040204020203" pitchFamily="34" charset="0"/>
              </a:defRPr>
            </a:lvl2pPr>
            <a:lvl3pPr>
              <a:spcBef>
                <a:spcPts val="1200"/>
              </a:spcBef>
              <a:defRPr sz="2000">
                <a:latin typeface="Segoe UI" panose="020B0502040204020203" pitchFamily="34" charset="0"/>
                <a:ea typeface="Segoe UI" panose="020B0502040204020203" pitchFamily="34" charset="0"/>
                <a:cs typeface="Segoe UI" panose="020B0502040204020203" pitchFamily="34" charset="0"/>
              </a:defRPr>
            </a:lvl3pPr>
            <a:lvl4pPr>
              <a:spcBef>
                <a:spcPts val="1200"/>
              </a:spcBef>
              <a:defRPr sz="1800">
                <a:latin typeface="Segoe UI" panose="020B0502040204020203" pitchFamily="34" charset="0"/>
                <a:ea typeface="Segoe UI" panose="020B0502040204020203" pitchFamily="34" charset="0"/>
                <a:cs typeface="Segoe UI" panose="020B0502040204020203" pitchFamily="34" charset="0"/>
              </a:defRPr>
            </a:lvl4pPr>
            <a:lvl5pPr>
              <a:spcBef>
                <a:spcPts val="1200"/>
              </a:spcBef>
              <a:defRPr sz="1800">
                <a:latin typeface="Segoe UI" panose="020B0502040204020203" pitchFamily="34" charset="0"/>
                <a:ea typeface="Segoe UI" panose="020B0502040204020203" pitchFamily="34" charset="0"/>
                <a:cs typeface="Segoe UI" panose="020B0502040204020203"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680692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656801"/>
          </a:xfrm>
        </p:spPr>
        <p:txBody>
          <a:bodyPr>
            <a:normAutofit/>
          </a:bodyPr>
          <a:lstStyle>
            <a:lvl1pPr algn="l">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1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marL="182880" indent="-182880">
              <a:spcBef>
                <a:spcPts val="600"/>
              </a:spcBef>
              <a:defRPr sz="1600">
                <a:latin typeface="Segoe UI" panose="020B0502040204020203" pitchFamily="34" charset="0"/>
                <a:ea typeface="Segoe UI" panose="020B0502040204020203" pitchFamily="34" charset="0"/>
                <a:cs typeface="Segoe UI" panose="020B0502040204020203" pitchFamily="34" charset="0"/>
              </a:defRPr>
            </a:lvl1pPr>
            <a:lvl2pPr>
              <a:spcBef>
                <a:spcPts val="600"/>
              </a:spcBef>
              <a:defRPr sz="1600">
                <a:latin typeface="Segoe UI" panose="020B0502040204020203" pitchFamily="34" charset="0"/>
                <a:ea typeface="Segoe UI" panose="020B0502040204020203" pitchFamily="34" charset="0"/>
                <a:cs typeface="Segoe UI" panose="020B0502040204020203" pitchFamily="34" charset="0"/>
              </a:defRPr>
            </a:lvl2pPr>
            <a:lvl3pPr>
              <a:spcBef>
                <a:spcPts val="600"/>
              </a:spcBef>
              <a:defRPr sz="1600">
                <a:latin typeface="Segoe UI" panose="020B0502040204020203" pitchFamily="34" charset="0"/>
                <a:ea typeface="Segoe UI" panose="020B0502040204020203" pitchFamily="34" charset="0"/>
                <a:cs typeface="Segoe UI" panose="020B0502040204020203" pitchFamily="34" charset="0"/>
              </a:defRPr>
            </a:lvl3pPr>
            <a:lvl4pPr>
              <a:spcBef>
                <a:spcPts val="600"/>
              </a:spcBef>
              <a:defRPr sz="1600">
                <a:latin typeface="Segoe UI" panose="020B0502040204020203" pitchFamily="34" charset="0"/>
                <a:ea typeface="Segoe UI" panose="020B0502040204020203" pitchFamily="34" charset="0"/>
                <a:cs typeface="Segoe UI" panose="020B0502040204020203" pitchFamily="34" charset="0"/>
              </a:defRPr>
            </a:lvl4pPr>
            <a:lvl5pPr>
              <a:spcBef>
                <a:spcPts val="600"/>
              </a:spcBef>
              <a:defRPr sz="1600">
                <a:latin typeface="Segoe UI" panose="020B0502040204020203" pitchFamily="34" charset="0"/>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sz="1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marL="182880" indent="-182880">
              <a:spcBef>
                <a:spcPts val="600"/>
              </a:spcBef>
              <a:defRPr sz="1600">
                <a:latin typeface="Segoe UI" panose="020B0502040204020203" pitchFamily="34" charset="0"/>
                <a:ea typeface="Segoe UI" panose="020B0502040204020203" pitchFamily="34" charset="0"/>
                <a:cs typeface="Segoe UI" panose="020B0502040204020203" pitchFamily="34" charset="0"/>
              </a:defRPr>
            </a:lvl1pPr>
            <a:lvl2pPr>
              <a:spcBef>
                <a:spcPts val="600"/>
              </a:spcBef>
              <a:defRPr sz="1600">
                <a:latin typeface="Segoe UI" panose="020B0502040204020203" pitchFamily="34" charset="0"/>
                <a:ea typeface="Segoe UI" panose="020B0502040204020203" pitchFamily="34" charset="0"/>
                <a:cs typeface="Segoe UI" panose="020B0502040204020203" pitchFamily="34" charset="0"/>
              </a:defRPr>
            </a:lvl2pPr>
            <a:lvl3pPr>
              <a:spcBef>
                <a:spcPts val="600"/>
              </a:spcBef>
              <a:defRPr sz="1600">
                <a:latin typeface="Segoe UI" panose="020B0502040204020203" pitchFamily="34" charset="0"/>
                <a:ea typeface="Segoe UI" panose="020B0502040204020203" pitchFamily="34" charset="0"/>
                <a:cs typeface="Segoe UI" panose="020B0502040204020203" pitchFamily="34" charset="0"/>
              </a:defRPr>
            </a:lvl3pPr>
            <a:lvl4pPr>
              <a:spcBef>
                <a:spcPts val="600"/>
              </a:spcBef>
              <a:defRPr sz="1600">
                <a:latin typeface="Segoe UI" panose="020B0502040204020203" pitchFamily="34" charset="0"/>
                <a:ea typeface="Segoe UI" panose="020B0502040204020203" pitchFamily="34" charset="0"/>
                <a:cs typeface="Segoe UI" panose="020B0502040204020203" pitchFamily="34" charset="0"/>
              </a:defRPr>
            </a:lvl4pPr>
            <a:lvl5pPr>
              <a:spcBef>
                <a:spcPts val="600"/>
              </a:spcBef>
              <a:defRPr sz="1600">
                <a:latin typeface="Segoe UI" panose="020B0502040204020203" pitchFamily="34" charset="0"/>
                <a:ea typeface="Segoe UI" panose="020B0502040204020203" pitchFamily="34" charset="0"/>
                <a:cs typeface="Segoe UI" panose="020B0502040204020203" pitchFamily="34" charset="0"/>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957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143000"/>
            <a:ext cx="8229600" cy="1835780"/>
          </a:xfrm>
        </p:spPr>
        <p:txBody>
          <a:bodyPr anchor="t" anchorCtr="0">
            <a:normAutofit/>
          </a:bodyPr>
          <a:lstStyle>
            <a:lvl1pPr>
              <a:defRPr sz="2800" b="1">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Click to edit title </a:t>
            </a:r>
            <a:br>
              <a:rPr lang="en-US" dirty="0"/>
            </a:br>
            <a:r>
              <a:rPr lang="en-US" dirty="0"/>
              <a:t>(or use the dark title or section slide).</a:t>
            </a:r>
          </a:p>
        </p:txBody>
      </p:sp>
    </p:spTree>
    <p:extLst>
      <p:ext uri="{BB962C8B-B14F-4D97-AF65-F5344CB8AC3E}">
        <p14:creationId xmlns:p14="http://schemas.microsoft.com/office/powerpoint/2010/main" val="498078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2486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icture">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268224" y="963168"/>
            <a:ext cx="8558784" cy="5486400"/>
          </a:xfrm>
          <a:solidFill>
            <a:schemeClr val="bg1"/>
          </a:solidFill>
          <a:effectLst>
            <a:outerShdw blurRad="241300" dist="152400" dir="2700000" algn="tl" rotWithShape="0">
              <a:prstClr val="black">
                <a:alpha val="40000"/>
              </a:prstClr>
            </a:outerShdw>
          </a:effectLst>
        </p:spPr>
        <p:txBody>
          <a:bodyPr anchor="ctr" anchorCtr="0"/>
          <a:lstStyle>
            <a:lvl1pPr algn="ctr">
              <a:defRPr>
                <a:latin typeface="Segoe UI" panose="020B0502040204020203" pitchFamily="34" charset="0"/>
                <a:ea typeface="Segoe UI" panose="020B0502040204020203" pitchFamily="34" charset="0"/>
                <a:cs typeface="Segoe UI" panose="020B0502040204020203" pitchFamily="34" charset="0"/>
              </a:defRPr>
            </a:lvl1pPr>
          </a:lstStyle>
          <a:p>
            <a:endParaRPr lang="en-US" dirty="0"/>
          </a:p>
        </p:txBody>
      </p:sp>
      <p:sp>
        <p:nvSpPr>
          <p:cNvPr id="9" name="Rectangle 8"/>
          <p:cNvSpPr/>
          <p:nvPr userDrawn="1"/>
        </p:nvSpPr>
        <p:spPr>
          <a:xfrm>
            <a:off x="-21598" y="6746486"/>
            <a:ext cx="9165598" cy="126381"/>
          </a:xfrm>
          <a:prstGeom prst="rect">
            <a:avLst/>
          </a:prstGeom>
          <a:gradFill flip="none" rotWithShape="1">
            <a:gsLst>
              <a:gs pos="47000">
                <a:srgbClr val="F16025"/>
              </a:gs>
              <a:gs pos="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452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image" Target="../media/image1.png"/><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image" Target="../media/image1.png"/><Relationship Id="rId5" Type="http://schemas.openxmlformats.org/officeDocument/2006/relationships/slideLayout" Target="../slideLayouts/slideLayout16.xml"/><Relationship Id="rId10" Type="http://schemas.openxmlformats.org/officeDocument/2006/relationships/theme" Target="../theme/theme3.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Rectangle 6"/>
          <p:cNvSpPr/>
          <p:nvPr/>
        </p:nvSpPr>
        <p:spPr>
          <a:xfrm>
            <a:off x="0" y="0"/>
            <a:ext cx="9144000" cy="6858000"/>
          </a:xfrm>
          <a:prstGeom prst="rect">
            <a:avLst/>
          </a:prstGeom>
          <a:gradFill flip="none" rotWithShape="1">
            <a:gsLst>
              <a:gs pos="100000">
                <a:schemeClr val="tx1">
                  <a:lumMod val="75000"/>
                  <a:lumOff val="25000"/>
                </a:schemeClr>
              </a:gs>
              <a:gs pos="0">
                <a:schemeClr val="tx1">
                  <a:lumMod val="65000"/>
                  <a:lumOff val="35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ocument 7"/>
          <p:cNvSpPr/>
          <p:nvPr/>
        </p:nvSpPr>
        <p:spPr>
          <a:xfrm>
            <a:off x="-7433" y="-1"/>
            <a:ext cx="9151433" cy="76879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7136"/>
              <a:gd name="connsiteX1" fmla="*/ 21600 w 21600"/>
              <a:gd name="connsiteY1" fmla="*/ 0 h 27136"/>
              <a:gd name="connsiteX2" fmla="*/ 21600 w 21600"/>
              <a:gd name="connsiteY2" fmla="*/ 17322 h 27136"/>
              <a:gd name="connsiteX3" fmla="*/ 0 w 21600"/>
              <a:gd name="connsiteY3" fmla="*/ 20172 h 27136"/>
              <a:gd name="connsiteX4" fmla="*/ 0 w 21600"/>
              <a:gd name="connsiteY4" fmla="*/ 0 h 27136"/>
              <a:gd name="connsiteX0" fmla="*/ 0 w 21600"/>
              <a:gd name="connsiteY0" fmla="*/ 0 h 23307"/>
              <a:gd name="connsiteX1" fmla="*/ 21600 w 21600"/>
              <a:gd name="connsiteY1" fmla="*/ 0 h 23307"/>
              <a:gd name="connsiteX2" fmla="*/ 21600 w 21600"/>
              <a:gd name="connsiteY2" fmla="*/ 17322 h 23307"/>
              <a:gd name="connsiteX3" fmla="*/ 0 w 21600"/>
              <a:gd name="connsiteY3" fmla="*/ 20172 h 23307"/>
              <a:gd name="connsiteX4" fmla="*/ 0 w 21600"/>
              <a:gd name="connsiteY4" fmla="*/ 0 h 23307"/>
              <a:gd name="connsiteX0" fmla="*/ 0 w 21600"/>
              <a:gd name="connsiteY0" fmla="*/ 0 h 19900"/>
              <a:gd name="connsiteX1" fmla="*/ 21600 w 21600"/>
              <a:gd name="connsiteY1" fmla="*/ 0 h 19900"/>
              <a:gd name="connsiteX2" fmla="*/ 21600 w 21600"/>
              <a:gd name="connsiteY2" fmla="*/ 17322 h 19900"/>
              <a:gd name="connsiteX3" fmla="*/ 0 w 21600"/>
              <a:gd name="connsiteY3" fmla="*/ 16433 h 19900"/>
              <a:gd name="connsiteX4" fmla="*/ 0 w 21600"/>
              <a:gd name="connsiteY4" fmla="*/ 0 h 19900"/>
              <a:gd name="connsiteX0" fmla="*/ 0 w 21600"/>
              <a:gd name="connsiteY0" fmla="*/ 0 h 20352"/>
              <a:gd name="connsiteX1" fmla="*/ 21600 w 21600"/>
              <a:gd name="connsiteY1" fmla="*/ 0 h 20352"/>
              <a:gd name="connsiteX2" fmla="*/ 21600 w 21600"/>
              <a:gd name="connsiteY2" fmla="*/ 17322 h 20352"/>
              <a:gd name="connsiteX3" fmla="*/ 0 w 21600"/>
              <a:gd name="connsiteY3" fmla="*/ 16433 h 20352"/>
              <a:gd name="connsiteX4" fmla="*/ 0 w 21600"/>
              <a:gd name="connsiteY4" fmla="*/ 0 h 2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0352">
                <a:moveTo>
                  <a:pt x="0" y="0"/>
                </a:moveTo>
                <a:lnTo>
                  <a:pt x="21600" y="0"/>
                </a:lnTo>
                <a:lnTo>
                  <a:pt x="21600" y="17322"/>
                </a:lnTo>
                <a:cubicBezTo>
                  <a:pt x="8801" y="484"/>
                  <a:pt x="5852" y="30607"/>
                  <a:pt x="0" y="16433"/>
                </a:cubicBezTo>
                <a:lnTo>
                  <a:pt x="0" y="0"/>
                </a:lnTo>
                <a:close/>
              </a:path>
            </a:pathLst>
          </a:custGeom>
          <a:gradFill flip="none" rotWithShape="1">
            <a:gsLst>
              <a:gs pos="30000">
                <a:srgbClr val="F16025"/>
              </a:gs>
              <a:gs pos="0">
                <a:srgbClr val="FFC000"/>
              </a:gs>
            </a:gsLst>
            <a:lin ang="10800000" scaled="0"/>
            <a:tileRect/>
          </a:gradFill>
          <a:ln>
            <a:noFill/>
          </a:ln>
          <a:effectLst>
            <a:outerShdw blurRad="50800" dist="50800" dir="5400000" algn="ctr" rotWithShape="0">
              <a:schemeClr val="tx1">
                <a:alpha val="1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1005" y="202462"/>
            <a:ext cx="1942007" cy="363872"/>
          </a:xfrm>
          <a:prstGeom prst="rect">
            <a:avLst/>
          </a:prstGeom>
        </p:spPr>
      </p:pic>
    </p:spTree>
    <p:extLst>
      <p:ext uri="{BB962C8B-B14F-4D97-AF65-F5344CB8AC3E}">
        <p14:creationId xmlns:p14="http://schemas.microsoft.com/office/powerpoint/2010/main" val="1578580516"/>
      </p:ext>
    </p:extLst>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7" name="Rectangle 6"/>
          <p:cNvSpPr/>
          <p:nvPr/>
        </p:nvSpPr>
        <p:spPr>
          <a:xfrm>
            <a:off x="0" y="0"/>
            <a:ext cx="9151374" cy="6858000"/>
          </a:xfrm>
          <a:prstGeom prst="rect">
            <a:avLst/>
          </a:prstGeom>
          <a:gradFill flip="none" rotWithShape="1">
            <a:gsLst>
              <a:gs pos="100000">
                <a:schemeClr val="tx1">
                  <a:lumMod val="23000"/>
                  <a:lumOff val="77000"/>
                </a:schemeClr>
              </a:gs>
              <a:gs pos="0">
                <a:schemeClr val="bg1">
                  <a:lumMod val="98000"/>
                  <a:lumOff val="2000"/>
                </a:schemeClr>
              </a:gs>
            </a:gsLst>
            <a:lin ang="54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owchart: Document 7"/>
          <p:cNvSpPr/>
          <p:nvPr/>
        </p:nvSpPr>
        <p:spPr>
          <a:xfrm>
            <a:off x="-7433" y="-1"/>
            <a:ext cx="9151433" cy="76879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7136"/>
              <a:gd name="connsiteX1" fmla="*/ 21600 w 21600"/>
              <a:gd name="connsiteY1" fmla="*/ 0 h 27136"/>
              <a:gd name="connsiteX2" fmla="*/ 21600 w 21600"/>
              <a:gd name="connsiteY2" fmla="*/ 17322 h 27136"/>
              <a:gd name="connsiteX3" fmla="*/ 0 w 21600"/>
              <a:gd name="connsiteY3" fmla="*/ 20172 h 27136"/>
              <a:gd name="connsiteX4" fmla="*/ 0 w 21600"/>
              <a:gd name="connsiteY4" fmla="*/ 0 h 27136"/>
              <a:gd name="connsiteX0" fmla="*/ 0 w 21600"/>
              <a:gd name="connsiteY0" fmla="*/ 0 h 23307"/>
              <a:gd name="connsiteX1" fmla="*/ 21600 w 21600"/>
              <a:gd name="connsiteY1" fmla="*/ 0 h 23307"/>
              <a:gd name="connsiteX2" fmla="*/ 21600 w 21600"/>
              <a:gd name="connsiteY2" fmla="*/ 17322 h 23307"/>
              <a:gd name="connsiteX3" fmla="*/ 0 w 21600"/>
              <a:gd name="connsiteY3" fmla="*/ 20172 h 23307"/>
              <a:gd name="connsiteX4" fmla="*/ 0 w 21600"/>
              <a:gd name="connsiteY4" fmla="*/ 0 h 23307"/>
              <a:gd name="connsiteX0" fmla="*/ 0 w 21600"/>
              <a:gd name="connsiteY0" fmla="*/ 0 h 19900"/>
              <a:gd name="connsiteX1" fmla="*/ 21600 w 21600"/>
              <a:gd name="connsiteY1" fmla="*/ 0 h 19900"/>
              <a:gd name="connsiteX2" fmla="*/ 21600 w 21600"/>
              <a:gd name="connsiteY2" fmla="*/ 17322 h 19900"/>
              <a:gd name="connsiteX3" fmla="*/ 0 w 21600"/>
              <a:gd name="connsiteY3" fmla="*/ 16433 h 19900"/>
              <a:gd name="connsiteX4" fmla="*/ 0 w 21600"/>
              <a:gd name="connsiteY4" fmla="*/ 0 h 19900"/>
              <a:gd name="connsiteX0" fmla="*/ 0 w 21600"/>
              <a:gd name="connsiteY0" fmla="*/ 0 h 20352"/>
              <a:gd name="connsiteX1" fmla="*/ 21600 w 21600"/>
              <a:gd name="connsiteY1" fmla="*/ 0 h 20352"/>
              <a:gd name="connsiteX2" fmla="*/ 21600 w 21600"/>
              <a:gd name="connsiteY2" fmla="*/ 17322 h 20352"/>
              <a:gd name="connsiteX3" fmla="*/ 0 w 21600"/>
              <a:gd name="connsiteY3" fmla="*/ 16433 h 20352"/>
              <a:gd name="connsiteX4" fmla="*/ 0 w 21600"/>
              <a:gd name="connsiteY4" fmla="*/ 0 h 2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0352">
                <a:moveTo>
                  <a:pt x="0" y="0"/>
                </a:moveTo>
                <a:lnTo>
                  <a:pt x="21600" y="0"/>
                </a:lnTo>
                <a:lnTo>
                  <a:pt x="21600" y="17322"/>
                </a:lnTo>
                <a:cubicBezTo>
                  <a:pt x="8801" y="484"/>
                  <a:pt x="5852" y="30607"/>
                  <a:pt x="0" y="16433"/>
                </a:cubicBezTo>
                <a:lnTo>
                  <a:pt x="0" y="0"/>
                </a:lnTo>
                <a:close/>
              </a:path>
            </a:pathLst>
          </a:custGeom>
          <a:gradFill flip="none" rotWithShape="1">
            <a:gsLst>
              <a:gs pos="30000">
                <a:srgbClr val="F16025"/>
              </a:gs>
              <a:gs pos="0">
                <a:srgbClr val="FFC000"/>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1005" y="202462"/>
            <a:ext cx="1942007" cy="363872"/>
          </a:xfrm>
          <a:prstGeom prst="rect">
            <a:avLst/>
          </a:prstGeom>
        </p:spPr>
      </p:pic>
      <p:sp>
        <p:nvSpPr>
          <p:cNvPr id="10" name="Rectangle 9"/>
          <p:cNvSpPr/>
          <p:nvPr/>
        </p:nvSpPr>
        <p:spPr>
          <a:xfrm>
            <a:off x="-21598" y="6746486"/>
            <a:ext cx="9165598" cy="126381"/>
          </a:xfrm>
          <a:prstGeom prst="rect">
            <a:avLst/>
          </a:prstGeom>
          <a:gradFill flip="none" rotWithShape="1">
            <a:gsLst>
              <a:gs pos="47000">
                <a:srgbClr val="F16025"/>
              </a:gs>
              <a:gs pos="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79161801"/>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7" r:id="rId3"/>
    <p:sldLayoutId id="2147483668" r:id="rId4"/>
    <p:sldLayoutId id="2147483669" r:id="rId5"/>
    <p:sldLayoutId id="2147483670" r:id="rId6"/>
    <p:sldLayoutId id="2147483673" r:id="rId7"/>
    <p:sldLayoutId id="2147483671" r:id="rId8"/>
    <p:sldLayoutId id="2147483672" r:id="rId9"/>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Flowchart: Document 7"/>
          <p:cNvSpPr/>
          <p:nvPr/>
        </p:nvSpPr>
        <p:spPr>
          <a:xfrm>
            <a:off x="-7433" y="-1"/>
            <a:ext cx="9151433" cy="768799"/>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0172"/>
              <a:gd name="connsiteX1" fmla="*/ 21600 w 21600"/>
              <a:gd name="connsiteY1" fmla="*/ 0 h 20172"/>
              <a:gd name="connsiteX2" fmla="*/ 21600 w 21600"/>
              <a:gd name="connsiteY2" fmla="*/ 17322 h 20172"/>
              <a:gd name="connsiteX3" fmla="*/ 0 w 21600"/>
              <a:gd name="connsiteY3" fmla="*/ 20172 h 20172"/>
              <a:gd name="connsiteX4" fmla="*/ 0 w 21600"/>
              <a:gd name="connsiteY4" fmla="*/ 0 h 20172"/>
              <a:gd name="connsiteX0" fmla="*/ 0 w 21600"/>
              <a:gd name="connsiteY0" fmla="*/ 0 h 27136"/>
              <a:gd name="connsiteX1" fmla="*/ 21600 w 21600"/>
              <a:gd name="connsiteY1" fmla="*/ 0 h 27136"/>
              <a:gd name="connsiteX2" fmla="*/ 21600 w 21600"/>
              <a:gd name="connsiteY2" fmla="*/ 17322 h 27136"/>
              <a:gd name="connsiteX3" fmla="*/ 0 w 21600"/>
              <a:gd name="connsiteY3" fmla="*/ 20172 h 27136"/>
              <a:gd name="connsiteX4" fmla="*/ 0 w 21600"/>
              <a:gd name="connsiteY4" fmla="*/ 0 h 27136"/>
              <a:gd name="connsiteX0" fmla="*/ 0 w 21600"/>
              <a:gd name="connsiteY0" fmla="*/ 0 h 23307"/>
              <a:gd name="connsiteX1" fmla="*/ 21600 w 21600"/>
              <a:gd name="connsiteY1" fmla="*/ 0 h 23307"/>
              <a:gd name="connsiteX2" fmla="*/ 21600 w 21600"/>
              <a:gd name="connsiteY2" fmla="*/ 17322 h 23307"/>
              <a:gd name="connsiteX3" fmla="*/ 0 w 21600"/>
              <a:gd name="connsiteY3" fmla="*/ 20172 h 23307"/>
              <a:gd name="connsiteX4" fmla="*/ 0 w 21600"/>
              <a:gd name="connsiteY4" fmla="*/ 0 h 23307"/>
              <a:gd name="connsiteX0" fmla="*/ 0 w 21600"/>
              <a:gd name="connsiteY0" fmla="*/ 0 h 19900"/>
              <a:gd name="connsiteX1" fmla="*/ 21600 w 21600"/>
              <a:gd name="connsiteY1" fmla="*/ 0 h 19900"/>
              <a:gd name="connsiteX2" fmla="*/ 21600 w 21600"/>
              <a:gd name="connsiteY2" fmla="*/ 17322 h 19900"/>
              <a:gd name="connsiteX3" fmla="*/ 0 w 21600"/>
              <a:gd name="connsiteY3" fmla="*/ 16433 h 19900"/>
              <a:gd name="connsiteX4" fmla="*/ 0 w 21600"/>
              <a:gd name="connsiteY4" fmla="*/ 0 h 19900"/>
              <a:gd name="connsiteX0" fmla="*/ 0 w 21600"/>
              <a:gd name="connsiteY0" fmla="*/ 0 h 20352"/>
              <a:gd name="connsiteX1" fmla="*/ 21600 w 21600"/>
              <a:gd name="connsiteY1" fmla="*/ 0 h 20352"/>
              <a:gd name="connsiteX2" fmla="*/ 21600 w 21600"/>
              <a:gd name="connsiteY2" fmla="*/ 17322 h 20352"/>
              <a:gd name="connsiteX3" fmla="*/ 0 w 21600"/>
              <a:gd name="connsiteY3" fmla="*/ 16433 h 20352"/>
              <a:gd name="connsiteX4" fmla="*/ 0 w 21600"/>
              <a:gd name="connsiteY4" fmla="*/ 0 h 20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0352">
                <a:moveTo>
                  <a:pt x="0" y="0"/>
                </a:moveTo>
                <a:lnTo>
                  <a:pt x="21600" y="0"/>
                </a:lnTo>
                <a:lnTo>
                  <a:pt x="21600" y="17322"/>
                </a:lnTo>
                <a:cubicBezTo>
                  <a:pt x="8801" y="484"/>
                  <a:pt x="5852" y="30607"/>
                  <a:pt x="0" y="16433"/>
                </a:cubicBezTo>
                <a:lnTo>
                  <a:pt x="0" y="0"/>
                </a:lnTo>
                <a:close/>
              </a:path>
            </a:pathLst>
          </a:custGeom>
          <a:gradFill flip="none" rotWithShape="1">
            <a:gsLst>
              <a:gs pos="30000">
                <a:srgbClr val="F16025"/>
              </a:gs>
              <a:gs pos="0">
                <a:srgbClr val="FFC000"/>
              </a:gs>
            </a:gsLst>
            <a:lin ang="108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21005" y="202462"/>
            <a:ext cx="1942007" cy="363872"/>
          </a:xfrm>
          <a:prstGeom prst="rect">
            <a:avLst/>
          </a:prstGeom>
        </p:spPr>
      </p:pic>
      <p:sp>
        <p:nvSpPr>
          <p:cNvPr id="10" name="Rectangle 9"/>
          <p:cNvSpPr/>
          <p:nvPr/>
        </p:nvSpPr>
        <p:spPr>
          <a:xfrm>
            <a:off x="-21598" y="6746486"/>
            <a:ext cx="9165598" cy="126381"/>
          </a:xfrm>
          <a:prstGeom prst="rect">
            <a:avLst/>
          </a:prstGeom>
          <a:gradFill flip="none" rotWithShape="1">
            <a:gsLst>
              <a:gs pos="47000">
                <a:srgbClr val="F16025"/>
              </a:gs>
              <a:gs pos="0">
                <a:srgbClr val="FFC00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040519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Lst>
  <mc:AlternateContent xmlns:mc="http://schemas.openxmlformats.org/markup-compatibility/2006" xmlns:p14="http://schemas.microsoft.com/office/powerpoint/2010/main">
    <mc:Choice Requires="p14">
      <p:transition spd="med" p14:dur="700">
        <p:fade/>
      </p:transition>
    </mc:Choice>
    <mc:Fallback xmlns:mv="urn:schemas-microsoft-com:mac:vml" xmlns="">
      <p:transition spd="med">
        <p:fade/>
      </p:transition>
    </mc:Fallback>
  </mc:AlternateConten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1991" y="2284820"/>
            <a:ext cx="7124032" cy="1376916"/>
          </a:xfrm>
        </p:spPr>
        <p:txBody>
          <a:bodyPr>
            <a:noAutofit/>
          </a:bodyPr>
          <a:lstStyle/>
          <a:p>
            <a:pPr algn="ctr"/>
            <a:r>
              <a:rPr lang="en-US" sz="4000" dirty="0"/>
              <a:t>Evaluation and Management of Hyperkalemia</a:t>
            </a:r>
          </a:p>
        </p:txBody>
      </p:sp>
      <p:sp>
        <p:nvSpPr>
          <p:cNvPr id="5" name="TextBox 4"/>
          <p:cNvSpPr txBox="1"/>
          <p:nvPr/>
        </p:nvSpPr>
        <p:spPr>
          <a:xfrm>
            <a:off x="3615556" y="4714454"/>
            <a:ext cx="3884372" cy="521208"/>
          </a:xfrm>
          <a:prstGeom prst="rect">
            <a:avLst/>
          </a:prstGeom>
        </p:spPr>
        <p:txBody>
          <a:bodyPr vert="horz" lIns="0" tIns="102870" rIns="0" bIns="34290" rtlCol="0">
            <a:noAutofit/>
          </a:bodyPr>
          <a:lstStyle>
            <a:lvl1pPr lvl="0" indent="0">
              <a:lnSpc>
                <a:spcPct val="90000"/>
              </a:lnSpc>
              <a:spcBef>
                <a:spcPts val="0"/>
              </a:spcBef>
              <a:buClr>
                <a:schemeClr val="tx2"/>
              </a:buClr>
              <a:buSzPct val="120000"/>
              <a:buFont typeface="Arial" pitchFamily="34" charset="0"/>
              <a:buNone/>
              <a:defRPr lang="en-US" smtClean="0">
                <a:solidFill>
                  <a:schemeClr val="accent5"/>
                </a:solidFill>
              </a:defRPr>
            </a:lvl1pPr>
            <a:lvl2pPr marL="800100" indent="-228600">
              <a:lnSpc>
                <a:spcPct val="90000"/>
              </a:lnSpc>
              <a:spcBef>
                <a:spcPts val="600"/>
              </a:spcBef>
              <a:buClr>
                <a:schemeClr val="accent5"/>
              </a:buClr>
              <a:buSzPct val="120000"/>
              <a:buFont typeface="Arial" pitchFamily="34" charset="0"/>
              <a:buChar char="•"/>
              <a:defRPr lang="en-US" sz="2800" smtClean="0"/>
            </a:lvl2pPr>
            <a:lvl3pPr marL="1143000" indent="-228600">
              <a:lnSpc>
                <a:spcPct val="90000"/>
              </a:lnSpc>
              <a:spcBef>
                <a:spcPts val="600"/>
              </a:spcBef>
              <a:buClr>
                <a:schemeClr val="accent5"/>
              </a:buClr>
              <a:buFont typeface="Arial" pitchFamily="34" charset="0"/>
              <a:buChar char="•"/>
              <a:defRPr lang="en-US" sz="2800" smtClean="0"/>
            </a:lvl3pPr>
            <a:lvl4pPr marL="1600200" indent="-228600">
              <a:lnSpc>
                <a:spcPct val="90000"/>
              </a:lnSpc>
              <a:spcBef>
                <a:spcPts val="600"/>
              </a:spcBef>
              <a:buClr>
                <a:schemeClr val="accent5"/>
              </a:buClr>
              <a:buFont typeface="Arial" pitchFamily="34" charset="0"/>
              <a:buChar char="•"/>
              <a:defRPr lang="en-US" sz="2800" smtClean="0"/>
            </a:lvl4pPr>
            <a:lvl5pPr marL="2057400" indent="-228600">
              <a:lnSpc>
                <a:spcPct val="90000"/>
              </a:lnSpc>
              <a:spcBef>
                <a:spcPts val="600"/>
              </a:spcBef>
              <a:buClr>
                <a:schemeClr val="accent5"/>
              </a:buClr>
              <a:buFont typeface="Arial" pitchFamily="34" charset="0"/>
              <a:buChar char="•"/>
              <a:defRPr lang="en-US" sz="2800" dirty="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a:buClr>
                <a:srgbClr val="F16025"/>
              </a:buClr>
              <a:buSzPct val="125000"/>
            </a:pPr>
            <a:endParaRPr sz="1500" dirty="0">
              <a:solidFill>
                <a:srgbClr val="1F497D"/>
              </a:solidFill>
            </a:endParaRPr>
          </a:p>
        </p:txBody>
      </p:sp>
      <p:pic>
        <p:nvPicPr>
          <p:cNvPr id="9" name="Picture 8"/>
          <p:cNvPicPr>
            <a:picLocks noChangeAspect="1"/>
          </p:cNvPicPr>
          <p:nvPr/>
        </p:nvPicPr>
        <p:blipFill>
          <a:blip r:embed="rId3"/>
          <a:stretch>
            <a:fillRect/>
          </a:stretch>
        </p:blipFill>
        <p:spPr>
          <a:xfrm>
            <a:off x="146224" y="6237026"/>
            <a:ext cx="1093473" cy="472380"/>
          </a:xfrm>
          <a:prstGeom prst="rect">
            <a:avLst/>
          </a:prstGeom>
        </p:spPr>
      </p:pic>
      <p:sp>
        <p:nvSpPr>
          <p:cNvPr id="3" name="Rectangle 2"/>
          <p:cNvSpPr/>
          <p:nvPr/>
        </p:nvSpPr>
        <p:spPr>
          <a:xfrm>
            <a:off x="49428" y="5627308"/>
            <a:ext cx="3566128" cy="523220"/>
          </a:xfrm>
          <a:prstGeom prst="rect">
            <a:avLst/>
          </a:prstGeom>
        </p:spPr>
        <p:txBody>
          <a:bodyPr wrap="square">
            <a:spAutoFit/>
          </a:bodyPr>
          <a:lstStyle/>
          <a:p>
            <a:r>
              <a:rPr lang="en-US" sz="1400" dirty="0">
                <a:latin typeface="Segoe UI" panose="020B0502040204020203" pitchFamily="34" charset="0"/>
                <a:ea typeface="Segoe UI" panose="020B0502040204020203" pitchFamily="34" charset="0"/>
                <a:cs typeface="Segoe UI" panose="020B0502040204020203" pitchFamily="34" charset="0"/>
              </a:rPr>
              <a:t>This presentation was </a:t>
            </a:r>
            <a:r>
              <a:rPr lang="en-US" sz="1400" dirty="0" smtClean="0">
                <a:latin typeface="Segoe UI" panose="020B0502040204020203" pitchFamily="34" charset="0"/>
                <a:ea typeface="Segoe UI" panose="020B0502040204020203" pitchFamily="34" charset="0"/>
                <a:cs typeface="Segoe UI" panose="020B0502040204020203" pitchFamily="34" charset="0"/>
              </a:rPr>
              <a:t>funded by and created </a:t>
            </a:r>
            <a:r>
              <a:rPr lang="en-US" sz="1400" dirty="0">
                <a:latin typeface="Segoe UI" panose="020B0502040204020203" pitchFamily="34" charset="0"/>
                <a:ea typeface="Segoe UI" panose="020B0502040204020203" pitchFamily="34" charset="0"/>
                <a:cs typeface="Segoe UI" panose="020B0502040204020203" pitchFamily="34" charset="0"/>
              </a:rPr>
              <a:t>in </a:t>
            </a:r>
            <a:r>
              <a:rPr lang="en-US" sz="1400" dirty="0" smtClean="0">
                <a:latin typeface="Segoe UI" panose="020B0502040204020203" pitchFamily="34" charset="0"/>
                <a:ea typeface="Segoe UI" panose="020B0502040204020203" pitchFamily="34" charset="0"/>
                <a:cs typeface="Segoe UI" panose="020B0502040204020203" pitchFamily="34" charset="0"/>
              </a:rPr>
              <a:t>collaboration </a:t>
            </a:r>
            <a:r>
              <a:rPr lang="en-US" sz="1400" dirty="0">
                <a:latin typeface="Segoe UI" panose="020B0502040204020203" pitchFamily="34" charset="0"/>
                <a:ea typeface="Segoe UI" panose="020B0502040204020203" pitchFamily="34" charset="0"/>
                <a:cs typeface="Segoe UI" panose="020B0502040204020203" pitchFamily="34" charset="0"/>
              </a:rPr>
              <a:t>with </a:t>
            </a:r>
            <a:r>
              <a:rPr lang="en-US" sz="1400" dirty="0" smtClean="0">
                <a:latin typeface="Segoe UI" panose="020B0502040204020203" pitchFamily="34" charset="0"/>
                <a:ea typeface="Segoe UI" panose="020B0502040204020203" pitchFamily="34" charset="0"/>
                <a:cs typeface="Segoe UI" panose="020B0502040204020203" pitchFamily="34" charset="0"/>
              </a:rPr>
              <a:t>Relypsa</a:t>
            </a:r>
            <a:endParaRPr lang="en-US" sz="14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662359880"/>
      </p:ext>
    </p:extLst>
  </p:cSld>
  <p:clrMapOvr>
    <a:masterClrMapping/>
  </p:clrMapOvr>
  <mc:AlternateContent xmlns:mc="http://schemas.openxmlformats.org/markup-compatibility/2006" xmlns:p14="http://schemas.microsoft.com/office/powerpoint/2010/main">
    <mc:Choice Requires="p14">
      <p:transition p14:dur="10"/>
    </mc:Choice>
    <mc:Fallback xmlns:mv="urn:schemas-microsoft-com:mac:vml"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000" b="0" dirty="0"/>
              <a:t>Hyperkalemia and CKD</a:t>
            </a:r>
          </a:p>
        </p:txBody>
      </p:sp>
      <p:sp>
        <p:nvSpPr>
          <p:cNvPr id="3" name="Content Placeholder 2"/>
          <p:cNvSpPr>
            <a:spLocks noGrp="1"/>
          </p:cNvSpPr>
          <p:nvPr>
            <p:ph idx="1"/>
          </p:nvPr>
        </p:nvSpPr>
        <p:spPr>
          <a:xfrm>
            <a:off x="723331" y="1568061"/>
            <a:ext cx="7963470" cy="3800773"/>
          </a:xfrm>
        </p:spPr>
        <p:txBody>
          <a:bodyPr/>
          <a:lstStyle/>
          <a:p>
            <a:pPr>
              <a:buClr>
                <a:srgbClr val="F16025"/>
              </a:buClr>
            </a:pPr>
            <a:r>
              <a:rPr lang="en-US" sz="2500" dirty="0"/>
              <a:t>Patients with CKD are at higher risk for hyperkalemia, due to their decreased ability to excrete potassium, and the presence of other comorbid/predisposing conditions (e.g., diabetes, CVD)</a:t>
            </a:r>
            <a:endParaRPr lang="en-US" sz="2500" baseline="30000" dirty="0"/>
          </a:p>
          <a:p>
            <a:pPr>
              <a:buClr>
                <a:srgbClr val="F16025"/>
              </a:buClr>
            </a:pPr>
            <a:r>
              <a:rPr lang="en-US" sz="2500" dirty="0"/>
              <a:t>Hyperkalemia has been reported as high as 40-50%, in CKD patients (compared to 2-3% in the general population)</a:t>
            </a:r>
          </a:p>
        </p:txBody>
      </p:sp>
      <p:sp>
        <p:nvSpPr>
          <p:cNvPr id="4" name="Rectangle 3"/>
          <p:cNvSpPr/>
          <p:nvPr/>
        </p:nvSpPr>
        <p:spPr>
          <a:xfrm>
            <a:off x="5787268" y="6395017"/>
            <a:ext cx="3350526"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 Kovesdy C. </a:t>
            </a:r>
            <a:r>
              <a:rPr lang="en-US" sz="1200" i="1" dirty="0">
                <a:latin typeface="Segoe UI" panose="020B0502040204020203" pitchFamily="34" charset="0"/>
                <a:ea typeface="Segoe UI" panose="020B0502040204020203" pitchFamily="34" charset="0"/>
                <a:cs typeface="Segoe UI" panose="020B0502040204020203" pitchFamily="34" charset="0"/>
              </a:rPr>
              <a:t>Nat Rev 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p>
        </p:txBody>
      </p:sp>
    </p:spTree>
    <p:extLst>
      <p:ext uri="{BB962C8B-B14F-4D97-AF65-F5344CB8AC3E}">
        <p14:creationId xmlns:p14="http://schemas.microsoft.com/office/powerpoint/2010/main" val="1931454402"/>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790" y="741860"/>
            <a:ext cx="7573610" cy="848484"/>
          </a:xfrm>
        </p:spPr>
        <p:txBody>
          <a:bodyPr>
            <a:noAutofit/>
          </a:bodyPr>
          <a:lstStyle/>
          <a:p>
            <a:r>
              <a:rPr lang="en-US" b="0" dirty="0"/>
              <a:t>All-Cause Mortality Associated With Serum Potassium Levels in Patients with CKD</a:t>
            </a:r>
            <a:endParaRPr lang="en-US" dirty="0"/>
          </a:p>
        </p:txBody>
      </p:sp>
      <p:pic>
        <p:nvPicPr>
          <p:cNvPr id="5" name="Picture 4"/>
          <p:cNvPicPr>
            <a:picLocks noChangeAspect="1"/>
          </p:cNvPicPr>
          <p:nvPr/>
        </p:nvPicPr>
        <p:blipFill>
          <a:blip r:embed="rId3"/>
          <a:stretch>
            <a:fillRect/>
          </a:stretch>
        </p:blipFill>
        <p:spPr>
          <a:xfrm>
            <a:off x="122590" y="2264659"/>
            <a:ext cx="4335110" cy="2880375"/>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4631581" y="2264658"/>
            <a:ext cx="4358216" cy="2880376"/>
          </a:xfrm>
          <a:prstGeom prst="rect">
            <a:avLst/>
          </a:prstGeom>
          <a:ln>
            <a:solidFill>
              <a:schemeClr val="tx1"/>
            </a:solidFill>
          </a:ln>
        </p:spPr>
      </p:pic>
      <p:sp>
        <p:nvSpPr>
          <p:cNvPr id="8" name="Rectangle 7"/>
          <p:cNvSpPr/>
          <p:nvPr/>
        </p:nvSpPr>
        <p:spPr>
          <a:xfrm>
            <a:off x="1383904" y="1926105"/>
            <a:ext cx="1989647" cy="338554"/>
          </a:xfrm>
          <a:prstGeom prst="rect">
            <a:avLst/>
          </a:prstGeom>
        </p:spPr>
        <p:txBody>
          <a:bodyPr wrap="none">
            <a:spAutoFit/>
          </a:bodyPr>
          <a:lstStyle/>
          <a:p>
            <a:r>
              <a:rPr lang="en-US" sz="1600" b="1" dirty="0">
                <a:latin typeface="Segoe UI" panose="020B0502040204020203" pitchFamily="34" charset="0"/>
                <a:ea typeface="Segoe UI" panose="020B0502040204020203" pitchFamily="34" charset="0"/>
                <a:cs typeface="Segoe UI" panose="020B0502040204020203" pitchFamily="34" charset="0"/>
              </a:rPr>
              <a:t>Non-Dialysis CKD</a:t>
            </a:r>
            <a:r>
              <a:rPr lang="en-US" sz="1600" b="1" baseline="30000" dirty="0">
                <a:latin typeface="Segoe UI" panose="020B0502040204020203" pitchFamily="34" charset="0"/>
                <a:ea typeface="Segoe UI" panose="020B0502040204020203" pitchFamily="34" charset="0"/>
                <a:cs typeface="Segoe UI" panose="020B0502040204020203" pitchFamily="34" charset="0"/>
              </a:rPr>
              <a:t>1</a:t>
            </a:r>
          </a:p>
        </p:txBody>
      </p:sp>
      <p:sp>
        <p:nvSpPr>
          <p:cNvPr id="9" name="Rectangle 8"/>
          <p:cNvSpPr/>
          <p:nvPr/>
        </p:nvSpPr>
        <p:spPr>
          <a:xfrm>
            <a:off x="6353534" y="1931666"/>
            <a:ext cx="1156086" cy="338554"/>
          </a:xfrm>
          <a:prstGeom prst="rect">
            <a:avLst/>
          </a:prstGeom>
        </p:spPr>
        <p:txBody>
          <a:bodyPr wrap="none">
            <a:spAutoFit/>
          </a:bodyPr>
          <a:lstStyle/>
          <a:p>
            <a:pPr algn="ctr"/>
            <a:r>
              <a:rPr lang="en-US" sz="1600" b="1" dirty="0">
                <a:latin typeface="Segoe UI" panose="020B0502040204020203" pitchFamily="34" charset="0"/>
                <a:ea typeface="Segoe UI" panose="020B0502040204020203" pitchFamily="34" charset="0"/>
                <a:cs typeface="Segoe UI" panose="020B0502040204020203" pitchFamily="34" charset="0"/>
              </a:rPr>
              <a:t>Dialysis</a:t>
            </a:r>
            <a:r>
              <a:rPr lang="en-US" sz="1600" b="1" baseline="30000" dirty="0">
                <a:latin typeface="Segoe UI" panose="020B0502040204020203" pitchFamily="34" charset="0"/>
                <a:ea typeface="Segoe UI" panose="020B0502040204020203" pitchFamily="34" charset="0"/>
                <a:cs typeface="Segoe UI" panose="020B0502040204020203" pitchFamily="34" charset="0"/>
              </a:rPr>
              <a:t>2</a:t>
            </a:r>
            <a:r>
              <a:rPr lang="en-US" sz="1600" b="1" dirty="0">
                <a:latin typeface="Segoe UI" panose="020B0502040204020203" pitchFamily="34" charset="0"/>
                <a:ea typeface="Segoe UI" panose="020B0502040204020203" pitchFamily="34" charset="0"/>
                <a:cs typeface="Segoe UI" panose="020B0502040204020203" pitchFamily="34" charset="0"/>
              </a:rPr>
              <a:t>   </a:t>
            </a:r>
          </a:p>
        </p:txBody>
      </p:sp>
      <p:sp>
        <p:nvSpPr>
          <p:cNvPr id="10" name="Rectangle 9"/>
          <p:cNvSpPr/>
          <p:nvPr/>
        </p:nvSpPr>
        <p:spPr>
          <a:xfrm>
            <a:off x="198790" y="5207780"/>
            <a:ext cx="4170010" cy="830997"/>
          </a:xfrm>
          <a:prstGeom prst="rect">
            <a:avLst/>
          </a:prstGeom>
        </p:spPr>
        <p:txBody>
          <a:bodyPr wrap="square">
            <a:spAutoFit/>
          </a:bodyPr>
          <a:lstStyle/>
          <a:p>
            <a:pPr algn="ctr"/>
            <a:r>
              <a:rPr lang="en-US" sz="1200" dirty="0">
                <a:latin typeface="Segoe UI" panose="020B0502040204020203" pitchFamily="34" charset="0"/>
                <a:ea typeface="Segoe UI" panose="020B0502040204020203" pitchFamily="34" charset="0"/>
                <a:cs typeface="Segoe UI" panose="020B0502040204020203" pitchFamily="34" charset="0"/>
              </a:rPr>
              <a:t>Multivariable adjusted log hazards (solid line) and 95% confidence intervals (dashed lines) of all-cause predialysis mortality associated with serum potassium levels in the entire study population (n=1,227).</a:t>
            </a:r>
          </a:p>
        </p:txBody>
      </p:sp>
      <p:sp>
        <p:nvSpPr>
          <p:cNvPr id="11" name="Rectangle 10"/>
          <p:cNvSpPr/>
          <p:nvPr/>
        </p:nvSpPr>
        <p:spPr>
          <a:xfrm>
            <a:off x="4457700" y="5220479"/>
            <a:ext cx="4635572" cy="646331"/>
          </a:xfrm>
          <a:prstGeom prst="rect">
            <a:avLst/>
          </a:prstGeom>
        </p:spPr>
        <p:txBody>
          <a:bodyPr wrap="square">
            <a:spAutoFit/>
          </a:bodyPr>
          <a:lstStyle/>
          <a:p>
            <a:pPr algn="ctr"/>
            <a:r>
              <a:rPr lang="en-US" sz="1200" dirty="0">
                <a:latin typeface="Segoe UI" panose="020B0502040204020203" pitchFamily="34" charset="0"/>
                <a:ea typeface="Segoe UI" panose="020B0502040204020203" pitchFamily="34" charset="0"/>
                <a:cs typeface="Segoe UI" panose="020B0502040204020203" pitchFamily="34" charset="0"/>
              </a:rPr>
              <a:t>Association of serum potassium, used as a time-varying covariate, with mortality in patients undergoing peritoneal dialysis (n=10,454). Dashed lines represent 95% confidence intervals.</a:t>
            </a:r>
          </a:p>
        </p:txBody>
      </p:sp>
      <p:sp>
        <p:nvSpPr>
          <p:cNvPr id="3" name="Rectangle 2"/>
          <p:cNvSpPr/>
          <p:nvPr/>
        </p:nvSpPr>
        <p:spPr>
          <a:xfrm>
            <a:off x="4897148" y="6249957"/>
            <a:ext cx="4196124" cy="461665"/>
          </a:xfrm>
          <a:prstGeom prst="rect">
            <a:avLst/>
          </a:prstGeom>
        </p:spPr>
        <p:txBody>
          <a:bodyPr wrap="square">
            <a:spAutoFit/>
          </a:bodyPr>
          <a:lstStyle/>
          <a:p>
            <a:r>
              <a:rPr lang="en-US" sz="1200" dirty="0"/>
              <a:t>1) </a:t>
            </a:r>
            <a:r>
              <a:rPr lang="en-US" sz="1200" dirty="0">
                <a:latin typeface="Segoe UI" panose="020B0502040204020203" pitchFamily="34" charset="0"/>
                <a:ea typeface="Segoe UI" panose="020B0502040204020203" pitchFamily="34" charset="0"/>
                <a:cs typeface="Segoe UI" panose="020B0502040204020203" pitchFamily="34" charset="0"/>
              </a:rPr>
              <a:t>Hayes J, et al. </a:t>
            </a:r>
            <a:r>
              <a:rPr lang="en-US" sz="1200" i="1" dirty="0">
                <a:latin typeface="Segoe UI" panose="020B0502040204020203" pitchFamily="34" charset="0"/>
                <a:ea typeface="Segoe UI" panose="020B0502040204020203" pitchFamily="34" charset="0"/>
                <a:cs typeface="Segoe UI" panose="020B0502040204020203" pitchFamily="34" charset="0"/>
              </a:rPr>
              <a:t>Nephron Clin Pract</a:t>
            </a:r>
            <a:r>
              <a:rPr lang="en-US" sz="1200" dirty="0">
                <a:latin typeface="Segoe UI" panose="020B0502040204020203" pitchFamily="34" charset="0"/>
                <a:ea typeface="Segoe UI" panose="020B0502040204020203" pitchFamily="34" charset="0"/>
                <a:cs typeface="Segoe UI" panose="020B0502040204020203" pitchFamily="34" charset="0"/>
              </a:rPr>
              <a:t>. 2012;120:c8-c16.</a:t>
            </a:r>
          </a:p>
          <a:p>
            <a:r>
              <a:rPr lang="en-US" sz="1200" dirty="0">
                <a:latin typeface="Segoe UI" panose="020B0502040204020203" pitchFamily="34" charset="0"/>
                <a:ea typeface="Segoe UI" panose="020B0502040204020203" pitchFamily="34" charset="0"/>
                <a:cs typeface="Segoe UI" panose="020B0502040204020203" pitchFamily="34" charset="0"/>
              </a:rPr>
              <a:t>2) Torlén K, et al. </a:t>
            </a:r>
            <a:r>
              <a:rPr lang="en-US" sz="1200" i="1" dirty="0">
                <a:latin typeface="Segoe UI" panose="020B0502040204020203" pitchFamily="34" charset="0"/>
                <a:ea typeface="Segoe UI" panose="020B0502040204020203" pitchFamily="34" charset="0"/>
                <a:cs typeface="Segoe UI" panose="020B0502040204020203" pitchFamily="34" charset="0"/>
              </a:rPr>
              <a:t>Clin J Am Soc Nephrol</a:t>
            </a:r>
            <a:r>
              <a:rPr lang="en-US" sz="1200" dirty="0">
                <a:latin typeface="Segoe UI" panose="020B0502040204020203" pitchFamily="34" charset="0"/>
                <a:ea typeface="Segoe UI" panose="020B0502040204020203" pitchFamily="34" charset="0"/>
                <a:cs typeface="Segoe UI" panose="020B0502040204020203" pitchFamily="34" charset="0"/>
              </a:rPr>
              <a:t>. 2012;7:1272-1284.</a:t>
            </a:r>
          </a:p>
        </p:txBody>
      </p:sp>
    </p:spTree>
    <p:extLst>
      <p:ext uri="{BB962C8B-B14F-4D97-AF65-F5344CB8AC3E}">
        <p14:creationId xmlns:p14="http://schemas.microsoft.com/office/powerpoint/2010/main" val="2232363363"/>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1673" y="756335"/>
            <a:ext cx="8395854" cy="584775"/>
          </a:xfrm>
          <a:prstGeom prst="rect">
            <a:avLst/>
          </a:prstGeom>
        </p:spPr>
        <p:txBody>
          <a:bodyPr wrap="square">
            <a:spAutoFit/>
          </a:bodyPr>
          <a:lstStyle/>
          <a:p>
            <a:r>
              <a:rPr lang="en-US" sz="32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Risk Factors for Hyperkalemia in CKD</a:t>
            </a:r>
          </a:p>
        </p:txBody>
      </p:sp>
      <p:sp>
        <p:nvSpPr>
          <p:cNvPr id="4" name="Rectangle 3"/>
          <p:cNvSpPr/>
          <p:nvPr/>
        </p:nvSpPr>
        <p:spPr>
          <a:xfrm>
            <a:off x="5777345" y="6331527"/>
            <a:ext cx="3265055" cy="276999"/>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 </a:t>
            </a:r>
            <a:r>
              <a:rPr lang="en-US" sz="1200" i="1" dirty="0">
                <a:latin typeface="Segoe UI" panose="020B0502040204020203" pitchFamily="34" charset="0"/>
                <a:ea typeface="Segoe UI" panose="020B0502040204020203" pitchFamily="34" charset="0"/>
                <a:cs typeface="Segoe UI" panose="020B0502040204020203" pitchFamily="34" charset="0"/>
              </a:rPr>
              <a:t>Nat Rev 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p>
        </p:txBody>
      </p:sp>
      <p:sp>
        <p:nvSpPr>
          <p:cNvPr id="5" name="Rectangle 4"/>
          <p:cNvSpPr/>
          <p:nvPr/>
        </p:nvSpPr>
        <p:spPr>
          <a:xfrm>
            <a:off x="170873" y="6331527"/>
            <a:ext cx="3916218" cy="276999"/>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RAASi</a:t>
            </a:r>
            <a:r>
              <a:rPr lang="en-US" sz="1200" dirty="0">
                <a:latin typeface="Segoe UI" panose="020B0502040204020203" pitchFamily="34" charset="0"/>
                <a:ea typeface="Segoe UI" panose="020B0502040204020203" pitchFamily="34" charset="0"/>
                <a:cs typeface="Segoe UI" panose="020B0502040204020203" pitchFamily="34" charset="0"/>
              </a:rPr>
              <a:t>, renin-angiotensin-aldosterone system inhibitors.</a:t>
            </a:r>
          </a:p>
        </p:txBody>
      </p:sp>
      <p:sp>
        <p:nvSpPr>
          <p:cNvPr id="8" name="Rectangle 7"/>
          <p:cNvSpPr/>
          <p:nvPr/>
        </p:nvSpPr>
        <p:spPr>
          <a:xfrm>
            <a:off x="648854" y="1408345"/>
            <a:ext cx="5932055" cy="3170099"/>
          </a:xfrm>
          <a:prstGeom prst="rect">
            <a:avLst/>
          </a:prstGeom>
        </p:spPr>
        <p:txBody>
          <a:bodyPr wrap="square">
            <a:spAutoFit/>
          </a:bodyPr>
          <a:lstStyle/>
          <a:p>
            <a:pPr marL="342900" indent="-342900">
              <a:spcBef>
                <a:spcPts val="1200"/>
              </a:spcBef>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Potassium intake</a:t>
            </a:r>
          </a:p>
          <a:p>
            <a:pPr marL="342900" indent="-342900">
              <a:spcBef>
                <a:spcPts val="1200"/>
              </a:spcBef>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Metabolic acidosis </a:t>
            </a:r>
          </a:p>
          <a:p>
            <a:pPr marL="342900" indent="-342900">
              <a:spcBef>
                <a:spcPts val="1200"/>
              </a:spcBef>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RAAS inhibition</a:t>
            </a:r>
          </a:p>
          <a:p>
            <a:pPr marL="342900" indent="-342900">
              <a:spcBef>
                <a:spcPts val="1200"/>
              </a:spcBef>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Diabetes </a:t>
            </a:r>
          </a:p>
          <a:p>
            <a:pPr marL="342900" indent="-342900">
              <a:spcBef>
                <a:spcPts val="1200"/>
              </a:spcBef>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Heart failure </a:t>
            </a:r>
          </a:p>
          <a:p>
            <a:pPr marL="342900" indent="-342900">
              <a:spcBef>
                <a:spcPts val="1200"/>
              </a:spcBef>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Coronary artery and peripheral vascular disease</a:t>
            </a:r>
          </a:p>
        </p:txBody>
      </p:sp>
    </p:spTree>
    <p:extLst>
      <p:ext uri="{BB962C8B-B14F-4D97-AF65-F5344CB8AC3E}">
        <p14:creationId xmlns:p14="http://schemas.microsoft.com/office/powerpoint/2010/main" val="1410258711"/>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49378" y="1213805"/>
            <a:ext cx="8716507" cy="5200849"/>
          </a:xfrm>
          <a:prstGeom prst="rect">
            <a:avLst/>
          </a:prstGeom>
          <a:ln>
            <a:solidFill>
              <a:schemeClr val="tx1"/>
            </a:solidFill>
          </a:ln>
        </p:spPr>
      </p:pic>
      <p:sp>
        <p:nvSpPr>
          <p:cNvPr id="6" name="Rectangle 5"/>
          <p:cNvSpPr/>
          <p:nvPr/>
        </p:nvSpPr>
        <p:spPr>
          <a:xfrm>
            <a:off x="138541" y="736751"/>
            <a:ext cx="5943603" cy="477054"/>
          </a:xfrm>
          <a:prstGeom prst="rect">
            <a:avLst/>
          </a:prstGeom>
        </p:spPr>
        <p:txBody>
          <a:bodyPr wrap="square">
            <a:spAutoFit/>
          </a:bodyPr>
          <a:lstStyle/>
          <a:p>
            <a:r>
              <a:rPr lang="en-US" sz="2500" dirty="0">
                <a:solidFill>
                  <a:srgbClr val="000000"/>
                </a:solidFill>
                <a:latin typeface="Segoe UI" panose="020B0502040204020203" pitchFamily="34" charset="0"/>
                <a:ea typeface="Segoe UI" panose="020B0502040204020203" pitchFamily="34" charset="0"/>
                <a:cs typeface="Segoe UI" panose="020B0502040204020203" pitchFamily="34" charset="0"/>
              </a:rPr>
              <a:t>Mechanisms of Hyperkalemia in CKD</a:t>
            </a:r>
            <a:endParaRPr lang="en-US" sz="2500" dirty="0">
              <a:latin typeface="Segoe UI" panose="020B0502040204020203" pitchFamily="34" charset="0"/>
              <a:ea typeface="Segoe UI" panose="020B0502040204020203" pitchFamily="34" charset="0"/>
              <a:cs typeface="Segoe UI" panose="020B0502040204020203" pitchFamily="34" charset="0"/>
            </a:endParaRPr>
          </a:p>
        </p:txBody>
      </p:sp>
      <p:sp>
        <p:nvSpPr>
          <p:cNvPr id="7" name="Rectangle 6"/>
          <p:cNvSpPr/>
          <p:nvPr/>
        </p:nvSpPr>
        <p:spPr>
          <a:xfrm>
            <a:off x="5777346" y="6414654"/>
            <a:ext cx="3546763" cy="276999"/>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CP. </a:t>
            </a:r>
            <a:r>
              <a:rPr lang="en-US" sz="1200" i="1" dirty="0">
                <a:latin typeface="Segoe UI" panose="020B0502040204020203" pitchFamily="34" charset="0"/>
                <a:ea typeface="Segoe UI" panose="020B0502040204020203" pitchFamily="34" charset="0"/>
                <a:cs typeface="Segoe UI" panose="020B0502040204020203" pitchFamily="34" charset="0"/>
              </a:rPr>
              <a:t>Nat Rev </a:t>
            </a:r>
            <a:r>
              <a:rPr lang="en-US" sz="1200" i="1" dirty="0" err="1">
                <a:latin typeface="Segoe UI" panose="020B0502040204020203" pitchFamily="34" charset="0"/>
                <a:ea typeface="Segoe UI" panose="020B0502040204020203" pitchFamily="34" charset="0"/>
                <a:cs typeface="Segoe UI" panose="020B0502040204020203" pitchFamily="34" charset="0"/>
              </a:rPr>
              <a:t>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p>
        </p:txBody>
      </p:sp>
    </p:spTree>
    <p:extLst>
      <p:ext uri="{BB962C8B-B14F-4D97-AF65-F5344CB8AC3E}">
        <p14:creationId xmlns:p14="http://schemas.microsoft.com/office/powerpoint/2010/main" val="886726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ChangeArrowheads="1"/>
          </p:cNvSpPr>
          <p:nvPr>
            <p:ph type="ctrTitle"/>
          </p:nvPr>
        </p:nvSpPr>
        <p:spPr>
          <a:xfrm>
            <a:off x="1534631" y="2781882"/>
            <a:ext cx="6131443" cy="1565672"/>
          </a:xfrm>
          <a:noFill/>
          <a:ln w="57150">
            <a:noFill/>
            <a:miter lim="800000"/>
            <a:headEnd/>
            <a:tailEnd/>
          </a:ln>
        </p:spPr>
        <p:txBody>
          <a:bodyPr/>
          <a:lstStyle/>
          <a:p>
            <a:r>
              <a:rPr lang="en-US" sz="3800" dirty="0">
                <a:solidFill>
                  <a:schemeClr val="tx1">
                    <a:lumMod val="75000"/>
                    <a:lumOff val="25000"/>
                  </a:schemeClr>
                </a:solidFill>
              </a:rPr>
              <a:t>Evaluation of Hyperkalemia</a:t>
            </a:r>
          </a:p>
        </p:txBody>
      </p:sp>
    </p:spTree>
    <p:extLst>
      <p:ext uri="{BB962C8B-B14F-4D97-AF65-F5344CB8AC3E}">
        <p14:creationId xmlns:p14="http://schemas.microsoft.com/office/powerpoint/2010/main" val="31839135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5194" y="1480571"/>
            <a:ext cx="8018472" cy="3171781"/>
          </a:xfrm>
        </p:spPr>
        <p:txBody>
          <a:bodyPr/>
          <a:lstStyle/>
          <a:p>
            <a:pPr>
              <a:buClr>
                <a:srgbClr val="F16025"/>
              </a:buClr>
            </a:pPr>
            <a:r>
              <a:rPr lang="en-US" dirty="0"/>
              <a:t>Often asymptomatic, but patients may report non-specific symptoms, including palpitations, nausea, muscle pain, weakness, dyspnea, or paresthesia</a:t>
            </a:r>
          </a:p>
          <a:p>
            <a:pPr>
              <a:buClr>
                <a:srgbClr val="F16025"/>
              </a:buClr>
            </a:pPr>
            <a:r>
              <a:rPr lang="en-US" dirty="0"/>
              <a:t>Hyperkalemia can lead to disturbances of cardiac rhythm, which can be fatal</a:t>
            </a:r>
          </a:p>
        </p:txBody>
      </p:sp>
      <p:sp>
        <p:nvSpPr>
          <p:cNvPr id="4" name="Title 1"/>
          <p:cNvSpPr>
            <a:spLocks noGrp="1"/>
          </p:cNvSpPr>
          <p:nvPr>
            <p:ph type="title"/>
          </p:nvPr>
        </p:nvSpPr>
        <p:spPr>
          <a:xfrm>
            <a:off x="469552" y="808851"/>
            <a:ext cx="8229600" cy="613664"/>
          </a:xfrm>
        </p:spPr>
        <p:txBody>
          <a:bodyPr>
            <a:normAutofit/>
          </a:bodyPr>
          <a:lstStyle/>
          <a:p>
            <a:r>
              <a:rPr lang="en-US" sz="3200" b="0" dirty="0"/>
              <a:t>Hyperkalemia: Symptoms</a:t>
            </a:r>
          </a:p>
        </p:txBody>
      </p:sp>
      <p:sp>
        <p:nvSpPr>
          <p:cNvPr id="2" name="Rectangle 1"/>
          <p:cNvSpPr/>
          <p:nvPr/>
        </p:nvSpPr>
        <p:spPr>
          <a:xfrm>
            <a:off x="4558146" y="6211669"/>
            <a:ext cx="4593594" cy="461665"/>
          </a:xfrm>
          <a:prstGeom prst="rect">
            <a:avLst/>
          </a:prstGeom>
        </p:spPr>
        <p:txBody>
          <a:bodyPr wrap="square">
            <a:spAutoFit/>
          </a:bodyPr>
          <a:lstStyle/>
          <a:p>
            <a:pPr>
              <a:defRPr/>
            </a:pPr>
            <a:r>
              <a:rPr lang="en-US" sz="1200" dirty="0" err="1">
                <a:latin typeface="Segoe UI" panose="020B0502040204020203" pitchFamily="34" charset="0"/>
                <a:ea typeface="Segoe UI" panose="020B0502040204020203" pitchFamily="34" charset="0"/>
                <a:cs typeface="Segoe UI" panose="020B0502040204020203" pitchFamily="34" charset="0"/>
              </a:rPr>
              <a:t>Viera</a:t>
            </a:r>
            <a:r>
              <a:rPr lang="en-US" sz="1200" dirty="0">
                <a:latin typeface="Segoe UI" panose="020B0502040204020203" pitchFamily="34" charset="0"/>
                <a:ea typeface="Segoe UI" panose="020B0502040204020203" pitchFamily="34" charset="0"/>
                <a:cs typeface="Segoe UI" panose="020B0502040204020203" pitchFamily="34" charset="0"/>
              </a:rPr>
              <a:t> A, Wouk N. </a:t>
            </a:r>
            <a:r>
              <a:rPr lang="en-US" sz="1200" i="1" dirty="0">
                <a:latin typeface="Segoe UI" panose="020B0502040204020203" pitchFamily="34" charset="0"/>
                <a:ea typeface="Segoe UI" panose="020B0502040204020203" pitchFamily="34" charset="0"/>
                <a:cs typeface="Segoe UI" panose="020B0502040204020203" pitchFamily="34" charset="0"/>
              </a:rPr>
              <a:t>Am Fam Physician</a:t>
            </a:r>
            <a:r>
              <a:rPr lang="en-US" sz="1200" dirty="0">
                <a:latin typeface="Segoe UI" panose="020B0502040204020203" pitchFamily="34" charset="0"/>
                <a:ea typeface="Segoe UI" panose="020B0502040204020203" pitchFamily="34" charset="0"/>
                <a:cs typeface="Segoe UI" panose="020B0502040204020203" pitchFamily="34" charset="0"/>
              </a:rPr>
              <a:t>. 2015;92:487-495.</a:t>
            </a:r>
          </a:p>
          <a:p>
            <a:pPr lvl="0">
              <a:defRPr/>
            </a:pPr>
            <a:r>
              <a:rPr lang="en-US" sz="1200" dirty="0">
                <a:latin typeface="Segoe UI" panose="020B0502040204020203" pitchFamily="34" charset="0"/>
                <a:ea typeface="Segoe UI" panose="020B0502040204020203" pitchFamily="34" charset="0"/>
                <a:cs typeface="Segoe UI" panose="020B0502040204020203" pitchFamily="34" charset="0"/>
              </a:rPr>
              <a:t>Epstein M, et al. </a:t>
            </a:r>
            <a:r>
              <a:rPr lang="en-US" sz="1200" i="1" dirty="0">
                <a:latin typeface="Segoe UI" panose="020B0502040204020203" pitchFamily="34" charset="0"/>
                <a:ea typeface="Segoe UI" panose="020B0502040204020203" pitchFamily="34" charset="0"/>
                <a:cs typeface="Segoe UI" panose="020B0502040204020203" pitchFamily="34" charset="0"/>
              </a:rPr>
              <a:t>Am J </a:t>
            </a:r>
            <a:r>
              <a:rPr lang="en-US" sz="1200" i="1" dirty="0" err="1">
                <a:latin typeface="Segoe UI" panose="020B0502040204020203" pitchFamily="34" charset="0"/>
                <a:ea typeface="Segoe UI" panose="020B0502040204020203" pitchFamily="34" charset="0"/>
                <a:cs typeface="Segoe UI" panose="020B0502040204020203" pitchFamily="34" charset="0"/>
              </a:rPr>
              <a:t>Manag</a:t>
            </a:r>
            <a:r>
              <a:rPr lang="en-US" sz="1200" i="1" dirty="0">
                <a:latin typeface="Segoe UI" panose="020B0502040204020203" pitchFamily="34" charset="0"/>
                <a:ea typeface="Segoe UI" panose="020B0502040204020203" pitchFamily="34" charset="0"/>
                <a:cs typeface="Segoe UI" panose="020B0502040204020203" pitchFamily="34" charset="0"/>
              </a:rPr>
              <a:t> Care</a:t>
            </a:r>
            <a:r>
              <a:rPr lang="en-US" sz="1200" dirty="0">
                <a:latin typeface="Segoe UI" panose="020B0502040204020203" pitchFamily="34" charset="0"/>
                <a:ea typeface="Segoe UI" panose="020B0502040204020203" pitchFamily="34" charset="0"/>
                <a:cs typeface="Segoe UI" panose="020B0502040204020203" pitchFamily="34" charset="0"/>
              </a:rPr>
              <a:t>. 2015;21(11 </a:t>
            </a:r>
            <a:r>
              <a:rPr lang="en-US" sz="1200" dirty="0" err="1">
                <a:latin typeface="Segoe UI" panose="020B0502040204020203" pitchFamily="34" charset="0"/>
                <a:ea typeface="Segoe UI" panose="020B0502040204020203" pitchFamily="34" charset="0"/>
                <a:cs typeface="Segoe UI" panose="020B0502040204020203" pitchFamily="34" charset="0"/>
              </a:rPr>
              <a:t>Suppl</a:t>
            </a:r>
            <a:r>
              <a:rPr lang="en-US" sz="1200" dirty="0">
                <a:latin typeface="Segoe UI" panose="020B0502040204020203" pitchFamily="34" charset="0"/>
                <a:ea typeface="Segoe UI" panose="020B0502040204020203" pitchFamily="34" charset="0"/>
                <a:cs typeface="Segoe UI" panose="020B0502040204020203" pitchFamily="34" charset="0"/>
              </a:rPr>
              <a:t>):S212-S220.</a:t>
            </a:r>
          </a:p>
        </p:txBody>
      </p:sp>
    </p:spTree>
    <p:extLst>
      <p:ext uri="{BB962C8B-B14F-4D97-AF65-F5344CB8AC3E}">
        <p14:creationId xmlns:p14="http://schemas.microsoft.com/office/powerpoint/2010/main" val="1339143026"/>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630" y="821304"/>
            <a:ext cx="8229600" cy="613664"/>
          </a:xfrm>
        </p:spPr>
        <p:txBody>
          <a:bodyPr>
            <a:normAutofit/>
          </a:bodyPr>
          <a:lstStyle/>
          <a:p>
            <a:r>
              <a:rPr lang="en-US" sz="3200" b="0" dirty="0"/>
              <a:t>Hyperkalemia: Serum Potassium Levels</a:t>
            </a:r>
          </a:p>
        </p:txBody>
      </p:sp>
      <p:sp>
        <p:nvSpPr>
          <p:cNvPr id="3" name="Content Placeholder 2"/>
          <p:cNvSpPr>
            <a:spLocks noGrp="1"/>
          </p:cNvSpPr>
          <p:nvPr>
            <p:ph idx="1"/>
          </p:nvPr>
        </p:nvSpPr>
        <p:spPr>
          <a:xfrm>
            <a:off x="581857" y="1569438"/>
            <a:ext cx="7805373" cy="3123586"/>
          </a:xfrm>
        </p:spPr>
        <p:txBody>
          <a:bodyPr/>
          <a:lstStyle/>
          <a:p>
            <a:pPr>
              <a:buClr>
                <a:srgbClr val="F16025"/>
              </a:buClr>
            </a:pPr>
            <a:r>
              <a:rPr lang="en-US" sz="2400" dirty="0"/>
              <a:t>Hyperkalemia is defined as a serum potassium level above the normal/reference range (3.0 - 5.0 </a:t>
            </a:r>
            <a:r>
              <a:rPr lang="en-US" sz="2400" dirty="0" err="1"/>
              <a:t>mEq</a:t>
            </a:r>
            <a:r>
              <a:rPr lang="en-US" sz="2400" dirty="0"/>
              <a:t>/L*)</a:t>
            </a:r>
          </a:p>
          <a:p>
            <a:pPr>
              <a:buClr>
                <a:srgbClr val="F16025"/>
              </a:buClr>
            </a:pPr>
            <a:r>
              <a:rPr lang="en-US" sz="2400" dirty="0"/>
              <a:t>Various cutoffs, such as &gt;5.0, &gt;5.5, or &gt;6.0 mEq/L have been used to indicate different levels of severity</a:t>
            </a:r>
            <a:endParaRPr lang="en-US" sz="2400" baseline="30000" dirty="0"/>
          </a:p>
          <a:p>
            <a:pPr>
              <a:buClr>
                <a:srgbClr val="F16025"/>
              </a:buClr>
            </a:pPr>
            <a:r>
              <a:rPr lang="en-US" sz="2400" dirty="0"/>
              <a:t>Severe hyperkalemia is most often defined as serum levels &gt;6 mEq/L</a:t>
            </a:r>
            <a:endParaRPr lang="en-US" sz="2400" baseline="30000" dirty="0"/>
          </a:p>
          <a:p>
            <a:pPr>
              <a:buClr>
                <a:srgbClr val="F16025"/>
              </a:buClr>
            </a:pPr>
            <a:endParaRPr lang="en-US" sz="1600" dirty="0"/>
          </a:p>
        </p:txBody>
      </p:sp>
      <p:sp>
        <p:nvSpPr>
          <p:cNvPr id="4" name="Rectangle 3"/>
          <p:cNvSpPr/>
          <p:nvPr/>
        </p:nvSpPr>
        <p:spPr>
          <a:xfrm>
            <a:off x="5575509" y="6295620"/>
            <a:ext cx="3568491" cy="276999"/>
          </a:xfrm>
          <a:prstGeom prst="rect">
            <a:avLst/>
          </a:prstGeom>
        </p:spPr>
        <p:txBody>
          <a:bodyPr wrap="square">
            <a:spAutoFit/>
          </a:bodyPr>
          <a:lstStyle/>
          <a:p>
            <a:r>
              <a:rPr lang="fi-FI" sz="1200" dirty="0">
                <a:latin typeface="Segoe UI" panose="020B0502040204020203" pitchFamily="34" charset="0"/>
                <a:ea typeface="Segoe UI" panose="020B0502040204020203" pitchFamily="34" charset="0"/>
                <a:cs typeface="Segoe UI" panose="020B0502040204020203" pitchFamily="34" charset="0"/>
              </a:rPr>
              <a:t>1) </a:t>
            </a:r>
            <a:r>
              <a:rPr lang="en-US" sz="1200" dirty="0">
                <a:latin typeface="Segoe UI" panose="020B0502040204020203" pitchFamily="34" charset="0"/>
                <a:ea typeface="Segoe UI" panose="020B0502040204020203" pitchFamily="34" charset="0"/>
                <a:cs typeface="Segoe UI" panose="020B0502040204020203" pitchFamily="34" charset="0"/>
              </a:rPr>
              <a:t>Kovesdy C. </a:t>
            </a:r>
            <a:r>
              <a:rPr lang="en-US" sz="1200" i="1" dirty="0">
                <a:latin typeface="Segoe UI" panose="020B0502040204020203" pitchFamily="34" charset="0"/>
                <a:ea typeface="Segoe UI" panose="020B0502040204020203" pitchFamily="34" charset="0"/>
                <a:cs typeface="Segoe UI" panose="020B0502040204020203" pitchFamily="34" charset="0"/>
              </a:rPr>
              <a:t>Nat Rev 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p>
        </p:txBody>
      </p:sp>
      <p:sp>
        <p:nvSpPr>
          <p:cNvPr id="5" name="Rectangle 4"/>
          <p:cNvSpPr/>
          <p:nvPr/>
        </p:nvSpPr>
        <p:spPr>
          <a:xfrm>
            <a:off x="445042" y="6295620"/>
            <a:ext cx="2540206" cy="276999"/>
          </a:xfrm>
          <a:prstGeom prst="rect">
            <a:avLst/>
          </a:prstGeom>
        </p:spPr>
        <p:txBody>
          <a:bodyPr wrap="square">
            <a:spAutoFit/>
          </a:bodyPr>
          <a:lstStyle/>
          <a:p>
            <a:r>
              <a:rPr lang="fi-FI" sz="1200" dirty="0">
                <a:latin typeface="Segoe UI" panose="020B0502040204020203" pitchFamily="34" charset="0"/>
                <a:ea typeface="Segoe UI" panose="020B0502040204020203" pitchFamily="34" charset="0"/>
                <a:cs typeface="Segoe UI" panose="020B0502040204020203" pitchFamily="34" charset="0"/>
              </a:rPr>
              <a:t>*Reference range may vary by lab.</a:t>
            </a:r>
            <a:endParaRPr lang="en-US" sz="12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909913178"/>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8913" y="807750"/>
            <a:ext cx="6193490" cy="553998"/>
          </a:xfrm>
          <a:prstGeom prst="rect">
            <a:avLst/>
          </a:prstGeom>
        </p:spPr>
        <p:txBody>
          <a:bodyPr wrap="none">
            <a:spAutoFit/>
          </a:bodyPr>
          <a:lstStyle/>
          <a:p>
            <a:r>
              <a:rPr lang="en-US" sz="30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Acute Versus Chronic Hyperkalemia</a:t>
            </a:r>
          </a:p>
        </p:txBody>
      </p:sp>
      <p:graphicFrame>
        <p:nvGraphicFramePr>
          <p:cNvPr id="6" name="Table 5"/>
          <p:cNvGraphicFramePr>
            <a:graphicFrameLocks noGrp="1"/>
          </p:cNvGraphicFramePr>
          <p:nvPr>
            <p:extLst>
              <p:ext uri="{D42A27DB-BD31-4B8C-83A1-F6EECF244321}">
                <p14:modId xmlns:p14="http://schemas.microsoft.com/office/powerpoint/2010/main" val="1554375362"/>
              </p:ext>
            </p:extLst>
          </p:nvPr>
        </p:nvGraphicFramePr>
        <p:xfrm>
          <a:off x="300212" y="1791453"/>
          <a:ext cx="8543752" cy="2426535"/>
        </p:xfrm>
        <a:graphic>
          <a:graphicData uri="http://schemas.openxmlformats.org/drawingml/2006/table">
            <a:tbl>
              <a:tblPr firstRow="1" bandRow="1">
                <a:tableStyleId>{5C22544A-7EE6-4342-B048-85BDC9FD1C3A}</a:tableStyleId>
              </a:tblPr>
              <a:tblGrid>
                <a:gridCol w="4157489">
                  <a:extLst>
                    <a:ext uri="{9D8B030D-6E8A-4147-A177-3AD203B41FA5}">
                      <a16:colId xmlns:a16="http://schemas.microsoft.com/office/drawing/2014/main" xmlns="" val="2412155623"/>
                    </a:ext>
                  </a:extLst>
                </a:gridCol>
                <a:gridCol w="4386263">
                  <a:extLst>
                    <a:ext uri="{9D8B030D-6E8A-4147-A177-3AD203B41FA5}">
                      <a16:colId xmlns:a16="http://schemas.microsoft.com/office/drawing/2014/main" xmlns="" val="3198253155"/>
                    </a:ext>
                  </a:extLst>
                </a:gridCol>
              </a:tblGrid>
              <a:tr h="587752">
                <a:tc>
                  <a:txBody>
                    <a:bodyPr/>
                    <a:lstStyle/>
                    <a:p>
                      <a:r>
                        <a:rPr lang="en-US" sz="1800" dirty="0">
                          <a:solidFill>
                            <a:schemeClr val="bg1"/>
                          </a:solidFill>
                          <a:latin typeface="Segoe UI" panose="020B0502040204020203" pitchFamily="34" charset="0"/>
                          <a:ea typeface="Segoe UI" panose="020B0502040204020203" pitchFamily="34" charset="0"/>
                          <a:cs typeface="Segoe UI" panose="020B0502040204020203" pitchFamily="34" charset="0"/>
                        </a:rPr>
                        <a:t>Acute Hyperkalemia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r>
                        <a:rPr lang="en-US" sz="1800" dirty="0">
                          <a:solidFill>
                            <a:schemeClr val="bg1"/>
                          </a:solidFill>
                          <a:latin typeface="Segoe UI" panose="020B0502040204020203" pitchFamily="34" charset="0"/>
                          <a:ea typeface="Segoe UI" panose="020B0502040204020203" pitchFamily="34" charset="0"/>
                          <a:cs typeface="Segoe UI" panose="020B0502040204020203" pitchFamily="34" charset="0"/>
                        </a:rPr>
                        <a:t>Chronic Hyperkalemia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extLst>
                  <a:ext uri="{0D108BD9-81ED-4DB2-BD59-A6C34878D82A}">
                    <a16:rowId xmlns:a16="http://schemas.microsoft.com/office/drawing/2014/main" xmlns="" val="3257060666"/>
                  </a:ext>
                </a:extLst>
              </a:tr>
              <a:tr h="1838783">
                <a:tc>
                  <a:txBody>
                    <a:bodyPr/>
                    <a:lstStyle/>
                    <a:p>
                      <a:r>
                        <a:rPr lang="en-US" sz="1800" dirty="0">
                          <a:latin typeface="Segoe UI" panose="020B0502040204020203" pitchFamily="34" charset="0"/>
                          <a:ea typeface="Segoe UI" panose="020B0502040204020203" pitchFamily="34" charset="0"/>
                          <a:cs typeface="Segoe UI" panose="020B0502040204020203" pitchFamily="34" charset="0"/>
                        </a:rPr>
                        <a:t>Requires immediate attention (e.g., cardiac monitoring, acute medical interventions, possibly dialysis)</a:t>
                      </a:r>
                      <a:endParaRPr lang="en-US" sz="1800" baseline="30000" dirty="0">
                        <a:latin typeface="Segoe UI" panose="020B0502040204020203" pitchFamily="34" charset="0"/>
                        <a:ea typeface="Segoe UI" panose="020B0502040204020203" pitchFamily="34" charset="0"/>
                        <a:cs typeface="Segoe UI" panose="020B05020402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1800" dirty="0">
                          <a:latin typeface="Segoe UI" panose="020B0502040204020203" pitchFamily="34" charset="0"/>
                          <a:ea typeface="Segoe UI" panose="020B0502040204020203" pitchFamily="34" charset="0"/>
                          <a:cs typeface="Segoe UI" panose="020B0502040204020203" pitchFamily="34" charset="0"/>
                        </a:rPr>
                        <a:t>Requires ongoing management</a:t>
                      </a:r>
                    </a:p>
                    <a:p>
                      <a:r>
                        <a:rPr lang="en-US" sz="1800" dirty="0">
                          <a:latin typeface="Segoe UI" panose="020B0502040204020203" pitchFamily="34" charset="0"/>
                          <a:ea typeface="Segoe UI" panose="020B0502040204020203" pitchFamily="34" charset="0"/>
                          <a:cs typeface="Segoe UI" panose="020B0502040204020203" pitchFamily="34" charset="0"/>
                        </a:rPr>
                        <a:t>to correct underlying disturbances in potassium balance  (i.e., nonpharmacological and</a:t>
                      </a:r>
                    </a:p>
                    <a:p>
                      <a:r>
                        <a:rPr lang="en-US" sz="1800" dirty="0">
                          <a:latin typeface="Segoe UI" panose="020B0502040204020203" pitchFamily="34" charset="0"/>
                          <a:ea typeface="Segoe UI" panose="020B0502040204020203" pitchFamily="34" charset="0"/>
                          <a:cs typeface="Segoe UI" panose="020B0502040204020203" pitchFamily="34" charset="0"/>
                        </a:rPr>
                        <a:t>pharmacological interventions)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491384000"/>
                  </a:ext>
                </a:extLst>
              </a:tr>
            </a:tbl>
          </a:graphicData>
        </a:graphic>
      </p:graphicFrame>
      <p:sp>
        <p:nvSpPr>
          <p:cNvPr id="8" name="Rectangle 7"/>
          <p:cNvSpPr/>
          <p:nvPr/>
        </p:nvSpPr>
        <p:spPr>
          <a:xfrm>
            <a:off x="5123543" y="6182053"/>
            <a:ext cx="4020457" cy="646331"/>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 </a:t>
            </a:r>
            <a:r>
              <a:rPr lang="en-US" sz="1200" i="1" dirty="0">
                <a:latin typeface="Segoe UI" panose="020B0502040204020203" pitchFamily="34" charset="0"/>
                <a:ea typeface="Segoe UI" panose="020B0502040204020203" pitchFamily="34" charset="0"/>
                <a:cs typeface="Segoe UI" panose="020B0502040204020203" pitchFamily="34" charset="0"/>
              </a:rPr>
              <a:t>Nat Rev </a:t>
            </a:r>
            <a:r>
              <a:rPr lang="en-US" sz="1200" i="1" dirty="0" err="1">
                <a:latin typeface="Segoe UI" panose="020B0502040204020203" pitchFamily="34" charset="0"/>
                <a:ea typeface="Segoe UI" panose="020B0502040204020203" pitchFamily="34" charset="0"/>
                <a:cs typeface="Segoe UI" panose="020B0502040204020203" pitchFamily="34" charset="0"/>
              </a:rPr>
              <a:t>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p>
          <a:p>
            <a:r>
              <a:rPr lang="en-US" sz="1200" dirty="0" err="1">
                <a:latin typeface="Segoe UI" panose="020B0502040204020203" pitchFamily="34" charset="0"/>
                <a:ea typeface="Segoe UI" panose="020B0502040204020203" pitchFamily="34" charset="0"/>
                <a:cs typeface="Segoe UI" panose="020B0502040204020203" pitchFamily="34" charset="0"/>
              </a:rPr>
              <a:t>Viera</a:t>
            </a:r>
            <a:r>
              <a:rPr lang="en-US" sz="1200" dirty="0">
                <a:latin typeface="Segoe UI" panose="020B0502040204020203" pitchFamily="34" charset="0"/>
                <a:ea typeface="Segoe UI" panose="020B0502040204020203" pitchFamily="34" charset="0"/>
                <a:cs typeface="Segoe UI" panose="020B0502040204020203" pitchFamily="34" charset="0"/>
              </a:rPr>
              <a:t> A, Wouk N. </a:t>
            </a:r>
            <a:r>
              <a:rPr lang="en-US" sz="1200" i="1" dirty="0">
                <a:latin typeface="Segoe UI" panose="020B0502040204020203" pitchFamily="34" charset="0"/>
                <a:ea typeface="Segoe UI" panose="020B0502040204020203" pitchFamily="34" charset="0"/>
                <a:cs typeface="Segoe UI" panose="020B0502040204020203" pitchFamily="34" charset="0"/>
              </a:rPr>
              <a:t>Am Fam Physician</a:t>
            </a:r>
            <a:r>
              <a:rPr lang="en-US" sz="1200" dirty="0">
                <a:latin typeface="Segoe UI" panose="020B0502040204020203" pitchFamily="34" charset="0"/>
                <a:ea typeface="Segoe UI" panose="020B0502040204020203" pitchFamily="34" charset="0"/>
                <a:cs typeface="Segoe UI" panose="020B0502040204020203" pitchFamily="34" charset="0"/>
              </a:rPr>
              <a:t>. 2015;92:487-495.</a:t>
            </a:r>
          </a:p>
          <a:p>
            <a:pPr marL="228600" indent="-228600">
              <a:buAutoNum type="arabicParenR"/>
            </a:pPr>
            <a:endParaRPr lang="en-US" sz="12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8080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1"/>
            <a:ext cx="8229600" cy="669100"/>
          </a:xfrm>
        </p:spPr>
        <p:txBody>
          <a:bodyPr>
            <a:normAutofit/>
          </a:bodyPr>
          <a:lstStyle/>
          <a:p>
            <a:r>
              <a:rPr lang="en-US" sz="3000" b="0" dirty="0"/>
              <a:t>Hyperkalemia Diagnosis</a:t>
            </a:r>
          </a:p>
        </p:txBody>
      </p:sp>
      <p:sp>
        <p:nvSpPr>
          <p:cNvPr id="3" name="Rectangle 2"/>
          <p:cNvSpPr/>
          <p:nvPr/>
        </p:nvSpPr>
        <p:spPr>
          <a:xfrm>
            <a:off x="809019" y="1557375"/>
            <a:ext cx="6349426" cy="3416320"/>
          </a:xfrm>
          <a:prstGeom prst="rect">
            <a:avLst/>
          </a:prstGeom>
        </p:spPr>
        <p:txBody>
          <a:bodyPr wrap="square">
            <a:spAutoFit/>
          </a:bodyPr>
          <a:lstStyle/>
          <a:p>
            <a:pPr marL="457200" indent="-457200">
              <a:buClr>
                <a:srgbClr val="F16025"/>
              </a:buClr>
              <a:buFont typeface="Arial" panose="020B0604020202020204" pitchFamily="34" charset="0"/>
              <a:buChar char="•"/>
            </a:pPr>
            <a:r>
              <a:rPr lang="en-US" sz="2700" dirty="0"/>
              <a:t>Clinical history</a:t>
            </a:r>
          </a:p>
          <a:p>
            <a:pPr marL="457200" indent="-457200">
              <a:buClr>
                <a:srgbClr val="F16025"/>
              </a:buClr>
              <a:buFont typeface="Arial" panose="020B0604020202020204" pitchFamily="34" charset="0"/>
              <a:buChar char="•"/>
            </a:pPr>
            <a:r>
              <a:rPr lang="en-US" sz="2700" dirty="0"/>
              <a:t>Physical examination</a:t>
            </a:r>
          </a:p>
          <a:p>
            <a:pPr marL="457200" indent="-457200">
              <a:buClr>
                <a:srgbClr val="F16025"/>
              </a:buClr>
              <a:buFont typeface="Arial" panose="020B0604020202020204" pitchFamily="34" charset="0"/>
              <a:buChar char="•"/>
            </a:pPr>
            <a:r>
              <a:rPr lang="en-US" sz="2700" dirty="0"/>
              <a:t>Review of medications</a:t>
            </a:r>
          </a:p>
          <a:p>
            <a:pPr marL="457200" indent="-457200">
              <a:buClr>
                <a:srgbClr val="F16025"/>
              </a:buClr>
              <a:buFont typeface="Arial" panose="020B0604020202020204" pitchFamily="34" charset="0"/>
              <a:buChar char="•"/>
            </a:pPr>
            <a:r>
              <a:rPr lang="en-US" sz="2700" dirty="0"/>
              <a:t>Assessment of cardiac function, kidneys, and urinary tract</a:t>
            </a:r>
          </a:p>
          <a:p>
            <a:pPr marL="457200" indent="-457200">
              <a:buClr>
                <a:srgbClr val="F16025"/>
              </a:buClr>
              <a:buFont typeface="Arial" panose="020B0604020202020204" pitchFamily="34" charset="0"/>
              <a:buChar char="•"/>
            </a:pPr>
            <a:r>
              <a:rPr lang="en-US" sz="2700" dirty="0"/>
              <a:t>Assessment of hydration status</a:t>
            </a:r>
          </a:p>
          <a:p>
            <a:pPr marL="457200" indent="-457200">
              <a:buClr>
                <a:srgbClr val="F16025"/>
              </a:buClr>
              <a:buFont typeface="Arial" panose="020B0604020202020204" pitchFamily="34" charset="0"/>
              <a:buChar char="•"/>
            </a:pPr>
            <a:r>
              <a:rPr lang="en-US" sz="2700" dirty="0"/>
              <a:t>Electrocardiogram</a:t>
            </a:r>
          </a:p>
          <a:p>
            <a:pPr marL="457200" indent="-457200">
              <a:buClr>
                <a:srgbClr val="F16025"/>
              </a:buClr>
              <a:buFont typeface="Arial" panose="020B0604020202020204" pitchFamily="34" charset="0"/>
              <a:buChar char="•"/>
            </a:pPr>
            <a:r>
              <a:rPr lang="en-US" sz="2700" dirty="0"/>
              <a:t>Comprehensive laboratory workup</a:t>
            </a:r>
            <a:endParaRPr lang="en-US" sz="2600" dirty="0"/>
          </a:p>
        </p:txBody>
      </p:sp>
      <p:sp>
        <p:nvSpPr>
          <p:cNvPr id="5" name="Rectangle 4"/>
          <p:cNvSpPr/>
          <p:nvPr/>
        </p:nvSpPr>
        <p:spPr>
          <a:xfrm>
            <a:off x="5287403" y="6447859"/>
            <a:ext cx="3856597"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Viera A, Wouk N. </a:t>
            </a:r>
            <a:r>
              <a:rPr lang="en-US" sz="1200" i="1" dirty="0">
                <a:latin typeface="Segoe UI" panose="020B0502040204020203" pitchFamily="34" charset="0"/>
                <a:ea typeface="Segoe UI" panose="020B0502040204020203" pitchFamily="34" charset="0"/>
                <a:cs typeface="Segoe UI" panose="020B0502040204020203" pitchFamily="34" charset="0"/>
              </a:rPr>
              <a:t>Am Fam Physician</a:t>
            </a:r>
            <a:r>
              <a:rPr lang="en-US" sz="1200" dirty="0">
                <a:latin typeface="Segoe UI" panose="020B0502040204020203" pitchFamily="34" charset="0"/>
                <a:ea typeface="Segoe UI" panose="020B0502040204020203" pitchFamily="34" charset="0"/>
                <a:cs typeface="Segoe UI" panose="020B0502040204020203" pitchFamily="34" charset="0"/>
              </a:rPr>
              <a:t>. 2015;92:487-495.</a:t>
            </a:r>
          </a:p>
        </p:txBody>
      </p:sp>
    </p:spTree>
    <p:extLst>
      <p:ext uri="{BB962C8B-B14F-4D97-AF65-F5344CB8AC3E}">
        <p14:creationId xmlns:p14="http://schemas.microsoft.com/office/powerpoint/2010/main" val="3881627050"/>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6210941"/>
            <a:ext cx="5617424" cy="461665"/>
          </a:xfrm>
          <a:prstGeom prst="rect">
            <a:avLst/>
          </a:prstGeom>
        </p:spPr>
        <p:txBody>
          <a:bodyPr wrap="square">
            <a:spAutoFit/>
          </a:bodyPr>
          <a:lstStyle/>
          <a:p>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*-Symptoms of hyperkalemia, changes on electrocardiography, rapid-onset hyperkalemia, or underlying heart disease, cirrhosis, or kidney disease. </a:t>
            </a:r>
            <a:endParaRPr lang="en-US" sz="1200" dirty="0">
              <a:latin typeface="Segoe UI" panose="020B0502040204020203" pitchFamily="34" charset="0"/>
              <a:ea typeface="Segoe UI" panose="020B0502040204020203" pitchFamily="34" charset="0"/>
              <a:cs typeface="Segoe UI" panose="020B0502040204020203" pitchFamily="34" charset="0"/>
            </a:endParaRPr>
          </a:p>
        </p:txBody>
      </p:sp>
      <p:sp>
        <p:nvSpPr>
          <p:cNvPr id="9" name="Rectangle 8"/>
          <p:cNvSpPr/>
          <p:nvPr/>
        </p:nvSpPr>
        <p:spPr>
          <a:xfrm>
            <a:off x="0" y="720504"/>
            <a:ext cx="7210697" cy="523220"/>
          </a:xfrm>
          <a:prstGeom prst="rect">
            <a:avLst/>
          </a:prstGeom>
        </p:spPr>
        <p:txBody>
          <a:bodyPr wrap="square">
            <a:spAutoFit/>
          </a:bodyPr>
          <a:lstStyle/>
          <a:p>
            <a:r>
              <a:rPr lang="en-US" sz="28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Diagnostic Algorithm of Hyperkalemia</a:t>
            </a:r>
          </a:p>
        </p:txBody>
      </p:sp>
      <p:sp>
        <p:nvSpPr>
          <p:cNvPr id="10" name="Rectangle 9"/>
          <p:cNvSpPr/>
          <p:nvPr/>
        </p:nvSpPr>
        <p:spPr>
          <a:xfrm>
            <a:off x="5408022" y="6395607"/>
            <a:ext cx="3856597"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Viera A, Wouk N. </a:t>
            </a:r>
            <a:r>
              <a:rPr lang="en-US" sz="1200" i="1" dirty="0">
                <a:latin typeface="Segoe UI" panose="020B0502040204020203" pitchFamily="34" charset="0"/>
                <a:ea typeface="Segoe UI" panose="020B0502040204020203" pitchFamily="34" charset="0"/>
                <a:cs typeface="Segoe UI" panose="020B0502040204020203" pitchFamily="34" charset="0"/>
              </a:rPr>
              <a:t>Am Fam Physician</a:t>
            </a:r>
            <a:r>
              <a:rPr lang="en-US" sz="1200" dirty="0">
                <a:latin typeface="Segoe UI" panose="020B0502040204020203" pitchFamily="34" charset="0"/>
                <a:ea typeface="Segoe UI" panose="020B0502040204020203" pitchFamily="34" charset="0"/>
                <a:cs typeface="Segoe UI" panose="020B0502040204020203" pitchFamily="34" charset="0"/>
              </a:rPr>
              <a:t>. 2015;92:487-495.</a:t>
            </a:r>
          </a:p>
        </p:txBody>
      </p:sp>
      <p:pic>
        <p:nvPicPr>
          <p:cNvPr id="3" name="Picture 2"/>
          <p:cNvPicPr>
            <a:picLocks noChangeAspect="1"/>
          </p:cNvPicPr>
          <p:nvPr/>
        </p:nvPicPr>
        <p:blipFill>
          <a:blip r:embed="rId3"/>
          <a:stretch>
            <a:fillRect/>
          </a:stretch>
        </p:blipFill>
        <p:spPr>
          <a:xfrm>
            <a:off x="1431510" y="1215649"/>
            <a:ext cx="6673396" cy="5020861"/>
          </a:xfrm>
          <a:prstGeom prst="rect">
            <a:avLst/>
          </a:prstGeom>
        </p:spPr>
      </p:pic>
    </p:spTree>
    <p:extLst>
      <p:ext uri="{BB962C8B-B14F-4D97-AF65-F5344CB8AC3E}">
        <p14:creationId xmlns:p14="http://schemas.microsoft.com/office/powerpoint/2010/main" val="8776893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841747"/>
            <a:ext cx="8229600" cy="685800"/>
          </a:xfrm>
        </p:spPr>
        <p:txBody>
          <a:bodyPr>
            <a:noAutofit/>
          </a:bodyPr>
          <a:lstStyle/>
          <a:p>
            <a:r>
              <a:rPr lang="en-US" sz="3800" b="0" dirty="0"/>
              <a:t>Agenda</a:t>
            </a:r>
          </a:p>
        </p:txBody>
      </p:sp>
      <p:sp>
        <p:nvSpPr>
          <p:cNvPr id="6" name="Content Placeholder 7"/>
          <p:cNvSpPr>
            <a:spLocks noGrp="1"/>
          </p:cNvSpPr>
          <p:nvPr>
            <p:ph idx="1"/>
          </p:nvPr>
        </p:nvSpPr>
        <p:spPr>
          <a:xfrm>
            <a:off x="650543" y="1654926"/>
            <a:ext cx="7010400" cy="3217424"/>
          </a:xfrm>
        </p:spPr>
        <p:txBody>
          <a:bodyPr>
            <a:noAutofit/>
          </a:bodyPr>
          <a:lstStyle/>
          <a:p>
            <a:pPr>
              <a:buClr>
                <a:srgbClr val="F16025"/>
              </a:buClr>
            </a:pPr>
            <a:r>
              <a:rPr lang="en-US" sz="2600" dirty="0"/>
              <a:t>Pathogenesis of Hyperkalemia</a:t>
            </a:r>
            <a:endParaRPr lang="en-US" sz="2600" dirty="0">
              <a:solidFill>
                <a:srgbClr val="F16025"/>
              </a:solidFill>
            </a:endParaRPr>
          </a:p>
          <a:p>
            <a:pPr>
              <a:buClr>
                <a:srgbClr val="F16025"/>
              </a:buClr>
            </a:pPr>
            <a:r>
              <a:rPr lang="en-US" sz="2600" dirty="0"/>
              <a:t>Evaluation of Hyperkalemia</a:t>
            </a:r>
            <a:endParaRPr lang="en-US" sz="2600" dirty="0">
              <a:solidFill>
                <a:srgbClr val="F16025"/>
              </a:solidFill>
            </a:endParaRPr>
          </a:p>
          <a:p>
            <a:pPr>
              <a:buClr>
                <a:srgbClr val="F16025"/>
              </a:buClr>
            </a:pPr>
            <a:r>
              <a:rPr lang="en-US" sz="2600" dirty="0"/>
              <a:t>Hyperkalemia Management</a:t>
            </a:r>
          </a:p>
        </p:txBody>
      </p:sp>
    </p:spTree>
    <p:extLst>
      <p:ext uri="{BB962C8B-B14F-4D97-AF65-F5344CB8AC3E}">
        <p14:creationId xmlns:p14="http://schemas.microsoft.com/office/powerpoint/2010/main" val="4043376688"/>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567" y="794561"/>
            <a:ext cx="4937759" cy="1373873"/>
          </a:xfrm>
        </p:spPr>
        <p:txBody>
          <a:bodyPr>
            <a:noAutofit/>
          </a:bodyPr>
          <a:lstStyle/>
          <a:p>
            <a:r>
              <a:rPr lang="en-US" sz="2700" b="0" dirty="0"/>
              <a:t>Electrocardiograph Changes Seen in Patients With Hyperkalemia*</a:t>
            </a:r>
          </a:p>
        </p:txBody>
      </p:sp>
      <p:pic>
        <p:nvPicPr>
          <p:cNvPr id="4" name="Picture 3"/>
          <p:cNvPicPr>
            <a:picLocks noChangeAspect="1"/>
          </p:cNvPicPr>
          <p:nvPr/>
        </p:nvPicPr>
        <p:blipFill>
          <a:blip r:embed="rId3"/>
          <a:stretch>
            <a:fillRect/>
          </a:stretch>
        </p:blipFill>
        <p:spPr>
          <a:xfrm>
            <a:off x="5262229" y="846813"/>
            <a:ext cx="3424186" cy="5397955"/>
          </a:xfrm>
          <a:prstGeom prst="rect">
            <a:avLst/>
          </a:prstGeom>
        </p:spPr>
      </p:pic>
      <p:sp>
        <p:nvSpPr>
          <p:cNvPr id="5" name="Rectangle 4"/>
          <p:cNvSpPr/>
          <p:nvPr/>
        </p:nvSpPr>
        <p:spPr>
          <a:xfrm>
            <a:off x="6035040" y="6370572"/>
            <a:ext cx="3108960"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1. Slovis C, Jenkins R. </a:t>
            </a:r>
            <a:r>
              <a:rPr lang="en-US" sz="1200" i="1" dirty="0">
                <a:latin typeface="Segoe UI" panose="020B0502040204020203" pitchFamily="34" charset="0"/>
                <a:ea typeface="Segoe UI" panose="020B0502040204020203" pitchFamily="34" charset="0"/>
                <a:cs typeface="Segoe UI" panose="020B0502040204020203" pitchFamily="34" charset="0"/>
              </a:rPr>
              <a:t>BMJ</a:t>
            </a:r>
            <a:r>
              <a:rPr lang="en-US" sz="1200" dirty="0">
                <a:latin typeface="Segoe UI" panose="020B0502040204020203" pitchFamily="34" charset="0"/>
                <a:ea typeface="Segoe UI" panose="020B0502040204020203" pitchFamily="34" charset="0"/>
                <a:cs typeface="Segoe UI" panose="020B0502040204020203" pitchFamily="34" charset="0"/>
              </a:rPr>
              <a:t>. 2002;324:1320.</a:t>
            </a:r>
          </a:p>
        </p:txBody>
      </p:sp>
      <p:sp>
        <p:nvSpPr>
          <p:cNvPr id="6" name="Rectangle 5"/>
          <p:cNvSpPr/>
          <p:nvPr/>
        </p:nvSpPr>
        <p:spPr>
          <a:xfrm>
            <a:off x="195083" y="2524042"/>
            <a:ext cx="4951684" cy="2462213"/>
          </a:xfrm>
          <a:prstGeom prst="rect">
            <a:avLst/>
          </a:prstGeom>
        </p:spPr>
        <p:txBody>
          <a:bodyPr wrap="square">
            <a:spAutoFit/>
          </a:bodyPr>
          <a:lstStyle/>
          <a:p>
            <a:r>
              <a:rPr lang="en-US" sz="2200" b="1" dirty="0">
                <a:latin typeface="Segoe UI" panose="020B0502040204020203" pitchFamily="34" charset="0"/>
                <a:ea typeface="Segoe UI" panose="020B0502040204020203" pitchFamily="34" charset="0"/>
                <a:cs typeface="Segoe UI" panose="020B0502040204020203" pitchFamily="34" charset="0"/>
              </a:rPr>
              <a:t>EKG features of hyperkalemia:</a:t>
            </a:r>
            <a:r>
              <a:rPr lang="en-US" sz="2200" b="1" baseline="30000" dirty="0">
                <a:latin typeface="Segoe UI" panose="020B0502040204020203" pitchFamily="34" charset="0"/>
                <a:ea typeface="Segoe UI" panose="020B0502040204020203" pitchFamily="34" charset="0"/>
                <a:cs typeface="Segoe UI" panose="020B0502040204020203" pitchFamily="34" charset="0"/>
              </a:rPr>
              <a:t>1</a:t>
            </a:r>
            <a:endParaRPr lang="en-US" sz="2200" baseline="30000" dirty="0">
              <a:latin typeface="Segoe UI" panose="020B0502040204020203" pitchFamily="34" charset="0"/>
              <a:ea typeface="Segoe UI" panose="020B0502040204020203" pitchFamily="34" charset="0"/>
              <a:cs typeface="Segoe UI" panose="020B0502040204020203" pitchFamily="34" charset="0"/>
            </a:endParaRPr>
          </a:p>
          <a:p>
            <a:pPr marL="285750" indent="-285750">
              <a:buClr>
                <a:srgbClr val="F16025"/>
              </a:buClr>
              <a:buFont typeface="Arial" panose="020B0604020202020204" pitchFamily="34" charset="0"/>
              <a:buChar char="•"/>
            </a:pPr>
            <a:r>
              <a:rPr lang="en-US" sz="2200" dirty="0">
                <a:latin typeface="Segoe UI" panose="020B0502040204020203" pitchFamily="34" charset="0"/>
                <a:ea typeface="Segoe UI" panose="020B0502040204020203" pitchFamily="34" charset="0"/>
                <a:cs typeface="Segoe UI" panose="020B0502040204020203" pitchFamily="34" charset="0"/>
              </a:rPr>
              <a:t>5.5-6.5 mEq/L: Tall peaked T waves</a:t>
            </a:r>
          </a:p>
          <a:p>
            <a:pPr marL="285750" indent="-285750">
              <a:buClr>
                <a:srgbClr val="F16025"/>
              </a:buClr>
              <a:buFont typeface="Arial" panose="020B0604020202020204" pitchFamily="34" charset="0"/>
              <a:buChar char="•"/>
            </a:pPr>
            <a:r>
              <a:rPr lang="en-US" sz="2200" dirty="0">
                <a:latin typeface="Segoe UI" panose="020B0502040204020203" pitchFamily="34" charset="0"/>
                <a:ea typeface="Segoe UI" panose="020B0502040204020203" pitchFamily="34" charset="0"/>
                <a:cs typeface="Segoe UI" panose="020B0502040204020203" pitchFamily="34" charset="0"/>
              </a:rPr>
              <a:t>6.5-7.5 mEq/L: Loss of P waves</a:t>
            </a:r>
          </a:p>
          <a:p>
            <a:pPr marL="285750" indent="-285750">
              <a:buClr>
                <a:srgbClr val="F16025"/>
              </a:buClr>
              <a:buFont typeface="Arial" panose="020B0604020202020204" pitchFamily="34" charset="0"/>
              <a:buChar char="•"/>
            </a:pPr>
            <a:r>
              <a:rPr lang="en-US" sz="2200" dirty="0">
                <a:latin typeface="Segoe UI" panose="020B0502040204020203" pitchFamily="34" charset="0"/>
                <a:ea typeface="Segoe UI" panose="020B0502040204020203" pitchFamily="34" charset="0"/>
                <a:cs typeface="Segoe UI" panose="020B0502040204020203" pitchFamily="34" charset="0"/>
              </a:rPr>
              <a:t>7.0-8.0 mEq/L: Widening of QRS complexes</a:t>
            </a:r>
          </a:p>
          <a:p>
            <a:pPr marL="285750" indent="-285750">
              <a:buClr>
                <a:srgbClr val="F16025"/>
              </a:buClr>
              <a:buFont typeface="Arial" panose="020B0604020202020204" pitchFamily="34" charset="0"/>
              <a:buChar char="•"/>
            </a:pPr>
            <a:r>
              <a:rPr lang="en-US" sz="2200" dirty="0">
                <a:latin typeface="Segoe UI" panose="020B0502040204020203" pitchFamily="34" charset="0"/>
                <a:ea typeface="Segoe UI" panose="020B0502040204020203" pitchFamily="34" charset="0"/>
                <a:cs typeface="Segoe UI" panose="020B0502040204020203" pitchFamily="34" charset="0"/>
              </a:rPr>
              <a:t>8.0-10.0 mEq/L: Sine wave, ventricular arrhythmias, asystole</a:t>
            </a:r>
          </a:p>
        </p:txBody>
      </p:sp>
      <p:sp>
        <p:nvSpPr>
          <p:cNvPr id="7" name="Rectangle 6"/>
          <p:cNvSpPr/>
          <p:nvPr/>
        </p:nvSpPr>
        <p:spPr>
          <a:xfrm>
            <a:off x="198276" y="5842333"/>
            <a:ext cx="4296304" cy="430887"/>
          </a:xfrm>
          <a:prstGeom prst="rect">
            <a:avLst/>
          </a:prstGeom>
        </p:spPr>
        <p:txBody>
          <a:bodyPr wrap="none">
            <a:spAutoFit/>
          </a:bodyPr>
          <a:lstStyle/>
          <a:p>
            <a:r>
              <a:rPr lang="en-US" sz="2200" dirty="0">
                <a:latin typeface="Segoe UI" panose="020B0502040204020203" pitchFamily="34" charset="0"/>
                <a:ea typeface="Segoe UI" panose="020B0502040204020203" pitchFamily="34" charset="0"/>
                <a:cs typeface="Segoe UI" panose="020B0502040204020203" pitchFamily="34" charset="0"/>
              </a:rPr>
              <a:t>*EKG changes not always present</a:t>
            </a:r>
          </a:p>
        </p:txBody>
      </p:sp>
    </p:spTree>
    <p:extLst>
      <p:ext uri="{BB962C8B-B14F-4D97-AF65-F5344CB8AC3E}">
        <p14:creationId xmlns:p14="http://schemas.microsoft.com/office/powerpoint/2010/main" val="3574315670"/>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 name="Rectangle 2"/>
          <p:cNvSpPr>
            <a:spLocks noGrp="1" noChangeArrowheads="1"/>
          </p:cNvSpPr>
          <p:nvPr>
            <p:ph type="ctrTitle"/>
          </p:nvPr>
        </p:nvSpPr>
        <p:spPr>
          <a:xfrm>
            <a:off x="959770" y="2620402"/>
            <a:ext cx="7256721" cy="1096566"/>
          </a:xfrm>
        </p:spPr>
        <p:txBody>
          <a:bodyPr>
            <a:noAutofit/>
          </a:bodyPr>
          <a:lstStyle/>
          <a:p>
            <a:pPr lvl="0" algn="ctr"/>
            <a:r>
              <a:rPr lang="en-US" sz="3800" dirty="0">
                <a:solidFill>
                  <a:schemeClr val="tx1">
                    <a:lumMod val="75000"/>
                    <a:lumOff val="25000"/>
                  </a:schemeClr>
                </a:solidFill>
              </a:rPr>
              <a:t>Management of Hyperkalemia</a:t>
            </a:r>
          </a:p>
        </p:txBody>
      </p:sp>
      <p:sp>
        <p:nvSpPr>
          <p:cNvPr id="2" name="Subtitle 1"/>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431097090"/>
      </p:ext>
    </p:extLst>
  </p:cSld>
  <p:clrMapOvr>
    <a:masterClrMapping/>
  </p:clrMapOvr>
  <mc:AlternateContent xmlns:mc="http://schemas.openxmlformats.org/markup-compatibility/2006" xmlns:p14="http://schemas.microsoft.com/office/powerpoint/2010/main">
    <mc:Choice Requires="p14">
      <p:transition p14:dur="10"/>
    </mc:Choice>
    <mc:Fallback xmlns:mv="urn:schemas-microsoft-com:mac:vml"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782350"/>
            <a:ext cx="6591300" cy="1015663"/>
          </a:xfrm>
          <a:prstGeom prst="rect">
            <a:avLst/>
          </a:prstGeom>
        </p:spPr>
        <p:txBody>
          <a:bodyPr wrap="square">
            <a:spAutoFit/>
          </a:bodyPr>
          <a:lstStyle/>
          <a:p>
            <a:r>
              <a:rPr lang="en-US" sz="3000" dirty="0">
                <a:solidFill>
                  <a:srgbClr val="131313"/>
                </a:solidFill>
                <a:latin typeface="Segoe UI" panose="020B0502040204020203" pitchFamily="34" charset="0"/>
                <a:ea typeface="Segoe UI" panose="020B0502040204020203" pitchFamily="34" charset="0"/>
                <a:cs typeface="Segoe UI" panose="020B0502040204020203" pitchFamily="34" charset="0"/>
              </a:rPr>
              <a:t>Management Goals: Acute Versus Chronic Hyperkalemia</a:t>
            </a:r>
            <a:endParaRPr lang="en-US" sz="3000" dirty="0">
              <a:latin typeface="Segoe UI" panose="020B0502040204020203" pitchFamily="34" charset="0"/>
              <a:ea typeface="Segoe UI" panose="020B0502040204020203" pitchFamily="34" charset="0"/>
              <a:cs typeface="Segoe UI" panose="020B0502040204020203"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480970469"/>
              </p:ext>
            </p:extLst>
          </p:nvPr>
        </p:nvGraphicFramePr>
        <p:xfrm>
          <a:off x="216571" y="1902066"/>
          <a:ext cx="8767588" cy="2323826"/>
        </p:xfrm>
        <a:graphic>
          <a:graphicData uri="http://schemas.openxmlformats.org/drawingml/2006/table">
            <a:tbl>
              <a:tblPr firstRow="1" bandRow="1">
                <a:tableStyleId>{5C22544A-7EE6-4342-B048-85BDC9FD1C3A}</a:tableStyleId>
              </a:tblPr>
              <a:tblGrid>
                <a:gridCol w="4383794">
                  <a:extLst>
                    <a:ext uri="{9D8B030D-6E8A-4147-A177-3AD203B41FA5}">
                      <a16:colId xmlns:a16="http://schemas.microsoft.com/office/drawing/2014/main" xmlns="" val="2412155623"/>
                    </a:ext>
                  </a:extLst>
                </a:gridCol>
                <a:gridCol w="4383794">
                  <a:extLst>
                    <a:ext uri="{9D8B030D-6E8A-4147-A177-3AD203B41FA5}">
                      <a16:colId xmlns:a16="http://schemas.microsoft.com/office/drawing/2014/main" xmlns="" val="3198253155"/>
                    </a:ext>
                  </a:extLst>
                </a:gridCol>
              </a:tblGrid>
              <a:tr h="483161">
                <a:tc>
                  <a:txBody>
                    <a:bodyPr/>
                    <a:lstStyle/>
                    <a:p>
                      <a:r>
                        <a:rPr lang="en-US" sz="1800" dirty="0">
                          <a:solidFill>
                            <a:schemeClr val="bg1"/>
                          </a:solidFill>
                          <a:latin typeface="Segoe UI" panose="020B0502040204020203" pitchFamily="34" charset="0"/>
                          <a:ea typeface="Segoe UI" panose="020B0502040204020203" pitchFamily="34" charset="0"/>
                          <a:cs typeface="Segoe UI" panose="020B0502040204020203" pitchFamily="34" charset="0"/>
                        </a:rPr>
                        <a:t>Acute Hyperkalemia</a:t>
                      </a:r>
                      <a:endParaRPr lang="en-US" sz="18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r>
                        <a:rPr lang="en-US" sz="1800" dirty="0">
                          <a:solidFill>
                            <a:schemeClr val="bg1"/>
                          </a:solidFill>
                          <a:latin typeface="Segoe UI" panose="020B0502040204020203" pitchFamily="34" charset="0"/>
                          <a:ea typeface="Segoe UI" panose="020B0502040204020203" pitchFamily="34" charset="0"/>
                          <a:cs typeface="Segoe UI" panose="020B0502040204020203" pitchFamily="34" charset="0"/>
                        </a:rPr>
                        <a:t>Chronic Hyperkalemia</a:t>
                      </a:r>
                      <a:endParaRPr lang="en-US" sz="18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extLst>
                  <a:ext uri="{0D108BD9-81ED-4DB2-BD59-A6C34878D82A}">
                    <a16:rowId xmlns:a16="http://schemas.microsoft.com/office/drawing/2014/main" xmlns="" val="3257060666"/>
                  </a:ext>
                </a:extLst>
              </a:tr>
              <a:tr h="1840665">
                <a:tc>
                  <a:txBody>
                    <a:bodyPr/>
                    <a:lstStyle/>
                    <a:p>
                      <a:pPr marL="285750" indent="-285750">
                        <a:buClr>
                          <a:srgbClr val="F16025"/>
                        </a:buClr>
                        <a:buFont typeface="Arial" panose="020B0604020202020204" pitchFamily="34" charset="0"/>
                        <a:buChar char="•"/>
                      </a:pPr>
                      <a:r>
                        <a:rPr lang="en-US" sz="1800" b="0" i="0" u="none" strike="noStrike" kern="1200" baseline="0" dirty="0">
                          <a:solidFill>
                            <a:schemeClr val="dk1"/>
                          </a:solidFill>
                          <a:latin typeface="Segoe UI" panose="020B0502040204020203" pitchFamily="34" charset="0"/>
                          <a:ea typeface="Segoe UI" panose="020B0502040204020203" pitchFamily="34" charset="0"/>
                          <a:cs typeface="Segoe UI" panose="020B0502040204020203" pitchFamily="34" charset="0"/>
                        </a:rPr>
                        <a:t>Prevent potentially life-threatening cardiac conduction and neuromuscular disturbances</a:t>
                      </a:r>
                    </a:p>
                    <a:p>
                      <a:pPr marL="285750" indent="-285750">
                        <a:buClr>
                          <a:srgbClr val="F16025"/>
                        </a:buClr>
                        <a:buFont typeface="Arial" panose="020B0604020202020204" pitchFamily="34" charset="0"/>
                        <a:buChar char="•"/>
                      </a:pPr>
                      <a:r>
                        <a:rPr lang="en-US" sz="1800" b="0" i="0" u="none" strike="noStrike" kern="1200" baseline="0" dirty="0">
                          <a:solidFill>
                            <a:schemeClr val="dk1"/>
                          </a:solidFill>
                          <a:latin typeface="Segoe UI" panose="020B0502040204020203" pitchFamily="34" charset="0"/>
                          <a:ea typeface="Segoe UI" panose="020B0502040204020203" pitchFamily="34" charset="0"/>
                          <a:cs typeface="Segoe UI" panose="020B0502040204020203" pitchFamily="34" charset="0"/>
                        </a:rPr>
                        <a:t>Shift potassium into cells</a:t>
                      </a:r>
                    </a:p>
                    <a:p>
                      <a:pPr marL="285750" indent="-285750">
                        <a:buClr>
                          <a:srgbClr val="F16025"/>
                        </a:buClr>
                        <a:buFont typeface="Arial" panose="020B0604020202020204" pitchFamily="34" charset="0"/>
                        <a:buChar char="•"/>
                      </a:pPr>
                      <a:r>
                        <a:rPr lang="en-US" sz="1800" b="0" i="0" u="none" strike="noStrike" kern="1200" baseline="0" dirty="0">
                          <a:solidFill>
                            <a:schemeClr val="dk1"/>
                          </a:solidFill>
                          <a:latin typeface="Segoe UI" panose="020B0502040204020203" pitchFamily="34" charset="0"/>
                          <a:ea typeface="Segoe UI" panose="020B0502040204020203" pitchFamily="34" charset="0"/>
                          <a:cs typeface="Segoe UI" panose="020B0502040204020203" pitchFamily="34" charset="0"/>
                        </a:rPr>
                        <a:t>Eliminate excess potassium</a:t>
                      </a:r>
                    </a:p>
                    <a:p>
                      <a:pPr marL="285750" indent="-285750">
                        <a:buClr>
                          <a:srgbClr val="F16025"/>
                        </a:buClr>
                        <a:buFont typeface="Arial" panose="020B0604020202020204" pitchFamily="34" charset="0"/>
                        <a:buChar char="•"/>
                      </a:pPr>
                      <a:r>
                        <a:rPr lang="en-US" sz="1800" b="0" i="0" u="none" strike="noStrike" kern="1200" baseline="0" dirty="0">
                          <a:solidFill>
                            <a:schemeClr val="dk1"/>
                          </a:solidFill>
                          <a:latin typeface="Segoe UI" panose="020B0502040204020203" pitchFamily="34" charset="0"/>
                          <a:ea typeface="Segoe UI" panose="020B0502040204020203" pitchFamily="34" charset="0"/>
                          <a:cs typeface="Segoe UI" panose="020B0502040204020203" pitchFamily="34" charset="0"/>
                        </a:rPr>
                        <a:t>Resolve underlying disturbance</a:t>
                      </a:r>
                      <a:endParaRPr lang="en-US" sz="1800" dirty="0">
                        <a:latin typeface="Segoe UI" panose="020B0502040204020203" pitchFamily="34" charset="0"/>
                        <a:ea typeface="Segoe UI" panose="020B0502040204020203" pitchFamily="34" charset="0"/>
                        <a:cs typeface="Segoe UI" panose="020B0502040204020203"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285750" indent="-285750">
                        <a:buClr>
                          <a:srgbClr val="F16025"/>
                        </a:buClr>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Prevent the development or recurrence of hyperkalemia</a:t>
                      </a:r>
                    </a:p>
                    <a:p>
                      <a:pPr marL="285750" indent="-285750">
                        <a:buClr>
                          <a:srgbClr val="F16025"/>
                        </a:buClr>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Correct underlying defects in potassium homeostasis</a:t>
                      </a:r>
                    </a:p>
                    <a:p>
                      <a:pPr marL="285750" indent="-285750">
                        <a:buClr>
                          <a:srgbClr val="F16025"/>
                        </a:buClr>
                        <a:buFont typeface="Arial" panose="020B0604020202020204" pitchFamily="34" charset="0"/>
                        <a:buChar char="•"/>
                      </a:pPr>
                      <a:r>
                        <a:rPr lang="en-US" sz="1800" dirty="0">
                          <a:latin typeface="Segoe UI" panose="020B0502040204020203" pitchFamily="34" charset="0"/>
                          <a:ea typeface="Segoe UI" panose="020B0502040204020203" pitchFamily="34" charset="0"/>
                          <a:cs typeface="Segoe UI" panose="020B0502040204020203" pitchFamily="34" charset="0"/>
                        </a:rPr>
                        <a:t>Increase potassium excretion (e.g., diuretics, potassium binders)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42391761"/>
                  </a:ext>
                </a:extLst>
              </a:tr>
            </a:tbl>
          </a:graphicData>
        </a:graphic>
      </p:graphicFrame>
      <p:sp>
        <p:nvSpPr>
          <p:cNvPr id="5" name="Rectangle 4"/>
          <p:cNvSpPr/>
          <p:nvPr/>
        </p:nvSpPr>
        <p:spPr>
          <a:xfrm>
            <a:off x="5210101" y="6017705"/>
            <a:ext cx="4036423" cy="646331"/>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Dunn J, et al. </a:t>
            </a:r>
            <a:r>
              <a:rPr lang="en-US" sz="1200" i="1" dirty="0">
                <a:latin typeface="Segoe UI" panose="020B0502040204020203" pitchFamily="34" charset="0"/>
                <a:ea typeface="Segoe UI" panose="020B0502040204020203" pitchFamily="34" charset="0"/>
                <a:cs typeface="Segoe UI" panose="020B0502040204020203" pitchFamily="34" charset="0"/>
              </a:rPr>
              <a:t>Am J </a:t>
            </a:r>
            <a:r>
              <a:rPr lang="en-US" sz="1200" i="1" dirty="0" err="1">
                <a:latin typeface="Segoe UI" panose="020B0502040204020203" pitchFamily="34" charset="0"/>
                <a:ea typeface="Segoe UI" panose="020B0502040204020203" pitchFamily="34" charset="0"/>
                <a:cs typeface="Segoe UI" panose="020B0502040204020203" pitchFamily="34" charset="0"/>
              </a:rPr>
              <a:t>Manag</a:t>
            </a:r>
            <a:r>
              <a:rPr lang="en-US" sz="1200" i="1" dirty="0">
                <a:latin typeface="Segoe UI" panose="020B0502040204020203" pitchFamily="34" charset="0"/>
                <a:ea typeface="Segoe UI" panose="020B0502040204020203" pitchFamily="34" charset="0"/>
                <a:cs typeface="Segoe UI" panose="020B0502040204020203" pitchFamily="34" charset="0"/>
              </a:rPr>
              <a:t> Care</a:t>
            </a:r>
            <a:r>
              <a:rPr lang="en-US" sz="1200" dirty="0">
                <a:latin typeface="Segoe UI" panose="020B0502040204020203" pitchFamily="34" charset="0"/>
                <a:ea typeface="Segoe UI" panose="020B0502040204020203" pitchFamily="34" charset="0"/>
                <a:cs typeface="Segoe UI" panose="020B0502040204020203" pitchFamily="34" charset="0"/>
              </a:rPr>
              <a:t>. 2015;21:s307-s315.</a:t>
            </a:r>
          </a:p>
          <a:p>
            <a:r>
              <a:rPr lang="en-US" sz="1200" dirty="0" err="1">
                <a:latin typeface="Segoe UI" panose="020B0502040204020203" pitchFamily="34" charset="0"/>
                <a:ea typeface="Segoe UI" panose="020B0502040204020203" pitchFamily="34" charset="0"/>
                <a:cs typeface="Segoe UI" panose="020B0502040204020203" pitchFamily="34" charset="0"/>
              </a:rPr>
              <a:t>Viera</a:t>
            </a:r>
            <a:r>
              <a:rPr lang="en-US" sz="1200" dirty="0">
                <a:latin typeface="Segoe UI" panose="020B0502040204020203" pitchFamily="34" charset="0"/>
                <a:ea typeface="Segoe UI" panose="020B0502040204020203" pitchFamily="34" charset="0"/>
                <a:cs typeface="Segoe UI" panose="020B0502040204020203" pitchFamily="34" charset="0"/>
              </a:rPr>
              <a:t> A, Wouk N. </a:t>
            </a:r>
            <a:r>
              <a:rPr lang="en-US" sz="1200" i="1" dirty="0">
                <a:latin typeface="Segoe UI" panose="020B0502040204020203" pitchFamily="34" charset="0"/>
                <a:ea typeface="Segoe UI" panose="020B0502040204020203" pitchFamily="34" charset="0"/>
                <a:cs typeface="Segoe UI" panose="020B0502040204020203" pitchFamily="34" charset="0"/>
              </a:rPr>
              <a:t>Am Fam Physician</a:t>
            </a:r>
            <a:r>
              <a:rPr lang="en-US" sz="1200" dirty="0">
                <a:latin typeface="Segoe UI" panose="020B0502040204020203" pitchFamily="34" charset="0"/>
                <a:ea typeface="Segoe UI" panose="020B0502040204020203" pitchFamily="34" charset="0"/>
                <a:cs typeface="Segoe UI" panose="020B0502040204020203" pitchFamily="34" charset="0"/>
              </a:rPr>
              <a:t>. 2015;92:487-495.</a:t>
            </a:r>
          </a:p>
          <a:p>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 </a:t>
            </a:r>
            <a:r>
              <a:rPr lang="en-US" sz="1200" i="1" dirty="0">
                <a:latin typeface="Segoe UI" panose="020B0502040204020203" pitchFamily="34" charset="0"/>
                <a:ea typeface="Segoe UI" panose="020B0502040204020203" pitchFamily="34" charset="0"/>
                <a:cs typeface="Segoe UI" panose="020B0502040204020203" pitchFamily="34" charset="0"/>
              </a:rPr>
              <a:t>Nat Rev </a:t>
            </a:r>
            <a:r>
              <a:rPr lang="en-US" sz="1200" i="1" dirty="0" err="1">
                <a:latin typeface="Segoe UI" panose="020B0502040204020203" pitchFamily="34" charset="0"/>
                <a:ea typeface="Segoe UI" panose="020B0502040204020203" pitchFamily="34" charset="0"/>
                <a:cs typeface="Segoe UI" panose="020B0502040204020203" pitchFamily="34" charset="0"/>
              </a:rPr>
              <a:t>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endParaRPr lang="en-US" sz="1200" dirty="0"/>
          </a:p>
        </p:txBody>
      </p:sp>
    </p:spTree>
    <p:extLst>
      <p:ext uri="{BB962C8B-B14F-4D97-AF65-F5344CB8AC3E}">
        <p14:creationId xmlns:p14="http://schemas.microsoft.com/office/powerpoint/2010/main" val="1474695266"/>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704334" y="1447394"/>
            <a:ext cx="3867150" cy="3028718"/>
          </a:xfrm>
          <a:prstGeom prst="rect">
            <a:avLst/>
          </a:prstGeom>
          <a:noFill/>
        </p:spPr>
        <p:txBody>
          <a:bodyPr wrap="square" rtlCol="0">
            <a:noAutofit/>
          </a:bodyPr>
          <a:lstStyle/>
          <a:p>
            <a:pPr defTabSz="685800"/>
            <a:endParaRPr lang="en-US" sz="1350" dirty="0">
              <a:latin typeface="Segoe UI" panose="020B0502040204020203" pitchFamily="34" charset="0"/>
              <a:ea typeface="Segoe UI" panose="020B0502040204020203" pitchFamily="34" charset="0"/>
              <a:cs typeface="Segoe UI" panose="020B0502040204020203" pitchFamily="34" charset="0"/>
            </a:endParaRPr>
          </a:p>
        </p:txBody>
      </p:sp>
      <p:sp>
        <p:nvSpPr>
          <p:cNvPr id="4" name="Title 3"/>
          <p:cNvSpPr>
            <a:spLocks noGrp="1"/>
          </p:cNvSpPr>
          <p:nvPr>
            <p:ph type="title"/>
          </p:nvPr>
        </p:nvSpPr>
        <p:spPr>
          <a:xfrm>
            <a:off x="222250" y="804359"/>
            <a:ext cx="8229600" cy="561128"/>
          </a:xfrm>
        </p:spPr>
        <p:txBody>
          <a:bodyPr>
            <a:noAutofit/>
          </a:bodyPr>
          <a:lstStyle/>
          <a:p>
            <a:r>
              <a:rPr lang="en-US" sz="3000" b="0" dirty="0"/>
              <a:t>Management Approaches to Hyperkalemia</a:t>
            </a:r>
          </a:p>
        </p:txBody>
      </p:sp>
      <p:sp>
        <p:nvSpPr>
          <p:cNvPr id="5" name="Content Placeholder 4"/>
          <p:cNvSpPr>
            <a:spLocks noGrp="1"/>
          </p:cNvSpPr>
          <p:nvPr>
            <p:ph idx="1"/>
          </p:nvPr>
        </p:nvSpPr>
        <p:spPr>
          <a:xfrm>
            <a:off x="593200" y="1839810"/>
            <a:ext cx="4019550" cy="3633528"/>
          </a:xfrm>
        </p:spPr>
        <p:txBody>
          <a:bodyPr>
            <a:noAutofit/>
          </a:bodyPr>
          <a:lstStyle/>
          <a:p>
            <a:pPr>
              <a:spcBef>
                <a:spcPts val="0"/>
              </a:spcBef>
              <a:buClr>
                <a:srgbClr val="F16025"/>
              </a:buClr>
            </a:pPr>
            <a:r>
              <a:rPr lang="en-US" sz="1600" i="1" dirty="0"/>
              <a:t>Stabilize:</a:t>
            </a:r>
            <a:r>
              <a:rPr lang="en-US" sz="1600" dirty="0"/>
              <a:t> Evaluate patient for life-threatening toxicities</a:t>
            </a:r>
          </a:p>
          <a:p>
            <a:pPr lvl="1">
              <a:spcBef>
                <a:spcPts val="0"/>
              </a:spcBef>
              <a:buClr>
                <a:srgbClr val="F16025"/>
              </a:buClr>
            </a:pPr>
            <a:r>
              <a:rPr lang="en-US" sz="1600" dirty="0"/>
              <a:t>Initiate EKG monitoring</a:t>
            </a:r>
          </a:p>
          <a:p>
            <a:pPr lvl="1">
              <a:spcBef>
                <a:spcPts val="0"/>
              </a:spcBef>
              <a:buClr>
                <a:srgbClr val="F16025"/>
              </a:buClr>
            </a:pPr>
            <a:r>
              <a:rPr lang="en-US" sz="1600" dirty="0"/>
              <a:t>Ca-Gluconate</a:t>
            </a:r>
          </a:p>
          <a:p>
            <a:pPr marL="257175" lvl="1" indent="0">
              <a:spcBef>
                <a:spcPts val="0"/>
              </a:spcBef>
              <a:buNone/>
            </a:pPr>
            <a:endParaRPr lang="en-US" sz="1600" dirty="0"/>
          </a:p>
          <a:p>
            <a:pPr>
              <a:spcBef>
                <a:spcPts val="0"/>
              </a:spcBef>
              <a:buClr>
                <a:srgbClr val="F16025"/>
              </a:buClr>
            </a:pPr>
            <a:r>
              <a:rPr lang="en-US" sz="1600" i="1" dirty="0"/>
              <a:t>Shift:</a:t>
            </a:r>
            <a:r>
              <a:rPr lang="en-US" sz="1600" dirty="0"/>
              <a:t> Augment the shift of potassium from extra- to intracellular space</a:t>
            </a:r>
          </a:p>
          <a:p>
            <a:pPr lvl="1">
              <a:spcBef>
                <a:spcPts val="0"/>
              </a:spcBef>
              <a:buClr>
                <a:srgbClr val="F16025"/>
              </a:buClr>
            </a:pPr>
            <a:r>
              <a:rPr lang="en-US" sz="1600" dirty="0"/>
              <a:t>Dextrose and/or insulin infusion </a:t>
            </a:r>
          </a:p>
          <a:p>
            <a:pPr lvl="1">
              <a:spcBef>
                <a:spcPts val="0"/>
              </a:spcBef>
              <a:buClr>
                <a:srgbClr val="F16025"/>
              </a:buClr>
            </a:pPr>
            <a:r>
              <a:rPr lang="en-US" sz="1600" dirty="0"/>
              <a:t>Beta-adrenergic agonists</a:t>
            </a:r>
          </a:p>
          <a:p>
            <a:pPr lvl="1">
              <a:spcBef>
                <a:spcPts val="0"/>
              </a:spcBef>
              <a:buClr>
                <a:srgbClr val="F16025"/>
              </a:buClr>
            </a:pPr>
            <a:r>
              <a:rPr lang="en-US" sz="1600" dirty="0"/>
              <a:t>Sodium bicarbonate</a:t>
            </a:r>
          </a:p>
          <a:p>
            <a:pPr>
              <a:spcBef>
                <a:spcPts val="0"/>
              </a:spcBef>
            </a:pPr>
            <a:endParaRPr lang="en-US" sz="1600" dirty="0"/>
          </a:p>
          <a:p>
            <a:pPr>
              <a:spcBef>
                <a:spcPts val="0"/>
              </a:spcBef>
              <a:buClr>
                <a:srgbClr val="F16025"/>
              </a:buClr>
            </a:pPr>
            <a:r>
              <a:rPr lang="en-US" sz="1600" i="1" dirty="0"/>
              <a:t>Remove:</a:t>
            </a:r>
            <a:r>
              <a:rPr lang="en-US" sz="1600" dirty="0"/>
              <a:t> Renal replacement therapy</a:t>
            </a:r>
          </a:p>
          <a:p>
            <a:pPr lvl="1">
              <a:spcBef>
                <a:spcPts val="0"/>
              </a:spcBef>
              <a:buClr>
                <a:srgbClr val="F16025"/>
              </a:buClr>
            </a:pPr>
            <a:r>
              <a:rPr lang="en-US" sz="1600" dirty="0"/>
              <a:t>Hemodialysis</a:t>
            </a:r>
          </a:p>
          <a:p>
            <a:pPr lvl="1">
              <a:spcBef>
                <a:spcPts val="0"/>
              </a:spcBef>
              <a:buClr>
                <a:srgbClr val="F16025"/>
              </a:buClr>
            </a:pPr>
            <a:r>
              <a:rPr lang="en-US" sz="1600" dirty="0"/>
              <a:t>CRRT</a:t>
            </a:r>
          </a:p>
          <a:p>
            <a:pPr lvl="1">
              <a:spcBef>
                <a:spcPts val="0"/>
              </a:spcBef>
              <a:buClr>
                <a:srgbClr val="F16025"/>
              </a:buClr>
            </a:pPr>
            <a:r>
              <a:rPr lang="en-US" sz="1600" dirty="0"/>
              <a:t>Potassium binders</a:t>
            </a:r>
          </a:p>
          <a:p>
            <a:pPr marL="457200" lvl="1" indent="0">
              <a:spcBef>
                <a:spcPts val="0"/>
              </a:spcBef>
              <a:buClr>
                <a:srgbClr val="F16025"/>
              </a:buClr>
              <a:buNone/>
            </a:pPr>
            <a:endParaRPr lang="en-US" sz="1600" dirty="0"/>
          </a:p>
        </p:txBody>
      </p:sp>
      <p:sp>
        <p:nvSpPr>
          <p:cNvPr id="2" name="TextBox 1"/>
          <p:cNvSpPr txBox="1"/>
          <p:nvPr/>
        </p:nvSpPr>
        <p:spPr>
          <a:xfrm>
            <a:off x="475997" y="1425090"/>
            <a:ext cx="2655471" cy="400110"/>
          </a:xfrm>
          <a:prstGeom prst="rect">
            <a:avLst/>
          </a:prstGeom>
          <a:noFill/>
        </p:spPr>
        <p:txBody>
          <a:bodyPr wrap="none" rtlCol="0">
            <a:spAutoFit/>
          </a:bodyPr>
          <a:lstStyle/>
          <a:p>
            <a:pPr defTabSz="685800"/>
            <a:r>
              <a:rPr lang="en-US" sz="2000" b="1" dirty="0">
                <a:latin typeface="Segoe UI" panose="020B0502040204020203" pitchFamily="34" charset="0"/>
                <a:ea typeface="Segoe UI" panose="020B0502040204020203" pitchFamily="34" charset="0"/>
                <a:cs typeface="Segoe UI" panose="020B0502040204020203" pitchFamily="34" charset="0"/>
              </a:rPr>
              <a:t>Acute Management</a:t>
            </a:r>
            <a:endParaRPr lang="en-US" sz="2000" b="1" baseline="30000" dirty="0">
              <a:latin typeface="Segoe UI" panose="020B0502040204020203" pitchFamily="34" charset="0"/>
              <a:ea typeface="Segoe UI" panose="020B0502040204020203" pitchFamily="34" charset="0"/>
              <a:cs typeface="Segoe UI" panose="020B0502040204020203" pitchFamily="34" charset="0"/>
            </a:endParaRPr>
          </a:p>
        </p:txBody>
      </p:sp>
      <p:sp>
        <p:nvSpPr>
          <p:cNvPr id="8" name="Content Placeholder 4"/>
          <p:cNvSpPr txBox="1">
            <a:spLocks/>
          </p:cNvSpPr>
          <p:nvPr/>
        </p:nvSpPr>
        <p:spPr>
          <a:xfrm>
            <a:off x="4900422" y="1819087"/>
            <a:ext cx="3867150" cy="3189391"/>
          </a:xfrm>
          <a:prstGeom prst="rect">
            <a:avLst/>
          </a:prstGeom>
        </p:spPr>
        <p:txBody>
          <a:bodyPr vert="horz" lIns="68580" tIns="34290" rIns="68580" bIns="34290" rtlCol="0">
            <a:noAutofit/>
          </a:bodyPr>
          <a:lstStyle>
            <a:lvl1pPr marL="342900" indent="-342900" algn="l" defTabSz="457200" rtl="0" eaLnBrk="1" latinLnBrk="0" hangingPunct="1">
              <a:spcBef>
                <a:spcPct val="20000"/>
              </a:spcBef>
              <a:buClr>
                <a:srgbClr val="A91D22"/>
              </a:buClr>
              <a:buFont typeface="Wingdings" panose="05000000000000000000" pitchFamily="2" charset="2"/>
              <a:buChar char="§"/>
              <a:defRPr sz="2800" kern="1200">
                <a:solidFill>
                  <a:schemeClr val="tx1"/>
                </a:solidFill>
                <a:latin typeface="Euphemia" panose="020B0503040102020104" pitchFamily="34" charset="0"/>
                <a:ea typeface="+mn-ea"/>
                <a:cs typeface="+mn-cs"/>
              </a:defRPr>
            </a:lvl1pPr>
            <a:lvl2pPr marL="742950" indent="-285750" algn="l" defTabSz="457200" rtl="0" eaLnBrk="1" latinLnBrk="0" hangingPunct="1">
              <a:spcBef>
                <a:spcPct val="20000"/>
              </a:spcBef>
              <a:buClr>
                <a:srgbClr val="A91D22"/>
              </a:buClr>
              <a:buFont typeface="Arial"/>
              <a:buChar char="–"/>
              <a:defRPr sz="2800" kern="1200">
                <a:solidFill>
                  <a:schemeClr val="tx1"/>
                </a:solidFill>
                <a:latin typeface="Euphemia" panose="020B0503040102020104" pitchFamily="34" charset="0"/>
                <a:ea typeface="+mn-ea"/>
                <a:cs typeface="+mn-cs"/>
              </a:defRPr>
            </a:lvl2pPr>
            <a:lvl3pPr marL="1143000" indent="-228600" algn="l" defTabSz="457200" rtl="0" eaLnBrk="1" latinLnBrk="0" hangingPunct="1">
              <a:spcBef>
                <a:spcPct val="20000"/>
              </a:spcBef>
              <a:buClr>
                <a:srgbClr val="A91D22"/>
              </a:buClr>
              <a:buFont typeface="Arial"/>
              <a:buChar char="•"/>
              <a:defRPr sz="2400" kern="1200">
                <a:solidFill>
                  <a:schemeClr val="tx1"/>
                </a:solidFill>
                <a:latin typeface="Euphemia" panose="020B0503040102020104" pitchFamily="34" charset="0"/>
                <a:ea typeface="+mn-ea"/>
                <a:cs typeface="+mn-cs"/>
              </a:defRPr>
            </a:lvl3pPr>
            <a:lvl4pPr marL="1600200" indent="-228600" algn="l" defTabSz="457200" rtl="0" eaLnBrk="1" latinLnBrk="0" hangingPunct="1">
              <a:spcBef>
                <a:spcPct val="20000"/>
              </a:spcBef>
              <a:buClr>
                <a:srgbClr val="A91D22"/>
              </a:buClr>
              <a:buFont typeface="Arial"/>
              <a:buChar char="–"/>
              <a:defRPr sz="2400" kern="1200">
                <a:solidFill>
                  <a:schemeClr val="tx1"/>
                </a:solidFill>
                <a:latin typeface="Euphemia" panose="020B0503040102020104" pitchFamily="34" charset="0"/>
                <a:ea typeface="+mn-ea"/>
                <a:cs typeface="+mn-cs"/>
              </a:defRPr>
            </a:lvl4pPr>
            <a:lvl5pPr marL="2057400" indent="-228600" algn="l" defTabSz="457200" rtl="0" eaLnBrk="1" latinLnBrk="0" hangingPunct="1">
              <a:spcBef>
                <a:spcPct val="20000"/>
              </a:spcBef>
              <a:buClr>
                <a:srgbClr val="A91D22"/>
              </a:buClr>
              <a:buFont typeface="Arial"/>
              <a:buChar char="»"/>
              <a:defRPr sz="2400" kern="1200">
                <a:solidFill>
                  <a:schemeClr val="tx1"/>
                </a:solidFill>
                <a:latin typeface="Euphemia" panose="020B05030401020201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Clr>
                <a:srgbClr val="F16025"/>
              </a:buClr>
              <a:buFont typeface="Arial" panose="020B0604020202020204" pitchFamily="34" charset="0"/>
              <a:buChar char="•"/>
            </a:pPr>
            <a:r>
              <a:rPr lang="en-US" sz="1600" i="1" dirty="0">
                <a:latin typeface="Segoe UI" panose="020B0502040204020203" pitchFamily="34" charset="0"/>
                <a:ea typeface="Segoe UI" panose="020B0502040204020203" pitchFamily="34" charset="0"/>
                <a:cs typeface="Segoe UI" panose="020B0502040204020203" pitchFamily="34" charset="0"/>
              </a:rPr>
              <a:t>Remove or manage </a:t>
            </a:r>
            <a:r>
              <a:rPr lang="en-US" sz="1600" dirty="0">
                <a:latin typeface="Segoe UI" panose="020B0502040204020203" pitchFamily="34" charset="0"/>
                <a:ea typeface="Segoe UI" panose="020B0502040204020203" pitchFamily="34" charset="0"/>
                <a:cs typeface="Segoe UI" panose="020B0502040204020203" pitchFamily="34" charset="0"/>
              </a:rPr>
              <a:t>any ongoing contributors to hyperkalemia</a:t>
            </a:r>
          </a:p>
          <a:p>
            <a:pPr lvl="1">
              <a:buClr>
                <a:srgbClr val="F16025"/>
              </a:buClr>
              <a:buFont typeface="Segoe UI" panose="020B0502040204020203" pitchFamily="34" charset="0"/>
              <a:buChar char="−"/>
            </a:pPr>
            <a:r>
              <a:rPr lang="en-US" sz="1600" dirty="0">
                <a:latin typeface="Segoe UI" panose="020B0502040204020203" pitchFamily="34" charset="0"/>
                <a:ea typeface="Segoe UI" panose="020B0502040204020203" pitchFamily="34" charset="0"/>
                <a:cs typeface="Segoe UI" panose="020B0502040204020203" pitchFamily="34" charset="0"/>
              </a:rPr>
              <a:t>Diet</a:t>
            </a:r>
          </a:p>
          <a:p>
            <a:pPr lvl="1">
              <a:buClr>
                <a:srgbClr val="F16025"/>
              </a:buClr>
              <a:buFont typeface="Segoe UI" panose="020B0502040204020203" pitchFamily="34" charset="0"/>
              <a:buChar char="−"/>
            </a:pPr>
            <a:r>
              <a:rPr lang="en-US" sz="1600" dirty="0">
                <a:latin typeface="Segoe UI" panose="020B0502040204020203" pitchFamily="34" charset="0"/>
                <a:ea typeface="Segoe UI" panose="020B0502040204020203" pitchFamily="34" charset="0"/>
                <a:cs typeface="Segoe UI" panose="020B0502040204020203" pitchFamily="34" charset="0"/>
              </a:rPr>
              <a:t>Medications</a:t>
            </a:r>
          </a:p>
          <a:p>
            <a:pPr lvl="1">
              <a:buClr>
                <a:srgbClr val="F16025"/>
              </a:buClr>
              <a:buFont typeface="Segoe UI" panose="020B0502040204020203" pitchFamily="34" charset="0"/>
              <a:buChar char="−"/>
            </a:pPr>
            <a:r>
              <a:rPr lang="en-US" sz="1600" dirty="0">
                <a:latin typeface="Segoe UI" panose="020B0502040204020203" pitchFamily="34" charset="0"/>
                <a:ea typeface="Segoe UI" panose="020B0502040204020203" pitchFamily="34" charset="0"/>
                <a:cs typeface="Segoe UI" panose="020B0502040204020203" pitchFamily="34" charset="0"/>
              </a:rPr>
              <a:t>Co-morbid conditions </a:t>
            </a:r>
          </a:p>
          <a:p>
            <a:pPr lvl="1"/>
            <a:endParaRPr lang="en-US" sz="1600" dirty="0">
              <a:latin typeface="Segoe UI" panose="020B0502040204020203" pitchFamily="34" charset="0"/>
              <a:ea typeface="Segoe UI" panose="020B0502040204020203" pitchFamily="34" charset="0"/>
              <a:cs typeface="Segoe UI" panose="020B0502040204020203" pitchFamily="34" charset="0"/>
            </a:endParaRPr>
          </a:p>
          <a:p>
            <a:pPr>
              <a:buClr>
                <a:srgbClr val="F16025"/>
              </a:buClr>
              <a:buFont typeface="Arial" panose="020B0604020202020204" pitchFamily="34" charset="0"/>
              <a:buChar char="•"/>
            </a:pPr>
            <a:r>
              <a:rPr lang="en-US" sz="1600" i="1" dirty="0">
                <a:latin typeface="Segoe UI" panose="020B0502040204020203" pitchFamily="34" charset="0"/>
                <a:ea typeface="Segoe UI" panose="020B0502040204020203" pitchFamily="34" charset="0"/>
                <a:cs typeface="Segoe UI" panose="020B0502040204020203" pitchFamily="34" charset="0"/>
              </a:rPr>
              <a:t>Increase excretion</a:t>
            </a:r>
            <a:r>
              <a:rPr lang="en-US" sz="1600" dirty="0">
                <a:latin typeface="Segoe UI" panose="020B0502040204020203" pitchFamily="34" charset="0"/>
                <a:ea typeface="Segoe UI" panose="020B0502040204020203" pitchFamily="34" charset="0"/>
                <a:cs typeface="Segoe UI" panose="020B0502040204020203" pitchFamily="34" charset="0"/>
              </a:rPr>
              <a:t> of potassium</a:t>
            </a:r>
          </a:p>
          <a:p>
            <a:pPr lvl="1">
              <a:buClr>
                <a:srgbClr val="F16025"/>
              </a:buClr>
            </a:pPr>
            <a:r>
              <a:rPr lang="en-US" sz="1600" dirty="0">
                <a:latin typeface="Segoe UI" panose="020B0502040204020203" pitchFamily="34" charset="0"/>
                <a:ea typeface="Segoe UI" panose="020B0502040204020203" pitchFamily="34" charset="0"/>
                <a:cs typeface="Segoe UI" panose="020B0502040204020203" pitchFamily="34" charset="0"/>
              </a:rPr>
              <a:t>Loop diuretics (furosemide) </a:t>
            </a:r>
          </a:p>
          <a:p>
            <a:pPr lvl="1">
              <a:buClr>
                <a:srgbClr val="F16025"/>
              </a:buClr>
            </a:pPr>
            <a:r>
              <a:rPr lang="en-US" sz="1600" dirty="0">
                <a:latin typeface="Segoe UI" panose="020B0502040204020203" pitchFamily="34" charset="0"/>
                <a:ea typeface="Segoe UI" panose="020B0502040204020203" pitchFamily="34" charset="0"/>
                <a:cs typeface="Segoe UI" panose="020B0502040204020203" pitchFamily="34" charset="0"/>
              </a:rPr>
              <a:t>Mineralocorticoid accentuation</a:t>
            </a:r>
          </a:p>
          <a:p>
            <a:pPr lvl="1">
              <a:buClr>
                <a:srgbClr val="F16025"/>
              </a:buClr>
            </a:pPr>
            <a:r>
              <a:rPr lang="en-US" sz="1600" dirty="0">
                <a:latin typeface="Segoe UI" panose="020B0502040204020203" pitchFamily="34" charset="0"/>
                <a:ea typeface="Segoe UI" panose="020B0502040204020203" pitchFamily="34" charset="0"/>
                <a:cs typeface="Segoe UI" panose="020B0502040204020203" pitchFamily="34" charset="0"/>
              </a:rPr>
              <a:t>Potassium binders</a:t>
            </a:r>
          </a:p>
          <a:p>
            <a:endParaRPr lang="en-US" sz="1500" dirty="0">
              <a:latin typeface="Segoe UI" panose="020B0502040204020203" pitchFamily="34" charset="0"/>
              <a:ea typeface="Segoe UI" panose="020B0502040204020203" pitchFamily="34" charset="0"/>
              <a:cs typeface="Segoe UI" panose="020B0502040204020203" pitchFamily="34" charset="0"/>
            </a:endParaRPr>
          </a:p>
        </p:txBody>
      </p:sp>
      <p:sp>
        <p:nvSpPr>
          <p:cNvPr id="10" name="TextBox 9"/>
          <p:cNvSpPr txBox="1"/>
          <p:nvPr/>
        </p:nvSpPr>
        <p:spPr>
          <a:xfrm>
            <a:off x="4730460" y="1402385"/>
            <a:ext cx="2881494" cy="400110"/>
          </a:xfrm>
          <a:prstGeom prst="rect">
            <a:avLst/>
          </a:prstGeom>
          <a:noFill/>
        </p:spPr>
        <p:txBody>
          <a:bodyPr wrap="none" rtlCol="0">
            <a:spAutoFit/>
          </a:bodyPr>
          <a:lstStyle/>
          <a:p>
            <a:pPr defTabSz="685800"/>
            <a:r>
              <a:rPr lang="en-US" sz="2000" b="1" dirty="0">
                <a:latin typeface="Segoe UI" panose="020B0502040204020203" pitchFamily="34" charset="0"/>
                <a:ea typeface="Segoe UI" panose="020B0502040204020203" pitchFamily="34" charset="0"/>
                <a:cs typeface="Segoe UI" panose="020B0502040204020203" pitchFamily="34" charset="0"/>
              </a:rPr>
              <a:t>Chronic Management</a:t>
            </a:r>
          </a:p>
        </p:txBody>
      </p:sp>
      <p:sp>
        <p:nvSpPr>
          <p:cNvPr id="3" name="Rectangle 2"/>
          <p:cNvSpPr/>
          <p:nvPr/>
        </p:nvSpPr>
        <p:spPr>
          <a:xfrm>
            <a:off x="0" y="6407438"/>
            <a:ext cx="3333157" cy="276999"/>
          </a:xfrm>
          <a:prstGeom prst="rect">
            <a:avLst/>
          </a:prstGeom>
        </p:spPr>
        <p:txBody>
          <a:bodyPr wrap="non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CRRT, Continuous Renal Replacement Therapy </a:t>
            </a:r>
          </a:p>
        </p:txBody>
      </p:sp>
      <p:sp>
        <p:nvSpPr>
          <p:cNvPr id="11" name="Rectangle 10"/>
          <p:cNvSpPr/>
          <p:nvPr/>
        </p:nvSpPr>
        <p:spPr>
          <a:xfrm>
            <a:off x="5218413" y="6038106"/>
            <a:ext cx="3925587" cy="646331"/>
          </a:xfrm>
          <a:prstGeom prst="rect">
            <a:avLst/>
          </a:prstGeom>
        </p:spPr>
        <p:txBody>
          <a:bodyPr wrap="square">
            <a:spAutoFit/>
          </a:bodyPr>
          <a:lstStyle/>
          <a:p>
            <a:r>
              <a:rPr lang="en-US" sz="1200" dirty="0" err="1"/>
              <a:t>Kovesdy</a:t>
            </a:r>
            <a:r>
              <a:rPr lang="en-US" sz="1200" dirty="0"/>
              <a:t> C. </a:t>
            </a:r>
            <a:r>
              <a:rPr lang="en-US" sz="1200" i="1" dirty="0"/>
              <a:t>Nat Rev Nephrol</a:t>
            </a:r>
            <a:r>
              <a:rPr lang="en-US" sz="1200" dirty="0"/>
              <a:t>. 2014;10:653-662.</a:t>
            </a:r>
          </a:p>
          <a:p>
            <a:r>
              <a:rPr lang="en-US" sz="1200" dirty="0" err="1">
                <a:latin typeface="Segoe UI" panose="020B0502040204020203" pitchFamily="34" charset="0"/>
                <a:ea typeface="Segoe UI" panose="020B0502040204020203" pitchFamily="34" charset="0"/>
                <a:cs typeface="Segoe UI" panose="020B0502040204020203" pitchFamily="34" charset="0"/>
              </a:rPr>
              <a:t>Viera</a:t>
            </a:r>
            <a:r>
              <a:rPr lang="en-US" sz="1200" dirty="0">
                <a:latin typeface="Segoe UI" panose="020B0502040204020203" pitchFamily="34" charset="0"/>
                <a:ea typeface="Segoe UI" panose="020B0502040204020203" pitchFamily="34" charset="0"/>
                <a:cs typeface="Segoe UI" panose="020B0502040204020203" pitchFamily="34" charset="0"/>
              </a:rPr>
              <a:t> A, Wouk N. </a:t>
            </a:r>
            <a:r>
              <a:rPr lang="en-US" sz="1200" i="1" dirty="0">
                <a:latin typeface="Segoe UI" panose="020B0502040204020203" pitchFamily="34" charset="0"/>
                <a:ea typeface="Segoe UI" panose="020B0502040204020203" pitchFamily="34" charset="0"/>
                <a:cs typeface="Segoe UI" panose="020B0502040204020203" pitchFamily="34" charset="0"/>
              </a:rPr>
              <a:t>Am Fam Physician</a:t>
            </a:r>
            <a:r>
              <a:rPr lang="en-US" sz="1200" dirty="0">
                <a:latin typeface="Segoe UI" panose="020B0502040204020203" pitchFamily="34" charset="0"/>
                <a:ea typeface="Segoe UI" panose="020B0502040204020203" pitchFamily="34" charset="0"/>
                <a:cs typeface="Segoe UI" panose="020B0502040204020203" pitchFamily="34" charset="0"/>
              </a:rPr>
              <a:t>. 2015;92:487-495.</a:t>
            </a:r>
          </a:p>
          <a:p>
            <a:r>
              <a:rPr lang="en-US" sz="1200" dirty="0">
                <a:latin typeface="Segoe UI" panose="020B0502040204020203" pitchFamily="34" charset="0"/>
                <a:ea typeface="Segoe UI" panose="020B0502040204020203" pitchFamily="34" charset="0"/>
                <a:cs typeface="Segoe UI" panose="020B0502040204020203" pitchFamily="34" charset="0"/>
              </a:rPr>
              <a:t>Dunn J, et al. </a:t>
            </a:r>
            <a:r>
              <a:rPr lang="en-US" sz="1200" i="1" dirty="0">
                <a:latin typeface="Segoe UI" panose="020B0502040204020203" pitchFamily="34" charset="0"/>
                <a:ea typeface="Segoe UI" panose="020B0502040204020203" pitchFamily="34" charset="0"/>
                <a:cs typeface="Segoe UI" panose="020B0502040204020203" pitchFamily="34" charset="0"/>
              </a:rPr>
              <a:t>Am J </a:t>
            </a:r>
            <a:r>
              <a:rPr lang="en-US" sz="1200" i="1" dirty="0" err="1">
                <a:latin typeface="Segoe UI" panose="020B0502040204020203" pitchFamily="34" charset="0"/>
                <a:ea typeface="Segoe UI" panose="020B0502040204020203" pitchFamily="34" charset="0"/>
                <a:cs typeface="Segoe UI" panose="020B0502040204020203" pitchFamily="34" charset="0"/>
              </a:rPr>
              <a:t>Manag</a:t>
            </a:r>
            <a:r>
              <a:rPr lang="en-US" sz="1200" i="1" dirty="0">
                <a:latin typeface="Segoe UI" panose="020B0502040204020203" pitchFamily="34" charset="0"/>
                <a:ea typeface="Segoe UI" panose="020B0502040204020203" pitchFamily="34" charset="0"/>
                <a:cs typeface="Segoe UI" panose="020B0502040204020203" pitchFamily="34" charset="0"/>
              </a:rPr>
              <a:t> Care</a:t>
            </a:r>
            <a:r>
              <a:rPr lang="en-US" sz="1200" dirty="0">
                <a:latin typeface="Segoe UI" panose="020B0502040204020203" pitchFamily="34" charset="0"/>
                <a:ea typeface="Segoe UI" panose="020B0502040204020203" pitchFamily="34" charset="0"/>
                <a:cs typeface="Segoe UI" panose="020B0502040204020203" pitchFamily="34" charset="0"/>
              </a:rPr>
              <a:t>. 2015;21:s307-s315.</a:t>
            </a:r>
            <a:endParaRPr lang="en-US" sz="1200" dirty="0"/>
          </a:p>
        </p:txBody>
      </p:sp>
    </p:spTree>
    <p:extLst>
      <p:ext uri="{BB962C8B-B14F-4D97-AF65-F5344CB8AC3E}">
        <p14:creationId xmlns:p14="http://schemas.microsoft.com/office/powerpoint/2010/main" val="1830501010"/>
      </p:ext>
    </p:extLst>
  </p:cSld>
  <p:clrMapOvr>
    <a:masterClrMapping/>
  </p:clrMapOvr>
  <mc:AlternateContent xmlns:mc="http://schemas.openxmlformats.org/markup-compatibility/2006" xmlns:p14="http://schemas.microsoft.com/office/powerpoint/2010/main">
    <mc:Choice Requires="p14">
      <p:transition p14:dur="10"/>
    </mc:Choice>
    <mc:Fallback xmlns:mv="urn:schemas-microsoft-com:mac:vml"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7835900" cy="1003300"/>
          </a:xfrm>
        </p:spPr>
        <p:txBody>
          <a:bodyPr>
            <a:noAutofit/>
          </a:bodyPr>
          <a:lstStyle/>
          <a:p>
            <a:r>
              <a:rPr lang="en-US" sz="3000" b="0" dirty="0"/>
              <a:t>Dietary Modifications in CKD that can Potentially Worsen Hyperkalemia</a:t>
            </a:r>
          </a:p>
        </p:txBody>
      </p:sp>
      <p:sp>
        <p:nvSpPr>
          <p:cNvPr id="3" name="Content Placeholder 2"/>
          <p:cNvSpPr>
            <a:spLocks noGrp="1"/>
          </p:cNvSpPr>
          <p:nvPr>
            <p:ph idx="1"/>
          </p:nvPr>
        </p:nvSpPr>
        <p:spPr>
          <a:xfrm>
            <a:off x="609600" y="2146300"/>
            <a:ext cx="7810500" cy="2286000"/>
          </a:xfrm>
        </p:spPr>
        <p:txBody>
          <a:bodyPr/>
          <a:lstStyle/>
          <a:p>
            <a:pPr>
              <a:buClr>
                <a:srgbClr val="F16025"/>
              </a:buClr>
            </a:pPr>
            <a:r>
              <a:rPr lang="en-US" sz="2600" dirty="0"/>
              <a:t>Increased dietary potassium intake from salt substitute (potassium chloride)</a:t>
            </a:r>
          </a:p>
          <a:p>
            <a:pPr>
              <a:buClr>
                <a:srgbClr val="F16025"/>
              </a:buClr>
            </a:pPr>
            <a:r>
              <a:rPr lang="en-US" sz="2600" dirty="0"/>
              <a:t>Herbal supplements (noni, alfalfa, dandelion, etc.)</a:t>
            </a:r>
          </a:p>
          <a:p>
            <a:pPr>
              <a:buClr>
                <a:srgbClr val="F16025"/>
              </a:buClr>
            </a:pPr>
            <a:r>
              <a:rPr lang="en-US" sz="2600" dirty="0"/>
              <a:t>Potassium-rich heart-healthy diets</a:t>
            </a:r>
          </a:p>
          <a:p>
            <a:pPr>
              <a:buClr>
                <a:srgbClr val="F16025"/>
              </a:buClr>
            </a:pPr>
            <a:endParaRPr lang="en-US" sz="2600" dirty="0"/>
          </a:p>
        </p:txBody>
      </p:sp>
      <p:sp>
        <p:nvSpPr>
          <p:cNvPr id="4" name="Rectangle 3"/>
          <p:cNvSpPr/>
          <p:nvPr/>
        </p:nvSpPr>
        <p:spPr>
          <a:xfrm>
            <a:off x="5631312" y="6334453"/>
            <a:ext cx="3386843" cy="461665"/>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Allon</a:t>
            </a:r>
            <a:r>
              <a:rPr lang="en-US" sz="1200" dirty="0">
                <a:latin typeface="Segoe UI" panose="020B0502040204020203" pitchFamily="34" charset="0"/>
                <a:ea typeface="Segoe UI" panose="020B0502040204020203" pitchFamily="34" charset="0"/>
                <a:cs typeface="Segoe UI" panose="020B0502040204020203" pitchFamily="34" charset="0"/>
              </a:rPr>
              <a:t> M. NKF Primer on Kidney Diseases. 2014.</a:t>
            </a:r>
          </a:p>
          <a:p>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 </a:t>
            </a:r>
            <a:r>
              <a:rPr lang="en-US" sz="1200" i="1" dirty="0">
                <a:latin typeface="Segoe UI" panose="020B0502040204020203" pitchFamily="34" charset="0"/>
                <a:ea typeface="Segoe UI" panose="020B0502040204020203" pitchFamily="34" charset="0"/>
                <a:cs typeface="Segoe UI" panose="020B0502040204020203" pitchFamily="34" charset="0"/>
              </a:rPr>
              <a:t>Nat Rev </a:t>
            </a:r>
            <a:r>
              <a:rPr lang="en-US" sz="1200" i="1" dirty="0" err="1">
                <a:latin typeface="Segoe UI" panose="020B0502040204020203" pitchFamily="34" charset="0"/>
                <a:ea typeface="Segoe UI" panose="020B0502040204020203" pitchFamily="34" charset="0"/>
                <a:cs typeface="Segoe UI" panose="020B0502040204020203" pitchFamily="34" charset="0"/>
              </a:rPr>
              <a:t>Nephrol</a:t>
            </a:r>
            <a:r>
              <a:rPr lang="en-US" sz="1200" dirty="0">
                <a:latin typeface="Segoe UI" panose="020B0502040204020203" pitchFamily="34" charset="0"/>
                <a:ea typeface="Segoe UI" panose="020B0502040204020203" pitchFamily="34" charset="0"/>
                <a:cs typeface="Segoe UI" panose="020B0502040204020203" pitchFamily="34" charset="0"/>
              </a:rPr>
              <a:t>. 2014;10:653-662.</a:t>
            </a:r>
          </a:p>
        </p:txBody>
      </p:sp>
    </p:spTree>
    <p:extLst>
      <p:ext uri="{BB962C8B-B14F-4D97-AF65-F5344CB8AC3E}">
        <p14:creationId xmlns:p14="http://schemas.microsoft.com/office/powerpoint/2010/main" val="232877538"/>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480" y="822320"/>
            <a:ext cx="7288272" cy="918004"/>
          </a:xfrm>
        </p:spPr>
        <p:txBody>
          <a:bodyPr>
            <a:noAutofit/>
          </a:bodyPr>
          <a:lstStyle/>
          <a:p>
            <a:r>
              <a:rPr lang="en-US" b="0" dirty="0"/>
              <a:t>Potassium Content of Select Foods Considered High in Potassium</a:t>
            </a:r>
          </a:p>
        </p:txBody>
      </p:sp>
      <p:graphicFrame>
        <p:nvGraphicFramePr>
          <p:cNvPr id="3" name="Table 2"/>
          <p:cNvGraphicFramePr>
            <a:graphicFrameLocks noGrp="1"/>
          </p:cNvGraphicFramePr>
          <p:nvPr>
            <p:extLst>
              <p:ext uri="{D42A27DB-BD31-4B8C-83A1-F6EECF244321}">
                <p14:modId xmlns:p14="http://schemas.microsoft.com/office/powerpoint/2010/main" val="3318579636"/>
              </p:ext>
            </p:extLst>
          </p:nvPr>
        </p:nvGraphicFramePr>
        <p:xfrm>
          <a:off x="1281385" y="1992673"/>
          <a:ext cx="6277288" cy="4156360"/>
        </p:xfrm>
        <a:graphic>
          <a:graphicData uri="http://schemas.openxmlformats.org/drawingml/2006/table">
            <a:tbl>
              <a:tblPr firstRow="1" bandRow="1">
                <a:tableStyleId>{5C22544A-7EE6-4342-B048-85BDC9FD1C3A}</a:tableStyleId>
              </a:tblPr>
              <a:tblGrid>
                <a:gridCol w="2428251">
                  <a:extLst>
                    <a:ext uri="{9D8B030D-6E8A-4147-A177-3AD203B41FA5}">
                      <a16:colId xmlns:a16="http://schemas.microsoft.com/office/drawing/2014/main" xmlns="" val="2332360432"/>
                    </a:ext>
                  </a:extLst>
                </a:gridCol>
                <a:gridCol w="1963267">
                  <a:extLst>
                    <a:ext uri="{9D8B030D-6E8A-4147-A177-3AD203B41FA5}">
                      <a16:colId xmlns:a16="http://schemas.microsoft.com/office/drawing/2014/main" xmlns="" val="1292269292"/>
                    </a:ext>
                  </a:extLst>
                </a:gridCol>
                <a:gridCol w="1885770">
                  <a:extLst>
                    <a:ext uri="{9D8B030D-6E8A-4147-A177-3AD203B41FA5}">
                      <a16:colId xmlns:a16="http://schemas.microsoft.com/office/drawing/2014/main" xmlns="" val="777005604"/>
                    </a:ext>
                  </a:extLst>
                </a:gridCol>
              </a:tblGrid>
              <a:tr h="447960">
                <a:tc>
                  <a:txBody>
                    <a:bodyPr/>
                    <a:lstStyle/>
                    <a:p>
                      <a:r>
                        <a:rPr lang="en-US" dirty="0"/>
                        <a:t>Food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pPr algn="ctr"/>
                      <a:r>
                        <a:rPr lang="en-US" dirty="0"/>
                        <a:t>Potassium (mg)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pPr algn="ctr"/>
                      <a:r>
                        <a:rPr lang="en-US" dirty="0"/>
                        <a:t>Potassium (</a:t>
                      </a:r>
                      <a:r>
                        <a:rPr lang="en-US" dirty="0" err="1"/>
                        <a:t>mEq</a:t>
                      </a:r>
                      <a:r>
                        <a:rPr lang="en-US" dirty="0"/>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extLst>
                  <a:ext uri="{0D108BD9-81ED-4DB2-BD59-A6C34878D82A}">
                    <a16:rowId xmlns:a16="http://schemas.microsoft.com/office/drawing/2014/main" xmlns="" val="1033041934"/>
                  </a:ext>
                </a:extLst>
              </a:tr>
              <a:tr h="370840">
                <a:tc>
                  <a:txBody>
                    <a:bodyPr/>
                    <a:lstStyle/>
                    <a:p>
                      <a:r>
                        <a:rPr lang="en-US" dirty="0"/>
                        <a:t>Pinto beans (1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1370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853368319"/>
                  </a:ext>
                </a:extLst>
              </a:tr>
              <a:tr h="370840">
                <a:tc>
                  <a:txBody>
                    <a:bodyPr/>
                    <a:lstStyle/>
                    <a:p>
                      <a:r>
                        <a:rPr lang="en-US" dirty="0"/>
                        <a:t>Raisins (1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1106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573558099"/>
                  </a:ext>
                </a:extLst>
              </a:tr>
              <a:tr h="370840">
                <a:tc>
                  <a:txBody>
                    <a:bodyPr/>
                    <a:lstStyle/>
                    <a:p>
                      <a:r>
                        <a:rPr lang="en-US" dirty="0"/>
                        <a:t>Honeydew (1/2 melon)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939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24011269"/>
                  </a:ext>
                </a:extLst>
              </a:tr>
              <a:tr h="370840">
                <a:tc>
                  <a:txBody>
                    <a:bodyPr/>
                    <a:lstStyle/>
                    <a:p>
                      <a:r>
                        <a:rPr lang="en-US" dirty="0"/>
                        <a:t>Nuts (1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688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73095082"/>
                  </a:ext>
                </a:extLst>
              </a:tr>
              <a:tr h="370840">
                <a:tc>
                  <a:txBody>
                    <a:bodyPr/>
                    <a:lstStyle/>
                    <a:p>
                      <a:r>
                        <a:rPr lang="en-US" dirty="0"/>
                        <a:t>Black-eyed peas (1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625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9857908"/>
                  </a:ext>
                </a:extLst>
              </a:tr>
              <a:tr h="370840">
                <a:tc>
                  <a:txBody>
                    <a:bodyPr/>
                    <a:lstStyle/>
                    <a:p>
                      <a:r>
                        <a:rPr lang="en-US" dirty="0"/>
                        <a:t>Collard greens (1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498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599309321"/>
                  </a:ext>
                </a:extLst>
              </a:tr>
              <a:tr h="370840">
                <a:tc>
                  <a:txBody>
                    <a:bodyPr/>
                    <a:lstStyle/>
                    <a:p>
                      <a:r>
                        <a:rPr lang="en-US" dirty="0"/>
                        <a:t>Banana (1 medium)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440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95680815"/>
                  </a:ext>
                </a:extLst>
              </a:tr>
              <a:tr h="370840">
                <a:tc>
                  <a:txBody>
                    <a:bodyPr/>
                    <a:lstStyle/>
                    <a:p>
                      <a:r>
                        <a:rPr lang="en-US" dirty="0"/>
                        <a:t>Tomato (1 medium)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366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58891730"/>
                  </a:ext>
                </a:extLst>
              </a:tr>
              <a:tr h="370840">
                <a:tc>
                  <a:txBody>
                    <a:bodyPr/>
                    <a:lstStyle/>
                    <a:p>
                      <a:r>
                        <a:rPr lang="en-US" dirty="0"/>
                        <a:t>Orange (1 large)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333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28253338"/>
                  </a:ext>
                </a:extLst>
              </a:tr>
              <a:tr h="370840">
                <a:tc>
                  <a:txBody>
                    <a:bodyPr/>
                    <a:lstStyle/>
                    <a:p>
                      <a:r>
                        <a:rPr lang="en-US" dirty="0"/>
                        <a:t>Milk (1 cup)</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351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97626836"/>
                  </a:ext>
                </a:extLst>
              </a:tr>
            </a:tbl>
          </a:graphicData>
        </a:graphic>
      </p:graphicFrame>
      <p:sp>
        <p:nvSpPr>
          <p:cNvPr id="4" name="Rectangle 3"/>
          <p:cNvSpPr/>
          <p:nvPr/>
        </p:nvSpPr>
        <p:spPr>
          <a:xfrm>
            <a:off x="5643669" y="6401382"/>
            <a:ext cx="3386843" cy="276999"/>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Allon</a:t>
            </a:r>
            <a:r>
              <a:rPr lang="en-US" sz="1200" dirty="0">
                <a:latin typeface="Segoe UI" panose="020B0502040204020203" pitchFamily="34" charset="0"/>
                <a:ea typeface="Segoe UI" panose="020B0502040204020203" pitchFamily="34" charset="0"/>
                <a:cs typeface="Segoe UI" panose="020B0502040204020203" pitchFamily="34" charset="0"/>
              </a:rPr>
              <a:t> M. NKF Primer on Kidney Diseases. 2014.</a:t>
            </a:r>
          </a:p>
        </p:txBody>
      </p:sp>
    </p:spTree>
    <p:extLst>
      <p:ext uri="{BB962C8B-B14F-4D97-AF65-F5344CB8AC3E}">
        <p14:creationId xmlns:p14="http://schemas.microsoft.com/office/powerpoint/2010/main" val="2735644152"/>
      </p:ext>
    </p:extLst>
  </p:cSld>
  <p:clrMapOvr>
    <a:masterClrMapping/>
  </p:clrMapOvr>
  <mc:AlternateContent xmlns:mc="http://schemas.openxmlformats.org/markup-compatibility/2006" xmlns:p14="http://schemas.microsoft.com/office/powerpoint/2010/main">
    <mc:Choice Requires="p14">
      <p:transition p14:dur="0"/>
    </mc:Choice>
    <mc:Fallback xmlns="" xmlns:mv="urn:schemas-microsoft-com:mac:vml">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018" y="805766"/>
            <a:ext cx="5737533" cy="510988"/>
          </a:xfrm>
        </p:spPr>
        <p:txBody>
          <a:bodyPr>
            <a:noAutofit/>
          </a:bodyPr>
          <a:lstStyle/>
          <a:p>
            <a:r>
              <a:rPr lang="en-US" sz="3000" b="0" dirty="0"/>
              <a:t>Restriction of Dietary Potassium</a:t>
            </a:r>
          </a:p>
        </p:txBody>
      </p:sp>
      <p:sp>
        <p:nvSpPr>
          <p:cNvPr id="3" name="Content Placeholder 2"/>
          <p:cNvSpPr>
            <a:spLocks noGrp="1"/>
          </p:cNvSpPr>
          <p:nvPr>
            <p:ph idx="1"/>
          </p:nvPr>
        </p:nvSpPr>
        <p:spPr>
          <a:xfrm>
            <a:off x="567179" y="1445911"/>
            <a:ext cx="7565440" cy="4248308"/>
          </a:xfrm>
        </p:spPr>
        <p:txBody>
          <a:bodyPr/>
          <a:lstStyle/>
          <a:p>
            <a:pPr>
              <a:buClr>
                <a:srgbClr val="F16025"/>
              </a:buClr>
            </a:pPr>
            <a:r>
              <a:rPr lang="en-US" sz="2200" dirty="0"/>
              <a:t>Potassium in DASH diet: Approximately 4.5 g/d</a:t>
            </a:r>
          </a:p>
          <a:p>
            <a:pPr lvl="1">
              <a:buClr>
                <a:srgbClr val="F16025"/>
              </a:buClr>
            </a:pPr>
            <a:r>
              <a:rPr lang="en-US" sz="2000" dirty="0"/>
              <a:t>DASH Diet should not be routinely recommended to patients with GFR &lt;60 mL/min</a:t>
            </a:r>
          </a:p>
          <a:p>
            <a:pPr>
              <a:buClr>
                <a:srgbClr val="F16025"/>
              </a:buClr>
            </a:pPr>
            <a:r>
              <a:rPr lang="en-US" sz="2200" dirty="0"/>
              <a:t>Guidelines recommend potassium intake of 2-4 g/d for patients with CKD stages 3-4 (GFR 15-59 mL/min)</a:t>
            </a:r>
          </a:p>
          <a:p>
            <a:pPr>
              <a:buClr>
                <a:srgbClr val="F16025"/>
              </a:buClr>
            </a:pPr>
            <a:r>
              <a:rPr lang="en-US" sz="2200" dirty="0"/>
              <a:t>Hyperkalemia risk is especially high in patients with GFR &lt;30 mL/min receiving </a:t>
            </a:r>
            <a:r>
              <a:rPr lang="en-US" sz="2200" dirty="0" err="1"/>
              <a:t>ACEi</a:t>
            </a:r>
            <a:r>
              <a:rPr lang="en-US" sz="2200" dirty="0"/>
              <a:t> or ARB therapy, or other conditions that raise serum potassium</a:t>
            </a:r>
          </a:p>
          <a:p>
            <a:pPr lvl="1">
              <a:buClr>
                <a:srgbClr val="F16025"/>
              </a:buClr>
            </a:pPr>
            <a:r>
              <a:rPr lang="en-US" sz="2000" dirty="0"/>
              <a:t>More stringent potassium intake may be required</a:t>
            </a:r>
          </a:p>
          <a:p>
            <a:pPr lvl="1">
              <a:buClr>
                <a:srgbClr val="F16025"/>
              </a:buClr>
            </a:pPr>
            <a:r>
              <a:rPr lang="en-US" sz="2000" dirty="0"/>
              <a:t>“Low potassium diet" target intake: ≤2-3 g/d</a:t>
            </a:r>
          </a:p>
        </p:txBody>
      </p:sp>
      <p:sp>
        <p:nvSpPr>
          <p:cNvPr id="4" name="Rectangle 3"/>
          <p:cNvSpPr/>
          <p:nvPr/>
        </p:nvSpPr>
        <p:spPr>
          <a:xfrm>
            <a:off x="5320039" y="6237691"/>
            <a:ext cx="3743277" cy="461665"/>
          </a:xfrm>
          <a:prstGeom prst="rect">
            <a:avLst/>
          </a:prstGeom>
        </p:spPr>
        <p:txBody>
          <a:bodyPr wrap="square">
            <a:spAutoFit/>
          </a:bodyPr>
          <a:lstStyle/>
          <a:p>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Kidney Disease Outcomes Quality Initiative (KDOQI). </a:t>
            </a:r>
            <a:r>
              <a:rPr lang="en-US" sz="1200" i="1" dirty="0">
                <a:solidFill>
                  <a:srgbClr val="000000"/>
                </a:solidFill>
                <a:latin typeface="Segoe UI" panose="020B0502040204020203" pitchFamily="34" charset="0"/>
                <a:ea typeface="Segoe UI" panose="020B0502040204020203" pitchFamily="34" charset="0"/>
                <a:cs typeface="Segoe UI" panose="020B0502040204020203" pitchFamily="34" charset="0"/>
              </a:rPr>
              <a:t>Am J Kidney Dis. </a:t>
            </a: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2004;43(5 </a:t>
            </a:r>
            <a:r>
              <a:rPr lang="en-US" sz="1200" dirty="0" err="1">
                <a:solidFill>
                  <a:srgbClr val="000000"/>
                </a:solidFill>
                <a:latin typeface="Segoe UI" panose="020B0502040204020203" pitchFamily="34" charset="0"/>
                <a:ea typeface="Segoe UI" panose="020B0502040204020203" pitchFamily="34" charset="0"/>
                <a:cs typeface="Segoe UI" panose="020B0502040204020203" pitchFamily="34" charset="0"/>
              </a:rPr>
              <a:t>Suppl</a:t>
            </a:r>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 1):S1-S290. </a:t>
            </a:r>
          </a:p>
        </p:txBody>
      </p:sp>
      <p:sp>
        <p:nvSpPr>
          <p:cNvPr id="5" name="Rectangle 4"/>
          <p:cNvSpPr/>
          <p:nvPr/>
        </p:nvSpPr>
        <p:spPr>
          <a:xfrm>
            <a:off x="94130" y="6435804"/>
            <a:ext cx="3409395" cy="276999"/>
          </a:xfrm>
          <a:prstGeom prst="rect">
            <a:avLst/>
          </a:prstGeom>
        </p:spPr>
        <p:txBody>
          <a:bodyPr wrap="none">
            <a:spAutoFit/>
          </a:bodyPr>
          <a:lstStyle/>
          <a:p>
            <a:r>
              <a:rPr lang="en-US" sz="1200" dirty="0">
                <a:solidFill>
                  <a:srgbClr val="000000"/>
                </a:solidFill>
                <a:latin typeface="Segoe UI" panose="020B0502040204020203" pitchFamily="34" charset="0"/>
                <a:ea typeface="Segoe UI" panose="020B0502040204020203" pitchFamily="34" charset="0"/>
                <a:cs typeface="Segoe UI" panose="020B0502040204020203" pitchFamily="34" charset="0"/>
              </a:rPr>
              <a:t>Dash, Dietary Approaches to Stop Hypertension</a:t>
            </a:r>
            <a:endParaRPr lang="en-US" sz="1200" dirty="0">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215770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293" y="754298"/>
            <a:ext cx="5063127" cy="496137"/>
          </a:xfrm>
        </p:spPr>
        <p:txBody>
          <a:bodyPr>
            <a:noAutofit/>
          </a:bodyPr>
          <a:lstStyle/>
          <a:p>
            <a:r>
              <a:rPr lang="en-US" sz="3000" b="0" dirty="0"/>
              <a:t>Dialysis and Hyperkalemia</a:t>
            </a:r>
            <a:endParaRPr lang="en-US" sz="3000" dirty="0"/>
          </a:p>
        </p:txBody>
      </p:sp>
      <p:pic>
        <p:nvPicPr>
          <p:cNvPr id="6" name="Picture 5"/>
          <p:cNvPicPr>
            <a:picLocks noChangeAspect="1"/>
          </p:cNvPicPr>
          <p:nvPr/>
        </p:nvPicPr>
        <p:blipFill>
          <a:blip r:embed="rId3"/>
          <a:stretch>
            <a:fillRect/>
          </a:stretch>
        </p:blipFill>
        <p:spPr>
          <a:xfrm>
            <a:off x="4824110" y="1910025"/>
            <a:ext cx="4110321" cy="4061583"/>
          </a:xfrm>
          <a:prstGeom prst="rect">
            <a:avLst/>
          </a:prstGeom>
          <a:ln>
            <a:solidFill>
              <a:schemeClr val="tx1"/>
            </a:solidFill>
          </a:ln>
        </p:spPr>
      </p:pic>
      <p:sp>
        <p:nvSpPr>
          <p:cNvPr id="7" name="TextBox 6"/>
          <p:cNvSpPr txBox="1">
            <a:spLocks noChangeArrowheads="1"/>
          </p:cNvSpPr>
          <p:nvPr/>
        </p:nvSpPr>
        <p:spPr bwMode="auto">
          <a:xfrm>
            <a:off x="5267946" y="6085879"/>
            <a:ext cx="38290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marL="228600" indent="-228600">
              <a:buAutoNum type="arabicParenR"/>
            </a:pPr>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 </a:t>
            </a:r>
            <a:r>
              <a:rPr lang="en-US" sz="1200" i="1" dirty="0">
                <a:latin typeface="Segoe UI" panose="020B0502040204020203" pitchFamily="34" charset="0"/>
                <a:ea typeface="Segoe UI" panose="020B0502040204020203" pitchFamily="34" charset="0"/>
                <a:cs typeface="Segoe UI" panose="020B0502040204020203" pitchFamily="34" charset="0"/>
              </a:rPr>
              <a:t>Nat Rev </a:t>
            </a:r>
            <a:r>
              <a:rPr lang="en-US" sz="1200" i="1" dirty="0" err="1">
                <a:latin typeface="Segoe UI" panose="020B0502040204020203" pitchFamily="34" charset="0"/>
                <a:ea typeface="Segoe UI" panose="020B0502040204020203" pitchFamily="34" charset="0"/>
                <a:cs typeface="Segoe UI" panose="020B0502040204020203" pitchFamily="34" charset="0"/>
              </a:rPr>
              <a:t>Nephrol</a:t>
            </a:r>
            <a:r>
              <a:rPr lang="en-US" sz="1200" i="1" dirty="0">
                <a:latin typeface="Segoe UI" panose="020B0502040204020203" pitchFamily="34" charset="0"/>
                <a:ea typeface="Segoe UI" panose="020B0502040204020203" pitchFamily="34" charset="0"/>
                <a:cs typeface="Segoe UI" panose="020B0502040204020203" pitchFamily="34" charset="0"/>
              </a:rPr>
              <a:t>. </a:t>
            </a:r>
            <a:r>
              <a:rPr lang="en-US" sz="1200" dirty="0">
                <a:latin typeface="Segoe UI" panose="020B0502040204020203" pitchFamily="34" charset="0"/>
                <a:ea typeface="Segoe UI" panose="020B0502040204020203" pitchFamily="34" charset="0"/>
                <a:cs typeface="Segoe UI" panose="020B0502040204020203" pitchFamily="34" charset="0"/>
              </a:rPr>
              <a:t>2014;10:653-662.</a:t>
            </a:r>
          </a:p>
          <a:p>
            <a:pPr marL="228600" indent="-228600">
              <a:buFontTx/>
              <a:buAutoNum type="arabicParenR"/>
            </a:pPr>
            <a:r>
              <a:rPr lang="en-US" sz="1200" dirty="0">
                <a:latin typeface="Segoe UI" panose="020B0502040204020203" pitchFamily="34" charset="0"/>
                <a:ea typeface="Segoe UI" panose="020B0502040204020203" pitchFamily="34" charset="0"/>
                <a:cs typeface="Segoe UI" panose="020B0502040204020203" pitchFamily="34" charset="0"/>
              </a:rPr>
              <a:t>Foley R, et al. </a:t>
            </a:r>
            <a:r>
              <a:rPr lang="en-US" sz="1200" i="1" dirty="0">
                <a:latin typeface="Segoe UI" panose="020B0502040204020203" pitchFamily="34" charset="0"/>
                <a:ea typeface="Segoe UI" panose="020B0502040204020203" pitchFamily="34" charset="0"/>
                <a:cs typeface="Segoe UI" panose="020B0502040204020203" pitchFamily="34" charset="0"/>
              </a:rPr>
              <a:t>N </a:t>
            </a:r>
            <a:r>
              <a:rPr lang="en-US" sz="1200" i="1" dirty="0" err="1">
                <a:latin typeface="Segoe UI" panose="020B0502040204020203" pitchFamily="34" charset="0"/>
                <a:ea typeface="Segoe UI" panose="020B0502040204020203" pitchFamily="34" charset="0"/>
                <a:cs typeface="Segoe UI" panose="020B0502040204020203" pitchFamily="34" charset="0"/>
              </a:rPr>
              <a:t>Engl</a:t>
            </a:r>
            <a:r>
              <a:rPr lang="en-US" sz="1200" i="1" dirty="0">
                <a:latin typeface="Segoe UI" panose="020B0502040204020203" pitchFamily="34" charset="0"/>
                <a:ea typeface="Segoe UI" panose="020B0502040204020203" pitchFamily="34" charset="0"/>
                <a:cs typeface="Segoe UI" panose="020B0502040204020203" pitchFamily="34" charset="0"/>
              </a:rPr>
              <a:t> J Med</a:t>
            </a:r>
            <a:r>
              <a:rPr lang="en-US" sz="1200" dirty="0">
                <a:latin typeface="Segoe UI" panose="020B0502040204020203" pitchFamily="34" charset="0"/>
                <a:ea typeface="Segoe UI" panose="020B0502040204020203" pitchFamily="34" charset="0"/>
                <a:cs typeface="Segoe UI" panose="020B0502040204020203" pitchFamily="34" charset="0"/>
              </a:rPr>
              <a:t>. 2011;365:1099-1107.</a:t>
            </a:r>
          </a:p>
          <a:p>
            <a:pPr marL="228600" indent="-228600">
              <a:buFontTx/>
              <a:buAutoNum type="arabicParenR"/>
            </a:pPr>
            <a:r>
              <a:rPr lang="en-US" sz="1200" dirty="0">
                <a:latin typeface="Segoe UI" panose="020B0502040204020203" pitchFamily="34" charset="0"/>
                <a:ea typeface="Segoe UI" panose="020B0502040204020203" pitchFamily="34" charset="0"/>
                <a:cs typeface="Segoe UI" panose="020B0502040204020203" pitchFamily="34" charset="0"/>
              </a:rPr>
              <a:t>Sterns R, et al. </a:t>
            </a:r>
            <a:r>
              <a:rPr lang="en-US" sz="1200" i="1" dirty="0">
                <a:latin typeface="Segoe UI" panose="020B0502040204020203" pitchFamily="34" charset="0"/>
                <a:ea typeface="Segoe UI" panose="020B0502040204020203" pitchFamily="34" charset="0"/>
                <a:cs typeface="Segoe UI" panose="020B0502040204020203" pitchFamily="34" charset="0"/>
              </a:rPr>
              <a:t>Kidney Int. </a:t>
            </a:r>
            <a:r>
              <a:rPr lang="en-US" sz="1200" dirty="0">
                <a:latin typeface="Segoe UI" panose="020B0502040204020203" pitchFamily="34" charset="0"/>
                <a:ea typeface="Segoe UI" panose="020B0502040204020203" pitchFamily="34" charset="0"/>
                <a:cs typeface="Segoe UI" panose="020B0502040204020203" pitchFamily="34" charset="0"/>
              </a:rPr>
              <a:t>2016;89,546-554.</a:t>
            </a:r>
            <a:endParaRPr lang="en-US" altLang="en-US" sz="1200" baseline="30000" dirty="0">
              <a:solidFill>
                <a:prstClr val="black"/>
              </a:solidFill>
              <a:latin typeface="Segoe UI" panose="020B0502040204020203" pitchFamily="34" charset="0"/>
              <a:ea typeface="Segoe UI" panose="020B0502040204020203" pitchFamily="34" charset="0"/>
              <a:cs typeface="Segoe UI" panose="020B0502040204020203" pitchFamily="34" charset="0"/>
            </a:endParaRPr>
          </a:p>
        </p:txBody>
      </p:sp>
      <p:sp>
        <p:nvSpPr>
          <p:cNvPr id="4" name="Rectangle 3"/>
          <p:cNvSpPr/>
          <p:nvPr/>
        </p:nvSpPr>
        <p:spPr>
          <a:xfrm>
            <a:off x="182880" y="1955124"/>
            <a:ext cx="4114800" cy="4016484"/>
          </a:xfrm>
          <a:prstGeom prst="rect">
            <a:avLst/>
          </a:prstGeom>
        </p:spPr>
        <p:txBody>
          <a:bodyPr wrap="square">
            <a:spAutoFit/>
          </a:bodyPr>
          <a:lstStyle/>
          <a:p>
            <a:pPr marL="342900" indent="-342900">
              <a:spcBef>
                <a:spcPts val="300"/>
              </a:spcBef>
              <a:spcAft>
                <a:spcPts val="300"/>
              </a:spcAft>
              <a:buClr>
                <a:srgbClr val="F16025"/>
              </a:buClr>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Hemodialysis: Acute/Chronic</a:t>
            </a:r>
          </a:p>
          <a:p>
            <a:pPr marL="342900" indent="-342900">
              <a:spcBef>
                <a:spcPts val="300"/>
              </a:spcBef>
              <a:spcAft>
                <a:spcPts val="300"/>
              </a:spcAft>
              <a:buClr>
                <a:srgbClr val="F16025"/>
              </a:buClr>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Peritoneal dialysis: Chronic</a:t>
            </a:r>
          </a:p>
          <a:p>
            <a:pPr marL="342900" indent="-342900">
              <a:spcBef>
                <a:spcPts val="300"/>
              </a:spcBef>
              <a:spcAft>
                <a:spcPts val="300"/>
              </a:spcAft>
              <a:buClr>
                <a:srgbClr val="F16025"/>
              </a:buClr>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Effects of dialysis on serum sodium, bicarbonate, calcium and/or magnesium levels can affect results</a:t>
            </a:r>
            <a:r>
              <a:rPr lang="en-US" sz="2000" baseline="30000" dirty="0">
                <a:latin typeface="Segoe UI" panose="020B0502040204020203" pitchFamily="34" charset="0"/>
                <a:ea typeface="Segoe UI" panose="020B0502040204020203" pitchFamily="34" charset="0"/>
                <a:cs typeface="Segoe UI" panose="020B0502040204020203" pitchFamily="34" charset="0"/>
              </a:rPr>
              <a:t>1</a:t>
            </a:r>
          </a:p>
          <a:p>
            <a:pPr marL="342900" indent="-342900">
              <a:spcBef>
                <a:spcPts val="300"/>
              </a:spcBef>
              <a:spcAft>
                <a:spcPts val="300"/>
              </a:spcAft>
              <a:buClr>
                <a:srgbClr val="F16025"/>
              </a:buClr>
              <a:buFont typeface="Arial" panose="020B0604020202020204" pitchFamily="34" charset="0"/>
              <a:buChar char="•"/>
            </a:pPr>
            <a:r>
              <a:rPr lang="en-US" sz="2000" dirty="0">
                <a:latin typeface="Segoe UI" panose="020B0502040204020203" pitchFamily="34" charset="0"/>
                <a:ea typeface="Segoe UI" panose="020B0502040204020203" pitchFamily="34" charset="0"/>
                <a:cs typeface="Segoe UI" panose="020B0502040204020203" pitchFamily="34" charset="0"/>
              </a:rPr>
              <a:t>For chronic hemodialysis, missed treatments and 2-day interdialytic interval may have a negative impact on outcomes (i.e., mortality, hospital admission for CV events) </a:t>
            </a:r>
            <a:r>
              <a:rPr lang="en-US" sz="2000" baseline="30000" dirty="0">
                <a:latin typeface="Segoe UI" panose="020B0502040204020203" pitchFamily="34" charset="0"/>
                <a:ea typeface="Segoe UI" panose="020B0502040204020203" pitchFamily="34" charset="0"/>
                <a:cs typeface="Segoe UI" panose="020B0502040204020203" pitchFamily="34" charset="0"/>
              </a:rPr>
              <a:t>2</a:t>
            </a:r>
          </a:p>
        </p:txBody>
      </p:sp>
      <p:sp>
        <p:nvSpPr>
          <p:cNvPr id="5" name="Rectangle 4"/>
          <p:cNvSpPr/>
          <p:nvPr/>
        </p:nvSpPr>
        <p:spPr>
          <a:xfrm>
            <a:off x="5046339" y="1311395"/>
            <a:ext cx="3417558" cy="584775"/>
          </a:xfrm>
          <a:prstGeom prst="rect">
            <a:avLst/>
          </a:prstGeom>
        </p:spPr>
        <p:txBody>
          <a:bodyPr wrap="square">
            <a:spAutoFit/>
          </a:bodyPr>
          <a:lstStyle/>
          <a:p>
            <a:pPr algn="ctr"/>
            <a:r>
              <a:rPr lang="en-US" sz="1600" b="1" dirty="0">
                <a:latin typeface="Segoe UI" panose="020B0502040204020203" pitchFamily="34" charset="0"/>
                <a:ea typeface="Segoe UI" panose="020B0502040204020203" pitchFamily="34" charset="0"/>
                <a:cs typeface="Segoe UI" panose="020B0502040204020203" pitchFamily="34" charset="0"/>
              </a:rPr>
              <a:t>Plasma Potassium Concentration During and After Dialysis</a:t>
            </a:r>
            <a:r>
              <a:rPr lang="en-US" sz="1600" b="1" baseline="30000" dirty="0">
                <a:latin typeface="Segoe UI" panose="020B0502040204020203" pitchFamily="34" charset="0"/>
                <a:ea typeface="Segoe UI" panose="020B0502040204020203" pitchFamily="34" charset="0"/>
                <a:cs typeface="Segoe UI" panose="020B0502040204020203" pitchFamily="34" charset="0"/>
              </a:rPr>
              <a:t>3</a:t>
            </a:r>
          </a:p>
        </p:txBody>
      </p:sp>
    </p:spTree>
    <p:extLst>
      <p:ext uri="{BB962C8B-B14F-4D97-AF65-F5344CB8AC3E}">
        <p14:creationId xmlns:p14="http://schemas.microsoft.com/office/powerpoint/2010/main" val="1896643740"/>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964" y="914238"/>
            <a:ext cx="8739262" cy="614757"/>
          </a:xfrm>
        </p:spPr>
        <p:txBody>
          <a:bodyPr>
            <a:noAutofit/>
          </a:bodyPr>
          <a:lstStyle/>
          <a:p>
            <a:r>
              <a:rPr lang="en-US" b="0" dirty="0"/>
              <a:t>Dialysate Potassium and Clinical Outcomes: DOPPS</a:t>
            </a:r>
          </a:p>
        </p:txBody>
      </p:sp>
      <p:graphicFrame>
        <p:nvGraphicFramePr>
          <p:cNvPr id="5" name="Table 4"/>
          <p:cNvGraphicFramePr>
            <a:graphicFrameLocks noGrp="1"/>
          </p:cNvGraphicFramePr>
          <p:nvPr>
            <p:extLst>
              <p:ext uri="{D42A27DB-BD31-4B8C-83A1-F6EECF244321}">
                <p14:modId xmlns:p14="http://schemas.microsoft.com/office/powerpoint/2010/main" val="3800819561"/>
              </p:ext>
            </p:extLst>
          </p:nvPr>
        </p:nvGraphicFramePr>
        <p:xfrm>
          <a:off x="119924" y="1844428"/>
          <a:ext cx="8889164" cy="3697467"/>
        </p:xfrm>
        <a:graphic>
          <a:graphicData uri="http://schemas.openxmlformats.org/drawingml/2006/table">
            <a:tbl>
              <a:tblPr firstRow="1" bandRow="1">
                <a:tableStyleId>{5C22544A-7EE6-4342-B048-85BDC9FD1C3A}</a:tableStyleId>
              </a:tblPr>
              <a:tblGrid>
                <a:gridCol w="2188561">
                  <a:extLst>
                    <a:ext uri="{9D8B030D-6E8A-4147-A177-3AD203B41FA5}">
                      <a16:colId xmlns:a16="http://schemas.microsoft.com/office/drawing/2014/main" xmlns="" val="3097741980"/>
                    </a:ext>
                  </a:extLst>
                </a:gridCol>
                <a:gridCol w="1278212">
                  <a:extLst>
                    <a:ext uri="{9D8B030D-6E8A-4147-A177-3AD203B41FA5}">
                      <a16:colId xmlns:a16="http://schemas.microsoft.com/office/drawing/2014/main" xmlns="" val="2139693922"/>
                    </a:ext>
                  </a:extLst>
                </a:gridCol>
                <a:gridCol w="1481528">
                  <a:extLst>
                    <a:ext uri="{9D8B030D-6E8A-4147-A177-3AD203B41FA5}">
                      <a16:colId xmlns:a16="http://schemas.microsoft.com/office/drawing/2014/main" xmlns="" val="4135604867"/>
                    </a:ext>
                  </a:extLst>
                </a:gridCol>
                <a:gridCol w="1318559">
                  <a:extLst>
                    <a:ext uri="{9D8B030D-6E8A-4147-A177-3AD203B41FA5}">
                      <a16:colId xmlns:a16="http://schemas.microsoft.com/office/drawing/2014/main" xmlns="" val="2754514561"/>
                    </a:ext>
                  </a:extLst>
                </a:gridCol>
                <a:gridCol w="1228791">
                  <a:extLst>
                    <a:ext uri="{9D8B030D-6E8A-4147-A177-3AD203B41FA5}">
                      <a16:colId xmlns:a16="http://schemas.microsoft.com/office/drawing/2014/main" xmlns="" val="2508446492"/>
                    </a:ext>
                  </a:extLst>
                </a:gridCol>
                <a:gridCol w="1393513">
                  <a:extLst>
                    <a:ext uri="{9D8B030D-6E8A-4147-A177-3AD203B41FA5}">
                      <a16:colId xmlns:a16="http://schemas.microsoft.com/office/drawing/2014/main" xmlns="" val="2965393180"/>
                    </a:ext>
                  </a:extLst>
                </a:gridCol>
              </a:tblGrid>
              <a:tr h="579120">
                <a:tc gridSpan="6">
                  <a:txBody>
                    <a:bodyPr/>
                    <a:lstStyle/>
                    <a:p>
                      <a:pPr algn="ctr"/>
                      <a:r>
                        <a:rPr lang="en-US" sz="1600" i="0" dirty="0">
                          <a:solidFill>
                            <a:schemeClr val="bg1"/>
                          </a:solidFill>
                        </a:rPr>
                        <a:t>Associations Between Dialysate Potassium and Clinical Outcomes by </a:t>
                      </a:r>
                    </a:p>
                    <a:p>
                      <a:pPr algn="ctr"/>
                      <a:r>
                        <a:rPr lang="en-US" sz="1600" i="0" dirty="0" err="1">
                          <a:solidFill>
                            <a:schemeClr val="bg1"/>
                          </a:solidFill>
                        </a:rPr>
                        <a:t>Predialysis</a:t>
                      </a:r>
                      <a:r>
                        <a:rPr lang="en-US" sz="1600" i="0" dirty="0">
                          <a:solidFill>
                            <a:schemeClr val="bg1"/>
                          </a:solidFill>
                        </a:rPr>
                        <a:t> Serum Potassium Concentration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pPr algn="ctr"/>
                      <a:endParaRPr lang="en-US" i="0" dirty="0"/>
                    </a:p>
                  </a:txBody>
                  <a:tcPr/>
                </a:tc>
                <a:extLst>
                  <a:ext uri="{0D108BD9-81ED-4DB2-BD59-A6C34878D82A}">
                    <a16:rowId xmlns:a16="http://schemas.microsoft.com/office/drawing/2014/main" xmlns="" val="2299971719"/>
                  </a:ext>
                </a:extLst>
              </a:tr>
              <a:tr h="335280">
                <a:tc>
                  <a:txBody>
                    <a:bodyPr/>
                    <a:lstStyle/>
                    <a:p>
                      <a:endParaRPr lang="en-US" sz="16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noFill/>
                  </a:tcPr>
                </a:tc>
                <a:tc>
                  <a:txBody>
                    <a:bodyPr/>
                    <a:lstStyle/>
                    <a:p>
                      <a:endParaRPr lang="en-US" sz="1600" dirty="0"/>
                    </a:p>
                  </a:txBody>
                  <a:tcPr>
                    <a:lnT w="12700" cap="flat" cmpd="sng" algn="ctr">
                      <a:solidFill>
                        <a:schemeClr val="tx1"/>
                      </a:solidFill>
                      <a:prstDash val="solid"/>
                      <a:round/>
                      <a:headEnd type="none" w="med" len="med"/>
                      <a:tailEnd type="none" w="med" len="med"/>
                    </a:lnT>
                    <a:noFill/>
                  </a:tcPr>
                </a:tc>
                <a:tc gridSpan="4">
                  <a:txBody>
                    <a:bodyPr/>
                    <a:lstStyle/>
                    <a:p>
                      <a:pPr algn="ctr"/>
                      <a:r>
                        <a:rPr lang="en-US" sz="1600" b="1" dirty="0" err="1"/>
                        <a:t>Predialysis</a:t>
                      </a:r>
                      <a:r>
                        <a:rPr lang="en-US" sz="1600" b="1" dirty="0"/>
                        <a:t> Serum Potassium</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xmlns="" val="253979366"/>
                  </a:ext>
                </a:extLst>
              </a:tr>
              <a:tr h="579120">
                <a:tc>
                  <a:txBody>
                    <a:bodyPr/>
                    <a:lstStyle/>
                    <a:p>
                      <a:endParaRPr lang="en-US" sz="16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noFill/>
                  </a:tcPr>
                </a:tc>
                <a:tc>
                  <a:txBody>
                    <a:bodyPr/>
                    <a:lstStyle/>
                    <a:p>
                      <a:r>
                        <a:rPr lang="en-US" sz="1600" b="1" dirty="0"/>
                        <a:t>All Patients</a:t>
                      </a:r>
                    </a:p>
                  </a:txBody>
                  <a:tcPr>
                    <a:lnB w="12700" cap="flat" cmpd="sng" algn="ctr">
                      <a:solidFill>
                        <a:schemeClr val="tx1"/>
                      </a:solidFill>
                      <a:prstDash val="solid"/>
                      <a:round/>
                      <a:headEnd type="none" w="med" len="med"/>
                      <a:tailEnd type="none" w="med" len="med"/>
                    </a:lnB>
                    <a:noFill/>
                  </a:tcPr>
                </a:tc>
                <a:tc>
                  <a:txBody>
                    <a:bodyPr/>
                    <a:lstStyle/>
                    <a:p>
                      <a:r>
                        <a:rPr lang="en-US" sz="1600" b="1" dirty="0"/>
                        <a:t>&lt;4.0 </a:t>
                      </a:r>
                      <a:r>
                        <a:rPr lang="en-US" sz="1600" b="1" dirty="0" err="1"/>
                        <a:t>mEq</a:t>
                      </a:r>
                      <a:r>
                        <a:rPr lang="en-US" sz="1600" b="1" dirty="0"/>
                        <a:t>/L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1" dirty="0"/>
                        <a:t>4.0-5.0 </a:t>
                      </a:r>
                      <a:r>
                        <a:rPr lang="en-US" sz="1600" b="1" dirty="0" err="1"/>
                        <a:t>mEq</a:t>
                      </a:r>
                      <a:r>
                        <a:rPr lang="en-US" sz="1600" b="1" dirty="0"/>
                        <a:t>/L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1" dirty="0"/>
                        <a:t>5.1-6.0  </a:t>
                      </a:r>
                      <a:r>
                        <a:rPr lang="en-US" sz="1600" b="1" dirty="0" err="1"/>
                        <a:t>mEq</a:t>
                      </a:r>
                      <a:r>
                        <a:rPr lang="en-US" sz="1600" b="1" dirty="0"/>
                        <a:t>/L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1" dirty="0"/>
                        <a:t>&gt;6.0 </a:t>
                      </a:r>
                      <a:r>
                        <a:rPr lang="en-US" sz="1600" b="1" dirty="0" err="1"/>
                        <a:t>mEq</a:t>
                      </a:r>
                      <a:r>
                        <a:rPr lang="en-US" sz="1600" b="1" dirty="0"/>
                        <a:t>/L</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23974042"/>
                  </a:ext>
                </a:extLst>
              </a:tr>
              <a:tr h="1066800">
                <a:tc>
                  <a:txBody>
                    <a:bodyPr/>
                    <a:lstStyle/>
                    <a:p>
                      <a:r>
                        <a:rPr lang="en-US" sz="1600" dirty="0"/>
                        <a:t>All-cause mortality: Dialysate potassium</a:t>
                      </a:r>
                    </a:p>
                    <a:p>
                      <a:r>
                        <a:rPr lang="en-US" sz="1600" dirty="0"/>
                        <a:t>3.0 vs 2.0 </a:t>
                      </a:r>
                      <a:r>
                        <a:rPr lang="en-US" sz="1600" dirty="0" err="1"/>
                        <a:t>mEq</a:t>
                      </a:r>
                      <a:r>
                        <a:rPr lang="en-US" sz="1600" dirty="0"/>
                        <a:t>/L (reference)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0.96 (0.91-1.01)</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1.03 (0.91-1.17)</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0.96 (0.90-1.03)</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0.94 (0.85-1.03)</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0.97 (0.78-1.20)</a:t>
                      </a:r>
                      <a:endParaRPr lang="en-US" sz="16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45945738"/>
                  </a:ext>
                </a:extLst>
              </a:tr>
              <a:tr h="1137147">
                <a:tc>
                  <a:txBody>
                    <a:bodyPr/>
                    <a:lstStyle/>
                    <a:p>
                      <a:r>
                        <a:rPr lang="en-US" sz="1600" dirty="0"/>
                        <a:t>Arrhythmia composite: Dialysate potassium</a:t>
                      </a:r>
                    </a:p>
                    <a:p>
                      <a:r>
                        <a:rPr lang="en-US" sz="1600" dirty="0"/>
                        <a:t>3.0 vs 2.0 </a:t>
                      </a:r>
                      <a:r>
                        <a:rPr lang="en-US" sz="1600" dirty="0" err="1"/>
                        <a:t>mEq</a:t>
                      </a:r>
                      <a:r>
                        <a:rPr lang="en-US" sz="1600" dirty="0"/>
                        <a:t>/L (reference)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0.98 (0.88-1.08)</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1.13 (0.86-1.47)</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0.91 (0.80-1.04)</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1.06 (0.89-1.27)</a:t>
                      </a:r>
                      <a:endParaRPr lang="en-US" sz="1600"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1600" b="0" i="0" u="none" strike="noStrike" kern="1200" baseline="0" dirty="0">
                          <a:solidFill>
                            <a:schemeClr val="dk1"/>
                          </a:solidFill>
                          <a:latin typeface="+mn-lt"/>
                          <a:ea typeface="+mn-ea"/>
                          <a:cs typeface="+mn-cs"/>
                        </a:rPr>
                        <a:t>1.15 (0.81-1.62)</a:t>
                      </a:r>
                      <a:endParaRPr lang="en-US" sz="1600"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431738634"/>
                  </a:ext>
                </a:extLst>
              </a:tr>
            </a:tbl>
          </a:graphicData>
        </a:graphic>
      </p:graphicFrame>
      <p:sp>
        <p:nvSpPr>
          <p:cNvPr id="7" name="Rectangle 6"/>
          <p:cNvSpPr/>
          <p:nvPr/>
        </p:nvSpPr>
        <p:spPr>
          <a:xfrm>
            <a:off x="5452673" y="6394804"/>
            <a:ext cx="3841230" cy="276999"/>
          </a:xfrm>
          <a:prstGeom prst="rect">
            <a:avLst/>
          </a:prstGeom>
        </p:spPr>
        <p:txBody>
          <a:bodyPr wrap="square">
            <a:spAutoFit/>
          </a:bodyPr>
          <a:lstStyle/>
          <a:p>
            <a:r>
              <a:rPr lang="en-US" sz="1200" dirty="0" err="1">
                <a:latin typeface="Segoe UI" panose="020B0502040204020203" pitchFamily="34" charset="0"/>
                <a:ea typeface="Segoe UI" panose="020B0502040204020203" pitchFamily="34" charset="0"/>
                <a:cs typeface="Segoe UI" panose="020B0502040204020203" pitchFamily="34" charset="0"/>
              </a:rPr>
              <a:t>Karaboyas</a:t>
            </a:r>
            <a:r>
              <a:rPr lang="en-US" sz="1200" dirty="0">
                <a:latin typeface="Segoe UI" panose="020B0502040204020203" pitchFamily="34" charset="0"/>
                <a:ea typeface="Segoe UI" panose="020B0502040204020203" pitchFamily="34" charset="0"/>
                <a:cs typeface="Segoe UI" panose="020B0502040204020203" pitchFamily="34" charset="0"/>
              </a:rPr>
              <a:t> A, et al. </a:t>
            </a:r>
            <a:r>
              <a:rPr lang="en-US" sz="1200" i="1" dirty="0">
                <a:latin typeface="Segoe UI" panose="020B0502040204020203" pitchFamily="34" charset="0"/>
                <a:ea typeface="Segoe UI" panose="020B0502040204020203" pitchFamily="34" charset="0"/>
                <a:cs typeface="Segoe UI" panose="020B0502040204020203" pitchFamily="34" charset="0"/>
              </a:rPr>
              <a:t>Am J Kidney Dis</a:t>
            </a:r>
            <a:r>
              <a:rPr lang="en-US" sz="1200" dirty="0">
                <a:latin typeface="Segoe UI" panose="020B0502040204020203" pitchFamily="34" charset="0"/>
                <a:ea typeface="Segoe UI" panose="020B0502040204020203" pitchFamily="34" charset="0"/>
                <a:cs typeface="Segoe UI" panose="020B0502040204020203" pitchFamily="34" charset="0"/>
              </a:rPr>
              <a:t>. 2017;69:266-277.</a:t>
            </a:r>
          </a:p>
        </p:txBody>
      </p:sp>
      <p:sp>
        <p:nvSpPr>
          <p:cNvPr id="8" name="Rectangle 7"/>
          <p:cNvSpPr/>
          <p:nvPr/>
        </p:nvSpPr>
        <p:spPr>
          <a:xfrm>
            <a:off x="59964" y="6394804"/>
            <a:ext cx="3972390"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DOPPS, Dialysis Outcomes and Practice Patterns Study </a:t>
            </a:r>
          </a:p>
        </p:txBody>
      </p:sp>
    </p:spTree>
    <p:extLst>
      <p:ext uri="{BB962C8B-B14F-4D97-AF65-F5344CB8AC3E}">
        <p14:creationId xmlns:p14="http://schemas.microsoft.com/office/powerpoint/2010/main" val="2854265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791" y="679268"/>
            <a:ext cx="6980465" cy="548640"/>
          </a:xfrm>
        </p:spPr>
        <p:txBody>
          <a:bodyPr>
            <a:normAutofit/>
          </a:bodyPr>
          <a:lstStyle/>
          <a:p>
            <a:r>
              <a:rPr lang="en-US" sz="2600" b="0" dirty="0"/>
              <a:t>Possible Strategies for SCD Prevention in HD</a:t>
            </a:r>
            <a:endParaRPr lang="en-US" sz="2600" dirty="0"/>
          </a:p>
        </p:txBody>
      </p:sp>
      <p:pic>
        <p:nvPicPr>
          <p:cNvPr id="9" name="Picture 8"/>
          <p:cNvPicPr>
            <a:picLocks noChangeAspect="1"/>
          </p:cNvPicPr>
          <p:nvPr/>
        </p:nvPicPr>
        <p:blipFill>
          <a:blip r:embed="rId3"/>
          <a:stretch>
            <a:fillRect/>
          </a:stretch>
        </p:blipFill>
        <p:spPr>
          <a:xfrm>
            <a:off x="222612" y="1260568"/>
            <a:ext cx="8691511" cy="5101044"/>
          </a:xfrm>
          <a:prstGeom prst="rect">
            <a:avLst/>
          </a:prstGeom>
        </p:spPr>
      </p:pic>
      <p:sp>
        <p:nvSpPr>
          <p:cNvPr id="10" name="Rectangle 9"/>
          <p:cNvSpPr/>
          <p:nvPr/>
        </p:nvSpPr>
        <p:spPr>
          <a:xfrm>
            <a:off x="46901" y="6433993"/>
            <a:ext cx="3271065"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SCD, Sudden cardiac death; HD, Hemodialysis</a:t>
            </a:r>
          </a:p>
        </p:txBody>
      </p:sp>
      <p:sp>
        <p:nvSpPr>
          <p:cNvPr id="11" name="Rectangle 10"/>
          <p:cNvSpPr/>
          <p:nvPr/>
        </p:nvSpPr>
        <p:spPr>
          <a:xfrm>
            <a:off x="4402183" y="6433994"/>
            <a:ext cx="4767943"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Makar M, Pun P. </a:t>
            </a:r>
            <a:r>
              <a:rPr lang="en-US" sz="1200" i="1" dirty="0">
                <a:latin typeface="Segoe UI" panose="020B0502040204020203" pitchFamily="34" charset="0"/>
                <a:ea typeface="Segoe UI" panose="020B0502040204020203" pitchFamily="34" charset="0"/>
                <a:cs typeface="Segoe UI" panose="020B0502040204020203" pitchFamily="34" charset="0"/>
              </a:rPr>
              <a:t>Am J Kidney Dis</a:t>
            </a:r>
            <a:r>
              <a:rPr lang="en-US" sz="1200" dirty="0">
                <a:latin typeface="Segoe UI" panose="020B0502040204020203" pitchFamily="34" charset="0"/>
                <a:ea typeface="Segoe UI" panose="020B0502040204020203" pitchFamily="34" charset="0"/>
                <a:cs typeface="Segoe UI" panose="020B0502040204020203" pitchFamily="34" charset="0"/>
              </a:rPr>
              <a:t>. 2017 Feb 17. [</a:t>
            </a:r>
            <a:r>
              <a:rPr lang="en-US" sz="1200" dirty="0" err="1">
                <a:latin typeface="Segoe UI" panose="020B0502040204020203" pitchFamily="34" charset="0"/>
                <a:ea typeface="Segoe UI" panose="020B0502040204020203" pitchFamily="34" charset="0"/>
                <a:cs typeface="Segoe UI" panose="020B0502040204020203" pitchFamily="34" charset="0"/>
              </a:rPr>
              <a:t>Epub</a:t>
            </a:r>
            <a:r>
              <a:rPr lang="en-US" sz="1200" dirty="0">
                <a:latin typeface="Segoe UI" panose="020B0502040204020203" pitchFamily="34" charset="0"/>
                <a:ea typeface="Segoe UI" panose="020B0502040204020203" pitchFamily="34" charset="0"/>
                <a:cs typeface="Segoe UI" panose="020B0502040204020203" pitchFamily="34" charset="0"/>
              </a:rPr>
              <a:t> ahead of print]</a:t>
            </a:r>
          </a:p>
        </p:txBody>
      </p:sp>
    </p:spTree>
    <p:extLst>
      <p:ext uri="{BB962C8B-B14F-4D97-AF65-F5344CB8AC3E}">
        <p14:creationId xmlns:p14="http://schemas.microsoft.com/office/powerpoint/2010/main" val="3550946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35935" y="733646"/>
            <a:ext cx="8229600" cy="788757"/>
          </a:xfrm>
        </p:spPr>
        <p:txBody>
          <a:bodyPr>
            <a:normAutofit/>
          </a:bodyPr>
          <a:lstStyle/>
          <a:p>
            <a:r>
              <a:rPr lang="en-US" sz="3800" b="0" dirty="0"/>
              <a:t>Learning Objectives</a:t>
            </a:r>
          </a:p>
        </p:txBody>
      </p:sp>
      <p:sp>
        <p:nvSpPr>
          <p:cNvPr id="6" name="Content Placeholder 7"/>
          <p:cNvSpPr>
            <a:spLocks noGrp="1"/>
          </p:cNvSpPr>
          <p:nvPr>
            <p:ph idx="1"/>
          </p:nvPr>
        </p:nvSpPr>
        <p:spPr>
          <a:xfrm>
            <a:off x="792040" y="1548530"/>
            <a:ext cx="7873495" cy="3702740"/>
          </a:xfrm>
        </p:spPr>
        <p:txBody>
          <a:bodyPr>
            <a:noAutofit/>
          </a:bodyPr>
          <a:lstStyle/>
          <a:p>
            <a:pPr lvl="0">
              <a:buClr>
                <a:srgbClr val="F16025"/>
              </a:buClr>
            </a:pPr>
            <a:r>
              <a:rPr lang="en-US" sz="2500" dirty="0"/>
              <a:t>Describe the pathophysiology of hyperkalemia</a:t>
            </a:r>
          </a:p>
          <a:p>
            <a:pPr lvl="0">
              <a:buClr>
                <a:srgbClr val="F16025"/>
              </a:buClr>
            </a:pPr>
            <a:r>
              <a:rPr lang="en-US" sz="2500" dirty="0"/>
              <a:t>Understand hyperkalemia-associated risk factors, including kidney disease</a:t>
            </a:r>
          </a:p>
          <a:p>
            <a:pPr lvl="0">
              <a:buClr>
                <a:srgbClr val="F16025"/>
              </a:buClr>
            </a:pPr>
            <a:r>
              <a:rPr lang="en-US" sz="2500" dirty="0"/>
              <a:t>Discuss evaluation and methods of testing for hyperkalemia</a:t>
            </a:r>
          </a:p>
          <a:p>
            <a:pPr lvl="0">
              <a:buClr>
                <a:srgbClr val="F16025"/>
              </a:buClr>
            </a:pPr>
            <a:r>
              <a:rPr lang="en-US" sz="2500" dirty="0"/>
              <a:t>Discuss treatment strategies in kidney disease patients with hyperkalemia</a:t>
            </a:r>
          </a:p>
          <a:p>
            <a:pPr lvl="0">
              <a:buClr>
                <a:srgbClr val="F16025"/>
              </a:buClr>
            </a:pPr>
            <a:endParaRPr lang="en-US" sz="2100" dirty="0"/>
          </a:p>
        </p:txBody>
      </p:sp>
    </p:spTree>
    <p:extLst>
      <p:ext uri="{BB962C8B-B14F-4D97-AF65-F5344CB8AC3E}">
        <p14:creationId xmlns:p14="http://schemas.microsoft.com/office/powerpoint/2010/main" val="313882649"/>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04" y="791307"/>
            <a:ext cx="3004242" cy="427450"/>
          </a:xfrm>
        </p:spPr>
        <p:txBody>
          <a:bodyPr>
            <a:normAutofit fontScale="90000"/>
          </a:bodyPr>
          <a:lstStyle/>
          <a:p>
            <a:r>
              <a:rPr lang="en-US" b="0" dirty="0"/>
              <a:t>Potassium Binders</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433099966"/>
              </p:ext>
            </p:extLst>
          </p:nvPr>
        </p:nvGraphicFramePr>
        <p:xfrm>
          <a:off x="113792" y="1213320"/>
          <a:ext cx="8916415" cy="5110208"/>
        </p:xfrm>
        <a:graphic>
          <a:graphicData uri="http://schemas.openxmlformats.org/drawingml/2006/table">
            <a:tbl>
              <a:tblPr firstRow="1" bandRow="1">
                <a:tableStyleId>{5C22544A-7EE6-4342-B048-85BDC9FD1C3A}</a:tableStyleId>
              </a:tblPr>
              <a:tblGrid>
                <a:gridCol w="2166944">
                  <a:extLst>
                    <a:ext uri="{9D8B030D-6E8A-4147-A177-3AD203B41FA5}">
                      <a16:colId xmlns:a16="http://schemas.microsoft.com/office/drawing/2014/main" xmlns="" val="3982404635"/>
                    </a:ext>
                  </a:extLst>
                </a:gridCol>
                <a:gridCol w="1313645">
                  <a:extLst>
                    <a:ext uri="{9D8B030D-6E8A-4147-A177-3AD203B41FA5}">
                      <a16:colId xmlns:a16="http://schemas.microsoft.com/office/drawing/2014/main" xmlns="" val="2083296006"/>
                    </a:ext>
                  </a:extLst>
                </a:gridCol>
                <a:gridCol w="850006">
                  <a:extLst>
                    <a:ext uri="{9D8B030D-6E8A-4147-A177-3AD203B41FA5}">
                      <a16:colId xmlns:a16="http://schemas.microsoft.com/office/drawing/2014/main" xmlns="" val="3748277452"/>
                    </a:ext>
                  </a:extLst>
                </a:gridCol>
                <a:gridCol w="1042013">
                  <a:extLst>
                    <a:ext uri="{9D8B030D-6E8A-4147-A177-3AD203B41FA5}">
                      <a16:colId xmlns:a16="http://schemas.microsoft.com/office/drawing/2014/main" xmlns="" val="2691186311"/>
                    </a:ext>
                  </a:extLst>
                </a:gridCol>
                <a:gridCol w="3543807">
                  <a:extLst>
                    <a:ext uri="{9D8B030D-6E8A-4147-A177-3AD203B41FA5}">
                      <a16:colId xmlns:a16="http://schemas.microsoft.com/office/drawing/2014/main" xmlns="" val="3502208240"/>
                    </a:ext>
                  </a:extLst>
                </a:gridCol>
              </a:tblGrid>
              <a:tr h="558528">
                <a:tc>
                  <a:txBody>
                    <a:bodyPr/>
                    <a:lstStyle/>
                    <a:p>
                      <a:pPr algn="l"/>
                      <a:r>
                        <a:rPr lang="en-US" sz="1850" b="1" i="0" kern="12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rPr>
                        <a:t>Treatment</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pPr algn="ctr"/>
                      <a:r>
                        <a:rPr lang="en-US" sz="1850" b="1" i="0" kern="1200" baseline="30000" dirty="0" smtClean="0">
                          <a:solidFill>
                            <a:schemeClr val="bg1"/>
                          </a:solidFill>
                          <a:latin typeface="Segoe UI" panose="020B0502040204020203" pitchFamily="34" charset="0"/>
                          <a:ea typeface="Segoe UI" panose="020B0502040204020203" pitchFamily="34" charset="0"/>
                          <a:cs typeface="Segoe UI" panose="020B0502040204020203" pitchFamily="34" charset="0"/>
                        </a:rPr>
                        <a:t>Route </a:t>
                      </a:r>
                      <a:r>
                        <a:rPr lang="en-US" sz="1850" b="1" i="0" kern="12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rPr>
                        <a:t>of Administration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pPr algn="ctr"/>
                      <a:r>
                        <a:rPr lang="en-US" sz="1850" b="1" i="0" kern="12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rPr>
                        <a:t>Onset/ Duration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pPr algn="ctr"/>
                      <a:r>
                        <a:rPr lang="en-US" sz="1850" b="1" i="0" kern="12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rPr>
                        <a:t>Mechanism</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pPr algn="l"/>
                      <a:r>
                        <a:rPr lang="en-US" sz="1850" b="1" i="0" kern="1200" baseline="30000" dirty="0">
                          <a:solidFill>
                            <a:schemeClr val="bg1"/>
                          </a:solidFill>
                          <a:latin typeface="Segoe UI" panose="020B0502040204020203" pitchFamily="34" charset="0"/>
                          <a:ea typeface="Segoe UI" panose="020B0502040204020203" pitchFamily="34" charset="0"/>
                          <a:cs typeface="Segoe UI" panose="020B0502040204020203" pitchFamily="34" charset="0"/>
                        </a:rPr>
                        <a:t>Comments</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extLst>
                  <a:ext uri="{0D108BD9-81ED-4DB2-BD59-A6C34878D82A}">
                    <a16:rowId xmlns:a16="http://schemas.microsoft.com/office/drawing/2014/main" xmlns="" val="978408658"/>
                  </a:ext>
                </a:extLst>
              </a:tr>
              <a:tr h="1828800">
                <a:tc>
                  <a:txBody>
                    <a:bodyPr/>
                    <a:lstStyle/>
                    <a:p>
                      <a:pPr algn="l"/>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Cation exchange resin</a:t>
                      </a:r>
                    </a:p>
                    <a:p>
                      <a:pPr algn="l"/>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Sodium polystyrene sulfonate 25-50 g</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Oral or rectal (either acute or chronic), with or without sorbitol</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1-2 h</a:t>
                      </a:r>
                    </a:p>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≥4-6 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Excretion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600"/>
                        </a:spcBef>
                      </a:pPr>
                      <a:endParaRPr lang="en-US" sz="7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Cannot be used in medical emergencies</a:t>
                      </a:r>
                    </a:p>
                    <a:p>
                      <a:pPr algn="l">
                        <a:spcBef>
                          <a:spcPts val="600"/>
                        </a:spcBef>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Cases </a:t>
                      </a: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of intestinal necrosis, which may be fatal, and other serious GI adverse events have been </a:t>
                      </a: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reported</a:t>
                      </a:r>
                      <a:endPar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endParaRPr>
                    </a:p>
                    <a:p>
                      <a:pPr algn="l">
                        <a:spcBef>
                          <a:spcPts val="600"/>
                        </a:spcBef>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Caution </a:t>
                      </a: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in patients with heart failure due to sodium </a:t>
                      </a: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load</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May cause hypokalemia and electrolyte disturbances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231817657"/>
                  </a:ext>
                </a:extLst>
              </a:tr>
              <a:tr h="2538569">
                <a:tc>
                  <a:txBody>
                    <a:bodyPr/>
                    <a:lstStyle/>
                    <a:p>
                      <a:pPr algn="l"/>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Cation exchange polymer</a:t>
                      </a:r>
                    </a:p>
                    <a:p>
                      <a:pPr algn="l"/>
                      <a:r>
                        <a:rPr lang="en-US" sz="1800" b="0" i="0" kern="1200" baseline="30000" dirty="0" err="1">
                          <a:solidFill>
                            <a:schemeClr val="dk1"/>
                          </a:solidFill>
                          <a:latin typeface="Segoe UI" panose="020B0502040204020203" pitchFamily="34" charset="0"/>
                          <a:ea typeface="Segoe UI" panose="020B0502040204020203" pitchFamily="34" charset="0"/>
                          <a:cs typeface="Segoe UI" panose="020B0502040204020203" pitchFamily="34" charset="0"/>
                        </a:rPr>
                        <a:t>Patiromer</a:t>
                      </a: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 8.4, 16.8, or 25.2 g</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Oral (either acute or chronic)</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7 h</a:t>
                      </a:r>
                    </a:p>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~48 h</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Excretion</a:t>
                      </a: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l">
                        <a:spcBef>
                          <a:spcPts val="600"/>
                        </a:spcBef>
                        <a:spcAft>
                          <a:spcPts val="0"/>
                        </a:spcAft>
                      </a:pPr>
                      <a:endParaRPr lang="en-US" sz="300" b="0" i="0" kern="1200" baseline="30000" smtClean="0">
                        <a:solidFill>
                          <a:schemeClr val="dk1"/>
                        </a:solidFill>
                        <a:latin typeface="Segoe UI" panose="020B0502040204020203" pitchFamily="34" charset="0"/>
                        <a:ea typeface="Segoe UI" panose="020B0502040204020203" pitchFamily="34" charset="0"/>
                        <a:cs typeface="Segoe UI" panose="020B0502040204020203" pitchFamily="34" charset="0"/>
                      </a:endParaRPr>
                    </a:p>
                    <a:p>
                      <a:pPr algn="l">
                        <a:spcBef>
                          <a:spcPts val="600"/>
                        </a:spcBef>
                        <a:spcAft>
                          <a:spcPts val="0"/>
                        </a:spcAft>
                      </a:pPr>
                      <a:r>
                        <a:rPr lang="en-US" sz="1800" b="0" i="0" kern="1200" baseline="30000" smtClean="0">
                          <a:solidFill>
                            <a:schemeClr val="dk1"/>
                          </a:solidFill>
                          <a:latin typeface="Segoe UI" panose="020B0502040204020203" pitchFamily="34" charset="0"/>
                          <a:ea typeface="Segoe UI" panose="020B0502040204020203" pitchFamily="34" charset="0"/>
                          <a:cs typeface="Segoe UI" panose="020B0502040204020203" pitchFamily="34" charset="0"/>
                        </a:rPr>
                        <a:t>Should </a:t>
                      </a:r>
                      <a:r>
                        <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rPr>
                        <a:t>not be used as an emergency treatment for life-threatening hyperkalemia because of its delayed onset of </a:t>
                      </a: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action</a:t>
                      </a:r>
                    </a:p>
                    <a:p>
                      <a:pPr marL="0" marR="0" lvl="0" indent="0" algn="l" defTabSz="914400" rtl="0" eaLnBrk="1" fontAlgn="auto" latinLnBrk="0" hangingPunct="1">
                        <a:lnSpc>
                          <a:spcPct val="100000"/>
                        </a:lnSpc>
                        <a:spcBef>
                          <a:spcPts val="600"/>
                        </a:spcBef>
                        <a:spcAft>
                          <a:spcPts val="0"/>
                        </a:spcAft>
                        <a:buClrTx/>
                        <a:buSzTx/>
                        <a:buFontTx/>
                        <a:buNone/>
                        <a:tabLst/>
                        <a:defRPr/>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Contraindicated in patients with a history of a hypersensitivity reaction to VELTASSA or any of its components</a:t>
                      </a:r>
                      <a:endPar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endParaRPr>
                    </a:p>
                    <a:p>
                      <a:pPr marL="0" indent="-228600" algn="l" defTabSz="914400" rtl="0" eaLnBrk="1" latinLnBrk="0" hangingPunct="1">
                        <a:spcBef>
                          <a:spcPts val="600"/>
                        </a:spcBef>
                        <a:spcAft>
                          <a:spcPts val="0"/>
                        </a:spcAft>
                        <a:buClr>
                          <a:schemeClr val="accent2"/>
                        </a:buClr>
                        <a:buSzPct val="165000"/>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Risks include Worsening of Gastrointestinal Motility and Hypomagnesemia</a:t>
                      </a:r>
                    </a:p>
                    <a:p>
                      <a:pPr marL="0" indent="-228600" algn="l" defTabSz="914400" rtl="0" eaLnBrk="1" latinLnBrk="0" hangingPunct="1">
                        <a:spcBef>
                          <a:spcPts val="600"/>
                        </a:spcBef>
                        <a:spcAft>
                          <a:spcPts val="0"/>
                        </a:spcAft>
                        <a:buClr>
                          <a:schemeClr val="accent2"/>
                        </a:buClr>
                        <a:buSzPct val="165000"/>
                      </a:pPr>
                      <a:r>
                        <a:rPr lang="en-US" sz="1800" b="0" i="0" kern="1200" baseline="30000" dirty="0" smtClean="0">
                          <a:solidFill>
                            <a:schemeClr val="dk1"/>
                          </a:solidFill>
                          <a:latin typeface="Segoe UI" panose="020B0502040204020203" pitchFamily="34" charset="0"/>
                          <a:ea typeface="Segoe UI" panose="020B0502040204020203" pitchFamily="34" charset="0"/>
                          <a:cs typeface="Segoe UI" panose="020B0502040204020203" pitchFamily="34" charset="0"/>
                        </a:rPr>
                        <a:t>The most common Adverse Reactions in clinical trials were constipation, hypomagnesemia, diarrhea, nausea, abdominal discomfort and flatulence</a:t>
                      </a:r>
                      <a:endParaRPr lang="en-US" sz="1800" b="0" i="0" kern="1200" baseline="30000" dirty="0">
                        <a:solidFill>
                          <a:schemeClr val="dk1"/>
                        </a:solidFill>
                        <a:latin typeface="Segoe UI" panose="020B0502040204020203" pitchFamily="34" charset="0"/>
                        <a:ea typeface="Segoe UI" panose="020B0502040204020203" pitchFamily="34" charset="0"/>
                        <a:cs typeface="Segoe UI" panose="020B0502040204020203"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17294176"/>
                  </a:ext>
                </a:extLst>
              </a:tr>
            </a:tbl>
          </a:graphicData>
        </a:graphic>
      </p:graphicFrame>
      <p:sp>
        <p:nvSpPr>
          <p:cNvPr id="7" name="Rectangle 6"/>
          <p:cNvSpPr/>
          <p:nvPr/>
        </p:nvSpPr>
        <p:spPr>
          <a:xfrm>
            <a:off x="7111437" y="6298331"/>
            <a:ext cx="2032563" cy="461665"/>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1. SPS Package Insert</a:t>
            </a:r>
          </a:p>
          <a:p>
            <a:r>
              <a:rPr lang="en-US" sz="1200" dirty="0">
                <a:latin typeface="Segoe UI" panose="020B0502040204020203" pitchFamily="34" charset="0"/>
                <a:ea typeface="Segoe UI" panose="020B0502040204020203" pitchFamily="34" charset="0"/>
                <a:cs typeface="Segoe UI" panose="020B0502040204020203" pitchFamily="34" charset="0"/>
              </a:rPr>
              <a:t>2. </a:t>
            </a:r>
            <a:r>
              <a:rPr lang="en-US" sz="1200" dirty="0" err="1">
                <a:latin typeface="Segoe UI" panose="020B0502040204020203" pitchFamily="34" charset="0"/>
                <a:ea typeface="Segoe UI" panose="020B0502040204020203" pitchFamily="34" charset="0"/>
                <a:cs typeface="Segoe UI" panose="020B0502040204020203" pitchFamily="34" charset="0"/>
              </a:rPr>
              <a:t>Patiromer</a:t>
            </a:r>
            <a:r>
              <a:rPr lang="en-US" sz="1200" dirty="0">
                <a:latin typeface="Segoe UI" panose="020B0502040204020203" pitchFamily="34" charset="0"/>
                <a:ea typeface="Segoe UI" panose="020B0502040204020203" pitchFamily="34" charset="0"/>
                <a:cs typeface="Segoe UI" panose="020B0502040204020203" pitchFamily="34" charset="0"/>
              </a:rPr>
              <a:t> Package Insert </a:t>
            </a:r>
          </a:p>
        </p:txBody>
      </p:sp>
    </p:spTree>
    <p:extLst>
      <p:ext uri="{BB962C8B-B14F-4D97-AF65-F5344CB8AC3E}">
        <p14:creationId xmlns:p14="http://schemas.microsoft.com/office/powerpoint/2010/main" val="1540835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 name="Rectangle 2"/>
          <p:cNvSpPr>
            <a:spLocks noGrp="1" noChangeArrowheads="1"/>
          </p:cNvSpPr>
          <p:nvPr>
            <p:ph type="ctrTitle"/>
          </p:nvPr>
        </p:nvSpPr>
        <p:spPr>
          <a:xfrm>
            <a:off x="653143" y="2724905"/>
            <a:ext cx="8007485" cy="1096566"/>
          </a:xfrm>
        </p:spPr>
        <p:txBody>
          <a:bodyPr>
            <a:noAutofit/>
          </a:bodyPr>
          <a:lstStyle/>
          <a:p>
            <a:pPr lvl="0" algn="ctr"/>
            <a:r>
              <a:rPr lang="en-US" sz="3800" dirty="0">
                <a:solidFill>
                  <a:schemeClr val="tx1">
                    <a:lumMod val="75000"/>
                    <a:lumOff val="25000"/>
                  </a:schemeClr>
                </a:solidFill>
              </a:rPr>
              <a:t>Considerations for </a:t>
            </a:r>
            <a:r>
              <a:rPr lang="en-US" sz="4000" dirty="0"/>
              <a:t>RAAS Inhibition</a:t>
            </a:r>
            <a:endParaRPr lang="en-US" sz="3800" dirty="0">
              <a:solidFill>
                <a:schemeClr val="tx1">
                  <a:lumMod val="75000"/>
                  <a:lumOff val="25000"/>
                </a:schemeClr>
              </a:solidFill>
            </a:endParaRPr>
          </a:p>
        </p:txBody>
      </p:sp>
    </p:spTree>
    <p:extLst>
      <p:ext uri="{BB962C8B-B14F-4D97-AF65-F5344CB8AC3E}">
        <p14:creationId xmlns:p14="http://schemas.microsoft.com/office/powerpoint/2010/main" val="1709803160"/>
      </p:ext>
    </p:extLst>
  </p:cSld>
  <p:clrMapOvr>
    <a:masterClrMapping/>
  </p:clrMapOvr>
  <mc:AlternateContent xmlns:mc="http://schemas.openxmlformats.org/markup-compatibility/2006" xmlns:p14="http://schemas.microsoft.com/office/powerpoint/2010/main">
    <mc:Choice Requires="p14">
      <p:transition p14:dur="10"/>
    </mc:Choice>
    <mc:Fallback xmlns:mv="urn:schemas-microsoft-com:mac:vml"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535577"/>
          </a:xfrm>
        </p:spPr>
        <p:txBody>
          <a:bodyPr/>
          <a:lstStyle/>
          <a:p>
            <a:r>
              <a:rPr lang="en-US" b="0" dirty="0"/>
              <a:t>RAAS Inhibition and CKD</a:t>
            </a:r>
          </a:p>
        </p:txBody>
      </p:sp>
      <p:sp>
        <p:nvSpPr>
          <p:cNvPr id="3" name="Content Placeholder 2"/>
          <p:cNvSpPr>
            <a:spLocks noGrp="1"/>
          </p:cNvSpPr>
          <p:nvPr>
            <p:ph idx="1"/>
          </p:nvPr>
        </p:nvSpPr>
        <p:spPr>
          <a:xfrm>
            <a:off x="719847" y="1554480"/>
            <a:ext cx="8087977" cy="3749040"/>
          </a:xfrm>
        </p:spPr>
        <p:txBody>
          <a:bodyPr/>
          <a:lstStyle/>
          <a:p>
            <a:pPr>
              <a:spcBef>
                <a:spcPts val="1800"/>
              </a:spcBef>
              <a:buClr>
                <a:srgbClr val="F16025"/>
              </a:buClr>
            </a:pPr>
            <a:r>
              <a:rPr lang="en-US" sz="2200" dirty="0" err="1"/>
              <a:t>ACEis</a:t>
            </a:r>
            <a:r>
              <a:rPr lang="en-US" sz="2200" dirty="0"/>
              <a:t> and ARBs are primarily used for hypertension, and are well-established treatments for many chronic diseases, including CKD, heart failure, and diabetic nephropathy</a:t>
            </a:r>
          </a:p>
          <a:p>
            <a:pPr>
              <a:spcBef>
                <a:spcPts val="1800"/>
              </a:spcBef>
              <a:buClr>
                <a:srgbClr val="F16025"/>
              </a:buClr>
            </a:pPr>
            <a:r>
              <a:rPr lang="en-US" sz="2200" dirty="0"/>
              <a:t>However RAAS inhibition can impair renal potassium secretion, thus increasing the risk of hyperkalemia</a:t>
            </a:r>
          </a:p>
          <a:p>
            <a:pPr>
              <a:spcBef>
                <a:spcPts val="1800"/>
              </a:spcBef>
              <a:buClr>
                <a:srgbClr val="F16025"/>
              </a:buClr>
            </a:pPr>
            <a:r>
              <a:rPr lang="en-US" sz="2200" dirty="0"/>
              <a:t>This can raise a dilemma in treating patients with CKD or other conditions</a:t>
            </a:r>
          </a:p>
          <a:p>
            <a:pPr>
              <a:spcBef>
                <a:spcPts val="1800"/>
              </a:spcBef>
            </a:pPr>
            <a:endParaRPr lang="en-US" sz="2200" dirty="0"/>
          </a:p>
        </p:txBody>
      </p:sp>
      <p:sp>
        <p:nvSpPr>
          <p:cNvPr id="4" name="Rectangle 3"/>
          <p:cNvSpPr/>
          <p:nvPr/>
        </p:nvSpPr>
        <p:spPr>
          <a:xfrm>
            <a:off x="5786846" y="6379255"/>
            <a:ext cx="3357154" cy="276999"/>
          </a:xfrm>
          <a:prstGeom prst="rect">
            <a:avLst/>
          </a:prstGeom>
        </p:spPr>
        <p:txBody>
          <a:bodyPr wrap="square">
            <a:spAutoFit/>
          </a:bodyPr>
          <a:lstStyle/>
          <a:p>
            <a:pPr>
              <a:defRPr/>
            </a:pPr>
            <a:r>
              <a:rPr lang="en-US" sz="1200" dirty="0" err="1">
                <a:latin typeface="Segoe UI" panose="020B0502040204020203" pitchFamily="34" charset="0"/>
                <a:ea typeface="Segoe UI" panose="020B0502040204020203" pitchFamily="34" charset="0"/>
                <a:cs typeface="Segoe UI" panose="020B0502040204020203" pitchFamily="34" charset="0"/>
              </a:rPr>
              <a:t>Kovesdy</a:t>
            </a:r>
            <a:r>
              <a:rPr lang="en-US" sz="1200" dirty="0">
                <a:latin typeface="Segoe UI" panose="020B0502040204020203" pitchFamily="34" charset="0"/>
                <a:ea typeface="Segoe UI" panose="020B0502040204020203" pitchFamily="34" charset="0"/>
                <a:cs typeface="Segoe UI" panose="020B0502040204020203" pitchFamily="34" charset="0"/>
              </a:rPr>
              <a:t> C. </a:t>
            </a:r>
            <a:r>
              <a:rPr lang="en-US" sz="1200" i="1" dirty="0">
                <a:latin typeface="Segoe UI" panose="020B0502040204020203" pitchFamily="34" charset="0"/>
                <a:ea typeface="Segoe UI" panose="020B0502040204020203" pitchFamily="34" charset="0"/>
                <a:cs typeface="Segoe UI" panose="020B0502040204020203" pitchFamily="34" charset="0"/>
              </a:rPr>
              <a:t>Nat Rev </a:t>
            </a:r>
            <a:r>
              <a:rPr lang="en-US" sz="1200" i="1" dirty="0" err="1">
                <a:latin typeface="Segoe UI" panose="020B0502040204020203" pitchFamily="34" charset="0"/>
                <a:ea typeface="Segoe UI" panose="020B0502040204020203" pitchFamily="34" charset="0"/>
                <a:cs typeface="Segoe UI" panose="020B0502040204020203" pitchFamily="34" charset="0"/>
              </a:rPr>
              <a:t>Nephrol</a:t>
            </a:r>
            <a:r>
              <a:rPr lang="en-US" sz="1200" i="1" dirty="0">
                <a:latin typeface="Segoe UI" panose="020B0502040204020203" pitchFamily="34" charset="0"/>
                <a:ea typeface="Segoe UI" panose="020B0502040204020203" pitchFamily="34" charset="0"/>
                <a:cs typeface="Segoe UI" panose="020B0502040204020203" pitchFamily="34" charset="0"/>
              </a:rPr>
              <a:t>. </a:t>
            </a:r>
            <a:r>
              <a:rPr lang="en-US" sz="1200" dirty="0">
                <a:latin typeface="Segoe UI" panose="020B0502040204020203" pitchFamily="34" charset="0"/>
                <a:ea typeface="Segoe UI" panose="020B0502040204020203" pitchFamily="34" charset="0"/>
                <a:cs typeface="Segoe UI" panose="020B0502040204020203" pitchFamily="34" charset="0"/>
              </a:rPr>
              <a:t>2014;10:653-662.</a:t>
            </a:r>
          </a:p>
        </p:txBody>
      </p:sp>
    </p:spTree>
    <p:extLst>
      <p:ext uri="{BB962C8B-B14F-4D97-AF65-F5344CB8AC3E}">
        <p14:creationId xmlns:p14="http://schemas.microsoft.com/office/powerpoint/2010/main" val="24456559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68859" y="1913157"/>
            <a:ext cx="7800375" cy="4043194"/>
          </a:xfrm>
          <a:prstGeom prst="rect">
            <a:avLst/>
          </a:prstGeom>
          <a:ln>
            <a:solidFill>
              <a:schemeClr val="tx1"/>
            </a:solidFill>
          </a:ln>
        </p:spPr>
      </p:pic>
      <p:sp>
        <p:nvSpPr>
          <p:cNvPr id="10" name="Rectangle 9"/>
          <p:cNvSpPr/>
          <p:nvPr/>
        </p:nvSpPr>
        <p:spPr>
          <a:xfrm>
            <a:off x="4428309" y="6392318"/>
            <a:ext cx="4532811" cy="276999"/>
          </a:xfrm>
          <a:prstGeom prst="rect">
            <a:avLst/>
          </a:prstGeom>
        </p:spPr>
        <p:txBody>
          <a:bodyPr wrap="square">
            <a:spAutoFit/>
          </a:bodyPr>
          <a:lstStyle/>
          <a:p>
            <a:pPr lvl="0">
              <a:defRPr/>
            </a:pPr>
            <a:r>
              <a:rPr lang="en-US" sz="1200" dirty="0">
                <a:latin typeface="Segoe UI" panose="020B0502040204020203" pitchFamily="34" charset="0"/>
                <a:ea typeface="Segoe UI" panose="020B0502040204020203" pitchFamily="34" charset="0"/>
                <a:cs typeface="Segoe UI" panose="020B0502040204020203" pitchFamily="34" charset="0"/>
              </a:rPr>
              <a:t>Epstein M, et al. </a:t>
            </a:r>
            <a:r>
              <a:rPr lang="en-US" sz="1200" i="1" dirty="0">
                <a:latin typeface="Segoe UI" panose="020B0502040204020203" pitchFamily="34" charset="0"/>
                <a:ea typeface="Segoe UI" panose="020B0502040204020203" pitchFamily="34" charset="0"/>
                <a:cs typeface="Segoe UI" panose="020B0502040204020203" pitchFamily="34" charset="0"/>
              </a:rPr>
              <a:t>Am J </a:t>
            </a:r>
            <a:r>
              <a:rPr lang="en-US" sz="1200" i="1" dirty="0" err="1">
                <a:latin typeface="Segoe UI" panose="020B0502040204020203" pitchFamily="34" charset="0"/>
                <a:ea typeface="Segoe UI" panose="020B0502040204020203" pitchFamily="34" charset="0"/>
                <a:cs typeface="Segoe UI" panose="020B0502040204020203" pitchFamily="34" charset="0"/>
              </a:rPr>
              <a:t>Manag</a:t>
            </a:r>
            <a:r>
              <a:rPr lang="en-US" sz="1200" i="1" dirty="0">
                <a:latin typeface="Segoe UI" panose="020B0502040204020203" pitchFamily="34" charset="0"/>
                <a:ea typeface="Segoe UI" panose="020B0502040204020203" pitchFamily="34" charset="0"/>
                <a:cs typeface="Segoe UI" panose="020B0502040204020203" pitchFamily="34" charset="0"/>
              </a:rPr>
              <a:t> Care</a:t>
            </a:r>
            <a:r>
              <a:rPr lang="en-US" sz="1200" dirty="0">
                <a:latin typeface="Segoe UI" panose="020B0502040204020203" pitchFamily="34" charset="0"/>
                <a:ea typeface="Segoe UI" panose="020B0502040204020203" pitchFamily="34" charset="0"/>
                <a:cs typeface="Segoe UI" panose="020B0502040204020203" pitchFamily="34" charset="0"/>
              </a:rPr>
              <a:t>. 2015;21(11 </a:t>
            </a:r>
            <a:r>
              <a:rPr lang="en-US" sz="1200" dirty="0" err="1">
                <a:latin typeface="Segoe UI" panose="020B0502040204020203" pitchFamily="34" charset="0"/>
                <a:ea typeface="Segoe UI" panose="020B0502040204020203" pitchFamily="34" charset="0"/>
                <a:cs typeface="Segoe UI" panose="020B0502040204020203" pitchFamily="34" charset="0"/>
              </a:rPr>
              <a:t>Suppl</a:t>
            </a:r>
            <a:r>
              <a:rPr lang="en-US" sz="1200" dirty="0">
                <a:latin typeface="Segoe UI" panose="020B0502040204020203" pitchFamily="34" charset="0"/>
                <a:ea typeface="Segoe UI" panose="020B0502040204020203" pitchFamily="34" charset="0"/>
                <a:cs typeface="Segoe UI" panose="020B0502040204020203" pitchFamily="34" charset="0"/>
              </a:rPr>
              <a:t>):S212-S220.</a:t>
            </a:r>
          </a:p>
        </p:txBody>
      </p:sp>
      <p:sp>
        <p:nvSpPr>
          <p:cNvPr id="12" name="Rectangle 11"/>
          <p:cNvSpPr/>
          <p:nvPr/>
        </p:nvSpPr>
        <p:spPr>
          <a:xfrm>
            <a:off x="468414" y="705965"/>
            <a:ext cx="5618877" cy="954107"/>
          </a:xfrm>
          <a:prstGeom prst="rect">
            <a:avLst/>
          </a:prstGeom>
        </p:spPr>
        <p:txBody>
          <a:bodyPr wrap="square">
            <a:spAutoFit/>
          </a:bodyPr>
          <a:lstStyle/>
          <a:p>
            <a:r>
              <a:rPr lang="en-US" sz="2800" dirty="0">
                <a:latin typeface="Segoe UI" panose="020B0502040204020203" pitchFamily="34" charset="0"/>
                <a:ea typeface="Segoe UI" panose="020B0502040204020203" pitchFamily="34" charset="0"/>
                <a:cs typeface="Segoe UI" panose="020B0502040204020203" pitchFamily="34" charset="0"/>
              </a:rPr>
              <a:t>Adverse Outcomes or Mortality by Prior RAAS Inhibitor Dose</a:t>
            </a:r>
          </a:p>
        </p:txBody>
      </p:sp>
    </p:spTree>
    <p:extLst>
      <p:ext uri="{BB962C8B-B14F-4D97-AF65-F5344CB8AC3E}">
        <p14:creationId xmlns:p14="http://schemas.microsoft.com/office/powerpoint/2010/main" val="27716125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668" y="711353"/>
            <a:ext cx="7469332" cy="845572"/>
          </a:xfrm>
        </p:spPr>
        <p:txBody>
          <a:bodyPr>
            <a:noAutofit/>
          </a:bodyPr>
          <a:lstStyle/>
          <a:p>
            <a:r>
              <a:rPr lang="en-US" sz="2600" b="0" dirty="0"/>
              <a:t>Considerations for Managing Patients at Risk for Hyperkalemia Caused by RAAS Inhibition</a:t>
            </a:r>
          </a:p>
        </p:txBody>
      </p:sp>
      <p:sp>
        <p:nvSpPr>
          <p:cNvPr id="4" name="Rectangle 3"/>
          <p:cNvSpPr/>
          <p:nvPr/>
        </p:nvSpPr>
        <p:spPr>
          <a:xfrm>
            <a:off x="545015" y="1677948"/>
            <a:ext cx="8360456" cy="3539430"/>
          </a:xfrm>
          <a:prstGeom prst="rect">
            <a:avLst/>
          </a:prstGeom>
        </p:spPr>
        <p:txBody>
          <a:bodyPr wrap="square">
            <a:spAutoFit/>
          </a:bodyPr>
          <a:lstStyle/>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Monitor kidney function (</a:t>
            </a:r>
            <a:r>
              <a:rPr lang="en-US" sz="2100" dirty="0" err="1">
                <a:latin typeface="Segoe UI" panose="020B0502040204020203" pitchFamily="34" charset="0"/>
                <a:ea typeface="Segoe UI" panose="020B0502040204020203" pitchFamily="34" charset="0"/>
                <a:cs typeface="Segoe UI" panose="020B0502040204020203" pitchFamily="34" charset="0"/>
              </a:rPr>
              <a:t>eGFR</a:t>
            </a:r>
            <a:r>
              <a:rPr lang="en-US" sz="2100" dirty="0">
                <a:latin typeface="Segoe UI" panose="020B0502040204020203" pitchFamily="34" charset="0"/>
                <a:ea typeface="Segoe UI" panose="020B0502040204020203" pitchFamily="34" charset="0"/>
                <a:cs typeface="Segoe UI" panose="020B0502040204020203" pitchFamily="34" charset="0"/>
              </a:rPr>
              <a:t>, ACR)</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Monitor serum potassium levels</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Discontinue drugs that increase hyperkalemia risk, if possible</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Prescribe low-potassium diet</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Prescribe diuretics (loop diuretics when </a:t>
            </a:r>
            <a:r>
              <a:rPr lang="en-US" sz="2100" dirty="0" err="1">
                <a:latin typeface="Segoe UI" panose="020B0502040204020203" pitchFamily="34" charset="0"/>
                <a:ea typeface="Segoe UI" panose="020B0502040204020203" pitchFamily="34" charset="0"/>
                <a:cs typeface="Segoe UI" panose="020B0502040204020203" pitchFamily="34" charset="0"/>
              </a:rPr>
              <a:t>eGFR</a:t>
            </a:r>
            <a:r>
              <a:rPr lang="en-US" sz="2100" dirty="0">
                <a:latin typeface="Segoe UI" panose="020B0502040204020203" pitchFamily="34" charset="0"/>
                <a:ea typeface="Segoe UI" panose="020B0502040204020203" pitchFamily="34" charset="0"/>
                <a:cs typeface="Segoe UI" panose="020B0502040204020203" pitchFamily="34" charset="0"/>
              </a:rPr>
              <a:t> &lt;30 mL/min)</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Correct metabolic acidosis in patients with CKD</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If required, initiate therapy with low-dose </a:t>
            </a:r>
            <a:r>
              <a:rPr lang="en-US" sz="2100" dirty="0" err="1">
                <a:latin typeface="Segoe UI" panose="020B0502040204020203" pitchFamily="34" charset="0"/>
                <a:ea typeface="Segoe UI" panose="020B0502040204020203" pitchFamily="34" charset="0"/>
                <a:cs typeface="Segoe UI" panose="020B0502040204020203" pitchFamily="34" charset="0"/>
              </a:rPr>
              <a:t>ACEi</a:t>
            </a:r>
            <a:r>
              <a:rPr lang="en-US" sz="2100" dirty="0">
                <a:latin typeface="Segoe UI" panose="020B0502040204020203" pitchFamily="34" charset="0"/>
                <a:ea typeface="Segoe UI" panose="020B0502040204020203" pitchFamily="34" charset="0"/>
                <a:cs typeface="Segoe UI" panose="020B0502040204020203" pitchFamily="34" charset="0"/>
              </a:rPr>
              <a:t> or ARB and monitor</a:t>
            </a:r>
          </a:p>
          <a:p>
            <a:pPr marL="285750" indent="-285750">
              <a:spcBef>
                <a:spcPts val="300"/>
              </a:spcBef>
              <a:spcAft>
                <a:spcPts val="300"/>
              </a:spcAft>
              <a:buClr>
                <a:srgbClr val="F16025"/>
              </a:buClr>
              <a:buFont typeface="Arial" panose="020B0604020202020204" pitchFamily="34" charset="0"/>
              <a:buChar char="•"/>
            </a:pPr>
            <a:r>
              <a:rPr lang="en-US" sz="2100" dirty="0">
                <a:latin typeface="Segoe UI" panose="020B0502040204020203" pitchFamily="34" charset="0"/>
                <a:ea typeface="Segoe UI" panose="020B0502040204020203" pitchFamily="34" charset="0"/>
                <a:cs typeface="Segoe UI" panose="020B0502040204020203" pitchFamily="34" charset="0"/>
              </a:rPr>
              <a:t>Newer potassium binders may offer a potential option to continue RAAS inhibition in patients who need these therapies</a:t>
            </a:r>
          </a:p>
        </p:txBody>
      </p:sp>
      <p:sp>
        <p:nvSpPr>
          <p:cNvPr id="5" name="Rectangle 4"/>
          <p:cNvSpPr/>
          <p:nvPr/>
        </p:nvSpPr>
        <p:spPr>
          <a:xfrm>
            <a:off x="0" y="6232717"/>
            <a:ext cx="4203700" cy="461665"/>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GFR, glomerular filtration rate; ACR, albumin-to-creatinine ratio; RAAS, Renin-Angiotensin-Aldosterone System</a:t>
            </a:r>
          </a:p>
        </p:txBody>
      </p:sp>
      <p:sp>
        <p:nvSpPr>
          <p:cNvPr id="6" name="Rectangle 5"/>
          <p:cNvSpPr/>
          <p:nvPr/>
        </p:nvSpPr>
        <p:spPr>
          <a:xfrm>
            <a:off x="4502728" y="6182924"/>
            <a:ext cx="4233310" cy="276999"/>
          </a:xfrm>
          <a:prstGeom prst="rect">
            <a:avLst/>
          </a:prstGeom>
        </p:spPr>
        <p:txBody>
          <a:bodyPr wrap="square">
            <a:spAutoFit/>
          </a:bodyPr>
          <a:lstStyle/>
          <a:p>
            <a:pPr lvl="0">
              <a:defRPr/>
            </a:pPr>
            <a:endParaRPr lang="en-US" sz="1200" dirty="0">
              <a:latin typeface="Segoe UI" panose="020B0502040204020203" pitchFamily="34" charset="0"/>
              <a:ea typeface="Segoe UI" panose="020B0502040204020203" pitchFamily="34" charset="0"/>
              <a:cs typeface="Segoe UI" panose="020B0502040204020203" pitchFamily="34" charset="0"/>
            </a:endParaRPr>
          </a:p>
        </p:txBody>
      </p:sp>
      <p:sp>
        <p:nvSpPr>
          <p:cNvPr id="3" name="Rectangle 2"/>
          <p:cNvSpPr/>
          <p:nvPr/>
        </p:nvSpPr>
        <p:spPr>
          <a:xfrm>
            <a:off x="4740812" y="5879632"/>
            <a:ext cx="4294254" cy="830997"/>
          </a:xfrm>
          <a:prstGeom prst="rect">
            <a:avLst/>
          </a:prstGeom>
        </p:spPr>
        <p:txBody>
          <a:bodyPr wrap="square">
            <a:spAutoFit/>
          </a:bodyPr>
          <a:lstStyle/>
          <a:p>
            <a:pPr lvl="0">
              <a:defRPr/>
            </a:pPr>
            <a:r>
              <a:rPr lang="en-US" sz="1200" dirty="0">
                <a:latin typeface="Segoe UI" panose="020B0502040204020203" pitchFamily="34" charset="0"/>
                <a:ea typeface="Segoe UI" panose="020B0502040204020203" pitchFamily="34" charset="0"/>
                <a:cs typeface="Segoe UI" panose="020B0502040204020203" pitchFamily="34" charset="0"/>
              </a:rPr>
              <a:t>Modified form Palmer B. </a:t>
            </a:r>
            <a:r>
              <a:rPr lang="en-US" sz="1200" i="1" dirty="0">
                <a:latin typeface="Segoe UI" panose="020B0502040204020203" pitchFamily="34" charset="0"/>
                <a:ea typeface="Segoe UI" panose="020B0502040204020203" pitchFamily="34" charset="0"/>
                <a:cs typeface="Segoe UI" panose="020B0502040204020203" pitchFamily="34" charset="0"/>
              </a:rPr>
              <a:t>N </a:t>
            </a:r>
            <a:r>
              <a:rPr lang="en-US" sz="1200" i="1" dirty="0" err="1">
                <a:latin typeface="Segoe UI" panose="020B0502040204020203" pitchFamily="34" charset="0"/>
                <a:ea typeface="Segoe UI" panose="020B0502040204020203" pitchFamily="34" charset="0"/>
                <a:cs typeface="Segoe UI" panose="020B0502040204020203" pitchFamily="34" charset="0"/>
              </a:rPr>
              <a:t>Engl</a:t>
            </a:r>
            <a:r>
              <a:rPr lang="en-US" sz="1200" i="1" dirty="0">
                <a:latin typeface="Segoe UI" panose="020B0502040204020203" pitchFamily="34" charset="0"/>
                <a:ea typeface="Segoe UI" panose="020B0502040204020203" pitchFamily="34" charset="0"/>
                <a:cs typeface="Segoe UI" panose="020B0502040204020203" pitchFamily="34" charset="0"/>
              </a:rPr>
              <a:t> J Med</a:t>
            </a:r>
            <a:r>
              <a:rPr lang="en-US" sz="1200" dirty="0">
                <a:latin typeface="Segoe UI" panose="020B0502040204020203" pitchFamily="34" charset="0"/>
                <a:ea typeface="Segoe UI" panose="020B0502040204020203" pitchFamily="34" charset="0"/>
                <a:cs typeface="Segoe UI" panose="020B0502040204020203" pitchFamily="34" charset="0"/>
              </a:rPr>
              <a:t>. 2004;351:585-592.</a:t>
            </a:r>
          </a:p>
          <a:p>
            <a:pPr>
              <a:defRPr/>
            </a:pPr>
            <a:r>
              <a:rPr lang="en-US" sz="1200" dirty="0">
                <a:latin typeface="Segoe UI" panose="020B0502040204020203" pitchFamily="34" charset="0"/>
                <a:ea typeface="Segoe UI" panose="020B0502040204020203" pitchFamily="34" charset="0"/>
                <a:cs typeface="Segoe UI" panose="020B0502040204020203" pitchFamily="34" charset="0"/>
              </a:rPr>
              <a:t>Makar M, Pun P. </a:t>
            </a:r>
            <a:r>
              <a:rPr lang="en-US" sz="1200" i="1" dirty="0">
                <a:latin typeface="Segoe UI" panose="020B0502040204020203" pitchFamily="34" charset="0"/>
                <a:ea typeface="Segoe UI" panose="020B0502040204020203" pitchFamily="34" charset="0"/>
                <a:cs typeface="Segoe UI" panose="020B0502040204020203" pitchFamily="34" charset="0"/>
              </a:rPr>
              <a:t>Am J Kidney Dis</a:t>
            </a:r>
            <a:r>
              <a:rPr lang="en-US" sz="1200" dirty="0">
                <a:latin typeface="Segoe UI" panose="020B0502040204020203" pitchFamily="34" charset="0"/>
                <a:ea typeface="Segoe UI" panose="020B0502040204020203" pitchFamily="34" charset="0"/>
                <a:cs typeface="Segoe UI" panose="020B0502040204020203" pitchFamily="34" charset="0"/>
              </a:rPr>
              <a:t>. 2017. [</a:t>
            </a:r>
            <a:r>
              <a:rPr lang="en-US" sz="1200" dirty="0" err="1">
                <a:latin typeface="Segoe UI" panose="020B0502040204020203" pitchFamily="34" charset="0"/>
                <a:ea typeface="Segoe UI" panose="020B0502040204020203" pitchFamily="34" charset="0"/>
                <a:cs typeface="Segoe UI" panose="020B0502040204020203" pitchFamily="34" charset="0"/>
              </a:rPr>
              <a:t>Epub</a:t>
            </a:r>
            <a:r>
              <a:rPr lang="en-US" sz="1200" dirty="0">
                <a:latin typeface="Segoe UI" panose="020B0502040204020203" pitchFamily="34" charset="0"/>
                <a:ea typeface="Segoe UI" panose="020B0502040204020203" pitchFamily="34" charset="0"/>
                <a:cs typeface="Segoe UI" panose="020B0502040204020203" pitchFamily="34" charset="0"/>
              </a:rPr>
              <a:t> ahead of print]</a:t>
            </a:r>
          </a:p>
          <a:p>
            <a:pPr>
              <a:defRPr/>
            </a:pPr>
            <a:r>
              <a:rPr lang="en-US" sz="1200" dirty="0">
                <a:latin typeface="Segoe UI" panose="020B0502040204020203" pitchFamily="34" charset="0"/>
                <a:ea typeface="Segoe UI" panose="020B0502040204020203" pitchFamily="34" charset="0"/>
                <a:cs typeface="Segoe UI" panose="020B0502040204020203" pitchFamily="34" charset="0"/>
              </a:rPr>
              <a:t>Sterns R, et al. </a:t>
            </a:r>
            <a:r>
              <a:rPr lang="en-US" sz="1200" i="1" dirty="0">
                <a:latin typeface="Segoe UI" panose="020B0502040204020203" pitchFamily="34" charset="0"/>
                <a:ea typeface="Segoe UI" panose="020B0502040204020203" pitchFamily="34" charset="0"/>
                <a:cs typeface="Segoe UI" panose="020B0502040204020203" pitchFamily="34" charset="0"/>
              </a:rPr>
              <a:t>Kidney Int</a:t>
            </a:r>
            <a:r>
              <a:rPr lang="en-US" sz="1200" dirty="0">
                <a:latin typeface="Segoe UI" panose="020B0502040204020203" pitchFamily="34" charset="0"/>
                <a:ea typeface="Segoe UI" panose="020B0502040204020203" pitchFamily="34" charset="0"/>
                <a:cs typeface="Segoe UI" panose="020B0502040204020203" pitchFamily="34" charset="0"/>
              </a:rPr>
              <a:t>. 2016;89:546-554.</a:t>
            </a:r>
          </a:p>
          <a:p>
            <a:pPr>
              <a:defRPr/>
            </a:pPr>
            <a:r>
              <a:rPr lang="en-US" sz="1200" dirty="0">
                <a:latin typeface="Segoe UI" panose="020B0502040204020203" pitchFamily="34" charset="0"/>
                <a:ea typeface="Segoe UI" panose="020B0502040204020203" pitchFamily="34" charset="0"/>
                <a:cs typeface="Segoe UI" panose="020B0502040204020203" pitchFamily="34" charset="0"/>
              </a:rPr>
              <a:t>Dunn J, et al. </a:t>
            </a:r>
            <a:r>
              <a:rPr lang="en-US" sz="1200" i="1" dirty="0">
                <a:latin typeface="Segoe UI" panose="020B0502040204020203" pitchFamily="34" charset="0"/>
                <a:ea typeface="Segoe UI" panose="020B0502040204020203" pitchFamily="34" charset="0"/>
                <a:cs typeface="Segoe UI" panose="020B0502040204020203" pitchFamily="34" charset="0"/>
              </a:rPr>
              <a:t>Am J </a:t>
            </a:r>
            <a:r>
              <a:rPr lang="en-US" sz="1200" i="1" dirty="0" err="1">
                <a:latin typeface="Segoe UI" panose="020B0502040204020203" pitchFamily="34" charset="0"/>
                <a:ea typeface="Segoe UI" panose="020B0502040204020203" pitchFamily="34" charset="0"/>
                <a:cs typeface="Segoe UI" panose="020B0502040204020203" pitchFamily="34" charset="0"/>
              </a:rPr>
              <a:t>Manag</a:t>
            </a:r>
            <a:r>
              <a:rPr lang="en-US" sz="1200" i="1" dirty="0">
                <a:latin typeface="Segoe UI" panose="020B0502040204020203" pitchFamily="34" charset="0"/>
                <a:ea typeface="Segoe UI" panose="020B0502040204020203" pitchFamily="34" charset="0"/>
                <a:cs typeface="Segoe UI" panose="020B0502040204020203" pitchFamily="34" charset="0"/>
              </a:rPr>
              <a:t> Care</a:t>
            </a:r>
            <a:r>
              <a:rPr lang="en-US" sz="1200" dirty="0">
                <a:latin typeface="Segoe UI" panose="020B0502040204020203" pitchFamily="34" charset="0"/>
                <a:ea typeface="Segoe UI" panose="020B0502040204020203" pitchFamily="34" charset="0"/>
                <a:cs typeface="Segoe UI" panose="020B0502040204020203" pitchFamily="34" charset="0"/>
              </a:rPr>
              <a:t>. 2015;21(15 </a:t>
            </a:r>
            <a:r>
              <a:rPr lang="en-US" sz="1200" dirty="0" err="1">
                <a:latin typeface="Segoe UI" panose="020B0502040204020203" pitchFamily="34" charset="0"/>
                <a:ea typeface="Segoe UI" panose="020B0502040204020203" pitchFamily="34" charset="0"/>
                <a:cs typeface="Segoe UI" panose="020B0502040204020203" pitchFamily="34" charset="0"/>
              </a:rPr>
              <a:t>Suppl</a:t>
            </a:r>
            <a:r>
              <a:rPr lang="en-US" sz="1200" dirty="0">
                <a:latin typeface="Segoe UI" panose="020B0502040204020203" pitchFamily="34" charset="0"/>
                <a:ea typeface="Segoe UI" panose="020B0502040204020203" pitchFamily="34" charset="0"/>
                <a:cs typeface="Segoe UI" panose="020B0502040204020203" pitchFamily="34" charset="0"/>
              </a:rPr>
              <a:t>):s307-s315.</a:t>
            </a:r>
          </a:p>
        </p:txBody>
      </p:sp>
    </p:spTree>
    <p:extLst>
      <p:ext uri="{BB962C8B-B14F-4D97-AF65-F5344CB8AC3E}">
        <p14:creationId xmlns:p14="http://schemas.microsoft.com/office/powerpoint/2010/main" val="3442550422"/>
      </p:ext>
    </p:extLst>
  </p:cSld>
  <p:clrMapOvr>
    <a:masterClrMapping/>
  </p:clrMapOvr>
  <mc:AlternateContent xmlns:mc="http://schemas.openxmlformats.org/markup-compatibility/2006" xmlns:p14="http://schemas.microsoft.com/office/powerpoint/2010/main">
    <mc:Choice Requires="p14">
      <p:transition p14:dur="0"/>
    </mc:Choice>
    <mc:Fallback xmlns="" xmlns:mv="urn:schemas-microsoft-com:mac:vml">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50901"/>
            <a:ext cx="8229600" cy="482600"/>
          </a:xfrm>
        </p:spPr>
        <p:txBody>
          <a:bodyPr>
            <a:noAutofit/>
          </a:bodyPr>
          <a:lstStyle/>
          <a:p>
            <a:r>
              <a:rPr lang="en-US" sz="3000" b="0" dirty="0"/>
              <a:t>Summary</a:t>
            </a:r>
          </a:p>
        </p:txBody>
      </p:sp>
      <p:sp>
        <p:nvSpPr>
          <p:cNvPr id="3" name="Content Placeholder 2"/>
          <p:cNvSpPr>
            <a:spLocks noGrp="1"/>
          </p:cNvSpPr>
          <p:nvPr>
            <p:ph idx="1"/>
          </p:nvPr>
        </p:nvSpPr>
        <p:spPr>
          <a:xfrm>
            <a:off x="431800" y="1502665"/>
            <a:ext cx="7755597" cy="4199635"/>
          </a:xfrm>
        </p:spPr>
        <p:txBody>
          <a:bodyPr/>
          <a:lstStyle/>
          <a:p>
            <a:pPr>
              <a:buClr>
                <a:srgbClr val="F16025"/>
              </a:buClr>
            </a:pPr>
            <a:r>
              <a:rPr lang="en-US" sz="2300" dirty="0"/>
              <a:t>Hyperkalemia can lead to adverse cardiac outcomes and mortality</a:t>
            </a:r>
          </a:p>
          <a:p>
            <a:pPr>
              <a:buClr>
                <a:srgbClr val="F16025"/>
              </a:buClr>
            </a:pPr>
            <a:r>
              <a:rPr lang="en-US" sz="2300" dirty="0"/>
              <a:t>Medications and co-morbid conditions (e.g., CKD) can contribute to high serum potassium</a:t>
            </a:r>
          </a:p>
          <a:p>
            <a:pPr>
              <a:buClr>
                <a:srgbClr val="F16025"/>
              </a:buClr>
            </a:pPr>
            <a:r>
              <a:rPr lang="en-US" sz="2300" dirty="0"/>
              <a:t>Approaches include low potassium diet and avoidance/dose-adjustments of certain medications</a:t>
            </a:r>
          </a:p>
          <a:p>
            <a:pPr>
              <a:buClr>
                <a:srgbClr val="F16025"/>
              </a:buClr>
            </a:pPr>
            <a:r>
              <a:rPr lang="en-US" sz="2300" dirty="0"/>
              <a:t>Other measures include bicarbonate, diuretics, potassium binders</a:t>
            </a:r>
          </a:p>
        </p:txBody>
      </p:sp>
    </p:spTree>
    <p:extLst>
      <p:ext uri="{BB962C8B-B14F-4D97-AF65-F5344CB8AC3E}">
        <p14:creationId xmlns:p14="http://schemas.microsoft.com/office/powerpoint/2010/main" val="2412077651"/>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 name="Rectangle 2"/>
          <p:cNvSpPr>
            <a:spLocks noGrp="1" noChangeArrowheads="1"/>
          </p:cNvSpPr>
          <p:nvPr>
            <p:ph type="ctrTitle"/>
          </p:nvPr>
        </p:nvSpPr>
        <p:spPr>
          <a:xfrm>
            <a:off x="959770" y="2582302"/>
            <a:ext cx="7256721" cy="1096566"/>
          </a:xfrm>
        </p:spPr>
        <p:txBody>
          <a:bodyPr>
            <a:noAutofit/>
          </a:bodyPr>
          <a:lstStyle/>
          <a:p>
            <a:pPr lvl="0" algn="ctr"/>
            <a:r>
              <a:rPr lang="en-US" sz="3800" dirty="0"/>
              <a:t>Pathogenesis of Hyperkalemia</a:t>
            </a:r>
          </a:p>
        </p:txBody>
      </p:sp>
      <p:sp>
        <p:nvSpPr>
          <p:cNvPr id="2" name="Subtitle 1"/>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5191266"/>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800" b="0" dirty="0"/>
              <a:t>Hyperkalemia</a:t>
            </a:r>
          </a:p>
        </p:txBody>
      </p:sp>
      <p:sp>
        <p:nvSpPr>
          <p:cNvPr id="3" name="Content Placeholder 2"/>
          <p:cNvSpPr>
            <a:spLocks noGrp="1"/>
          </p:cNvSpPr>
          <p:nvPr>
            <p:ph idx="1"/>
          </p:nvPr>
        </p:nvSpPr>
        <p:spPr>
          <a:xfrm>
            <a:off x="673100" y="1703156"/>
            <a:ext cx="8013700" cy="2672901"/>
          </a:xfrm>
        </p:spPr>
        <p:txBody>
          <a:bodyPr/>
          <a:lstStyle/>
          <a:p>
            <a:pPr>
              <a:buClr>
                <a:srgbClr val="F16025"/>
              </a:buClr>
            </a:pPr>
            <a:r>
              <a:rPr lang="en-US" dirty="0"/>
              <a:t>A potentially serious medical condition in which elevated serum potassium levels can increase the risk of severe cardiac electrophysiology abnormalities (e.g., cardiac arrhythmias) and sudden death</a:t>
            </a:r>
          </a:p>
        </p:txBody>
      </p:sp>
    </p:spTree>
    <p:extLst>
      <p:ext uri="{BB962C8B-B14F-4D97-AF65-F5344CB8AC3E}">
        <p14:creationId xmlns:p14="http://schemas.microsoft.com/office/powerpoint/2010/main" val="600733380"/>
      </p:ext>
    </p:extLst>
  </p:cSld>
  <p:clrMapOvr>
    <a:masterClrMapping/>
  </p:clrMapOvr>
  <mc:AlternateContent xmlns:mc="http://schemas.openxmlformats.org/markup-compatibility/2006" xmlns:p14="http://schemas.microsoft.com/office/powerpoint/2010/main">
    <mc:Choice Requires="p14">
      <p:transition p14:dur="10"/>
    </mc:Choice>
    <mc:Fallback xmlns:mv="urn:schemas-microsoft-com:mac:vml"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794" y="848477"/>
            <a:ext cx="5209241" cy="496229"/>
          </a:xfrm>
        </p:spPr>
        <p:txBody>
          <a:bodyPr>
            <a:normAutofit fontScale="90000"/>
          </a:bodyPr>
          <a:lstStyle/>
          <a:p>
            <a:r>
              <a:rPr lang="en-US" sz="3800" b="0" dirty="0"/>
              <a:t>Hyperkalemia</a:t>
            </a:r>
          </a:p>
        </p:txBody>
      </p:sp>
      <p:sp>
        <p:nvSpPr>
          <p:cNvPr id="4" name="Rectangle 3"/>
          <p:cNvSpPr/>
          <p:nvPr/>
        </p:nvSpPr>
        <p:spPr>
          <a:xfrm>
            <a:off x="5514109" y="6274010"/>
            <a:ext cx="3629891" cy="461665"/>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Dunn J, et al. </a:t>
            </a:r>
            <a:r>
              <a:rPr lang="en-US" sz="1200" i="1" dirty="0">
                <a:latin typeface="Segoe UI" panose="020B0502040204020203" pitchFamily="34" charset="0"/>
                <a:ea typeface="Segoe UI" panose="020B0502040204020203" pitchFamily="34" charset="0"/>
                <a:cs typeface="Segoe UI" panose="020B0502040204020203" pitchFamily="34" charset="0"/>
              </a:rPr>
              <a:t>Am J </a:t>
            </a:r>
            <a:r>
              <a:rPr lang="en-US" sz="1200" i="1" dirty="0" err="1">
                <a:latin typeface="Segoe UI" panose="020B0502040204020203" pitchFamily="34" charset="0"/>
                <a:ea typeface="Segoe UI" panose="020B0502040204020203" pitchFamily="34" charset="0"/>
                <a:cs typeface="Segoe UI" panose="020B0502040204020203" pitchFamily="34" charset="0"/>
              </a:rPr>
              <a:t>Manag</a:t>
            </a:r>
            <a:r>
              <a:rPr lang="en-US" sz="1200" i="1" dirty="0">
                <a:latin typeface="Segoe UI" panose="020B0502040204020203" pitchFamily="34" charset="0"/>
                <a:ea typeface="Segoe UI" panose="020B0502040204020203" pitchFamily="34" charset="0"/>
                <a:cs typeface="Segoe UI" panose="020B0502040204020203" pitchFamily="34" charset="0"/>
              </a:rPr>
              <a:t> Care</a:t>
            </a:r>
            <a:r>
              <a:rPr lang="en-US" sz="1200" dirty="0">
                <a:latin typeface="Segoe UI" panose="020B0502040204020203" pitchFamily="34" charset="0"/>
                <a:ea typeface="Segoe UI" panose="020B0502040204020203" pitchFamily="34" charset="0"/>
                <a:cs typeface="Segoe UI" panose="020B0502040204020203" pitchFamily="34" charset="0"/>
              </a:rPr>
              <a:t>. 2015;21:s307-s315.</a:t>
            </a:r>
          </a:p>
          <a:p>
            <a:r>
              <a:rPr lang="en-US" sz="1200" dirty="0" err="1">
                <a:latin typeface="Segoe UI" panose="020B0502040204020203" pitchFamily="34" charset="0"/>
                <a:ea typeface="Segoe UI" panose="020B0502040204020203" pitchFamily="34" charset="0"/>
                <a:cs typeface="Segoe UI" panose="020B0502040204020203" pitchFamily="34" charset="0"/>
              </a:rPr>
              <a:t>Allon</a:t>
            </a:r>
            <a:r>
              <a:rPr lang="en-US" sz="1200" dirty="0">
                <a:latin typeface="Segoe UI" panose="020B0502040204020203" pitchFamily="34" charset="0"/>
                <a:ea typeface="Segoe UI" panose="020B0502040204020203" pitchFamily="34" charset="0"/>
                <a:cs typeface="Segoe UI" panose="020B0502040204020203" pitchFamily="34" charset="0"/>
              </a:rPr>
              <a:t> M. NKF Primer on Kidney Diseases. 2014.</a:t>
            </a:r>
          </a:p>
        </p:txBody>
      </p:sp>
      <p:sp>
        <p:nvSpPr>
          <p:cNvPr id="5" name="Rectangle 4"/>
          <p:cNvSpPr/>
          <p:nvPr/>
        </p:nvSpPr>
        <p:spPr>
          <a:xfrm>
            <a:off x="653679" y="1583445"/>
            <a:ext cx="8100357" cy="3939540"/>
          </a:xfrm>
          <a:prstGeom prst="rect">
            <a:avLst/>
          </a:prstGeom>
        </p:spPr>
        <p:txBody>
          <a:bodyPr wrap="square">
            <a:spAutoFit/>
          </a:bodyPr>
          <a:lstStyle/>
          <a:p>
            <a:pPr marL="342900" indent="-342900">
              <a:buClr>
                <a:srgbClr val="F16025"/>
              </a:buClr>
              <a:buFont typeface="Arial" panose="020B0604020202020204"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Can result from one or a combination of these factors:</a:t>
            </a:r>
          </a:p>
          <a:p>
            <a:pPr marL="342900" indent="-342900">
              <a:buClr>
                <a:srgbClr val="F16025"/>
              </a:buClr>
              <a:buFont typeface="Arial" panose="020B0604020202020204" pitchFamily="34" charset="0"/>
              <a:buChar char="•"/>
            </a:pPr>
            <a:endParaRPr lang="en-US" sz="2500" dirty="0">
              <a:latin typeface="Segoe UI" panose="020B0502040204020203" pitchFamily="34" charset="0"/>
              <a:ea typeface="Segoe UI" panose="020B0502040204020203" pitchFamily="34" charset="0"/>
              <a:cs typeface="Segoe UI" panose="020B0502040204020203" pitchFamily="34" charset="0"/>
            </a:endParaRPr>
          </a:p>
          <a:p>
            <a:pPr marL="800100" lvl="1" indent="-342900">
              <a:buClr>
                <a:srgbClr val="F16025"/>
              </a:buClr>
              <a:buFont typeface="Segoe UI" panose="020B0502040204020203"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Abnormal net release of potassium from cells</a:t>
            </a:r>
          </a:p>
          <a:p>
            <a:pPr marL="800100" lvl="1" indent="-342900">
              <a:buClr>
                <a:srgbClr val="F16025"/>
              </a:buClr>
              <a:buFont typeface="Segoe UI" panose="020B0502040204020203" pitchFamily="34" charset="0"/>
              <a:buChar char="−"/>
            </a:pPr>
            <a:endParaRPr lang="en-US" sz="2500" dirty="0">
              <a:latin typeface="Segoe UI" panose="020B0502040204020203" pitchFamily="34" charset="0"/>
              <a:ea typeface="Segoe UI" panose="020B0502040204020203" pitchFamily="34" charset="0"/>
              <a:cs typeface="Segoe UI" panose="020B0502040204020203" pitchFamily="34" charset="0"/>
            </a:endParaRPr>
          </a:p>
          <a:p>
            <a:pPr marL="800100" lvl="1" indent="-342900">
              <a:buClr>
                <a:srgbClr val="F16025"/>
              </a:buClr>
              <a:buFont typeface="Segoe UI" panose="020B0502040204020203"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Impaired distribution between intracellular and extracellular spaces</a:t>
            </a:r>
          </a:p>
          <a:p>
            <a:pPr marL="800100" lvl="1" indent="-342900">
              <a:buClr>
                <a:srgbClr val="F16025"/>
              </a:buClr>
              <a:buFont typeface="Segoe UI" panose="020B0502040204020203" pitchFamily="34" charset="0"/>
              <a:buChar char="−"/>
            </a:pPr>
            <a:endParaRPr lang="en-US" sz="2500" dirty="0">
              <a:latin typeface="Segoe UI" panose="020B0502040204020203" pitchFamily="34" charset="0"/>
              <a:ea typeface="Segoe UI" panose="020B0502040204020203" pitchFamily="34" charset="0"/>
              <a:cs typeface="Segoe UI" panose="020B0502040204020203" pitchFamily="34" charset="0"/>
            </a:endParaRPr>
          </a:p>
          <a:p>
            <a:pPr marL="800100" lvl="1" indent="-342900">
              <a:buClr>
                <a:srgbClr val="F16025"/>
              </a:buClr>
              <a:buFont typeface="Segoe UI" panose="020B0502040204020203"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Impairment of potassium excretory process</a:t>
            </a:r>
          </a:p>
          <a:p>
            <a:pPr marL="800100" lvl="1" indent="-342900">
              <a:buClr>
                <a:srgbClr val="F16025"/>
              </a:buClr>
              <a:buFont typeface="Segoe UI" panose="020B0502040204020203" pitchFamily="34" charset="0"/>
              <a:buChar char="−"/>
            </a:pPr>
            <a:endParaRPr lang="en-US" sz="2500" dirty="0">
              <a:latin typeface="Segoe UI" panose="020B0502040204020203" pitchFamily="34" charset="0"/>
              <a:ea typeface="Segoe UI" panose="020B0502040204020203" pitchFamily="34" charset="0"/>
              <a:cs typeface="Segoe UI" panose="020B0502040204020203" pitchFamily="34" charset="0"/>
            </a:endParaRPr>
          </a:p>
          <a:p>
            <a:pPr marL="800100" lvl="1" indent="-342900">
              <a:buClr>
                <a:srgbClr val="F16025"/>
              </a:buClr>
              <a:buFont typeface="Segoe UI" panose="020B0502040204020203" pitchFamily="34" charset="0"/>
              <a:buChar char="−"/>
            </a:pPr>
            <a:r>
              <a:rPr lang="en-US" sz="2500" dirty="0">
                <a:latin typeface="Segoe UI" panose="020B0502040204020203" pitchFamily="34" charset="0"/>
                <a:ea typeface="Segoe UI" panose="020B0502040204020203" pitchFamily="34" charset="0"/>
                <a:cs typeface="Segoe UI" panose="020B0502040204020203" pitchFamily="34" charset="0"/>
              </a:rPr>
              <a:t>Increased potassium load</a:t>
            </a:r>
            <a:endParaRPr lang="en-US" sz="2500" dirty="0">
              <a:solidFill>
                <a:schemeClr val="dk1"/>
              </a:solidFill>
              <a:latin typeface="Segoe UI" panose="020B0502040204020203" pitchFamily="34" charset="0"/>
              <a:ea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540797185"/>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722614"/>
            <a:ext cx="5424055" cy="590224"/>
          </a:xfrm>
          <a:prstGeom prst="rect">
            <a:avLst/>
          </a:prstGeom>
        </p:spPr>
        <p:txBody>
          <a:bodyP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400" dirty="0">
                <a:solidFill>
                  <a:schemeClr val="tx1">
                    <a:lumMod val="75000"/>
                    <a:lumOff val="25000"/>
                  </a:schemeClr>
                </a:solidFill>
              </a:rPr>
              <a:t>Causes of Hyperkalemia</a:t>
            </a:r>
          </a:p>
        </p:txBody>
      </p:sp>
      <p:sp>
        <p:nvSpPr>
          <p:cNvPr id="3" name="Content Placeholder 2"/>
          <p:cNvSpPr txBox="1">
            <a:spLocks/>
          </p:cNvSpPr>
          <p:nvPr/>
        </p:nvSpPr>
        <p:spPr>
          <a:xfrm>
            <a:off x="198160" y="1238152"/>
            <a:ext cx="4348364" cy="4545321"/>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F16025"/>
              </a:buClr>
            </a:pPr>
            <a:r>
              <a:rPr lang="en-US" sz="2100" b="1" dirty="0"/>
              <a:t>Pseudohyperkalemia</a:t>
            </a:r>
          </a:p>
          <a:p>
            <a:pPr lvl="1">
              <a:buClr>
                <a:srgbClr val="F16025"/>
              </a:buClr>
            </a:pPr>
            <a:r>
              <a:rPr lang="en-US" sz="2100" dirty="0"/>
              <a:t>Hemolysis</a:t>
            </a:r>
          </a:p>
          <a:p>
            <a:pPr lvl="1">
              <a:buClr>
                <a:srgbClr val="F16025"/>
              </a:buClr>
            </a:pPr>
            <a:r>
              <a:rPr lang="en-US" sz="2100" dirty="0"/>
              <a:t>Thrombocytosis</a:t>
            </a:r>
          </a:p>
          <a:p>
            <a:pPr lvl="1">
              <a:buClr>
                <a:srgbClr val="F16025"/>
              </a:buClr>
            </a:pPr>
            <a:r>
              <a:rPr lang="en-US" sz="2100" dirty="0"/>
              <a:t>Severe Leukocytosis</a:t>
            </a:r>
          </a:p>
          <a:p>
            <a:pPr lvl="1">
              <a:buClr>
                <a:srgbClr val="F16025"/>
              </a:buClr>
            </a:pPr>
            <a:r>
              <a:rPr lang="en-US" sz="2100" dirty="0"/>
              <a:t>Fist clenching (venipuncture)</a:t>
            </a:r>
          </a:p>
          <a:p>
            <a:pPr>
              <a:buClr>
                <a:srgbClr val="F16025"/>
              </a:buClr>
            </a:pPr>
            <a:r>
              <a:rPr lang="en-US" sz="2100" b="1" dirty="0"/>
              <a:t>Abnormal Potassium Distribution</a:t>
            </a:r>
          </a:p>
          <a:p>
            <a:pPr lvl="1">
              <a:buClr>
                <a:srgbClr val="F16025"/>
              </a:buClr>
            </a:pPr>
            <a:r>
              <a:rPr lang="en-US" sz="2100" dirty="0"/>
              <a:t>Insulin Deficiency</a:t>
            </a:r>
          </a:p>
          <a:p>
            <a:pPr lvl="1">
              <a:buClr>
                <a:srgbClr val="F16025"/>
              </a:buClr>
            </a:pPr>
            <a:r>
              <a:rPr lang="en-US" sz="2100" dirty="0"/>
              <a:t>Beta-blockers </a:t>
            </a:r>
          </a:p>
          <a:p>
            <a:pPr lvl="1">
              <a:buClr>
                <a:srgbClr val="F16025"/>
              </a:buClr>
            </a:pPr>
            <a:r>
              <a:rPr lang="en-US" sz="2100" dirty="0"/>
              <a:t>Metabolic or respiratory acidosis</a:t>
            </a:r>
          </a:p>
          <a:p>
            <a:pPr lvl="1">
              <a:buClr>
                <a:srgbClr val="F16025"/>
              </a:buClr>
            </a:pPr>
            <a:r>
              <a:rPr lang="en-US" sz="2100" dirty="0"/>
              <a:t>Familial hyperkalemic periodic paralysis</a:t>
            </a:r>
          </a:p>
        </p:txBody>
      </p:sp>
      <p:sp>
        <p:nvSpPr>
          <p:cNvPr id="4" name="Content Placeholder 2"/>
          <p:cNvSpPr txBox="1">
            <a:spLocks/>
          </p:cNvSpPr>
          <p:nvPr/>
        </p:nvSpPr>
        <p:spPr>
          <a:xfrm>
            <a:off x="4546524" y="1224504"/>
            <a:ext cx="4102100" cy="5180558"/>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Clr>
                <a:srgbClr val="F16025"/>
              </a:buClr>
            </a:pPr>
            <a:r>
              <a:rPr lang="en-US" sz="2100" b="1" dirty="0"/>
              <a:t>Abnormal Potassium Release from Cells</a:t>
            </a:r>
          </a:p>
          <a:p>
            <a:pPr lvl="1">
              <a:buClr>
                <a:srgbClr val="F16025"/>
              </a:buClr>
            </a:pPr>
            <a:r>
              <a:rPr lang="en-US" sz="2100" dirty="0"/>
              <a:t>Rhabdomylosis</a:t>
            </a:r>
          </a:p>
          <a:p>
            <a:pPr lvl="1">
              <a:buClr>
                <a:srgbClr val="F16025"/>
              </a:buClr>
            </a:pPr>
            <a:r>
              <a:rPr lang="en-US" sz="2100" dirty="0"/>
              <a:t>Tumor Lysis syndrome</a:t>
            </a:r>
          </a:p>
          <a:p>
            <a:pPr>
              <a:buClr>
                <a:srgbClr val="F16025"/>
              </a:buClr>
            </a:pPr>
            <a:r>
              <a:rPr lang="en-US" sz="2100" b="1" dirty="0"/>
              <a:t>Decreased Renal Excretion</a:t>
            </a:r>
          </a:p>
          <a:p>
            <a:pPr lvl="1">
              <a:buClr>
                <a:srgbClr val="F16025"/>
              </a:buClr>
            </a:pPr>
            <a:r>
              <a:rPr lang="en-US" sz="2100" dirty="0"/>
              <a:t>Acute or Chronic kidney disease</a:t>
            </a:r>
          </a:p>
          <a:p>
            <a:pPr lvl="1">
              <a:buClr>
                <a:srgbClr val="F16025"/>
              </a:buClr>
            </a:pPr>
            <a:r>
              <a:rPr lang="en-US" sz="2100" dirty="0"/>
              <a:t>Diseases that impact kidney function (e.g., lupus)</a:t>
            </a:r>
          </a:p>
          <a:p>
            <a:pPr lvl="1">
              <a:buClr>
                <a:srgbClr val="F16025"/>
              </a:buClr>
            </a:pPr>
            <a:r>
              <a:rPr lang="en-US" sz="2100" dirty="0"/>
              <a:t>Aldosterone deficiency</a:t>
            </a:r>
          </a:p>
          <a:p>
            <a:pPr lvl="1">
              <a:buClr>
                <a:srgbClr val="F16025"/>
              </a:buClr>
            </a:pPr>
            <a:r>
              <a:rPr lang="en-US" sz="2100" dirty="0"/>
              <a:t>Adrenal insufficiency </a:t>
            </a:r>
          </a:p>
          <a:p>
            <a:pPr lvl="1">
              <a:buClr>
                <a:srgbClr val="F16025"/>
              </a:buClr>
            </a:pPr>
            <a:r>
              <a:rPr lang="en-US" sz="2100" dirty="0"/>
              <a:t>Heart failure</a:t>
            </a:r>
          </a:p>
          <a:p>
            <a:pPr lvl="1">
              <a:buClr>
                <a:srgbClr val="F16025"/>
              </a:buClr>
            </a:pPr>
            <a:r>
              <a:rPr lang="en-US" sz="2100" dirty="0"/>
              <a:t>Drugs that inhibit potassium excretion</a:t>
            </a:r>
          </a:p>
        </p:txBody>
      </p:sp>
      <p:sp>
        <p:nvSpPr>
          <p:cNvPr id="5" name="Rectangle 4"/>
          <p:cNvSpPr/>
          <p:nvPr/>
        </p:nvSpPr>
        <p:spPr>
          <a:xfrm>
            <a:off x="4820194" y="6405063"/>
            <a:ext cx="4343821"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Modified from Allon M. NKF Primer on Kidney Diseases. 2014.</a:t>
            </a:r>
          </a:p>
        </p:txBody>
      </p:sp>
    </p:spTree>
    <p:extLst>
      <p:ext uri="{BB962C8B-B14F-4D97-AF65-F5344CB8AC3E}">
        <p14:creationId xmlns:p14="http://schemas.microsoft.com/office/powerpoint/2010/main" val="2251229306"/>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136" y="751104"/>
            <a:ext cx="8908984" cy="492443"/>
          </a:xfrm>
          <a:prstGeom prst="rect">
            <a:avLst/>
          </a:prstGeom>
        </p:spPr>
        <p:txBody>
          <a:bodyPr wrap="square">
            <a:spAutoFit/>
          </a:bodyPr>
          <a:lstStyle/>
          <a:p>
            <a:r>
              <a:rPr lang="en-US" sz="25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Pathogenesis of Hyperkalemia: RAAS and Potassium Excretion</a:t>
            </a:r>
          </a:p>
        </p:txBody>
      </p:sp>
      <p:pic>
        <p:nvPicPr>
          <p:cNvPr id="9" name="Picture 8"/>
          <p:cNvPicPr>
            <a:picLocks noChangeAspect="1"/>
          </p:cNvPicPr>
          <p:nvPr/>
        </p:nvPicPr>
        <p:blipFill>
          <a:blip r:embed="rId3"/>
          <a:stretch>
            <a:fillRect/>
          </a:stretch>
        </p:blipFill>
        <p:spPr>
          <a:xfrm>
            <a:off x="1184309" y="1312881"/>
            <a:ext cx="7036655" cy="5011719"/>
          </a:xfrm>
          <a:prstGeom prst="rect">
            <a:avLst/>
          </a:prstGeom>
          <a:ln>
            <a:solidFill>
              <a:schemeClr val="tx1"/>
            </a:solidFill>
          </a:ln>
        </p:spPr>
      </p:pic>
      <p:sp>
        <p:nvSpPr>
          <p:cNvPr id="11" name="Rectangle 10"/>
          <p:cNvSpPr/>
          <p:nvPr/>
        </p:nvSpPr>
        <p:spPr>
          <a:xfrm>
            <a:off x="52136" y="6393934"/>
            <a:ext cx="3240246" cy="276999"/>
          </a:xfrm>
          <a:prstGeom prst="rect">
            <a:avLst/>
          </a:prstGeom>
        </p:spPr>
        <p:txBody>
          <a:bodyPr wrap="non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RAAS, renin-angiotensin-aldosterone system </a:t>
            </a:r>
          </a:p>
        </p:txBody>
      </p:sp>
      <p:sp>
        <p:nvSpPr>
          <p:cNvPr id="12" name="Rectangle 11"/>
          <p:cNvSpPr/>
          <p:nvPr/>
        </p:nvSpPr>
        <p:spPr>
          <a:xfrm>
            <a:off x="5831840" y="6393934"/>
            <a:ext cx="3129280"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Palmer B. </a:t>
            </a:r>
            <a:r>
              <a:rPr lang="en-US" sz="1200" i="1" dirty="0">
                <a:latin typeface="Segoe UI" panose="020B0502040204020203" pitchFamily="34" charset="0"/>
                <a:ea typeface="Segoe UI" panose="020B0502040204020203" pitchFamily="34" charset="0"/>
                <a:cs typeface="Segoe UI" panose="020B0502040204020203" pitchFamily="34" charset="0"/>
              </a:rPr>
              <a:t>Am J Kidney Dis</a:t>
            </a:r>
            <a:r>
              <a:rPr lang="en-US" sz="1200" dirty="0">
                <a:latin typeface="Segoe UI" panose="020B0502040204020203" pitchFamily="34" charset="0"/>
                <a:ea typeface="Segoe UI" panose="020B0502040204020203" pitchFamily="34" charset="0"/>
                <a:cs typeface="Segoe UI" panose="020B0502040204020203" pitchFamily="34" charset="0"/>
              </a:rPr>
              <a:t>. 2010;56:387-393.</a:t>
            </a:r>
          </a:p>
        </p:txBody>
      </p:sp>
    </p:spTree>
    <p:extLst>
      <p:ext uri="{BB962C8B-B14F-4D97-AF65-F5344CB8AC3E}">
        <p14:creationId xmlns:p14="http://schemas.microsoft.com/office/powerpoint/2010/main" val="2806302206"/>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722614"/>
            <a:ext cx="8128000" cy="590224"/>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600" dirty="0">
                <a:solidFill>
                  <a:schemeClr val="tx1">
                    <a:lumMod val="75000"/>
                    <a:lumOff val="25000"/>
                  </a:schemeClr>
                </a:solidFill>
                <a:latin typeface="Segoe UI" panose="020B0502040204020203" pitchFamily="34" charset="0"/>
                <a:ea typeface="Segoe UI" panose="020B0502040204020203" pitchFamily="34" charset="0"/>
                <a:cs typeface="Segoe UI" panose="020B0502040204020203" pitchFamily="34" charset="0"/>
              </a:rPr>
              <a:t>Drugs Known to Induce Hyperkalemia</a:t>
            </a:r>
          </a:p>
        </p:txBody>
      </p:sp>
      <p:graphicFrame>
        <p:nvGraphicFramePr>
          <p:cNvPr id="3" name="Table 2"/>
          <p:cNvGraphicFramePr>
            <a:graphicFrameLocks noGrp="1"/>
          </p:cNvGraphicFramePr>
          <p:nvPr>
            <p:extLst>
              <p:ext uri="{D42A27DB-BD31-4B8C-83A1-F6EECF244321}">
                <p14:modId xmlns:p14="http://schemas.microsoft.com/office/powerpoint/2010/main" val="2935677216"/>
              </p:ext>
            </p:extLst>
          </p:nvPr>
        </p:nvGraphicFramePr>
        <p:xfrm>
          <a:off x="254948" y="1447800"/>
          <a:ext cx="8686800" cy="4846320"/>
        </p:xfrm>
        <a:graphic>
          <a:graphicData uri="http://schemas.openxmlformats.org/drawingml/2006/table">
            <a:tbl>
              <a:tblPr firstRow="1" bandRow="1">
                <a:tableStyleId>{5C22544A-7EE6-4342-B048-85BDC9FD1C3A}</a:tableStyleId>
              </a:tblPr>
              <a:tblGrid>
                <a:gridCol w="3556000">
                  <a:extLst>
                    <a:ext uri="{9D8B030D-6E8A-4147-A177-3AD203B41FA5}">
                      <a16:colId xmlns:a16="http://schemas.microsoft.com/office/drawing/2014/main" xmlns="" val="1178237325"/>
                    </a:ext>
                  </a:extLst>
                </a:gridCol>
                <a:gridCol w="5130800">
                  <a:extLst>
                    <a:ext uri="{9D8B030D-6E8A-4147-A177-3AD203B41FA5}">
                      <a16:colId xmlns:a16="http://schemas.microsoft.com/office/drawing/2014/main" xmlns="" val="2084255566"/>
                    </a:ext>
                  </a:extLst>
                </a:gridCol>
              </a:tblGrid>
              <a:tr h="365760">
                <a:tc>
                  <a:txBody>
                    <a:bodyPr/>
                    <a:lstStyle/>
                    <a:p>
                      <a:r>
                        <a:rPr lang="en-US" dirty="0"/>
                        <a:t>Method of Induction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tc>
                  <a:txBody>
                    <a:bodyPr/>
                    <a:lstStyle/>
                    <a:p>
                      <a:r>
                        <a:rPr lang="en-US" dirty="0"/>
                        <a:t>Examples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16025"/>
                    </a:solidFill>
                  </a:tcPr>
                </a:tc>
                <a:extLst>
                  <a:ext uri="{0D108BD9-81ED-4DB2-BD59-A6C34878D82A}">
                    <a16:rowId xmlns:a16="http://schemas.microsoft.com/office/drawing/2014/main" xmlns="" val="1501260263"/>
                  </a:ext>
                </a:extLst>
              </a:tr>
              <a:tr h="1463040">
                <a:tc>
                  <a:txBody>
                    <a:bodyPr/>
                    <a:lstStyle/>
                    <a:p>
                      <a:r>
                        <a:rPr lang="en-US" dirty="0"/>
                        <a:t>Drug-inducing transmembrane potassium movement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t>Non-selective beta blockers</a:t>
                      </a:r>
                    </a:p>
                    <a:p>
                      <a:r>
                        <a:rPr lang="en-US" dirty="0"/>
                        <a:t>Digoxin intoxication</a:t>
                      </a:r>
                    </a:p>
                    <a:p>
                      <a:r>
                        <a:rPr lang="en-US" dirty="0"/>
                        <a:t>Intravenous cationic amino acids</a:t>
                      </a:r>
                    </a:p>
                    <a:p>
                      <a:r>
                        <a:rPr lang="en-US" dirty="0"/>
                        <a:t>Mannitol</a:t>
                      </a:r>
                    </a:p>
                    <a:p>
                      <a:r>
                        <a:rPr lang="en-US" dirty="0"/>
                        <a:t>Suxamethonium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1942195264"/>
                  </a:ext>
                </a:extLst>
              </a:tr>
              <a:tr h="1463040">
                <a:tc>
                  <a:txBody>
                    <a:bodyPr/>
                    <a:lstStyle/>
                    <a:p>
                      <a:r>
                        <a:rPr lang="en-US" dirty="0"/>
                        <a:t>Drugs that affect aldosterone secretion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t>ACE inhibitors</a:t>
                      </a:r>
                    </a:p>
                    <a:p>
                      <a:r>
                        <a:rPr lang="en-US" dirty="0"/>
                        <a:t>ARBs</a:t>
                      </a:r>
                    </a:p>
                    <a:p>
                      <a:r>
                        <a:rPr lang="en-US" dirty="0"/>
                        <a:t>Direct renin inhibitors</a:t>
                      </a:r>
                    </a:p>
                    <a:p>
                      <a:r>
                        <a:rPr lang="en-US" dirty="0"/>
                        <a:t>NSAIDs and COX-2 inhibitors</a:t>
                      </a:r>
                    </a:p>
                    <a:p>
                      <a:r>
                        <a:rPr lang="en-US" dirty="0"/>
                        <a:t>Calcineurin inhibitors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4154949909"/>
                  </a:ext>
                </a:extLst>
              </a:tr>
              <a:tr h="914400">
                <a:tc>
                  <a:txBody>
                    <a:bodyPr/>
                    <a:lstStyle/>
                    <a:p>
                      <a:r>
                        <a:rPr lang="en-US" dirty="0"/>
                        <a:t>Drugs that cause tubular resistance</a:t>
                      </a:r>
                    </a:p>
                    <a:p>
                      <a:r>
                        <a:rPr lang="en-US" dirty="0"/>
                        <a:t>to the action of aldosterone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t>Aldosterone antagonists</a:t>
                      </a:r>
                    </a:p>
                    <a:p>
                      <a:r>
                        <a:rPr lang="en-US" dirty="0"/>
                        <a:t>Potassium-sparing diuretics</a:t>
                      </a:r>
                    </a:p>
                    <a:p>
                      <a:r>
                        <a:rPr lang="en-US" dirty="0"/>
                        <a:t>Trimethoprim, pentamidine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345319235"/>
                  </a:ext>
                </a:extLst>
              </a:tr>
              <a:tr h="640080">
                <a:tc>
                  <a:txBody>
                    <a:bodyPr/>
                    <a:lstStyle/>
                    <a:p>
                      <a:r>
                        <a:rPr lang="en-US" dirty="0"/>
                        <a:t>Potassium-containing agents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a:t>Salt substitutes and alternatives</a:t>
                      </a:r>
                    </a:p>
                    <a:p>
                      <a:r>
                        <a:rPr lang="en-US" dirty="0"/>
                        <a:t>Penicillin G, stored blood products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3416018347"/>
                  </a:ext>
                </a:extLst>
              </a:tr>
            </a:tbl>
          </a:graphicData>
        </a:graphic>
      </p:graphicFrame>
      <p:sp>
        <p:nvSpPr>
          <p:cNvPr id="4" name="Rectangle 3"/>
          <p:cNvSpPr/>
          <p:nvPr/>
        </p:nvSpPr>
        <p:spPr>
          <a:xfrm>
            <a:off x="5905118" y="6429082"/>
            <a:ext cx="3266175" cy="276999"/>
          </a:xfrm>
          <a:prstGeom prst="rect">
            <a:avLst/>
          </a:prstGeom>
        </p:spPr>
        <p:txBody>
          <a:bodyPr wrap="square">
            <a:spAutoFit/>
          </a:bodyPr>
          <a:lstStyle/>
          <a:p>
            <a:r>
              <a:rPr lang="en-US" sz="1200" dirty="0">
                <a:latin typeface="Segoe UI" panose="020B0502040204020203" pitchFamily="34" charset="0"/>
                <a:ea typeface="Segoe UI" panose="020B0502040204020203" pitchFamily="34" charset="0"/>
                <a:cs typeface="Segoe UI" panose="020B0502040204020203" pitchFamily="34" charset="0"/>
              </a:rPr>
              <a:t>Ben Salem C, et al. </a:t>
            </a:r>
            <a:r>
              <a:rPr lang="en-US" sz="1200" i="1" dirty="0">
                <a:latin typeface="Segoe UI" panose="020B0502040204020203" pitchFamily="34" charset="0"/>
                <a:ea typeface="Segoe UI" panose="020B0502040204020203" pitchFamily="34" charset="0"/>
                <a:cs typeface="Segoe UI" panose="020B0502040204020203" pitchFamily="34" charset="0"/>
              </a:rPr>
              <a:t>Drug Saf</a:t>
            </a:r>
            <a:r>
              <a:rPr lang="en-US" sz="1200" dirty="0">
                <a:latin typeface="Segoe UI" panose="020B0502040204020203" pitchFamily="34" charset="0"/>
                <a:ea typeface="Segoe UI" panose="020B0502040204020203" pitchFamily="34" charset="0"/>
                <a:cs typeface="Segoe UI" panose="020B0502040204020203" pitchFamily="34" charset="0"/>
              </a:rPr>
              <a:t>. 2014;37:677-692.</a:t>
            </a:r>
          </a:p>
        </p:txBody>
      </p:sp>
    </p:spTree>
    <p:extLst>
      <p:ext uri="{BB962C8B-B14F-4D97-AF65-F5344CB8AC3E}">
        <p14:creationId xmlns:p14="http://schemas.microsoft.com/office/powerpoint/2010/main" val="4014532774"/>
      </p:ext>
    </p:extLst>
  </p:cSld>
  <p:clrMapOvr>
    <a:masterClrMapping/>
  </p:clrMapOvr>
  <mc:AlternateContent xmlns:mc="http://schemas.openxmlformats.org/markup-compatibility/2006" xmlns:p14="http://schemas.microsoft.com/office/powerpoint/2010/main">
    <mc:Choice Requires="p14">
      <p:transition p14:dur="0"/>
    </mc:Choice>
    <mc:Fallback xmlns:mv="urn:schemas-microsoft-com:mac:vml"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NKF_SlideTemplat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kf_slidetemplate2 [Read-Only]" id="{B1F3DC71-48E7-4F81-8960-77364479B095}" vid="{3DDDB560-1D10-444D-B3DE-8195DE3BF1B5}"/>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30000">
              <a:srgbClr val="F16025"/>
            </a:gs>
            <a:gs pos="0">
              <a:srgbClr val="FFC000"/>
            </a:gs>
          </a:gsLst>
          <a:lin ang="10800000" scaled="0"/>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kf_slidetemplate2 [Read-Only]" id="{B1F3DC71-48E7-4F81-8960-77364479B095}" vid="{309E2A63-4246-4C8C-BC2D-2A469EA4CA2F}"/>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gradFill flip="none" rotWithShape="1">
          <a:gsLst>
            <a:gs pos="30000">
              <a:srgbClr val="F16025"/>
            </a:gs>
            <a:gs pos="0">
              <a:srgbClr val="FFC000"/>
            </a:gs>
          </a:gsLst>
          <a:lin ang="10800000" scaled="0"/>
          <a:tileRect/>
        </a:gra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kf_slidetemplate2 [Read-Only]" id="{B1F3DC71-48E7-4F81-8960-77364479B095}" vid="{9FB4DBCD-C325-4E02-98E8-99F8E3AC678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nkf_slidetemplate2</Template>
  <TotalTime>4946</TotalTime>
  <Words>7172</Words>
  <Application>Microsoft Office PowerPoint</Application>
  <PresentationFormat>On-screen Show (4:3)</PresentationFormat>
  <Paragraphs>553</Paragraphs>
  <Slides>35</Slides>
  <Notes>35</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35</vt:i4>
      </vt:variant>
    </vt:vector>
  </HeadingPairs>
  <TitlesOfParts>
    <vt:vector size="42" baseType="lpstr">
      <vt:lpstr>Arial</vt:lpstr>
      <vt:lpstr>Calibri</vt:lpstr>
      <vt:lpstr>Segoe UI</vt:lpstr>
      <vt:lpstr>Wingdings</vt:lpstr>
      <vt:lpstr>NKF_SlideTemplate2</vt:lpstr>
      <vt:lpstr>Custom Design</vt:lpstr>
      <vt:lpstr>1_Custom Design</vt:lpstr>
      <vt:lpstr>Evaluation and Management of Hyperkalemia</vt:lpstr>
      <vt:lpstr>Agenda</vt:lpstr>
      <vt:lpstr>Learning Objectives</vt:lpstr>
      <vt:lpstr>Pathogenesis of Hyperkalemia</vt:lpstr>
      <vt:lpstr>Hyperkalemia</vt:lpstr>
      <vt:lpstr>Hyperkalemia</vt:lpstr>
      <vt:lpstr>PowerPoint Presentation</vt:lpstr>
      <vt:lpstr>PowerPoint Presentation</vt:lpstr>
      <vt:lpstr>PowerPoint Presentation</vt:lpstr>
      <vt:lpstr>Hyperkalemia and CKD</vt:lpstr>
      <vt:lpstr>All-Cause Mortality Associated With Serum Potassium Levels in Patients with CKD</vt:lpstr>
      <vt:lpstr>PowerPoint Presentation</vt:lpstr>
      <vt:lpstr>PowerPoint Presentation</vt:lpstr>
      <vt:lpstr>Evaluation of Hyperkalemia</vt:lpstr>
      <vt:lpstr>Hyperkalemia: Symptoms</vt:lpstr>
      <vt:lpstr>Hyperkalemia: Serum Potassium Levels</vt:lpstr>
      <vt:lpstr>PowerPoint Presentation</vt:lpstr>
      <vt:lpstr>Hyperkalemia Diagnosis</vt:lpstr>
      <vt:lpstr>PowerPoint Presentation</vt:lpstr>
      <vt:lpstr>Electrocardiograph Changes Seen in Patients With Hyperkalemia*</vt:lpstr>
      <vt:lpstr>Management of Hyperkalemia</vt:lpstr>
      <vt:lpstr>PowerPoint Presentation</vt:lpstr>
      <vt:lpstr>Management Approaches to Hyperkalemia</vt:lpstr>
      <vt:lpstr>Dietary Modifications in CKD that can Potentially Worsen Hyperkalemia</vt:lpstr>
      <vt:lpstr>Potassium Content of Select Foods Considered High in Potassium</vt:lpstr>
      <vt:lpstr>Restriction of Dietary Potassium</vt:lpstr>
      <vt:lpstr>Dialysis and Hyperkalemia</vt:lpstr>
      <vt:lpstr>Dialysate Potassium and Clinical Outcomes: DOPPS</vt:lpstr>
      <vt:lpstr>Possible Strategies for SCD Prevention in HD</vt:lpstr>
      <vt:lpstr>Potassium Binders</vt:lpstr>
      <vt:lpstr>Considerations for RAAS Inhibition</vt:lpstr>
      <vt:lpstr>RAAS Inhibition and CKD</vt:lpstr>
      <vt:lpstr>PowerPoint Presentation</vt:lpstr>
      <vt:lpstr>Considerations for Managing Patients at Risk for Hyperkalemia Caused by RAAS Inhibition</vt:lpstr>
      <vt:lpstr>Summary</vt:lpstr>
    </vt:vector>
  </TitlesOfParts>
  <Company>National Kidney Foundation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NKF Slide Template</dc:title>
  <dc:creator>James Papanikolaw</dc:creator>
  <cp:lastModifiedBy>Reginald Simmons</cp:lastModifiedBy>
  <cp:revision>1312</cp:revision>
  <cp:lastPrinted>2017-03-14T18:42:35Z</cp:lastPrinted>
  <dcterms:created xsi:type="dcterms:W3CDTF">2017-02-13T16:46:26Z</dcterms:created>
  <dcterms:modified xsi:type="dcterms:W3CDTF">2017-04-13T00:54:02Z</dcterms:modified>
</cp:coreProperties>
</file>