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17" autoAdjust="0"/>
  </p:normalViewPr>
  <p:slideViewPr>
    <p:cSldViewPr>
      <p:cViewPr varScale="1">
        <p:scale>
          <a:sx n="50" d="100"/>
          <a:sy n="50" d="100"/>
        </p:scale>
        <p:origin x="-19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BD0C0-5C9C-4705-8E80-6477AF887757}"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FDE4A-A2FA-44FA-BB77-324DB6A8A20D}" type="slidenum">
              <a:rPr lang="en-US" smtClean="0"/>
              <a:t>‹#›</a:t>
            </a:fld>
            <a:endParaRPr lang="en-US"/>
          </a:p>
        </p:txBody>
      </p:sp>
    </p:spTree>
    <p:extLst>
      <p:ext uri="{BB962C8B-B14F-4D97-AF65-F5344CB8AC3E}">
        <p14:creationId xmlns:p14="http://schemas.microsoft.com/office/powerpoint/2010/main" val="169487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is an educational program created by the National Kidney Foundation Council of Advanced Practitioners (NKF-CAP), adapted from the NKF/RPA program “</a:t>
            </a:r>
            <a:r>
              <a:rPr lang="en-US" altLang="en-US" i="1" dirty="0" smtClean="0"/>
              <a:t>Your Treatment, Your Choice</a:t>
            </a:r>
            <a:r>
              <a:rPr lang="en-US" altLang="en-US" dirty="0" smtClean="0"/>
              <a:t>.”  It is for people with kidney disease who need treatment for kidney failure – and for their families. The program is presented at an 8</a:t>
            </a:r>
            <a:r>
              <a:rPr lang="en-US" altLang="en-US" baseline="30000" dirty="0" smtClean="0"/>
              <a:t>th</a:t>
            </a:r>
            <a:r>
              <a:rPr lang="en-US" altLang="en-US" dirty="0" smtClean="0"/>
              <a:t> grade level but feel free to embellish it with the suggested references if needed. </a:t>
            </a:r>
          </a:p>
          <a:p>
            <a:endParaRPr lang="en-US" altLang="en-US" dirty="0" smtClean="0"/>
          </a:p>
          <a:p>
            <a:r>
              <a:rPr lang="en-US" altLang="en-US" dirty="0" smtClean="0"/>
              <a:t>The educational slides set is abbreviated from its source material and divided into two parts: </a:t>
            </a:r>
            <a:r>
              <a:rPr lang="en-US" altLang="en-US" b="1" i="1" dirty="0" smtClean="0"/>
              <a:t>Overview  of  Kidney Disease</a:t>
            </a:r>
            <a:r>
              <a:rPr lang="en-US" altLang="en-US" dirty="0" smtClean="0"/>
              <a:t> and </a:t>
            </a:r>
            <a:r>
              <a:rPr lang="en-US" altLang="en-US" b="1" i="1" dirty="0" smtClean="0"/>
              <a:t>Treatment Options</a:t>
            </a:r>
          </a:p>
          <a:p>
            <a:endParaRPr lang="en-US" altLang="en-US" b="1" i="1" dirty="0" smtClean="0"/>
          </a:p>
          <a:p>
            <a:r>
              <a:rPr lang="en-US" altLang="en-US" b="1" dirty="0" smtClean="0"/>
              <a:t>Part 2: Treatment Options</a:t>
            </a:r>
            <a:r>
              <a:rPr lang="en-US" altLang="en-US" dirty="0" smtClean="0"/>
              <a:t> discusses the types of dialysis, transplantation,  and the option of medical management</a:t>
            </a:r>
          </a:p>
          <a:p>
            <a:endParaRPr lang="en-US" altLang="en-US" dirty="0" smtClean="0"/>
          </a:p>
          <a:p>
            <a:r>
              <a:rPr lang="en-US" altLang="en-US" dirty="0" smtClean="0"/>
              <a:t>The original legislation on Kidney Disease Education (KDE) classes is: </a:t>
            </a:r>
          </a:p>
          <a:p>
            <a:r>
              <a:rPr lang="en-US" altLang="en-US" dirty="0" smtClean="0"/>
              <a:t>Federal Register. 2009;74(226):62003</a:t>
            </a:r>
          </a:p>
          <a:p>
            <a:pPr eaLnBrk="1" hangingPunct="1"/>
            <a:endParaRPr lang="en-US" altLang="en-US" b="1" i="1" dirty="0" smtClean="0"/>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a:t>
            </a:fld>
            <a:endParaRPr lang="en-US"/>
          </a:p>
        </p:txBody>
      </p:sp>
    </p:spTree>
    <p:extLst>
      <p:ext uri="{BB962C8B-B14F-4D97-AF65-F5344CB8AC3E}">
        <p14:creationId xmlns:p14="http://schemas.microsoft.com/office/powerpoint/2010/main" val="45070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10</a:t>
            </a:fld>
            <a:endParaRPr lang="en-US"/>
          </a:p>
        </p:txBody>
      </p:sp>
    </p:spTree>
    <p:extLst>
      <p:ext uri="{BB962C8B-B14F-4D97-AF65-F5344CB8AC3E}">
        <p14:creationId xmlns:p14="http://schemas.microsoft.com/office/powerpoint/2010/main" val="3870123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11</a:t>
            </a:fld>
            <a:endParaRPr lang="en-US"/>
          </a:p>
        </p:txBody>
      </p:sp>
    </p:spTree>
    <p:extLst>
      <p:ext uri="{BB962C8B-B14F-4D97-AF65-F5344CB8AC3E}">
        <p14:creationId xmlns:p14="http://schemas.microsoft.com/office/powerpoint/2010/main" val="66791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4 hours/RX comes from DOPPs data although standards are different in different areas of the country.  We used the US standard for the slides. </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12</a:t>
            </a:fld>
            <a:endParaRPr lang="en-US"/>
          </a:p>
        </p:txBody>
      </p:sp>
    </p:spTree>
    <p:extLst>
      <p:ext uri="{BB962C8B-B14F-4D97-AF65-F5344CB8AC3E}">
        <p14:creationId xmlns:p14="http://schemas.microsoft.com/office/powerpoint/2010/main" val="357479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13</a:t>
            </a:fld>
            <a:endParaRPr lang="en-US"/>
          </a:p>
        </p:txBody>
      </p:sp>
    </p:spTree>
    <p:extLst>
      <p:ext uri="{BB962C8B-B14F-4D97-AF65-F5344CB8AC3E}">
        <p14:creationId xmlns:p14="http://schemas.microsoft.com/office/powerpoint/2010/main" val="221916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a:t>
            </a:r>
            <a:r>
              <a:rPr lang="en-US" altLang="en-US" baseline="0" dirty="0" smtClean="0"/>
              <a:t> had a discussion about adding the need for vessel mapping via ultrasound to this slide.  However, it is not standard in all areas of the country even though the Fistula First (http://esrdncc.org/ffcl/) group encourages use of vessel mapping.  You can refer to the website if you have any questions regarding access or share the website.  It has a large number of great tools for patients.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14</a:t>
            </a:fld>
            <a:endParaRPr lang="en-US"/>
          </a:p>
        </p:txBody>
      </p:sp>
    </p:spTree>
    <p:extLst>
      <p:ext uri="{BB962C8B-B14F-4D97-AF65-F5344CB8AC3E}">
        <p14:creationId xmlns:p14="http://schemas.microsoft.com/office/powerpoint/2010/main" val="405716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catheter tip is in the right atrium although it does not quite look like that on this sketch!</a:t>
            </a:r>
          </a:p>
          <a:p>
            <a:pPr eaLnBrk="1" hangingPunct="1"/>
            <a:endParaRPr lang="en-US" altLang="en-US" dirty="0" smtClean="0"/>
          </a:p>
          <a:p>
            <a:r>
              <a:rPr lang="en-US" altLang="en-US" dirty="0" smtClean="0"/>
              <a:t>A graft</a:t>
            </a:r>
            <a:r>
              <a:rPr lang="en-US" altLang="en-US" b="1" dirty="0" smtClean="0"/>
              <a:t> </a:t>
            </a:r>
            <a:r>
              <a:rPr lang="en-US" altLang="en-US" dirty="0" smtClean="0"/>
              <a:t>connects an artery and nearby vein with a piece of man-made vein. After a fistula, it is the next preferred choice of access. A catheter reaches the bloodstream with a plastic tube placed into a large vein in your neck or chest. A catheter can have many problems compared with a fistula. However, for some people in whom a fistula or graft is not possible, a catheter could be a good access option. HD can work well with a catheter. </a:t>
            </a:r>
          </a:p>
          <a:p>
            <a:endParaRPr lang="en-US" altLang="en-US" dirty="0" smtClean="0"/>
          </a:p>
          <a:p>
            <a:r>
              <a:rPr lang="en-US" altLang="en-US" b="1" dirty="0" smtClean="0"/>
              <a:t>You may want to emphasize once again here that catheters are temporary access and should not be considered unless other methods have failed.</a:t>
            </a:r>
          </a:p>
          <a:p>
            <a:pPr>
              <a:lnSpc>
                <a:spcPct val="80000"/>
              </a:lnSpc>
            </a:pPr>
            <a:endParaRPr lang="en-US" altLang="en-US" dirty="0" smtClean="0"/>
          </a:p>
          <a:p>
            <a:pPr>
              <a:lnSpc>
                <a:spcPct val="80000"/>
              </a:lnSpc>
            </a:pPr>
            <a:r>
              <a:rPr lang="en-US" altLang="en-US" b="1" dirty="0" smtClean="0"/>
              <a:t>You may wish to explain that patients with catheters have 40-70% higher mortality. You may also wish to go into more detailed explanation of how infection gets in, etc. or mention that many patients who choose PD will also have a fistula placed as a backup.</a:t>
            </a:r>
          </a:p>
          <a:p>
            <a:pPr>
              <a:lnSpc>
                <a:spcPct val="80000"/>
              </a:lnSpc>
            </a:pPr>
            <a:endParaRPr lang="en-US" altLang="en-US" sz="1100" b="1" dirty="0" smtClean="0"/>
          </a:p>
          <a:p>
            <a:pPr eaLnBrk="1" hangingPunct="1"/>
            <a:endParaRPr lang="en-US" altLang="en-US" dirty="0" smtClean="0"/>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15</a:t>
            </a:fld>
            <a:endParaRPr lang="en-US"/>
          </a:p>
        </p:txBody>
      </p:sp>
    </p:spTree>
    <p:extLst>
      <p:ext uri="{BB962C8B-B14F-4D97-AF65-F5344CB8AC3E}">
        <p14:creationId xmlns:p14="http://schemas.microsoft.com/office/powerpoint/2010/main" val="206520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Mention home hemodialysis as an option</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16</a:t>
            </a:fld>
            <a:endParaRPr lang="en-US"/>
          </a:p>
        </p:txBody>
      </p:sp>
    </p:spTree>
    <p:extLst>
      <p:ext uri="{BB962C8B-B14F-4D97-AF65-F5344CB8AC3E}">
        <p14:creationId xmlns:p14="http://schemas.microsoft.com/office/powerpoint/2010/main" val="404563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17</a:t>
            </a:fld>
            <a:endParaRPr lang="en-US"/>
          </a:p>
        </p:txBody>
      </p:sp>
    </p:spTree>
    <p:extLst>
      <p:ext uri="{BB962C8B-B14F-4D97-AF65-F5344CB8AC3E}">
        <p14:creationId xmlns:p14="http://schemas.microsoft.com/office/powerpoint/2010/main" val="122739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18</a:t>
            </a:fld>
            <a:endParaRPr lang="en-US"/>
          </a:p>
        </p:txBody>
      </p:sp>
    </p:spTree>
    <p:extLst>
      <p:ext uri="{BB962C8B-B14F-4D97-AF65-F5344CB8AC3E}">
        <p14:creationId xmlns:p14="http://schemas.microsoft.com/office/powerpoint/2010/main" val="107342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19</a:t>
            </a:fld>
            <a:endParaRPr lang="en-US"/>
          </a:p>
        </p:txBody>
      </p:sp>
    </p:spTree>
    <p:extLst>
      <p:ext uri="{BB962C8B-B14F-4D97-AF65-F5344CB8AC3E}">
        <p14:creationId xmlns:p14="http://schemas.microsoft.com/office/powerpoint/2010/main" val="105359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Review that patients are presently in medical management.  Explain that many patients do many types of treatment in their lifetimes and all are the patient's choice.  Many options are available. </a:t>
            </a:r>
          </a:p>
          <a:p>
            <a:endParaRPr lang="en-US" altLang="en-US" dirty="0" smtClean="0"/>
          </a:p>
          <a:p>
            <a:r>
              <a:rPr lang="en-US" altLang="en-US" dirty="0" smtClean="0"/>
              <a:t>Explain that you are going to review the types of RX starting with dialysis…otherwise the 2</a:t>
            </a:r>
            <a:r>
              <a:rPr lang="en-US" altLang="en-US" baseline="30000" dirty="0" smtClean="0"/>
              <a:t>nd</a:t>
            </a:r>
            <a:r>
              <a:rPr lang="en-US" altLang="en-US" dirty="0" smtClean="0"/>
              <a:t> slide is a big jump.  We took out the transition slides so you need to do the transition orally</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a:t>
            </a:fld>
            <a:endParaRPr lang="en-US"/>
          </a:p>
        </p:txBody>
      </p:sp>
    </p:spTree>
    <p:extLst>
      <p:ext uri="{BB962C8B-B14F-4D97-AF65-F5344CB8AC3E}">
        <p14:creationId xmlns:p14="http://schemas.microsoft.com/office/powerpoint/2010/main" val="23405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20</a:t>
            </a:fld>
            <a:endParaRPr lang="en-US"/>
          </a:p>
        </p:txBody>
      </p:sp>
    </p:spTree>
    <p:extLst>
      <p:ext uri="{BB962C8B-B14F-4D97-AF65-F5344CB8AC3E}">
        <p14:creationId xmlns:p14="http://schemas.microsoft.com/office/powerpoint/2010/main" val="3751446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21</a:t>
            </a:fld>
            <a:endParaRPr lang="en-US"/>
          </a:p>
        </p:txBody>
      </p:sp>
    </p:spTree>
    <p:extLst>
      <p:ext uri="{BB962C8B-B14F-4D97-AF65-F5344CB8AC3E}">
        <p14:creationId xmlns:p14="http://schemas.microsoft.com/office/powerpoint/2010/main" val="222051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22</a:t>
            </a:fld>
            <a:endParaRPr lang="en-US"/>
          </a:p>
        </p:txBody>
      </p:sp>
    </p:spTree>
    <p:extLst>
      <p:ext uri="{BB962C8B-B14F-4D97-AF65-F5344CB8AC3E}">
        <p14:creationId xmlns:p14="http://schemas.microsoft.com/office/powerpoint/2010/main" val="3954327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23</a:t>
            </a:fld>
            <a:endParaRPr lang="en-US"/>
          </a:p>
        </p:txBody>
      </p:sp>
    </p:spTree>
    <p:extLst>
      <p:ext uri="{BB962C8B-B14F-4D97-AF65-F5344CB8AC3E}">
        <p14:creationId xmlns:p14="http://schemas.microsoft.com/office/powerpoint/2010/main" val="340820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233" indent="-216233">
              <a:lnSpc>
                <a:spcPct val="80000"/>
              </a:lnSpc>
            </a:pPr>
            <a:r>
              <a:rPr lang="en-US" altLang="en-US" sz="1200" dirty="0" smtClean="0"/>
              <a:t>Research Finds Low Risk of Renal Failure for Kidney Donors</a:t>
            </a:r>
          </a:p>
          <a:p>
            <a:pPr marL="216233" indent="-216233">
              <a:lnSpc>
                <a:spcPct val="80000"/>
              </a:lnSpc>
            </a:pPr>
            <a:r>
              <a:rPr lang="en-US" altLang="en-US" sz="1200" dirty="0" smtClean="0"/>
              <a:t>In the largest study ever conducted of kidney disease risk in living kidney donors, the lifetime rate of kidney failure in donors was 90 per 10,000 vs. 326 per 10,000 in the general population of non-donors. In individuals who were as healthy as donors but did not donate, the risk was only 14 per 10,000. After 15 years, the risk of kidney failure associated with donating a kidney was 51 per 10,000 in African American donors and 23 per 10,000 in white donors. The JAMA, 2014 study included information on 96,217 US kidney donors and 20,024 NHANES III participants.</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24</a:t>
            </a:fld>
            <a:endParaRPr lang="en-US"/>
          </a:p>
        </p:txBody>
      </p:sp>
    </p:spTree>
    <p:extLst>
      <p:ext uri="{BB962C8B-B14F-4D97-AF65-F5344CB8AC3E}">
        <p14:creationId xmlns:p14="http://schemas.microsoft.com/office/powerpoint/2010/main" val="587834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25</a:t>
            </a:fld>
            <a:endParaRPr lang="en-US"/>
          </a:p>
        </p:txBody>
      </p:sp>
    </p:spTree>
    <p:extLst>
      <p:ext uri="{BB962C8B-B14F-4D97-AF65-F5344CB8AC3E}">
        <p14:creationId xmlns:p14="http://schemas.microsoft.com/office/powerpoint/2010/main" val="779303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Suggestions of articles that may help you to discuss medical management:</a:t>
            </a:r>
          </a:p>
          <a:p>
            <a:r>
              <a:rPr lang="en-US" altLang="en-US" dirty="0" smtClean="0"/>
              <a:t>1) Schmidt R. </a:t>
            </a:r>
            <a:r>
              <a:rPr lang="en-US" altLang="en-US" i="1" dirty="0" smtClean="0"/>
              <a:t>Informing Our Elders About Dialysis: Is an Age-Attuned Approach Warranted?</a:t>
            </a:r>
            <a:r>
              <a:rPr lang="en-US" altLang="en-US" dirty="0" smtClean="0"/>
              <a:t> </a:t>
            </a:r>
            <a:r>
              <a:rPr lang="en-US" altLang="en-US" dirty="0" err="1" smtClean="0"/>
              <a:t>Clin</a:t>
            </a:r>
            <a:r>
              <a:rPr lang="en-US" altLang="en-US" dirty="0" smtClean="0"/>
              <a:t> J Am </a:t>
            </a:r>
            <a:r>
              <a:rPr lang="en-US" altLang="en-US" dirty="0" err="1" smtClean="0"/>
              <a:t>Soc</a:t>
            </a:r>
            <a:r>
              <a:rPr lang="en-US" altLang="en-US" dirty="0" smtClean="0"/>
              <a:t> </a:t>
            </a:r>
            <a:r>
              <a:rPr lang="en-US" altLang="en-US" dirty="0" err="1" smtClean="0"/>
              <a:t>Nephrol</a:t>
            </a:r>
            <a:r>
              <a:rPr lang="en-US" altLang="en-US" dirty="0" smtClean="0"/>
              <a:t> 7: 185–191, 2012</a:t>
            </a:r>
          </a:p>
          <a:p>
            <a:r>
              <a:rPr lang="en-US" altLang="en-US" dirty="0" smtClean="0"/>
              <a:t>2) Davidson </a:t>
            </a:r>
            <a:r>
              <a:rPr lang="en-US" altLang="en-US" dirty="0" err="1" smtClean="0"/>
              <a:t>S.</a:t>
            </a:r>
            <a:r>
              <a:rPr lang="en-US" altLang="en-US" i="1" dirty="0" err="1" smtClean="0"/>
              <a:t>The</a:t>
            </a:r>
            <a:r>
              <a:rPr lang="en-US" altLang="en-US" i="1" dirty="0" smtClean="0"/>
              <a:t> Ethics of End-of-Life Care for Patients with ESRD</a:t>
            </a:r>
            <a:r>
              <a:rPr lang="en-US" altLang="en-US" dirty="0" smtClean="0"/>
              <a:t> </a:t>
            </a:r>
            <a:r>
              <a:rPr lang="en-US" altLang="en-US" dirty="0" err="1" smtClean="0"/>
              <a:t>Clin</a:t>
            </a:r>
            <a:r>
              <a:rPr lang="en-US" altLang="en-US" dirty="0" smtClean="0"/>
              <a:t> J Am </a:t>
            </a:r>
            <a:r>
              <a:rPr lang="en-US" altLang="en-US" dirty="0" err="1" smtClean="0"/>
              <a:t>Soc</a:t>
            </a:r>
            <a:r>
              <a:rPr lang="en-US" altLang="en-US" dirty="0" smtClean="0"/>
              <a:t> </a:t>
            </a:r>
            <a:r>
              <a:rPr lang="en-US" altLang="en-US" dirty="0" err="1" smtClean="0"/>
              <a:t>Nephrol</a:t>
            </a:r>
            <a:r>
              <a:rPr lang="en-US" altLang="en-US" dirty="0" smtClean="0"/>
              <a:t> 7: 2049–2057, 2012</a:t>
            </a:r>
          </a:p>
          <a:p>
            <a:r>
              <a:rPr lang="en-US" altLang="en-US" dirty="0" smtClean="0"/>
              <a:t>3) Da Silva-</a:t>
            </a:r>
            <a:r>
              <a:rPr lang="en-US" altLang="en-US" dirty="0" err="1" smtClean="0"/>
              <a:t>Gane</a:t>
            </a:r>
            <a:r>
              <a:rPr lang="en-US" altLang="en-US" dirty="0" smtClean="0"/>
              <a:t> M, et al. </a:t>
            </a:r>
            <a:r>
              <a:rPr lang="en-US" altLang="en-US" i="1" dirty="0" smtClean="0"/>
              <a:t>Quality of Life and Survival in Patients with Advanced Kidney Failure Managed Conservatively or by Dialysis.</a:t>
            </a:r>
            <a:r>
              <a:rPr lang="en-US" altLang="en-US" dirty="0" smtClean="0"/>
              <a:t>   </a:t>
            </a:r>
            <a:r>
              <a:rPr lang="en-US" altLang="en-US" dirty="0" err="1" smtClean="0"/>
              <a:t>Clin</a:t>
            </a:r>
            <a:r>
              <a:rPr lang="en-US" altLang="en-US" dirty="0" smtClean="0"/>
              <a:t> J Am </a:t>
            </a:r>
            <a:r>
              <a:rPr lang="en-US" altLang="en-US" dirty="0" err="1" smtClean="0"/>
              <a:t>Soc</a:t>
            </a:r>
            <a:r>
              <a:rPr lang="en-US" altLang="en-US" dirty="0" smtClean="0"/>
              <a:t> </a:t>
            </a:r>
            <a:r>
              <a:rPr lang="en-US" altLang="en-US" dirty="0" err="1" smtClean="0"/>
              <a:t>Nephrol</a:t>
            </a:r>
            <a:r>
              <a:rPr lang="en-US" altLang="en-US" dirty="0" smtClean="0"/>
              <a:t> 7: 2002–2009, 2012</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26</a:t>
            </a:fld>
            <a:endParaRPr lang="en-US"/>
          </a:p>
        </p:txBody>
      </p:sp>
    </p:spTree>
    <p:extLst>
      <p:ext uri="{BB962C8B-B14F-4D97-AF65-F5344CB8AC3E}">
        <p14:creationId xmlns:p14="http://schemas.microsoft.com/office/powerpoint/2010/main" val="328367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27</a:t>
            </a:fld>
            <a:endParaRPr lang="en-US"/>
          </a:p>
        </p:txBody>
      </p:sp>
    </p:spTree>
    <p:extLst>
      <p:ext uri="{BB962C8B-B14F-4D97-AF65-F5344CB8AC3E}">
        <p14:creationId xmlns:p14="http://schemas.microsoft.com/office/powerpoint/2010/main" val="989232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you need to explain to a patient or family, you can talk about how dying is pretty painless.  Review how the toxins build up in the body and the patient becomes more confused. How they slip into a coma and die.  A book that highlights how we never know when we are going to lose a patient is Art Buchwald’s ‘Too Soon to Die’ in which he talks about being told of his end stage kidney disease by the nephrologists at Georgetown University.  So, he checks into hospice and does interviews with NPR and the Washington Post to say goodbye.  However, he doesn’t die and after 6 months, he checks out of hospice.  He decides to go spend the summer at Martha’s Vineyard and write a book about dying.  He returns to DC after the summer and dies a year after he was told he had just weeks to live.  Thus, we never can really predict the future.  If one decides not to do dialysis, there are no food/water limits.  Most patients will die of either the toxins or the hyperkalemia.  Reassure them that when one stops dialysis, the average survival is 7-10 days but there have been patients who have lived up to a month.  </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28</a:t>
            </a:fld>
            <a:endParaRPr lang="en-US"/>
          </a:p>
        </p:txBody>
      </p:sp>
    </p:spTree>
    <p:extLst>
      <p:ext uri="{BB962C8B-B14F-4D97-AF65-F5344CB8AC3E}">
        <p14:creationId xmlns:p14="http://schemas.microsoft.com/office/powerpoint/2010/main" val="3720144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Make sure you review that it is vitally important to choose your medical proxy carefully.  You </a:t>
            </a:r>
          </a:p>
          <a:p>
            <a:pPr eaLnBrk="1" hangingPunct="1"/>
            <a:r>
              <a:rPr lang="en-US" altLang="en-US" dirty="0" smtClean="0"/>
              <a:t>need to make sure they understand exactly what you want and that they follow your wishes.  </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29</a:t>
            </a:fld>
            <a:endParaRPr lang="en-US"/>
          </a:p>
        </p:txBody>
      </p:sp>
    </p:spTree>
    <p:extLst>
      <p:ext uri="{BB962C8B-B14F-4D97-AF65-F5344CB8AC3E}">
        <p14:creationId xmlns:p14="http://schemas.microsoft.com/office/powerpoint/2010/main" val="43690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3</a:t>
            </a:fld>
            <a:endParaRPr lang="en-US"/>
          </a:p>
        </p:txBody>
      </p:sp>
    </p:spTree>
    <p:extLst>
      <p:ext uri="{BB962C8B-B14F-4D97-AF65-F5344CB8AC3E}">
        <p14:creationId xmlns:p14="http://schemas.microsoft.com/office/powerpoint/2010/main" val="2866851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30</a:t>
            </a:fld>
            <a:endParaRPr lang="en-US"/>
          </a:p>
        </p:txBody>
      </p:sp>
    </p:spTree>
    <p:extLst>
      <p:ext uri="{BB962C8B-B14F-4D97-AF65-F5344CB8AC3E}">
        <p14:creationId xmlns:p14="http://schemas.microsoft.com/office/powerpoint/2010/main" val="3893953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31</a:t>
            </a:fld>
            <a:endParaRPr lang="en-US"/>
          </a:p>
        </p:txBody>
      </p:sp>
    </p:spTree>
    <p:extLst>
      <p:ext uri="{BB962C8B-B14F-4D97-AF65-F5344CB8AC3E}">
        <p14:creationId xmlns:p14="http://schemas.microsoft.com/office/powerpoint/2010/main" val="2249179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32</a:t>
            </a:fld>
            <a:endParaRPr lang="en-US"/>
          </a:p>
        </p:txBody>
      </p:sp>
    </p:spTree>
    <p:extLst>
      <p:ext uri="{BB962C8B-B14F-4D97-AF65-F5344CB8AC3E}">
        <p14:creationId xmlns:p14="http://schemas.microsoft.com/office/powerpoint/2010/main" val="3214128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33</a:t>
            </a:fld>
            <a:endParaRPr lang="en-US"/>
          </a:p>
        </p:txBody>
      </p:sp>
    </p:spTree>
    <p:extLst>
      <p:ext uri="{BB962C8B-B14F-4D97-AF65-F5344CB8AC3E}">
        <p14:creationId xmlns:p14="http://schemas.microsoft.com/office/powerpoint/2010/main" val="158327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smtClean="0"/>
              <a:t>The dialysis process can be compared to making tea:</a:t>
            </a:r>
          </a:p>
          <a:p>
            <a:pPr lvl="1" indent="-223838">
              <a:lnSpc>
                <a:spcPct val="90000"/>
              </a:lnSpc>
              <a:buFont typeface="+mj-lt"/>
              <a:buAutoNum type="arabicPeriod"/>
              <a:defRPr/>
            </a:pPr>
            <a:r>
              <a:rPr lang="en-US" altLang="en-US" dirty="0" smtClean="0"/>
              <a:t>The Tea bag is: The filter (like the healthy kidney)</a:t>
            </a:r>
          </a:p>
          <a:p>
            <a:pPr lvl="1" indent="-223838">
              <a:lnSpc>
                <a:spcPct val="90000"/>
              </a:lnSpc>
              <a:buFont typeface="+mj-lt"/>
              <a:buAutoNum type="arabicPeriod"/>
              <a:defRPr/>
            </a:pPr>
            <a:r>
              <a:rPr lang="en-US" altLang="en-US" dirty="0" smtClean="0"/>
              <a:t>Tea leaves are: The blood flowing through the kidney (remember, blood contains cells, waste products, potassium, calcium, water, protein, etc.)</a:t>
            </a:r>
          </a:p>
          <a:p>
            <a:pPr lvl="1" indent="-223838">
              <a:lnSpc>
                <a:spcPct val="90000"/>
              </a:lnSpc>
              <a:buFont typeface="+mj-lt"/>
              <a:buAutoNum type="arabicPeriod"/>
              <a:defRPr/>
            </a:pPr>
            <a:r>
              <a:rPr lang="en-US" altLang="en-US" dirty="0" smtClean="0"/>
              <a:t>Water in the teacup: The special fluid that cleans the blood during dialysis.</a:t>
            </a:r>
          </a:p>
          <a:p>
            <a:pPr>
              <a:lnSpc>
                <a:spcPct val="90000"/>
              </a:lnSpc>
              <a:defRPr/>
            </a:pPr>
            <a:endParaRPr lang="en-US" altLang="en-US" dirty="0" smtClean="0"/>
          </a:p>
          <a:p>
            <a:pPr>
              <a:lnSpc>
                <a:spcPct val="90000"/>
              </a:lnSpc>
              <a:defRPr/>
            </a:pPr>
            <a:r>
              <a:rPr lang="en-US" altLang="en-US" dirty="0" smtClean="0"/>
              <a:t>Making Tea and the Dialysis Process:</a:t>
            </a:r>
          </a:p>
          <a:p>
            <a:pPr>
              <a:lnSpc>
                <a:spcPct val="90000"/>
              </a:lnSpc>
              <a:defRPr/>
            </a:pPr>
            <a:r>
              <a:rPr lang="en-US" altLang="en-US" dirty="0" smtClean="0"/>
              <a:t>When the tea bag is dipped into hot water, the flavor and color of tea leaves pass through the tea bag to the water. </a:t>
            </a:r>
          </a:p>
          <a:p>
            <a:pPr>
              <a:lnSpc>
                <a:spcPct val="90000"/>
              </a:lnSpc>
              <a:defRPr/>
            </a:pPr>
            <a:endParaRPr lang="en-US" altLang="en-US" dirty="0" smtClean="0"/>
          </a:p>
          <a:p>
            <a:pPr>
              <a:lnSpc>
                <a:spcPct val="90000"/>
              </a:lnSpc>
              <a:defRPr/>
            </a:pPr>
            <a:r>
              <a:rPr lang="en-US" altLang="en-US" dirty="0" smtClean="0"/>
              <a:t>The larger tea leaves cannot pass through the holes in the tea bag. This is similar to the way the dialysis filter holds back some of the things in your blood, like red blood cells while allowing smaller waste products (BUN, creatinine) to pass through.</a:t>
            </a:r>
          </a:p>
          <a:p>
            <a:pPr>
              <a:lnSpc>
                <a:spcPct val="90000"/>
              </a:lnSpc>
              <a:defRPr/>
            </a:pPr>
            <a:endParaRPr lang="en-US" altLang="en-US" dirty="0" smtClean="0"/>
          </a:p>
          <a:p>
            <a:pPr>
              <a:lnSpc>
                <a:spcPct val="90000"/>
              </a:lnSpc>
              <a:defRPr/>
            </a:pPr>
            <a:r>
              <a:rPr lang="en-US" altLang="en-US" dirty="0" smtClean="0"/>
              <a:t>Before dialysis: blood has a higher concentration of waste products.</a:t>
            </a:r>
          </a:p>
          <a:p>
            <a:pPr>
              <a:lnSpc>
                <a:spcPct val="90000"/>
              </a:lnSpc>
              <a:defRPr/>
            </a:pPr>
            <a:r>
              <a:rPr lang="en-US" altLang="en-US" dirty="0" smtClean="0"/>
              <a:t>During dialysis: the fluid and waste products are removed from the blood.</a:t>
            </a:r>
          </a:p>
          <a:p>
            <a:pPr>
              <a:lnSpc>
                <a:spcPct val="90000"/>
              </a:lnSpc>
              <a:defRPr/>
            </a:pPr>
            <a:r>
              <a:rPr lang="en-US" altLang="en-US" dirty="0" smtClean="0"/>
              <a:t>After dialysis: the blood has a lower concentration of waste products.</a:t>
            </a:r>
          </a:p>
          <a:p>
            <a:pPr marL="216233" indent="-216233">
              <a:lnSpc>
                <a:spcPct val="90000"/>
              </a:lnSpc>
              <a:defRPr/>
            </a:pPr>
            <a:endParaRPr lang="en-US" altLang="en-US" dirty="0" smtClean="0"/>
          </a:p>
          <a:p>
            <a:pPr marL="216233" indent="-216233">
              <a:lnSpc>
                <a:spcPct val="90000"/>
              </a:lnSpc>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4</a:t>
            </a:fld>
            <a:endParaRPr lang="en-US"/>
          </a:p>
        </p:txBody>
      </p:sp>
    </p:spTree>
    <p:extLst>
      <p:ext uri="{BB962C8B-B14F-4D97-AF65-F5344CB8AC3E}">
        <p14:creationId xmlns:p14="http://schemas.microsoft.com/office/powerpoint/2010/main" val="419917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model’s tummy is not the usual tummies we see.</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5</a:t>
            </a:fld>
            <a:endParaRPr lang="en-US"/>
          </a:p>
        </p:txBody>
      </p:sp>
    </p:spTree>
    <p:extLst>
      <p:ext uri="{BB962C8B-B14F-4D97-AF65-F5344CB8AC3E}">
        <p14:creationId xmlns:p14="http://schemas.microsoft.com/office/powerpoint/2010/main" val="134449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While we know that you will need to drain before you fill, trials of this slide with actual patients showed that they were confused by the correct sequence (drain, fill, dwell). So, we used the more common fill/dwell/drain version and count on our practitioners to explain the difference!</a:t>
            </a:r>
          </a:p>
          <a:p>
            <a:pPr eaLnBrk="1" hangingPunct="1"/>
            <a:endParaRPr lang="en-US" altLang="en-US" dirty="0" smtClean="0"/>
          </a:p>
          <a:p>
            <a:pPr eaLnBrk="1" hangingPunct="1"/>
            <a:endParaRPr lang="en-US" altLang="en-US" dirty="0" smtClean="0"/>
          </a:p>
          <a:p>
            <a:pPr eaLnBrk="1" hangingPunct="1"/>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6</a:t>
            </a:fld>
            <a:endParaRPr lang="en-US"/>
          </a:p>
        </p:txBody>
      </p:sp>
    </p:spTree>
    <p:extLst>
      <p:ext uri="{BB962C8B-B14F-4D97-AF65-F5344CB8AC3E}">
        <p14:creationId xmlns:p14="http://schemas.microsoft.com/office/powerpoint/2010/main" val="48377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you have any queries</a:t>
            </a:r>
            <a:r>
              <a:rPr lang="en-US" altLang="en-US" baseline="0" dirty="0" smtClean="0"/>
              <a:t> from patients or their families you cannot answer, the International Society of Peritoneal Dialysis (http://ispd.org/) link is a great resource.  Use it freely and give it out to anyone who wishes it!  All the information on the website is peer reviewed, expert opinion, and you can feel confident that accurate information is shared.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7</a:t>
            </a:fld>
            <a:endParaRPr lang="en-US"/>
          </a:p>
        </p:txBody>
      </p:sp>
    </p:spTree>
    <p:extLst>
      <p:ext uri="{BB962C8B-B14F-4D97-AF65-F5344CB8AC3E}">
        <p14:creationId xmlns:p14="http://schemas.microsoft.com/office/powerpoint/2010/main" val="401060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8</a:t>
            </a:fld>
            <a:endParaRPr lang="en-US"/>
          </a:p>
        </p:txBody>
      </p:sp>
    </p:spTree>
    <p:extLst>
      <p:ext uri="{BB962C8B-B14F-4D97-AF65-F5344CB8AC3E}">
        <p14:creationId xmlns:p14="http://schemas.microsoft.com/office/powerpoint/2010/main" val="236741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2FDE4A-A2FA-44FA-BB77-324DB6A8A20D}" type="slidenum">
              <a:rPr lang="en-US" smtClean="0"/>
              <a:t>9</a:t>
            </a:fld>
            <a:endParaRPr lang="en-US"/>
          </a:p>
        </p:txBody>
      </p:sp>
    </p:spTree>
    <p:extLst>
      <p:ext uri="{BB962C8B-B14F-4D97-AF65-F5344CB8AC3E}">
        <p14:creationId xmlns:p14="http://schemas.microsoft.com/office/powerpoint/2010/main" val="59800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95773-8240-4D72-890F-0171A319385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232941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95773-8240-4D72-890F-0171A319385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24295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95773-8240-4D72-890F-0171A319385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163051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95773-8240-4D72-890F-0171A319385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194944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95773-8240-4D72-890F-0171A319385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6770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95773-8240-4D72-890F-0171A319385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92242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95773-8240-4D72-890F-0171A319385C}"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68518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95773-8240-4D72-890F-0171A319385C}"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161410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95773-8240-4D72-890F-0171A319385C}"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132321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95773-8240-4D72-890F-0171A319385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54393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95773-8240-4D72-890F-0171A319385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4D2C8-3854-4A00-935E-D507052BC14B}" type="slidenum">
              <a:rPr lang="en-US" smtClean="0"/>
              <a:t>‹#›</a:t>
            </a:fld>
            <a:endParaRPr lang="en-US"/>
          </a:p>
        </p:txBody>
      </p:sp>
    </p:spTree>
    <p:extLst>
      <p:ext uri="{BB962C8B-B14F-4D97-AF65-F5344CB8AC3E}">
        <p14:creationId xmlns:p14="http://schemas.microsoft.com/office/powerpoint/2010/main" val="92501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95773-8240-4D72-890F-0171A319385C}"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4D2C8-3854-4A00-935E-D507052BC14B}" type="slidenum">
              <a:rPr lang="en-US" smtClean="0"/>
              <a:t>‹#›</a:t>
            </a:fld>
            <a:endParaRPr lang="en-US"/>
          </a:p>
        </p:txBody>
      </p:sp>
    </p:spTree>
    <p:extLst>
      <p:ext uri="{BB962C8B-B14F-4D97-AF65-F5344CB8AC3E}">
        <p14:creationId xmlns:p14="http://schemas.microsoft.com/office/powerpoint/2010/main" val="88107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1506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4453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8274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2387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1993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1624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89688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44362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6701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6152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8641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925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5006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742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66580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71835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10986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36637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39256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8385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0912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2065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2770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575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1959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56086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613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902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9765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220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4815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4690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4958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1350</Words>
  <Application>Microsoft Office PowerPoint</Application>
  <PresentationFormat>On-screen Show (4:3)</PresentationFormat>
  <Paragraphs>104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Kidney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Joseph</dc:creator>
  <cp:lastModifiedBy>Jessica Joseph</cp:lastModifiedBy>
  <cp:revision>2</cp:revision>
  <dcterms:created xsi:type="dcterms:W3CDTF">2015-09-16T20:33:52Z</dcterms:created>
  <dcterms:modified xsi:type="dcterms:W3CDTF">2015-09-16T20:38:02Z</dcterms:modified>
</cp:coreProperties>
</file>