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258" r:id="rId2"/>
    <p:sldId id="259" r:id="rId3"/>
    <p:sldId id="318" r:id="rId4"/>
    <p:sldId id="317" r:id="rId5"/>
    <p:sldId id="306" r:id="rId6"/>
    <p:sldId id="260" r:id="rId7"/>
    <p:sldId id="261" r:id="rId8"/>
    <p:sldId id="314" r:id="rId9"/>
    <p:sldId id="310" r:id="rId10"/>
    <p:sldId id="311" r:id="rId11"/>
    <p:sldId id="262" r:id="rId12"/>
    <p:sldId id="263" r:id="rId13"/>
    <p:sldId id="267" r:id="rId14"/>
    <p:sldId id="315" r:id="rId15"/>
    <p:sldId id="316" r:id="rId16"/>
    <p:sldId id="269" r:id="rId17"/>
    <p:sldId id="270" r:id="rId18"/>
    <p:sldId id="271" r:id="rId19"/>
    <p:sldId id="272" r:id="rId20"/>
    <p:sldId id="274" r:id="rId21"/>
    <p:sldId id="275" r:id="rId22"/>
    <p:sldId id="277" r:id="rId23"/>
    <p:sldId id="278" r:id="rId24"/>
    <p:sldId id="279" r:id="rId25"/>
    <p:sldId id="280" r:id="rId26"/>
    <p:sldId id="281" r:id="rId27"/>
    <p:sldId id="282" r:id="rId28"/>
    <p:sldId id="302" r:id="rId29"/>
    <p:sldId id="283" r:id="rId30"/>
    <p:sldId id="284" r:id="rId31"/>
    <p:sldId id="285" r:id="rId32"/>
    <p:sldId id="288" r:id="rId33"/>
    <p:sldId id="289" r:id="rId34"/>
    <p:sldId id="290" r:id="rId35"/>
    <p:sldId id="291" r:id="rId36"/>
    <p:sldId id="292" r:id="rId37"/>
    <p:sldId id="303" r:id="rId38"/>
    <p:sldId id="293" r:id="rId39"/>
    <p:sldId id="294" r:id="rId40"/>
    <p:sldId id="304" r:id="rId41"/>
    <p:sldId id="298" r:id="rId42"/>
    <p:sldId id="305" r:id="rId43"/>
    <p:sldId id="301"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6025"/>
    <a:srgbClr val="F07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32" autoAdjust="0"/>
    <p:restoredTop sz="84737" autoAdjust="0"/>
  </p:normalViewPr>
  <p:slideViewPr>
    <p:cSldViewPr>
      <p:cViewPr>
        <p:scale>
          <a:sx n="90" d="100"/>
          <a:sy n="90" d="100"/>
        </p:scale>
        <p:origin x="-726" y="-150"/>
      </p:cViewPr>
      <p:guideLst>
        <p:guide orient="horz" pos="3648"/>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7" d="100"/>
          <a:sy n="57" d="100"/>
        </p:scale>
        <p:origin x="-277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200"/>
              <a:t>CKD</a:t>
            </a:r>
            <a:r>
              <a:rPr lang="en-US" sz="1200" baseline="0"/>
              <a:t> Screening in Primary Care</a:t>
            </a:r>
            <a:endParaRPr lang="en-US" sz="900" baseline="0"/>
          </a:p>
          <a:p>
            <a:pPr>
              <a:defRPr/>
            </a:pPr>
            <a:r>
              <a:rPr lang="en-US" sz="1100" baseline="0"/>
              <a:t>(% of patients)</a:t>
            </a:r>
            <a:endParaRPr lang="en-US" sz="1100"/>
          </a:p>
        </c:rich>
      </c:tx>
      <c:layout/>
      <c:overlay val="0"/>
    </c:title>
    <c:autoTitleDeleted val="0"/>
    <c:plotArea>
      <c:layout/>
      <c:barChart>
        <c:barDir val="col"/>
        <c:grouping val="clustered"/>
        <c:varyColors val="0"/>
        <c:ser>
          <c:idx val="0"/>
          <c:order val="0"/>
          <c:tx>
            <c:strRef>
              <c:f>Sheet1!$B$1</c:f>
              <c:strCache>
                <c:ptCount val="1"/>
                <c:pt idx="0">
                  <c:v>% of Patients</c:v>
                </c:pt>
              </c:strCache>
            </c:strRef>
          </c:tx>
          <c:invertIfNegative val="0"/>
          <c:cat>
            <c:strRef>
              <c:f>Sheet1!$A$2:$A$4</c:f>
              <c:strCache>
                <c:ptCount val="3"/>
                <c:pt idx="0">
                  <c:v>Not Appropriately Tested</c:v>
                </c:pt>
                <c:pt idx="1">
                  <c:v>Appropriately tested - no diagnosis</c:v>
                </c:pt>
                <c:pt idx="2">
                  <c:v>Appropriately tested - accurate diagnosis</c:v>
                </c:pt>
              </c:strCache>
            </c:strRef>
          </c:cat>
          <c:val>
            <c:numRef>
              <c:f>Sheet1!$B$2:$B$4</c:f>
              <c:numCache>
                <c:formatCode>General</c:formatCode>
                <c:ptCount val="3"/>
                <c:pt idx="0">
                  <c:v>50</c:v>
                </c:pt>
                <c:pt idx="1">
                  <c:v>38</c:v>
                </c:pt>
                <c:pt idx="2">
                  <c:v>12</c:v>
                </c:pt>
              </c:numCache>
            </c:numRef>
          </c:val>
        </c:ser>
        <c:dLbls>
          <c:showLegendKey val="0"/>
          <c:showVal val="0"/>
          <c:showCatName val="0"/>
          <c:showSerName val="0"/>
          <c:showPercent val="0"/>
          <c:showBubbleSize val="0"/>
        </c:dLbls>
        <c:gapWidth val="150"/>
        <c:axId val="11074176"/>
        <c:axId val="37749120"/>
      </c:barChart>
      <c:catAx>
        <c:axId val="11074176"/>
        <c:scaling>
          <c:orientation val="minMax"/>
        </c:scaling>
        <c:delete val="0"/>
        <c:axPos val="b"/>
        <c:majorTickMark val="out"/>
        <c:minorTickMark val="none"/>
        <c:tickLblPos val="nextTo"/>
        <c:crossAx val="37749120"/>
        <c:crosses val="autoZero"/>
        <c:auto val="1"/>
        <c:lblAlgn val="ctr"/>
        <c:lblOffset val="100"/>
        <c:noMultiLvlLbl val="0"/>
      </c:catAx>
      <c:valAx>
        <c:axId val="37749120"/>
        <c:scaling>
          <c:orientation val="minMax"/>
        </c:scaling>
        <c:delete val="0"/>
        <c:axPos val="l"/>
        <c:majorGridlines/>
        <c:numFmt formatCode="General" sourceLinked="1"/>
        <c:majorTickMark val="out"/>
        <c:minorTickMark val="none"/>
        <c:tickLblPos val="nextTo"/>
        <c:crossAx val="11074176"/>
        <c:crosses val="autoZero"/>
        <c:crossBetween val="between"/>
      </c:valAx>
    </c:plotArea>
    <c:legend>
      <c:legendPos val="b"/>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A24A2C-CAAD-4EA5-9B1F-9E2A993556D3}" type="datetimeFigureOut">
              <a:rPr lang="en-US" smtClean="0"/>
              <a:t>2/17/2015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6" name="Slide Number Placeholder 5"/>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7243FD-E46C-484D-BB2A-3DEDFFBEC266}" type="slidenum">
              <a:rPr lang="en-US" smtClean="0"/>
              <a:t>‹#›</a:t>
            </a:fld>
            <a:endParaRPr lang="en-US"/>
          </a:p>
        </p:txBody>
      </p:sp>
    </p:spTree>
    <p:extLst>
      <p:ext uri="{BB962C8B-B14F-4D97-AF65-F5344CB8AC3E}">
        <p14:creationId xmlns:p14="http://schemas.microsoft.com/office/powerpoint/2010/main" val="1280007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F5D6F8-296F-4E72-BE45-AD015D07C653}" type="datetimeFigureOut">
              <a:rPr lang="en-US" smtClean="0"/>
              <a:t>2/17/2015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C30826-453F-4879-941E-DEB2F0836B09}" type="slidenum">
              <a:rPr lang="en-US" smtClean="0"/>
              <a:t>‹#›</a:t>
            </a:fld>
            <a:endParaRPr lang="en-US"/>
          </a:p>
        </p:txBody>
      </p:sp>
    </p:spTree>
    <p:extLst>
      <p:ext uri="{BB962C8B-B14F-4D97-AF65-F5344CB8AC3E}">
        <p14:creationId xmlns:p14="http://schemas.microsoft.com/office/powerpoint/2010/main" val="2834622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usrds.org/" TargetMode="External"/><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kidney.org/GFR"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978592-48C5-45C1-96F0-BD360B5C98D3}" type="slidenum">
              <a:rPr lang="en-US" smtClean="0"/>
              <a:t>1</a:t>
            </a:fld>
            <a:endParaRPr lang="en-US" dirty="0"/>
          </a:p>
        </p:txBody>
      </p:sp>
      <p:sp>
        <p:nvSpPr>
          <p:cNvPr id="5" name="Footer Placeholder 4"/>
          <p:cNvSpPr>
            <a:spLocks noGrp="1"/>
          </p:cNvSpPr>
          <p:nvPr>
            <p:ph type="ftr" sz="quarter" idx="11"/>
          </p:nvPr>
        </p:nvSpPr>
        <p:spPr/>
        <p:txBody>
          <a:bodyPr/>
          <a:lstStyle/>
          <a:p>
            <a:r>
              <a:rPr lang="en-US" dirty="0" smtClean="0"/>
              <a:t>test</a:t>
            </a:r>
            <a:endParaRPr lang="en-US" dirty="0"/>
          </a:p>
        </p:txBody>
      </p:sp>
    </p:spTree>
    <p:extLst>
      <p:ext uri="{BB962C8B-B14F-4D97-AF65-F5344CB8AC3E}">
        <p14:creationId xmlns:p14="http://schemas.microsoft.com/office/powerpoint/2010/main" val="2767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C30826-453F-4879-941E-DEB2F0836B09}" type="slidenum">
              <a:rPr lang="en-US" smtClean="0"/>
              <a:t>26</a:t>
            </a:fld>
            <a:endParaRPr lang="en-US"/>
          </a:p>
        </p:txBody>
      </p:sp>
    </p:spTree>
    <p:extLst>
      <p:ext uri="{BB962C8B-B14F-4D97-AF65-F5344CB8AC3E}">
        <p14:creationId xmlns:p14="http://schemas.microsoft.com/office/powerpoint/2010/main" val="667118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500" dirty="0" smtClean="0"/>
              <a:t>Correction of metabolic acidosis may slow CKD progression and improve patients functional status</a:t>
            </a:r>
            <a:r>
              <a:rPr lang="en-US" sz="2500" baseline="30000" dirty="0" smtClean="0"/>
              <a:t>1,2</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 Mahajan A, </a:t>
            </a:r>
            <a:r>
              <a:rPr lang="en-US" dirty="0" err="1" smtClean="0"/>
              <a:t>Simoni</a:t>
            </a:r>
            <a:r>
              <a:rPr lang="en-US" dirty="0" smtClean="0"/>
              <a:t> J, </a:t>
            </a:r>
            <a:r>
              <a:rPr lang="en-US" dirty="0" err="1" smtClean="0"/>
              <a:t>Sheather</a:t>
            </a:r>
            <a:r>
              <a:rPr lang="en-US" dirty="0" smtClean="0"/>
              <a:t> S, </a:t>
            </a:r>
            <a:r>
              <a:rPr lang="en-US" dirty="0" err="1" smtClean="0"/>
              <a:t>Broglio</a:t>
            </a:r>
            <a:r>
              <a:rPr lang="en-US" dirty="0" smtClean="0"/>
              <a:t> K, Rajab M, Wesson D. Daily oral sodium bicarbonate preserves glomerular filtration rate by slowing its decline in early hypertensive nephropathy. </a:t>
            </a:r>
            <a:r>
              <a:rPr lang="en-US" i="1" dirty="0" err="1" smtClean="0"/>
              <a:t>Kdney</a:t>
            </a:r>
            <a:r>
              <a:rPr lang="en-US" i="1" dirty="0" smtClean="0"/>
              <a:t> Int</a:t>
            </a:r>
            <a:r>
              <a:rPr lang="en-US" dirty="0" smtClean="0"/>
              <a:t>. 2010;78:303-309. </a:t>
            </a:r>
          </a:p>
          <a:p>
            <a:r>
              <a:rPr lang="en-US" dirty="0" smtClean="0"/>
              <a:t>2) de Brito-</a:t>
            </a:r>
            <a:r>
              <a:rPr lang="en-US" dirty="0" err="1" smtClean="0"/>
              <a:t>Ashurst</a:t>
            </a:r>
            <a:r>
              <a:rPr lang="en-US" dirty="0" smtClean="0"/>
              <a:t> I, </a:t>
            </a:r>
            <a:r>
              <a:rPr lang="en-US" dirty="0" err="1" smtClean="0"/>
              <a:t>Varagunam</a:t>
            </a:r>
            <a:r>
              <a:rPr lang="en-US" dirty="0" smtClean="0"/>
              <a:t> M, </a:t>
            </a:r>
            <a:r>
              <a:rPr lang="en-US" dirty="0" err="1" smtClean="0"/>
              <a:t>Raftery</a:t>
            </a:r>
            <a:r>
              <a:rPr lang="en-US" dirty="0" smtClean="0"/>
              <a:t> M, </a:t>
            </a:r>
            <a:r>
              <a:rPr lang="en-US" dirty="0" err="1" smtClean="0"/>
              <a:t>Yaqoob</a:t>
            </a:r>
            <a:r>
              <a:rPr lang="en-US" dirty="0" smtClean="0"/>
              <a:t> M. Bicarbonate supplementation slows progression of CKD and improves nutritional status</a:t>
            </a:r>
            <a:r>
              <a:rPr lang="en-US" i="1" dirty="0" smtClean="0"/>
              <a:t>. J Am </a:t>
            </a:r>
            <a:r>
              <a:rPr lang="en-US" i="1" dirty="0" err="1" smtClean="0"/>
              <a:t>Soc</a:t>
            </a:r>
            <a:r>
              <a:rPr lang="en-US" i="1" dirty="0" smtClean="0"/>
              <a:t> </a:t>
            </a:r>
            <a:r>
              <a:rPr lang="en-US" i="1" dirty="0" err="1" smtClean="0"/>
              <a:t>Nephrol</a:t>
            </a:r>
            <a:r>
              <a:rPr lang="en-US" dirty="0" smtClean="0"/>
              <a:t>. 2009;20:2075-2084.</a:t>
            </a:r>
          </a:p>
          <a:p>
            <a:pPr marL="0" lvl="1" defTabSz="900593">
              <a:defRPr/>
            </a:pPr>
            <a:endParaRPr lang="en-US" sz="2000" dirty="0" smtClean="0"/>
          </a:p>
          <a:p>
            <a:pPr marL="0" lvl="1" defTabSz="900593">
              <a:defRPr/>
            </a:pPr>
            <a:endParaRPr lang="en-US" sz="2000" dirty="0" smtClean="0"/>
          </a:p>
          <a:p>
            <a:pPr marL="0" lvl="1" defTabSz="900593">
              <a:defRPr/>
            </a:pPr>
            <a:r>
              <a:rPr lang="en-US" sz="2000" dirty="0" smtClean="0"/>
              <a:t>Hyperkalemia </a:t>
            </a:r>
            <a:r>
              <a:rPr lang="en-US" sz="2000" dirty="0"/>
              <a:t>can usually be controlled with the measures above, but if not use </a:t>
            </a:r>
            <a:r>
              <a:rPr lang="en-US" sz="2000" dirty="0" err="1"/>
              <a:t>Kayexelate</a:t>
            </a:r>
            <a:r>
              <a:rPr lang="en-US" sz="2000" dirty="0"/>
              <a:t>, or other diarrhea inducing laxative (lactulose).</a:t>
            </a:r>
          </a:p>
          <a:p>
            <a:endParaRPr lang="en-US" dirty="0"/>
          </a:p>
        </p:txBody>
      </p:sp>
      <p:sp>
        <p:nvSpPr>
          <p:cNvPr id="4" name="Slide Number Placeholder 3"/>
          <p:cNvSpPr>
            <a:spLocks noGrp="1"/>
          </p:cNvSpPr>
          <p:nvPr>
            <p:ph type="sldNum" sz="quarter" idx="10"/>
          </p:nvPr>
        </p:nvSpPr>
        <p:spPr/>
        <p:txBody>
          <a:bodyPr/>
          <a:lstStyle/>
          <a:p>
            <a:fld id="{3494E051-15B0-4624-9889-09136CD0A6D5}" type="slidenum">
              <a:rPr lang="en-US" smtClean="0"/>
              <a:t>27</a:t>
            </a:fld>
            <a:endParaRPr lang="en-US"/>
          </a:p>
        </p:txBody>
      </p:sp>
    </p:spTree>
    <p:extLst>
      <p:ext uri="{BB962C8B-B14F-4D97-AF65-F5344CB8AC3E}">
        <p14:creationId xmlns:p14="http://schemas.microsoft.com/office/powerpoint/2010/main" val="412272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854" indent="-285713" eaLnBrk="0" hangingPunct="0">
              <a:defRPr>
                <a:solidFill>
                  <a:schemeClr val="tx1"/>
                </a:solidFill>
                <a:latin typeface="Arial" pitchFamily="34" charset="0"/>
              </a:defRPr>
            </a:lvl2pPr>
            <a:lvl3pPr marL="1142852" indent="-228571" eaLnBrk="0" hangingPunct="0">
              <a:defRPr>
                <a:solidFill>
                  <a:schemeClr val="tx1"/>
                </a:solidFill>
                <a:latin typeface="Arial" pitchFamily="34" charset="0"/>
              </a:defRPr>
            </a:lvl3pPr>
            <a:lvl4pPr marL="1599993" indent="-228571" eaLnBrk="0" hangingPunct="0">
              <a:defRPr>
                <a:solidFill>
                  <a:schemeClr val="tx1"/>
                </a:solidFill>
                <a:latin typeface="Arial" pitchFamily="34" charset="0"/>
              </a:defRPr>
            </a:lvl4pPr>
            <a:lvl5pPr marL="2057133" indent="-228571" eaLnBrk="0" hangingPunct="0">
              <a:defRPr>
                <a:solidFill>
                  <a:schemeClr val="tx1"/>
                </a:solidFill>
                <a:latin typeface="Arial" pitchFamily="34" charset="0"/>
              </a:defRPr>
            </a:lvl5pPr>
            <a:lvl6pPr marL="2514274" indent="-228571" eaLnBrk="0" fontAlgn="base" hangingPunct="0">
              <a:spcBef>
                <a:spcPct val="0"/>
              </a:spcBef>
              <a:spcAft>
                <a:spcPct val="0"/>
              </a:spcAft>
              <a:defRPr>
                <a:solidFill>
                  <a:schemeClr val="tx1"/>
                </a:solidFill>
                <a:latin typeface="Arial" pitchFamily="34" charset="0"/>
              </a:defRPr>
            </a:lvl6pPr>
            <a:lvl7pPr marL="2971415" indent="-228571" eaLnBrk="0" fontAlgn="base" hangingPunct="0">
              <a:spcBef>
                <a:spcPct val="0"/>
              </a:spcBef>
              <a:spcAft>
                <a:spcPct val="0"/>
              </a:spcAft>
              <a:defRPr>
                <a:solidFill>
                  <a:schemeClr val="tx1"/>
                </a:solidFill>
                <a:latin typeface="Arial" pitchFamily="34" charset="0"/>
              </a:defRPr>
            </a:lvl7pPr>
            <a:lvl8pPr marL="3428556" indent="-228571" eaLnBrk="0" fontAlgn="base" hangingPunct="0">
              <a:spcBef>
                <a:spcPct val="0"/>
              </a:spcBef>
              <a:spcAft>
                <a:spcPct val="0"/>
              </a:spcAft>
              <a:defRPr>
                <a:solidFill>
                  <a:schemeClr val="tx1"/>
                </a:solidFill>
                <a:latin typeface="Arial" pitchFamily="34" charset="0"/>
              </a:defRPr>
            </a:lvl8pPr>
            <a:lvl9pPr marL="3885696" indent="-228571" eaLnBrk="0" fontAlgn="base" hangingPunct="0">
              <a:spcBef>
                <a:spcPct val="0"/>
              </a:spcBef>
              <a:spcAft>
                <a:spcPct val="0"/>
              </a:spcAft>
              <a:defRPr>
                <a:solidFill>
                  <a:schemeClr val="tx1"/>
                </a:solidFill>
                <a:latin typeface="Arial" pitchFamily="34" charset="0"/>
              </a:defRPr>
            </a:lvl9pPr>
          </a:lstStyle>
          <a:p>
            <a:pPr eaLnBrk="1" hangingPunct="1"/>
            <a:fld id="{D358296F-5D8E-443C-8334-B47435392C26}" type="slidenum">
              <a:rPr lang="en-US" altLang="en-US" smtClean="0"/>
              <a:pPr eaLnBrk="1" hangingPunct="1"/>
              <a:t>28</a:t>
            </a:fld>
            <a:endParaRPr lang="en-US" altLang="en-US" smtClean="0"/>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900">
                <a:solidFill>
                  <a:schemeClr val="tx1"/>
                </a:solidFill>
                <a:latin typeface="Arial" charset="0"/>
                <a:ea typeface="ＭＳ Ｐゴシック" pitchFamily="34" charset="-128"/>
              </a:defRPr>
            </a:lvl1pPr>
            <a:lvl2pPr marL="739780" indent="-284531" eaLnBrk="0" hangingPunct="0">
              <a:defRPr sz="3900">
                <a:solidFill>
                  <a:schemeClr val="tx1"/>
                </a:solidFill>
                <a:latin typeface="Arial" charset="0"/>
                <a:ea typeface="ＭＳ Ｐゴシック" pitchFamily="34" charset="-128"/>
              </a:defRPr>
            </a:lvl2pPr>
            <a:lvl3pPr marL="1138124" indent="-227625" eaLnBrk="0" hangingPunct="0">
              <a:defRPr sz="3900">
                <a:solidFill>
                  <a:schemeClr val="tx1"/>
                </a:solidFill>
                <a:latin typeface="Arial" charset="0"/>
                <a:ea typeface="ＭＳ Ｐゴシック" pitchFamily="34" charset="-128"/>
              </a:defRPr>
            </a:lvl3pPr>
            <a:lvl4pPr marL="1593373" indent="-227625" eaLnBrk="0" hangingPunct="0">
              <a:defRPr sz="3900">
                <a:solidFill>
                  <a:schemeClr val="tx1"/>
                </a:solidFill>
                <a:latin typeface="Arial" charset="0"/>
                <a:ea typeface="ＭＳ Ｐゴシック" pitchFamily="34" charset="-128"/>
              </a:defRPr>
            </a:lvl4pPr>
            <a:lvl5pPr marL="2048623" indent="-227625" eaLnBrk="0" hangingPunct="0">
              <a:defRPr sz="3900">
                <a:solidFill>
                  <a:schemeClr val="tx1"/>
                </a:solidFill>
                <a:latin typeface="Arial" charset="0"/>
                <a:ea typeface="ＭＳ Ｐゴシック" pitchFamily="34" charset="-128"/>
              </a:defRPr>
            </a:lvl5pPr>
            <a:lvl6pPr marL="2503873" indent="-227625" algn="ctr" eaLnBrk="0" fontAlgn="base" hangingPunct="0">
              <a:spcBef>
                <a:spcPct val="0"/>
              </a:spcBef>
              <a:spcAft>
                <a:spcPct val="0"/>
              </a:spcAft>
              <a:defRPr sz="3900">
                <a:solidFill>
                  <a:schemeClr val="tx1"/>
                </a:solidFill>
                <a:latin typeface="Arial" charset="0"/>
                <a:ea typeface="ＭＳ Ｐゴシック" pitchFamily="34" charset="-128"/>
              </a:defRPr>
            </a:lvl6pPr>
            <a:lvl7pPr marL="2959122" indent="-227625" algn="ctr" eaLnBrk="0" fontAlgn="base" hangingPunct="0">
              <a:spcBef>
                <a:spcPct val="0"/>
              </a:spcBef>
              <a:spcAft>
                <a:spcPct val="0"/>
              </a:spcAft>
              <a:defRPr sz="3900">
                <a:solidFill>
                  <a:schemeClr val="tx1"/>
                </a:solidFill>
                <a:latin typeface="Arial" charset="0"/>
                <a:ea typeface="ＭＳ Ｐゴシック" pitchFamily="34" charset="-128"/>
              </a:defRPr>
            </a:lvl7pPr>
            <a:lvl8pPr marL="3414372" indent="-227625" algn="ctr" eaLnBrk="0" fontAlgn="base" hangingPunct="0">
              <a:spcBef>
                <a:spcPct val="0"/>
              </a:spcBef>
              <a:spcAft>
                <a:spcPct val="0"/>
              </a:spcAft>
              <a:defRPr sz="3900">
                <a:solidFill>
                  <a:schemeClr val="tx1"/>
                </a:solidFill>
                <a:latin typeface="Arial" charset="0"/>
                <a:ea typeface="ＭＳ Ｐゴシック" pitchFamily="34" charset="-128"/>
              </a:defRPr>
            </a:lvl8pPr>
            <a:lvl9pPr marL="3869621" indent="-227625" algn="ctr" eaLnBrk="0" fontAlgn="base" hangingPunct="0">
              <a:spcBef>
                <a:spcPct val="0"/>
              </a:spcBef>
              <a:spcAft>
                <a:spcPct val="0"/>
              </a:spcAft>
              <a:defRPr sz="3900">
                <a:solidFill>
                  <a:schemeClr val="tx1"/>
                </a:solidFill>
                <a:latin typeface="Arial" charset="0"/>
                <a:ea typeface="ＭＳ Ｐゴシック" pitchFamily="34" charset="-128"/>
              </a:defRPr>
            </a:lvl9pPr>
          </a:lstStyle>
          <a:p>
            <a:fld id="{5F1250AF-322D-48FA-8967-A258CA590954}" type="slidenum">
              <a:rPr lang="en-US" sz="1200">
                <a:solidFill>
                  <a:prstClr val="black"/>
                </a:solidFill>
              </a:rPr>
              <a:pPr/>
              <a:t>34</a:t>
            </a:fld>
            <a:endParaRPr lang="en-US" sz="1200">
              <a:solidFill>
                <a:prstClr val="black"/>
              </a:solidFill>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cs typeface="Arial" pitchFamily="34" charset="0"/>
              </a:defRPr>
            </a:lvl1pPr>
            <a:lvl2pPr marL="739780" indent="-284531">
              <a:defRPr>
                <a:solidFill>
                  <a:schemeClr val="tx1"/>
                </a:solidFill>
                <a:latin typeface="Calibri" pitchFamily="34" charset="0"/>
                <a:cs typeface="Arial" pitchFamily="34" charset="0"/>
              </a:defRPr>
            </a:lvl2pPr>
            <a:lvl3pPr marL="1138124" indent="-227625">
              <a:defRPr>
                <a:solidFill>
                  <a:schemeClr val="tx1"/>
                </a:solidFill>
                <a:latin typeface="Calibri" pitchFamily="34" charset="0"/>
                <a:cs typeface="Arial" pitchFamily="34" charset="0"/>
              </a:defRPr>
            </a:lvl3pPr>
            <a:lvl4pPr marL="1593373" indent="-227625">
              <a:defRPr>
                <a:solidFill>
                  <a:schemeClr val="tx1"/>
                </a:solidFill>
                <a:latin typeface="Calibri" pitchFamily="34" charset="0"/>
                <a:cs typeface="Arial" pitchFamily="34" charset="0"/>
              </a:defRPr>
            </a:lvl4pPr>
            <a:lvl5pPr marL="2048623" indent="-227625">
              <a:defRPr>
                <a:solidFill>
                  <a:schemeClr val="tx1"/>
                </a:solidFill>
                <a:latin typeface="Calibri" pitchFamily="34" charset="0"/>
                <a:cs typeface="Arial" pitchFamily="34" charset="0"/>
              </a:defRPr>
            </a:lvl5pPr>
            <a:lvl6pPr marL="2503873" indent="-227625" fontAlgn="base">
              <a:spcBef>
                <a:spcPct val="0"/>
              </a:spcBef>
              <a:spcAft>
                <a:spcPct val="0"/>
              </a:spcAft>
              <a:defRPr>
                <a:solidFill>
                  <a:schemeClr val="tx1"/>
                </a:solidFill>
                <a:latin typeface="Calibri" pitchFamily="34" charset="0"/>
                <a:cs typeface="Arial" pitchFamily="34" charset="0"/>
              </a:defRPr>
            </a:lvl6pPr>
            <a:lvl7pPr marL="2959122" indent="-227625" fontAlgn="base">
              <a:spcBef>
                <a:spcPct val="0"/>
              </a:spcBef>
              <a:spcAft>
                <a:spcPct val="0"/>
              </a:spcAft>
              <a:defRPr>
                <a:solidFill>
                  <a:schemeClr val="tx1"/>
                </a:solidFill>
                <a:latin typeface="Calibri" pitchFamily="34" charset="0"/>
                <a:cs typeface="Arial" pitchFamily="34" charset="0"/>
              </a:defRPr>
            </a:lvl7pPr>
            <a:lvl8pPr marL="3414372" indent="-227625" fontAlgn="base">
              <a:spcBef>
                <a:spcPct val="0"/>
              </a:spcBef>
              <a:spcAft>
                <a:spcPct val="0"/>
              </a:spcAft>
              <a:defRPr>
                <a:solidFill>
                  <a:schemeClr val="tx1"/>
                </a:solidFill>
                <a:latin typeface="Calibri" pitchFamily="34" charset="0"/>
                <a:cs typeface="Arial" pitchFamily="34" charset="0"/>
              </a:defRPr>
            </a:lvl8pPr>
            <a:lvl9pPr marL="3869621" indent="-227625" fontAlgn="base">
              <a:spcBef>
                <a:spcPct val="0"/>
              </a:spcBef>
              <a:spcAft>
                <a:spcPct val="0"/>
              </a:spcAft>
              <a:defRPr>
                <a:solidFill>
                  <a:schemeClr val="tx1"/>
                </a:solidFill>
                <a:latin typeface="Calibri" pitchFamily="34" charset="0"/>
                <a:cs typeface="Arial" pitchFamily="34" charset="0"/>
              </a:defRPr>
            </a:lvl9pPr>
          </a:lstStyle>
          <a:p>
            <a:fld id="{EB8577B9-0B75-43D7-B4AF-76297EA621CA}" type="slidenum">
              <a:rPr lang="en-US">
                <a:solidFill>
                  <a:prstClr val="black"/>
                </a:solidFill>
              </a:rPr>
              <a:pPr/>
              <a:t>35</a:t>
            </a:fld>
            <a:endParaRPr lang="en-US">
              <a:solidFill>
                <a:prstClr val="black"/>
              </a:solidFill>
            </a:endParaRPr>
          </a:p>
        </p:txBody>
      </p:sp>
      <p:sp>
        <p:nvSpPr>
          <p:cNvPr id="31746" name="Slide Image Placeholder 1"/>
          <p:cNvSpPr>
            <a:spLocks noGrp="1" noRot="1" noChangeAspect="1" noTextEdit="1"/>
          </p:cNvSpPr>
          <p:nvPr>
            <p:ph type="sldImg"/>
          </p:nvPr>
        </p:nvSpPr>
        <p:spPr bwMode="auto">
          <a:xfrm>
            <a:off x="1144588" y="685800"/>
            <a:ext cx="4572000" cy="34305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xfrm>
            <a:off x="912814" y="4344988"/>
            <a:ext cx="5032375"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566" tIns="46784" rIns="93566" bIns="46784" numCol="1" anchor="t" anchorCtr="0" compatLnSpc="1">
            <a:prstTxWarp prst="textNoShape">
              <a:avLst/>
            </a:prstTxWarp>
          </a:bodyPr>
          <a:lstStyle/>
          <a:p>
            <a:pPr>
              <a:spcBef>
                <a:spcPct val="0"/>
              </a:spcBef>
            </a:pPr>
            <a:r>
              <a:rPr lang="en-US" dirty="0" err="1" smtClean="0"/>
              <a:t>Sequalea</a:t>
            </a:r>
            <a:r>
              <a:rPr lang="en-US" dirty="0" smtClean="0"/>
              <a:t> of the disease that are </a:t>
            </a:r>
            <a:r>
              <a:rPr lang="en-US" dirty="0" err="1" smtClean="0"/>
              <a:t>inproperly</a:t>
            </a:r>
            <a:r>
              <a:rPr lang="en-US" dirty="0" smtClean="0"/>
              <a:t> managed to consequences of misguided therapeutic </a:t>
            </a:r>
            <a:r>
              <a:rPr lang="en-US" dirty="0" err="1" smtClean="0"/>
              <a:t>interventuions</a:t>
            </a:r>
            <a:endParaRPr lang="en-US" dirty="0" smtClean="0"/>
          </a:p>
          <a:p>
            <a:pPr>
              <a:spcBef>
                <a:spcPct val="0"/>
              </a:spcBef>
            </a:pPr>
            <a:endParaRPr lang="en-US" dirty="0" smtClean="0"/>
          </a:p>
          <a:p>
            <a:pPr>
              <a:spcBef>
                <a:spcPct val="0"/>
              </a:spcBef>
            </a:pPr>
            <a:r>
              <a:rPr lang="en-US" dirty="0" smtClean="0"/>
              <a:t>Jeff Fink</a:t>
            </a:r>
          </a:p>
        </p:txBody>
      </p:sp>
      <p:sp>
        <p:nvSpPr>
          <p:cNvPr id="31748"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566" tIns="46784" rIns="93566" bIns="46784" anchor="b"/>
          <a:lstStyle>
            <a:lvl1pPr defTabSz="938213">
              <a:defRPr>
                <a:solidFill>
                  <a:schemeClr val="tx1"/>
                </a:solidFill>
                <a:latin typeface="Calibri" pitchFamily="34" charset="0"/>
                <a:cs typeface="Arial" pitchFamily="34" charset="0"/>
              </a:defRPr>
            </a:lvl1pPr>
            <a:lvl2pPr marL="742950" indent="-285750" defTabSz="938213">
              <a:defRPr>
                <a:solidFill>
                  <a:schemeClr val="tx1"/>
                </a:solidFill>
                <a:latin typeface="Calibri" pitchFamily="34" charset="0"/>
                <a:cs typeface="Arial" pitchFamily="34" charset="0"/>
              </a:defRPr>
            </a:lvl2pPr>
            <a:lvl3pPr marL="1143000" indent="-228600" defTabSz="938213">
              <a:defRPr>
                <a:solidFill>
                  <a:schemeClr val="tx1"/>
                </a:solidFill>
                <a:latin typeface="Calibri" pitchFamily="34" charset="0"/>
                <a:cs typeface="Arial" pitchFamily="34" charset="0"/>
              </a:defRPr>
            </a:lvl3pPr>
            <a:lvl4pPr marL="1600200" indent="-228600" defTabSz="938213">
              <a:defRPr>
                <a:solidFill>
                  <a:schemeClr val="tx1"/>
                </a:solidFill>
                <a:latin typeface="Calibri" pitchFamily="34" charset="0"/>
                <a:cs typeface="Arial" pitchFamily="34" charset="0"/>
              </a:defRPr>
            </a:lvl4pPr>
            <a:lvl5pPr marL="2057400" indent="-228600" defTabSz="938213">
              <a:defRPr>
                <a:solidFill>
                  <a:schemeClr val="tx1"/>
                </a:solidFill>
                <a:latin typeface="Calibri" pitchFamily="34" charset="0"/>
                <a:cs typeface="Arial" pitchFamily="34" charset="0"/>
              </a:defRPr>
            </a:lvl5pPr>
            <a:lvl6pPr marL="2514600" indent="-228600" defTabSz="938213" fontAlgn="base">
              <a:spcBef>
                <a:spcPct val="0"/>
              </a:spcBef>
              <a:spcAft>
                <a:spcPct val="0"/>
              </a:spcAft>
              <a:defRPr>
                <a:solidFill>
                  <a:schemeClr val="tx1"/>
                </a:solidFill>
                <a:latin typeface="Calibri" pitchFamily="34" charset="0"/>
                <a:cs typeface="Arial" pitchFamily="34" charset="0"/>
              </a:defRPr>
            </a:lvl6pPr>
            <a:lvl7pPr marL="2971800" indent="-228600" defTabSz="938213" fontAlgn="base">
              <a:spcBef>
                <a:spcPct val="0"/>
              </a:spcBef>
              <a:spcAft>
                <a:spcPct val="0"/>
              </a:spcAft>
              <a:defRPr>
                <a:solidFill>
                  <a:schemeClr val="tx1"/>
                </a:solidFill>
                <a:latin typeface="Calibri" pitchFamily="34" charset="0"/>
                <a:cs typeface="Arial" pitchFamily="34" charset="0"/>
              </a:defRPr>
            </a:lvl7pPr>
            <a:lvl8pPr marL="3429000" indent="-228600" defTabSz="938213" fontAlgn="base">
              <a:spcBef>
                <a:spcPct val="0"/>
              </a:spcBef>
              <a:spcAft>
                <a:spcPct val="0"/>
              </a:spcAft>
              <a:defRPr>
                <a:solidFill>
                  <a:schemeClr val="tx1"/>
                </a:solidFill>
                <a:latin typeface="Calibri" pitchFamily="34" charset="0"/>
                <a:cs typeface="Arial" pitchFamily="34" charset="0"/>
              </a:defRPr>
            </a:lvl8pPr>
            <a:lvl9pPr marL="3886200" indent="-228600" defTabSz="938213" fontAlgn="base">
              <a:spcBef>
                <a:spcPct val="0"/>
              </a:spcBef>
              <a:spcAft>
                <a:spcPct val="0"/>
              </a:spcAft>
              <a:defRPr>
                <a:solidFill>
                  <a:schemeClr val="tx1"/>
                </a:solidFill>
                <a:latin typeface="Calibri" pitchFamily="34" charset="0"/>
                <a:cs typeface="Arial" pitchFamily="34" charset="0"/>
              </a:defRPr>
            </a:lvl9pPr>
          </a:lstStyle>
          <a:p>
            <a:pPr algn="r" fontAlgn="base">
              <a:spcBef>
                <a:spcPct val="0"/>
              </a:spcBef>
              <a:spcAft>
                <a:spcPct val="0"/>
              </a:spcAft>
            </a:pPr>
            <a:fld id="{B7226257-A4E1-46C2-897B-C2D9F4853F00}" type="slidenum">
              <a:rPr lang="en-US" sz="1200">
                <a:solidFill>
                  <a:prstClr val="black"/>
                </a:solidFill>
                <a:latin typeface="Times New Roman" pitchFamily="18" charset="0"/>
              </a:rPr>
              <a:pPr algn="r" fontAlgn="base">
                <a:spcBef>
                  <a:spcPct val="0"/>
                </a:spcBef>
                <a:spcAft>
                  <a:spcPct val="0"/>
                </a:spcAft>
              </a:pPr>
              <a:t>35</a:t>
            </a:fld>
            <a:endParaRPr lang="en-US" sz="1200">
              <a:solidFill>
                <a:prstClr val="black"/>
              </a:solidFill>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900">
                <a:solidFill>
                  <a:schemeClr val="tx1"/>
                </a:solidFill>
                <a:latin typeface="Arial" charset="0"/>
                <a:ea typeface="ＭＳ Ｐゴシック" pitchFamily="34" charset="-128"/>
              </a:defRPr>
            </a:lvl1pPr>
            <a:lvl2pPr marL="739780" indent="-284531" eaLnBrk="0" hangingPunct="0">
              <a:defRPr sz="3900">
                <a:solidFill>
                  <a:schemeClr val="tx1"/>
                </a:solidFill>
                <a:latin typeface="Arial" charset="0"/>
                <a:ea typeface="ＭＳ Ｐゴシック" pitchFamily="34" charset="-128"/>
              </a:defRPr>
            </a:lvl2pPr>
            <a:lvl3pPr marL="1138124" indent="-227625" eaLnBrk="0" hangingPunct="0">
              <a:defRPr sz="3900">
                <a:solidFill>
                  <a:schemeClr val="tx1"/>
                </a:solidFill>
                <a:latin typeface="Arial" charset="0"/>
                <a:ea typeface="ＭＳ Ｐゴシック" pitchFamily="34" charset="-128"/>
              </a:defRPr>
            </a:lvl3pPr>
            <a:lvl4pPr marL="1593373" indent="-227625" eaLnBrk="0" hangingPunct="0">
              <a:defRPr sz="3900">
                <a:solidFill>
                  <a:schemeClr val="tx1"/>
                </a:solidFill>
                <a:latin typeface="Arial" charset="0"/>
                <a:ea typeface="ＭＳ Ｐゴシック" pitchFamily="34" charset="-128"/>
              </a:defRPr>
            </a:lvl4pPr>
            <a:lvl5pPr marL="2048623" indent="-227625" eaLnBrk="0" hangingPunct="0">
              <a:defRPr sz="3900">
                <a:solidFill>
                  <a:schemeClr val="tx1"/>
                </a:solidFill>
                <a:latin typeface="Arial" charset="0"/>
                <a:ea typeface="ＭＳ Ｐゴシック" pitchFamily="34" charset="-128"/>
              </a:defRPr>
            </a:lvl5pPr>
            <a:lvl6pPr marL="2503873" indent="-227625" algn="ctr" eaLnBrk="0" fontAlgn="base" hangingPunct="0">
              <a:spcBef>
                <a:spcPct val="0"/>
              </a:spcBef>
              <a:spcAft>
                <a:spcPct val="0"/>
              </a:spcAft>
              <a:defRPr sz="3900">
                <a:solidFill>
                  <a:schemeClr val="tx1"/>
                </a:solidFill>
                <a:latin typeface="Arial" charset="0"/>
                <a:ea typeface="ＭＳ Ｐゴシック" pitchFamily="34" charset="-128"/>
              </a:defRPr>
            </a:lvl6pPr>
            <a:lvl7pPr marL="2959122" indent="-227625" algn="ctr" eaLnBrk="0" fontAlgn="base" hangingPunct="0">
              <a:spcBef>
                <a:spcPct val="0"/>
              </a:spcBef>
              <a:spcAft>
                <a:spcPct val="0"/>
              </a:spcAft>
              <a:defRPr sz="3900">
                <a:solidFill>
                  <a:schemeClr val="tx1"/>
                </a:solidFill>
                <a:latin typeface="Arial" charset="0"/>
                <a:ea typeface="ＭＳ Ｐゴシック" pitchFamily="34" charset="-128"/>
              </a:defRPr>
            </a:lvl7pPr>
            <a:lvl8pPr marL="3414372" indent="-227625" algn="ctr" eaLnBrk="0" fontAlgn="base" hangingPunct="0">
              <a:spcBef>
                <a:spcPct val="0"/>
              </a:spcBef>
              <a:spcAft>
                <a:spcPct val="0"/>
              </a:spcAft>
              <a:defRPr sz="3900">
                <a:solidFill>
                  <a:schemeClr val="tx1"/>
                </a:solidFill>
                <a:latin typeface="Arial" charset="0"/>
                <a:ea typeface="ＭＳ Ｐゴシック" pitchFamily="34" charset="-128"/>
              </a:defRPr>
            </a:lvl8pPr>
            <a:lvl9pPr marL="3869621" indent="-227625" algn="ctr" eaLnBrk="0" fontAlgn="base" hangingPunct="0">
              <a:spcBef>
                <a:spcPct val="0"/>
              </a:spcBef>
              <a:spcAft>
                <a:spcPct val="0"/>
              </a:spcAft>
              <a:defRPr sz="3900">
                <a:solidFill>
                  <a:schemeClr val="tx1"/>
                </a:solidFill>
                <a:latin typeface="Arial" charset="0"/>
                <a:ea typeface="ＭＳ Ｐゴシック" pitchFamily="34" charset="-128"/>
              </a:defRPr>
            </a:lvl9pPr>
          </a:lstStyle>
          <a:p>
            <a:fld id="{08C81E3F-A9BE-4C9C-AE54-DC9C1B15814A}" type="slidenum">
              <a:rPr lang="en-US" sz="1200">
                <a:solidFill>
                  <a:prstClr val="black"/>
                </a:solidFill>
              </a:rPr>
              <a:pPr/>
              <a:t>36</a:t>
            </a:fld>
            <a:endParaRPr lang="en-US" sz="1200">
              <a:solidFill>
                <a:prstClr val="black"/>
              </a:solidFill>
            </a:endParaRPr>
          </a:p>
        </p:txBody>
      </p:sp>
      <p:sp>
        <p:nvSpPr>
          <p:cNvPr id="119811" name="Slide Image Placeholder 1"/>
          <p:cNvSpPr>
            <a:spLocks noGrp="1" noRot="1" noChangeAspect="1" noTextEdit="1"/>
          </p:cNvSpPr>
          <p:nvPr>
            <p:ph type="sldImg"/>
          </p:nvPr>
        </p:nvSpPr>
        <p:spPr>
          <a:xfrm>
            <a:off x="1144588" y="685800"/>
            <a:ext cx="4572000" cy="3430588"/>
          </a:xfrm>
          <a:solidFill>
            <a:srgbClr val="FFFFFF"/>
          </a:solidFill>
          <a:ln/>
        </p:spPr>
      </p:sp>
      <p:sp>
        <p:nvSpPr>
          <p:cNvPr id="119812" name="Notes Placeholder 2"/>
          <p:cNvSpPr>
            <a:spLocks noGrp="1"/>
          </p:cNvSpPr>
          <p:nvPr>
            <p:ph type="body" idx="1"/>
          </p:nvPr>
        </p:nvSpPr>
        <p:spPr>
          <a:xfrm>
            <a:off x="912814" y="4344988"/>
            <a:ext cx="5032375"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572" tIns="46786" rIns="93572" bIns="46786"/>
          <a:lstStyle/>
          <a:p>
            <a:pPr eaLnBrk="1" hangingPunct="1"/>
            <a:r>
              <a:rPr lang="en-US" dirty="0" err="1" smtClean="0">
                <a:latin typeface="Arial" charset="0"/>
                <a:ea typeface="ＭＳ Ｐゴシック" pitchFamily="34" charset="-128"/>
              </a:rPr>
              <a:t>Sequalea</a:t>
            </a:r>
            <a:r>
              <a:rPr lang="en-US" dirty="0" smtClean="0">
                <a:latin typeface="Arial" charset="0"/>
                <a:ea typeface="ＭＳ Ｐゴシック" pitchFamily="34" charset="-128"/>
              </a:rPr>
              <a:t> of the disease that are improperly managed to consequences of misguided therapeutic interventions</a:t>
            </a:r>
          </a:p>
          <a:p>
            <a:pPr eaLnBrk="1" hangingPunct="1"/>
            <a:r>
              <a:rPr lang="en-US" dirty="0" smtClean="0">
                <a:latin typeface="Arial" charset="0"/>
                <a:ea typeface="ＭＳ Ｐゴシック" pitchFamily="34" charset="-128"/>
              </a:rPr>
              <a:t>Fink</a:t>
            </a:r>
          </a:p>
        </p:txBody>
      </p:sp>
      <p:sp>
        <p:nvSpPr>
          <p:cNvPr id="119813"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572" tIns="46786" rIns="93572" bIns="46786" anchor="b"/>
          <a:lstStyle>
            <a:lvl1pPr defTabSz="939800" eaLnBrk="0" hangingPunct="0">
              <a:defRPr sz="4000">
                <a:solidFill>
                  <a:schemeClr val="tx1"/>
                </a:solidFill>
                <a:latin typeface="Arial" charset="0"/>
                <a:ea typeface="ＭＳ Ｐゴシック" pitchFamily="34" charset="-128"/>
              </a:defRPr>
            </a:lvl1pPr>
            <a:lvl2pPr marL="742950" indent="-285750" defTabSz="939800" eaLnBrk="0" hangingPunct="0">
              <a:defRPr sz="4000">
                <a:solidFill>
                  <a:schemeClr val="tx1"/>
                </a:solidFill>
                <a:latin typeface="Arial" charset="0"/>
                <a:ea typeface="ＭＳ Ｐゴシック" pitchFamily="34" charset="-128"/>
              </a:defRPr>
            </a:lvl2pPr>
            <a:lvl3pPr marL="1143000" indent="-228600" defTabSz="939800" eaLnBrk="0" hangingPunct="0">
              <a:defRPr sz="4000">
                <a:solidFill>
                  <a:schemeClr val="tx1"/>
                </a:solidFill>
                <a:latin typeface="Arial" charset="0"/>
                <a:ea typeface="ＭＳ Ｐゴシック" pitchFamily="34" charset="-128"/>
              </a:defRPr>
            </a:lvl3pPr>
            <a:lvl4pPr marL="1600200" indent="-228600" defTabSz="939800" eaLnBrk="0" hangingPunct="0">
              <a:defRPr sz="4000">
                <a:solidFill>
                  <a:schemeClr val="tx1"/>
                </a:solidFill>
                <a:latin typeface="Arial" charset="0"/>
                <a:ea typeface="ＭＳ Ｐゴシック" pitchFamily="34" charset="-128"/>
              </a:defRPr>
            </a:lvl4pPr>
            <a:lvl5pPr marL="2057400" indent="-228600" defTabSz="939800" eaLnBrk="0" hangingPunct="0">
              <a:defRPr sz="4000">
                <a:solidFill>
                  <a:schemeClr val="tx1"/>
                </a:solidFill>
                <a:latin typeface="Arial" charset="0"/>
                <a:ea typeface="ＭＳ Ｐゴシック" pitchFamily="34" charset="-128"/>
              </a:defRPr>
            </a:lvl5pPr>
            <a:lvl6pPr marL="2514600" indent="-228600" algn="ctr" defTabSz="939800"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defTabSz="939800"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defTabSz="939800"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defTabSz="939800" eaLnBrk="0" fontAlgn="base" hangingPunct="0">
              <a:spcBef>
                <a:spcPct val="0"/>
              </a:spcBef>
              <a:spcAft>
                <a:spcPct val="0"/>
              </a:spcAft>
              <a:defRPr sz="4000">
                <a:solidFill>
                  <a:schemeClr val="tx1"/>
                </a:solidFill>
                <a:latin typeface="Arial" charset="0"/>
                <a:ea typeface="ＭＳ Ｐゴシック" pitchFamily="34" charset="-128"/>
              </a:defRPr>
            </a:lvl9pPr>
          </a:lstStyle>
          <a:p>
            <a:pPr algn="r" eaLnBrk="1" fontAlgn="base" hangingPunct="1">
              <a:spcBef>
                <a:spcPct val="0"/>
              </a:spcBef>
              <a:spcAft>
                <a:spcPct val="0"/>
              </a:spcAft>
            </a:pPr>
            <a:fld id="{3663B1A4-692A-4319-B4EF-8D462397A85B}" type="slidenum">
              <a:rPr lang="en-US" sz="1200">
                <a:solidFill>
                  <a:prstClr val="black"/>
                </a:solidFill>
                <a:latin typeface="Times New Roman" pitchFamily="18" charset="0"/>
              </a:rPr>
              <a:pPr algn="r" eaLnBrk="1" fontAlgn="base" hangingPunct="1">
                <a:spcBef>
                  <a:spcPct val="0"/>
                </a:spcBef>
                <a:spcAft>
                  <a:spcPct val="0"/>
                </a:spcAft>
              </a:pPr>
              <a:t>36</a:t>
            </a:fld>
            <a:endParaRPr lang="en-US" sz="1200">
              <a:solidFill>
                <a:prstClr val="black"/>
              </a:solidFill>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900">
                <a:solidFill>
                  <a:schemeClr val="tx1"/>
                </a:solidFill>
                <a:latin typeface="Arial" charset="0"/>
                <a:ea typeface="ＭＳ Ｐゴシック" pitchFamily="34" charset="-128"/>
              </a:defRPr>
            </a:lvl1pPr>
            <a:lvl2pPr marL="739780" indent="-284531" eaLnBrk="0" hangingPunct="0">
              <a:defRPr sz="3900">
                <a:solidFill>
                  <a:schemeClr val="tx1"/>
                </a:solidFill>
                <a:latin typeface="Arial" charset="0"/>
                <a:ea typeface="ＭＳ Ｐゴシック" pitchFamily="34" charset="-128"/>
              </a:defRPr>
            </a:lvl2pPr>
            <a:lvl3pPr marL="1138124" indent="-227625" eaLnBrk="0" hangingPunct="0">
              <a:defRPr sz="3900">
                <a:solidFill>
                  <a:schemeClr val="tx1"/>
                </a:solidFill>
                <a:latin typeface="Arial" charset="0"/>
                <a:ea typeface="ＭＳ Ｐゴシック" pitchFamily="34" charset="-128"/>
              </a:defRPr>
            </a:lvl3pPr>
            <a:lvl4pPr marL="1593373" indent="-227625" eaLnBrk="0" hangingPunct="0">
              <a:defRPr sz="3900">
                <a:solidFill>
                  <a:schemeClr val="tx1"/>
                </a:solidFill>
                <a:latin typeface="Arial" charset="0"/>
                <a:ea typeface="ＭＳ Ｐゴシック" pitchFamily="34" charset="-128"/>
              </a:defRPr>
            </a:lvl4pPr>
            <a:lvl5pPr marL="2048623" indent="-227625" eaLnBrk="0" hangingPunct="0">
              <a:defRPr sz="3900">
                <a:solidFill>
                  <a:schemeClr val="tx1"/>
                </a:solidFill>
                <a:latin typeface="Arial" charset="0"/>
                <a:ea typeface="ＭＳ Ｐゴシック" pitchFamily="34" charset="-128"/>
              </a:defRPr>
            </a:lvl5pPr>
            <a:lvl6pPr marL="2503873" indent="-227625" algn="ctr" eaLnBrk="0" fontAlgn="base" hangingPunct="0">
              <a:spcBef>
                <a:spcPct val="0"/>
              </a:spcBef>
              <a:spcAft>
                <a:spcPct val="0"/>
              </a:spcAft>
              <a:defRPr sz="3900">
                <a:solidFill>
                  <a:schemeClr val="tx1"/>
                </a:solidFill>
                <a:latin typeface="Arial" charset="0"/>
                <a:ea typeface="ＭＳ Ｐゴシック" pitchFamily="34" charset="-128"/>
              </a:defRPr>
            </a:lvl6pPr>
            <a:lvl7pPr marL="2959122" indent="-227625" algn="ctr" eaLnBrk="0" fontAlgn="base" hangingPunct="0">
              <a:spcBef>
                <a:spcPct val="0"/>
              </a:spcBef>
              <a:spcAft>
                <a:spcPct val="0"/>
              </a:spcAft>
              <a:defRPr sz="3900">
                <a:solidFill>
                  <a:schemeClr val="tx1"/>
                </a:solidFill>
                <a:latin typeface="Arial" charset="0"/>
                <a:ea typeface="ＭＳ Ｐゴシック" pitchFamily="34" charset="-128"/>
              </a:defRPr>
            </a:lvl7pPr>
            <a:lvl8pPr marL="3414372" indent="-227625" algn="ctr" eaLnBrk="0" fontAlgn="base" hangingPunct="0">
              <a:spcBef>
                <a:spcPct val="0"/>
              </a:spcBef>
              <a:spcAft>
                <a:spcPct val="0"/>
              </a:spcAft>
              <a:defRPr sz="3900">
                <a:solidFill>
                  <a:schemeClr val="tx1"/>
                </a:solidFill>
                <a:latin typeface="Arial" charset="0"/>
                <a:ea typeface="ＭＳ Ｐゴシック" pitchFamily="34" charset="-128"/>
              </a:defRPr>
            </a:lvl8pPr>
            <a:lvl9pPr marL="3869621" indent="-227625" algn="ctr" eaLnBrk="0" fontAlgn="base" hangingPunct="0">
              <a:spcBef>
                <a:spcPct val="0"/>
              </a:spcBef>
              <a:spcAft>
                <a:spcPct val="0"/>
              </a:spcAft>
              <a:defRPr sz="3900">
                <a:solidFill>
                  <a:schemeClr val="tx1"/>
                </a:solidFill>
                <a:latin typeface="Arial" charset="0"/>
                <a:ea typeface="ＭＳ Ｐゴシック" pitchFamily="34" charset="-128"/>
              </a:defRPr>
            </a:lvl9pPr>
          </a:lstStyle>
          <a:p>
            <a:fld id="{08C81E3F-A9BE-4C9C-AE54-DC9C1B15814A}" type="slidenum">
              <a:rPr lang="en-US" sz="1200">
                <a:solidFill>
                  <a:prstClr val="black"/>
                </a:solidFill>
              </a:rPr>
              <a:pPr/>
              <a:t>37</a:t>
            </a:fld>
            <a:endParaRPr lang="en-US" sz="1200">
              <a:solidFill>
                <a:prstClr val="black"/>
              </a:solidFill>
            </a:endParaRPr>
          </a:p>
        </p:txBody>
      </p:sp>
      <p:sp>
        <p:nvSpPr>
          <p:cNvPr id="119811" name="Slide Image Placeholder 1"/>
          <p:cNvSpPr>
            <a:spLocks noGrp="1" noRot="1" noChangeAspect="1" noTextEdit="1"/>
          </p:cNvSpPr>
          <p:nvPr>
            <p:ph type="sldImg"/>
          </p:nvPr>
        </p:nvSpPr>
        <p:spPr>
          <a:xfrm>
            <a:off x="1144588" y="685800"/>
            <a:ext cx="4572000" cy="3430588"/>
          </a:xfrm>
          <a:solidFill>
            <a:srgbClr val="FFFFFF"/>
          </a:solidFill>
          <a:ln/>
        </p:spPr>
      </p:sp>
      <p:sp>
        <p:nvSpPr>
          <p:cNvPr id="119812" name="Notes Placeholder 2"/>
          <p:cNvSpPr>
            <a:spLocks noGrp="1"/>
          </p:cNvSpPr>
          <p:nvPr>
            <p:ph type="body" idx="1"/>
          </p:nvPr>
        </p:nvSpPr>
        <p:spPr>
          <a:xfrm>
            <a:off x="912814" y="4344988"/>
            <a:ext cx="5032375"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572" tIns="46786" rIns="93572" bIns="46786"/>
          <a:lstStyle/>
          <a:p>
            <a:pPr eaLnBrk="1" hangingPunct="1"/>
            <a:r>
              <a:rPr lang="en-US" dirty="0" err="1" smtClean="0">
                <a:latin typeface="Arial" charset="0"/>
                <a:ea typeface="ＭＳ Ｐゴシック" pitchFamily="34" charset="-128"/>
              </a:rPr>
              <a:t>Sequalea</a:t>
            </a:r>
            <a:r>
              <a:rPr lang="en-US" dirty="0" smtClean="0">
                <a:latin typeface="Arial" charset="0"/>
                <a:ea typeface="ＭＳ Ｐゴシック" pitchFamily="34" charset="-128"/>
              </a:rPr>
              <a:t> of the disease that are improperly managed to consequences of misguided therapeutic </a:t>
            </a:r>
            <a:r>
              <a:rPr lang="en-US" dirty="0" err="1" smtClean="0">
                <a:latin typeface="Arial" charset="0"/>
                <a:ea typeface="ＭＳ Ｐゴシック" pitchFamily="34" charset="-128"/>
              </a:rPr>
              <a:t>interventuions</a:t>
            </a:r>
            <a:endParaRPr lang="en-US" dirty="0" smtClean="0">
              <a:latin typeface="Arial" charset="0"/>
              <a:ea typeface="ＭＳ Ｐゴシック" pitchFamily="34" charset="-128"/>
            </a:endParaRPr>
          </a:p>
          <a:p>
            <a:pPr eaLnBrk="1" hangingPunct="1"/>
            <a:r>
              <a:rPr lang="en-US" dirty="0" smtClean="0">
                <a:latin typeface="Arial" charset="0"/>
                <a:ea typeface="ＭＳ Ｐゴシック" pitchFamily="34" charset="-128"/>
              </a:rPr>
              <a:t>Fink</a:t>
            </a:r>
          </a:p>
        </p:txBody>
      </p:sp>
      <p:sp>
        <p:nvSpPr>
          <p:cNvPr id="119813"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572" tIns="46786" rIns="93572" bIns="46786" anchor="b"/>
          <a:lstStyle>
            <a:lvl1pPr defTabSz="939800" eaLnBrk="0" hangingPunct="0">
              <a:defRPr sz="4000">
                <a:solidFill>
                  <a:schemeClr val="tx1"/>
                </a:solidFill>
                <a:latin typeface="Arial" charset="0"/>
                <a:ea typeface="ＭＳ Ｐゴシック" pitchFamily="34" charset="-128"/>
              </a:defRPr>
            </a:lvl1pPr>
            <a:lvl2pPr marL="742950" indent="-285750" defTabSz="939800" eaLnBrk="0" hangingPunct="0">
              <a:defRPr sz="4000">
                <a:solidFill>
                  <a:schemeClr val="tx1"/>
                </a:solidFill>
                <a:latin typeface="Arial" charset="0"/>
                <a:ea typeface="ＭＳ Ｐゴシック" pitchFamily="34" charset="-128"/>
              </a:defRPr>
            </a:lvl2pPr>
            <a:lvl3pPr marL="1143000" indent="-228600" defTabSz="939800" eaLnBrk="0" hangingPunct="0">
              <a:defRPr sz="4000">
                <a:solidFill>
                  <a:schemeClr val="tx1"/>
                </a:solidFill>
                <a:latin typeface="Arial" charset="0"/>
                <a:ea typeface="ＭＳ Ｐゴシック" pitchFamily="34" charset="-128"/>
              </a:defRPr>
            </a:lvl3pPr>
            <a:lvl4pPr marL="1600200" indent="-228600" defTabSz="939800" eaLnBrk="0" hangingPunct="0">
              <a:defRPr sz="4000">
                <a:solidFill>
                  <a:schemeClr val="tx1"/>
                </a:solidFill>
                <a:latin typeface="Arial" charset="0"/>
                <a:ea typeface="ＭＳ Ｐゴシック" pitchFamily="34" charset="-128"/>
              </a:defRPr>
            </a:lvl4pPr>
            <a:lvl5pPr marL="2057400" indent="-228600" defTabSz="939800" eaLnBrk="0" hangingPunct="0">
              <a:defRPr sz="4000">
                <a:solidFill>
                  <a:schemeClr val="tx1"/>
                </a:solidFill>
                <a:latin typeface="Arial" charset="0"/>
                <a:ea typeface="ＭＳ Ｐゴシック" pitchFamily="34" charset="-128"/>
              </a:defRPr>
            </a:lvl5pPr>
            <a:lvl6pPr marL="2514600" indent="-228600" algn="ctr" defTabSz="939800"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defTabSz="939800"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defTabSz="939800"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defTabSz="939800" eaLnBrk="0" fontAlgn="base" hangingPunct="0">
              <a:spcBef>
                <a:spcPct val="0"/>
              </a:spcBef>
              <a:spcAft>
                <a:spcPct val="0"/>
              </a:spcAft>
              <a:defRPr sz="4000">
                <a:solidFill>
                  <a:schemeClr val="tx1"/>
                </a:solidFill>
                <a:latin typeface="Arial" charset="0"/>
                <a:ea typeface="ＭＳ Ｐゴシック" pitchFamily="34" charset="-128"/>
              </a:defRPr>
            </a:lvl9pPr>
          </a:lstStyle>
          <a:p>
            <a:pPr algn="r" eaLnBrk="1" fontAlgn="base" hangingPunct="1">
              <a:spcBef>
                <a:spcPct val="0"/>
              </a:spcBef>
              <a:spcAft>
                <a:spcPct val="0"/>
              </a:spcAft>
            </a:pPr>
            <a:fld id="{3663B1A4-692A-4319-B4EF-8D462397A85B}" type="slidenum">
              <a:rPr lang="en-US" sz="1200">
                <a:solidFill>
                  <a:prstClr val="black"/>
                </a:solidFill>
                <a:latin typeface="Times New Roman" pitchFamily="18" charset="0"/>
              </a:rPr>
              <a:pPr algn="r" eaLnBrk="1" fontAlgn="base" hangingPunct="1">
                <a:spcBef>
                  <a:spcPct val="0"/>
                </a:spcBef>
                <a:spcAft>
                  <a:spcPct val="0"/>
                </a:spcAft>
              </a:pPr>
              <a:t>37</a:t>
            </a:fld>
            <a:endParaRPr lang="en-US" sz="1200">
              <a:solidFill>
                <a:prstClr val="black"/>
              </a:solidFill>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Slide Image Placeholder 1"/>
          <p:cNvSpPr>
            <a:spLocks noGrp="1" noRot="1" noChangeAspect="1" noTextEdit="1"/>
          </p:cNvSpPr>
          <p:nvPr>
            <p:ph type="sldImg"/>
          </p:nvPr>
        </p:nvSpPr>
        <p:spPr>
          <a:ln/>
        </p:spPr>
      </p:sp>
      <p:sp>
        <p:nvSpPr>
          <p:cNvPr id="1208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Late nephrology referral before the onset of chronic kidney failure remains common.  U.S. data from 2011 reveal 42.1% of new dialysis starts had no prior  nephrology care.*</a:t>
            </a:r>
          </a:p>
          <a:p>
            <a:pPr fontAlgn="base">
              <a:spcBef>
                <a:spcPct val="0"/>
              </a:spcBef>
              <a:spcAft>
                <a:spcPct val="0"/>
              </a:spcAft>
            </a:pPr>
            <a:endParaRPr lang="en-US" sz="1200" dirty="0" smtClean="0">
              <a:ea typeface="ＭＳ Ｐゴシック" pitchFamily="34" charset="-128"/>
            </a:endParaRPr>
          </a:p>
          <a:p>
            <a:pPr fontAlgn="base">
              <a:spcBef>
                <a:spcPct val="0"/>
              </a:spcBef>
              <a:spcAft>
                <a:spcPct val="0"/>
              </a:spcAft>
            </a:pPr>
            <a:r>
              <a:rPr lang="en-US" sz="1200" dirty="0" smtClean="0">
                <a:ea typeface="ＭＳ Ｐゴシック" pitchFamily="34" charset="-128"/>
              </a:rPr>
              <a:t>*USRDS 2013 Annual Data Report</a:t>
            </a:r>
          </a:p>
          <a:p>
            <a:pPr fontAlgn="base">
              <a:spcBef>
                <a:spcPct val="0"/>
              </a:spcBef>
              <a:spcAft>
                <a:spcPct val="0"/>
              </a:spcAft>
            </a:pPr>
            <a:r>
              <a:rPr lang="en-US" sz="1200" dirty="0" smtClean="0">
                <a:ea typeface="ＭＳ Ｐゴシック" pitchFamily="34" charset="-128"/>
                <a:hlinkClick r:id="rId3"/>
              </a:rPr>
              <a:t>www.usrds.org</a:t>
            </a:r>
            <a:endParaRPr lang="en-US" sz="1200" dirty="0" smtClean="0">
              <a:ea typeface="ＭＳ Ｐゴシック" pitchFamily="34" charset="-128"/>
            </a:endParaRPr>
          </a:p>
          <a:p>
            <a:endParaRPr lang="en-US" dirty="0"/>
          </a:p>
        </p:txBody>
      </p:sp>
      <p:sp>
        <p:nvSpPr>
          <p:cNvPr id="4" name="Slide Number Placeholder 3"/>
          <p:cNvSpPr>
            <a:spLocks noGrp="1"/>
          </p:cNvSpPr>
          <p:nvPr>
            <p:ph type="sldNum" sz="quarter" idx="10"/>
          </p:nvPr>
        </p:nvSpPr>
        <p:spPr/>
        <p:txBody>
          <a:bodyPr/>
          <a:lstStyle/>
          <a:p>
            <a:fld id="{F9C30826-453F-4879-941E-DEB2F0836B09}" type="slidenum">
              <a:rPr lang="en-US" smtClean="0"/>
              <a:t>40</a:t>
            </a:fld>
            <a:endParaRPr lang="en-US"/>
          </a:p>
        </p:txBody>
      </p:sp>
    </p:spTree>
    <p:extLst>
      <p:ext uri="{BB962C8B-B14F-4D97-AF65-F5344CB8AC3E}">
        <p14:creationId xmlns:p14="http://schemas.microsoft.com/office/powerpoint/2010/main" val="71192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Overall there are more than 50 studies in the published literature and a meta-analysis of 22 of these studies from 10 different countries serves to underline some of the key messages (Table), giving an indication of the size of the differences in mortality and hospital length of stay and also highlighting the significantly lower serum albumin level in late referred patients.1,2</a:t>
            </a:r>
            <a:endParaRPr lang="en-US" sz="1200" dirty="0" smtClean="0"/>
          </a:p>
          <a:p>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1. </a:t>
            </a:r>
            <a:r>
              <a:rPr lang="en-US" altLang="en-US" sz="1200" dirty="0" smtClean="0"/>
              <a:t>Kidney Disease: Improving Global Outcomes (KDIGO) CKD Work Group. </a:t>
            </a:r>
            <a:r>
              <a:rPr lang="en-US" altLang="en-US" sz="1200" i="1" dirty="0" smtClean="0"/>
              <a:t>Kidney </a:t>
            </a:r>
            <a:r>
              <a:rPr lang="en-US" altLang="en-US" sz="1200" i="1" dirty="0" err="1" smtClean="0"/>
              <a:t>Int</a:t>
            </a:r>
            <a:r>
              <a:rPr lang="en-US" altLang="en-US" sz="1200" i="1" dirty="0" smtClean="0"/>
              <a:t> </a:t>
            </a:r>
            <a:r>
              <a:rPr lang="en-US" altLang="en-US" sz="1200" i="1" dirty="0" err="1" smtClean="0"/>
              <a:t>Suppls</a:t>
            </a:r>
            <a:r>
              <a:rPr lang="en-US" altLang="en-US" sz="1200" dirty="0" smtClean="0"/>
              <a:t>. </a:t>
            </a:r>
            <a:r>
              <a:rPr lang="en-US" altLang="en-US" sz="1200" smtClean="0"/>
              <a:t>2013;3:1-150.</a:t>
            </a:r>
          </a:p>
          <a:p>
            <a:endParaRPr lang="en-US" sz="1200" dirty="0" smtClean="0"/>
          </a:p>
          <a:p>
            <a:r>
              <a:rPr lang="en-US" sz="1200" dirty="0" smtClean="0"/>
              <a:t>2. Chan MR, Dall AT, Fletcher KE et al. Outcomes in patients with chronic kidney disease referred late to nephrologists: a meta-analysis. Am J Med. 2007; 120: 1063-1070.</a:t>
            </a:r>
          </a:p>
          <a:p>
            <a:r>
              <a:rPr lang="en-US" dirty="0" smtClean="0"/>
              <a:t>http://download.journals.elsevierhealth.com/pdfs/journals/0002-9343/PIIS000293430700664X.pdf</a:t>
            </a:r>
          </a:p>
          <a:p>
            <a:endParaRPr lang="en-US" dirty="0"/>
          </a:p>
        </p:txBody>
      </p:sp>
      <p:sp>
        <p:nvSpPr>
          <p:cNvPr id="4" name="Slide Number Placeholder 3"/>
          <p:cNvSpPr>
            <a:spLocks noGrp="1"/>
          </p:cNvSpPr>
          <p:nvPr>
            <p:ph type="sldNum" sz="quarter" idx="10"/>
          </p:nvPr>
        </p:nvSpPr>
        <p:spPr/>
        <p:txBody>
          <a:bodyPr/>
          <a:lstStyle/>
          <a:p>
            <a:fld id="{F9C30826-453F-4879-941E-DEB2F0836B09}" type="slidenum">
              <a:rPr lang="en-US" smtClean="0"/>
              <a:t>41</a:t>
            </a:fld>
            <a:endParaRPr lang="en-US"/>
          </a:p>
        </p:txBody>
      </p:sp>
    </p:spTree>
    <p:extLst>
      <p:ext uri="{BB962C8B-B14F-4D97-AF65-F5344CB8AC3E}">
        <p14:creationId xmlns:p14="http://schemas.microsoft.com/office/powerpoint/2010/main" val="2602962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ct val="0"/>
              </a:spcBef>
            </a:pPr>
            <a:r>
              <a:rPr lang="en-US" altLang="en-US" sz="1200" dirty="0" smtClean="0"/>
              <a:t>Answer A</a:t>
            </a:r>
          </a:p>
          <a:p>
            <a:pPr>
              <a:lnSpc>
                <a:spcPct val="90000"/>
              </a:lnSpc>
              <a:spcBef>
                <a:spcPct val="0"/>
              </a:spcBef>
            </a:pPr>
            <a:endParaRPr lang="en-US" altLang="en-US" sz="1200" dirty="0" smtClean="0"/>
          </a:p>
          <a:p>
            <a:pPr>
              <a:lnSpc>
                <a:spcPct val="90000"/>
              </a:lnSpc>
              <a:spcBef>
                <a:spcPct val="0"/>
              </a:spcBef>
            </a:pPr>
            <a:r>
              <a:rPr lang="en-US" altLang="en-US" sz="1200" dirty="0" smtClean="0"/>
              <a:t>Diabetes, an established CVD risk factor, is the leading cause of kidney failure</a:t>
            </a:r>
            <a:endParaRPr lang="en-US" b="0" dirty="0"/>
          </a:p>
        </p:txBody>
      </p:sp>
      <p:sp>
        <p:nvSpPr>
          <p:cNvPr id="4" name="Slide Number Placeholder 3"/>
          <p:cNvSpPr>
            <a:spLocks noGrp="1"/>
          </p:cNvSpPr>
          <p:nvPr>
            <p:ph type="sldNum" sz="quarter" idx="10"/>
          </p:nvPr>
        </p:nvSpPr>
        <p:spPr/>
        <p:txBody>
          <a:bodyPr/>
          <a:lstStyle/>
          <a:p>
            <a:fld id="{A0433C72-4EB6-43EE-9FC5-6315320C7BEA}" type="slidenum">
              <a:rPr lang="en-US" smtClean="0"/>
              <a:pPr/>
              <a:t>3</a:t>
            </a:fld>
            <a:endParaRPr lang="en-US"/>
          </a:p>
        </p:txBody>
      </p:sp>
    </p:spTree>
    <p:extLst>
      <p:ext uri="{BB962C8B-B14F-4D97-AF65-F5344CB8AC3E}">
        <p14:creationId xmlns:p14="http://schemas.microsoft.com/office/powerpoint/2010/main" val="1310353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Answer: A</a:t>
            </a:r>
            <a:endParaRPr lang="en-US" b="0" dirty="0"/>
          </a:p>
          <a:p>
            <a:endParaRPr lang="en-GB" b="0" dirty="0"/>
          </a:p>
          <a:p>
            <a:r>
              <a:rPr lang="en-GB" b="0" dirty="0"/>
              <a:t>There are no randomized trials of early versus late nephrology referral in the literature. Interpretation of the approximately 50 published observational studies that assessed the timing of nephrology services and outcomes is complicated by heterogeneity in study design and variable definitions of early referral. The minimum of 3 months is probably less than the absolute amount of time required for assessment, education and preparation for RRT. A meta-analysis of 22 observational studies from 10 different countries found one year mortality was significantly reduced, 13 versus 29%, making answer A correct. This meta-analysis also showed early referral was associated with significantly fewer mean hospital days, higher serum albumin at initiation of RRT and higher </a:t>
            </a:r>
            <a:r>
              <a:rPr lang="en-GB" b="0" dirty="0" err="1"/>
              <a:t>hematocrit</a:t>
            </a:r>
            <a:r>
              <a:rPr lang="en-GB" b="0" dirty="0"/>
              <a:t> at RRT initiation. Thus, answers B, C, and D are incorrect, respectively. Greater choice of treatment options, including home </a:t>
            </a:r>
            <a:r>
              <a:rPr lang="en-GB" b="0" dirty="0" err="1"/>
              <a:t>hemodialysis</a:t>
            </a:r>
            <a:r>
              <a:rPr lang="en-GB" b="0" dirty="0"/>
              <a:t>, peritoneal dialysis and pre-emptive kidney transplantation, are associated with early initiation of nephrology services, making answer E incorrect. </a:t>
            </a:r>
            <a:endParaRPr lang="en-US" b="0" dirty="0"/>
          </a:p>
        </p:txBody>
      </p:sp>
      <p:sp>
        <p:nvSpPr>
          <p:cNvPr id="4" name="Slide Number Placeholder 3"/>
          <p:cNvSpPr>
            <a:spLocks noGrp="1"/>
          </p:cNvSpPr>
          <p:nvPr>
            <p:ph type="sldNum" sz="quarter" idx="10"/>
          </p:nvPr>
        </p:nvSpPr>
        <p:spPr/>
        <p:txBody>
          <a:bodyPr/>
          <a:lstStyle/>
          <a:p>
            <a:fld id="{A0433C72-4EB6-43EE-9FC5-6315320C7BEA}" type="slidenum">
              <a:rPr lang="en-US" smtClean="0"/>
              <a:pPr/>
              <a:t>4</a:t>
            </a:fld>
            <a:endParaRPr lang="en-US"/>
          </a:p>
        </p:txBody>
      </p:sp>
    </p:spTree>
    <p:extLst>
      <p:ext uri="{BB962C8B-B14F-4D97-AF65-F5344CB8AC3E}">
        <p14:creationId xmlns:p14="http://schemas.microsoft.com/office/powerpoint/2010/main" val="1310353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ea typeface="MS PGothic" pitchFamily="34" charset="-128"/>
              </a:defRPr>
            </a:lvl1pPr>
            <a:lvl2pPr marL="742854" indent="-285713">
              <a:spcBef>
                <a:spcPct val="30000"/>
              </a:spcBef>
              <a:defRPr sz="1200">
                <a:solidFill>
                  <a:schemeClr val="tx1"/>
                </a:solidFill>
                <a:latin typeface="Arial" pitchFamily="34" charset="0"/>
                <a:ea typeface="MS PGothic" pitchFamily="34" charset="-128"/>
              </a:defRPr>
            </a:lvl2pPr>
            <a:lvl3pPr marL="1142852" indent="-228571">
              <a:spcBef>
                <a:spcPct val="30000"/>
              </a:spcBef>
              <a:defRPr sz="1200">
                <a:solidFill>
                  <a:schemeClr val="tx1"/>
                </a:solidFill>
                <a:latin typeface="Arial" pitchFamily="34" charset="0"/>
                <a:ea typeface="MS PGothic" pitchFamily="34" charset="-128"/>
              </a:defRPr>
            </a:lvl3pPr>
            <a:lvl4pPr marL="1599993" indent="-228571">
              <a:spcBef>
                <a:spcPct val="30000"/>
              </a:spcBef>
              <a:defRPr sz="1200">
                <a:solidFill>
                  <a:schemeClr val="tx1"/>
                </a:solidFill>
                <a:latin typeface="Arial" pitchFamily="34" charset="0"/>
                <a:ea typeface="MS PGothic" pitchFamily="34" charset="-128"/>
              </a:defRPr>
            </a:lvl4pPr>
            <a:lvl5pPr marL="2057133" indent="-228571">
              <a:spcBef>
                <a:spcPct val="30000"/>
              </a:spcBef>
              <a:defRPr sz="1200">
                <a:solidFill>
                  <a:schemeClr val="tx1"/>
                </a:solidFill>
                <a:latin typeface="Arial" pitchFamily="34" charset="0"/>
                <a:ea typeface="MS PGothic" pitchFamily="34" charset="-128"/>
              </a:defRPr>
            </a:lvl5pPr>
            <a:lvl6pPr marL="2514274" indent="-228571"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415" indent="-228571" eaLnBrk="0" fontAlgn="base" hangingPunct="0">
              <a:spcBef>
                <a:spcPct val="30000"/>
              </a:spcBef>
              <a:spcAft>
                <a:spcPct val="0"/>
              </a:spcAft>
              <a:defRPr sz="1200">
                <a:solidFill>
                  <a:schemeClr val="tx1"/>
                </a:solidFill>
                <a:latin typeface="Arial" pitchFamily="34" charset="0"/>
                <a:ea typeface="MS PGothic" pitchFamily="34" charset="-128"/>
              </a:defRPr>
            </a:lvl7pPr>
            <a:lvl8pPr marL="3428556" indent="-228571" eaLnBrk="0" fontAlgn="base" hangingPunct="0">
              <a:spcBef>
                <a:spcPct val="30000"/>
              </a:spcBef>
              <a:spcAft>
                <a:spcPct val="0"/>
              </a:spcAft>
              <a:defRPr sz="1200">
                <a:solidFill>
                  <a:schemeClr val="tx1"/>
                </a:solidFill>
                <a:latin typeface="Arial" pitchFamily="34" charset="0"/>
                <a:ea typeface="MS PGothic" pitchFamily="34" charset="-128"/>
              </a:defRPr>
            </a:lvl8pPr>
            <a:lvl9pPr marL="3885696" indent="-228571"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BFFE3366-FBDD-477B-99DB-959695856ED0}" type="slidenum">
              <a:rPr lang="en-US" altLang="en-US"/>
              <a:pPr>
                <a:spcBef>
                  <a:spcPct val="0"/>
                </a:spcBef>
              </a:pPr>
              <a:t>12</a:t>
            </a:fld>
            <a:endParaRPr lang="en-US" altLang="en-US" dirty="0"/>
          </a:p>
        </p:txBody>
      </p:sp>
      <p:sp>
        <p:nvSpPr>
          <p:cNvPr id="19459" name="Rectangle 2"/>
          <p:cNvSpPr>
            <a:spLocks noGrp="1" noRot="1" noChangeAspect="1" noChangeArrowheads="1" noTextEdit="1"/>
          </p:cNvSpPr>
          <p:nvPr>
            <p:ph type="sldImg"/>
          </p:nvPr>
        </p:nvSpPr>
        <p:spPr>
          <a:xfrm>
            <a:off x="1120775" y="665163"/>
            <a:ext cx="4630738" cy="3475037"/>
          </a:xfrm>
          <a:ln/>
        </p:spPr>
      </p:sp>
      <p:sp>
        <p:nvSpPr>
          <p:cNvPr id="19460" name="Rectangle 3"/>
          <p:cNvSpPr>
            <a:spLocks noGrp="1" noChangeArrowheads="1"/>
          </p:cNvSpPr>
          <p:nvPr>
            <p:ph type="body" idx="1"/>
          </p:nvPr>
        </p:nvSpPr>
        <p:spPr>
          <a:xfrm>
            <a:off x="906463" y="4364039"/>
            <a:ext cx="5057775" cy="4065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dirty="0" smtClean="0">
              <a:solidFill>
                <a:schemeClr val="tx2"/>
              </a:solidFill>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Studies demonstrate that clinician behavior changes when CKD diagnosis improves (1-3).</a:t>
            </a:r>
          </a:p>
          <a:p>
            <a:endParaRPr lang="en-US" sz="1200" dirty="0" smtClean="0"/>
          </a:p>
          <a:p>
            <a:pPr marL="228600" indent="-228600">
              <a:buFont typeface="+mj-lt"/>
              <a:buAutoNum type="arabicPeriod"/>
            </a:pPr>
            <a:r>
              <a:rPr lang="en-US" sz="1200" dirty="0" smtClean="0"/>
              <a:t>Wei, L., MacDonald, T. M., Jennings, C., Sheng, X., Flynn, R. W., &amp; Murphy, M. J. (2013). Estimated GFR reporting is associated with decreased nonsteroidal anti-inflammatory drug prescribing and increased renal function. </a:t>
            </a:r>
            <a:r>
              <a:rPr lang="en-US" sz="1200" i="1" dirty="0" smtClean="0"/>
              <a:t>Kidney In, 84</a:t>
            </a:r>
            <a:r>
              <a:rPr lang="en-US" sz="1200" dirty="0" smtClean="0"/>
              <a:t>(1), 174-8</a:t>
            </a:r>
          </a:p>
          <a:p>
            <a:pPr marL="228600" indent="-228600">
              <a:buFont typeface="+mj-lt"/>
              <a:buAutoNum type="arabicPeriod"/>
            </a:pPr>
            <a:r>
              <a:rPr lang="en-US" sz="1200" dirty="0" smtClean="0"/>
              <a:t>Chan, M. R., Dall, A. T., Fletcher, K. E., Lu, N., &amp; Trivedi, H. (2007). Outcomes in patients with chronic kidney disease referred late to nephrologists: a meta-analysis. </a:t>
            </a:r>
            <a:r>
              <a:rPr lang="en-US" sz="1200" i="1" dirty="0" smtClean="0"/>
              <a:t>Am J Med, 120</a:t>
            </a:r>
            <a:r>
              <a:rPr lang="en-US" sz="1200" dirty="0" smtClean="0"/>
              <a:t>(12), 1063-1070.</a:t>
            </a:r>
          </a:p>
          <a:p>
            <a:pPr marL="228600" indent="-228600">
              <a:spcAft>
                <a:spcPts val="1000"/>
              </a:spcAft>
              <a:buFont typeface="+mj-lt"/>
              <a:buAutoNum type="arabicPeriod"/>
            </a:pPr>
            <a:r>
              <a:rPr lang="en-US" sz="1200" dirty="0" smtClean="0"/>
              <a:t>Fink, Jeffrey C. et al. “Chronic Kidney Disease as an Under-Recognized Threat to Patient Safety.” </a:t>
            </a:r>
            <a:r>
              <a:rPr lang="en-US" sz="1200" i="1" dirty="0" smtClean="0"/>
              <a:t>American journal of kidney diseases : the official journal of the National Kidney Foundation</a:t>
            </a:r>
            <a:r>
              <a:rPr lang="en-US" sz="1200" dirty="0" smtClean="0"/>
              <a:t> 53.4 (2009): 681–688. </a:t>
            </a:r>
            <a:r>
              <a:rPr lang="en-US" sz="1200" i="1" dirty="0" smtClean="0"/>
              <a:t>PMC</a:t>
            </a:r>
            <a:r>
              <a:rPr lang="en-US" sz="1200" dirty="0" smtClean="0"/>
              <a:t>. Web. 27 Jan. 2015.</a:t>
            </a:r>
          </a:p>
          <a:p>
            <a:endParaRPr lang="en-US" dirty="0"/>
          </a:p>
        </p:txBody>
      </p:sp>
      <p:sp>
        <p:nvSpPr>
          <p:cNvPr id="4" name="Slide Number Placeholder 3"/>
          <p:cNvSpPr>
            <a:spLocks noGrp="1"/>
          </p:cNvSpPr>
          <p:nvPr>
            <p:ph type="sldNum" sz="quarter" idx="10"/>
          </p:nvPr>
        </p:nvSpPr>
        <p:spPr/>
        <p:txBody>
          <a:bodyPr/>
          <a:lstStyle/>
          <a:p>
            <a:fld id="{F9C30826-453F-4879-941E-DEB2F0836B09}" type="slidenum">
              <a:rPr lang="en-US" smtClean="0"/>
              <a:t>15</a:t>
            </a:fld>
            <a:endParaRPr lang="en-US"/>
          </a:p>
        </p:txBody>
      </p:sp>
    </p:spTree>
    <p:extLst>
      <p:ext uri="{BB962C8B-B14F-4D97-AF65-F5344CB8AC3E}">
        <p14:creationId xmlns:p14="http://schemas.microsoft.com/office/powerpoint/2010/main" val="1425400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Serum creatinine alone should not be used to estimate kidney function. A rise in blood creatinine levels is observed only after significant loss of functioning nephrons.</a:t>
            </a:r>
          </a:p>
          <a:p>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Estimates of GFR (</a:t>
            </a:r>
            <a:r>
              <a:rPr lang="en-US" sz="1200" dirty="0" err="1" smtClean="0"/>
              <a:t>eGFR</a:t>
            </a:r>
            <a:r>
              <a:rPr lang="en-US" sz="1200" dirty="0" smtClean="0"/>
              <a:t>) is considered a better way to measure kidney function. </a:t>
            </a:r>
            <a:r>
              <a:rPr lang="en-US" sz="1200" dirty="0" err="1" smtClean="0"/>
              <a:t>eGFR</a:t>
            </a:r>
            <a:r>
              <a:rPr lang="en-US" sz="1200" dirty="0" smtClean="0"/>
              <a:t> utilizes equations that use serum creatinine levels and some or all of the following variables: gender, age, weight, and race.</a:t>
            </a:r>
          </a:p>
          <a:p>
            <a:endParaRPr lang="en-US" dirty="0" smtClean="0"/>
          </a:p>
          <a:p>
            <a:r>
              <a:rPr lang="en-US" dirty="0" smtClean="0"/>
              <a:t>Glomerular filtration rate (GFR) is considered the best overall index of kidney function. Normal GFR varies according to age, sex, and body size, and declines with age. The National Kidney Foundation recommends using the CKD-EPI Creatinine Equation (2009) to estimate GFR.</a:t>
            </a:r>
          </a:p>
          <a:p>
            <a:endParaRPr lang="en-US" sz="2000" dirty="0" smtClean="0"/>
          </a:p>
          <a:p>
            <a:r>
              <a:rPr lang="en-US" sz="2000" dirty="0" smtClean="0"/>
              <a:t>No methods to estimate GFR unless patient is in steady state. All are of limited value for patients at extremes of age, over/underweight, amputees, non black/white racial groups.</a:t>
            </a:r>
          </a:p>
          <a:p>
            <a:pPr marL="342900" lvl="0" indent="-342900">
              <a:buFont typeface="Arial" panose="020B0604020202020204" pitchFamily="34" charset="0"/>
              <a:buChar char="•"/>
            </a:pPr>
            <a:r>
              <a:rPr lang="en-US" sz="2000" dirty="0" smtClean="0"/>
              <a:t>MDRD</a:t>
            </a:r>
          </a:p>
          <a:p>
            <a:pPr marL="342900" lvl="0" indent="-342900">
              <a:buFont typeface="Arial" panose="020B0604020202020204" pitchFamily="34" charset="0"/>
              <a:buChar char="•"/>
            </a:pPr>
            <a:r>
              <a:rPr lang="en-US" sz="2000" dirty="0" err="1" smtClean="0"/>
              <a:t>Cockroft</a:t>
            </a:r>
            <a:r>
              <a:rPr lang="en-US" sz="2000" dirty="0" smtClean="0"/>
              <a:t> Gault</a:t>
            </a:r>
          </a:p>
          <a:p>
            <a:pPr marL="342900" lvl="0" indent="-342900">
              <a:buFont typeface="Arial" panose="020B0604020202020204" pitchFamily="34" charset="0"/>
              <a:buChar char="•"/>
            </a:pPr>
            <a:r>
              <a:rPr lang="en-US" sz="2000" dirty="0" smtClean="0"/>
              <a:t>CKD-EPI (Preferred)</a:t>
            </a:r>
          </a:p>
          <a:p>
            <a:pPr marL="342900" lvl="0" indent="-342900">
              <a:buFont typeface="Arial" panose="020B0604020202020204" pitchFamily="34" charset="0"/>
              <a:buChar char="•"/>
            </a:pPr>
            <a:endParaRPr lang="en-US" sz="2000" dirty="0" smtClean="0"/>
          </a:p>
          <a:p>
            <a:r>
              <a:rPr lang="en-US" sz="2000" b="0" i="0" u="none" strike="noStrike" kern="1200" baseline="0" dirty="0" smtClean="0">
                <a:solidFill>
                  <a:schemeClr val="tx1"/>
                </a:solidFill>
                <a:latin typeface="+mn-lt"/>
                <a:ea typeface="+mn-ea"/>
                <a:cs typeface="+mn-cs"/>
              </a:rPr>
              <a:t>The MDRD equation was the first and most widely used </a:t>
            </a:r>
            <a:r>
              <a:rPr lang="en-US" sz="2000" b="0" i="0" u="none" strike="noStrike" kern="1200" baseline="0" dirty="0" err="1" smtClean="0">
                <a:solidFill>
                  <a:schemeClr val="tx1"/>
                </a:solidFill>
                <a:latin typeface="+mn-lt"/>
                <a:ea typeface="+mn-ea"/>
                <a:cs typeface="+mn-cs"/>
              </a:rPr>
              <a:t>eGFRcr</a:t>
            </a:r>
            <a:r>
              <a:rPr lang="en-US" sz="2000" b="0" i="0" u="none" strike="noStrike" kern="1200" baseline="0" dirty="0" smtClean="0">
                <a:solidFill>
                  <a:schemeClr val="tx1"/>
                </a:solidFill>
                <a:latin typeface="+mn-lt"/>
                <a:ea typeface="+mn-ea"/>
                <a:cs typeface="+mn-cs"/>
              </a:rPr>
              <a:t> equation with a known calibration. Recommended by NKF KDOQI 2002.</a:t>
            </a:r>
            <a:endParaRPr lang="en-US" sz="2000" dirty="0" smtClean="0"/>
          </a:p>
          <a:p>
            <a:endParaRPr lang="en-US" sz="2000" dirty="0" smtClean="0"/>
          </a:p>
          <a:p>
            <a:r>
              <a:rPr lang="en-US" sz="2000" dirty="0" smtClean="0"/>
              <a:t>The CKD-EPI (2009) equation i</a:t>
            </a:r>
            <a:r>
              <a:rPr lang="en-US" sz="2000" b="0" i="0" u="none" strike="noStrike" kern="1200" baseline="0" dirty="0" smtClean="0">
                <a:solidFill>
                  <a:schemeClr val="tx1"/>
                </a:solidFill>
                <a:latin typeface="+mn-lt"/>
                <a:ea typeface="+mn-ea"/>
                <a:cs typeface="+mn-cs"/>
              </a:rPr>
              <a:t>mproves on the MDRD Study equation, particularly in reducing bias at </a:t>
            </a:r>
            <a:r>
              <a:rPr lang="en-US" sz="2000" b="0" i="0" u="none" strike="noStrike" kern="1200" baseline="0" dirty="0" err="1" smtClean="0">
                <a:solidFill>
                  <a:schemeClr val="tx1"/>
                </a:solidFill>
                <a:latin typeface="+mn-lt"/>
                <a:ea typeface="+mn-ea"/>
                <a:cs typeface="+mn-cs"/>
              </a:rPr>
              <a:t>eGFR</a:t>
            </a:r>
            <a:r>
              <a:rPr lang="en-US" sz="2000" b="0" i="0" u="none" strike="noStrike" kern="1200" baseline="0" dirty="0" smtClean="0">
                <a:solidFill>
                  <a:schemeClr val="tx1"/>
                </a:solidFill>
                <a:latin typeface="+mn-lt"/>
                <a:ea typeface="+mn-ea"/>
                <a:cs typeface="+mn-cs"/>
              </a:rPr>
              <a:t> &gt;60 allowing for reporting across the full range of </a:t>
            </a:r>
            <a:r>
              <a:rPr lang="en-US" sz="2000" b="0" i="0" u="none" strike="noStrike" kern="1200" baseline="0" dirty="0" err="1" smtClean="0">
                <a:solidFill>
                  <a:schemeClr val="tx1"/>
                </a:solidFill>
                <a:latin typeface="+mn-lt"/>
                <a:ea typeface="+mn-ea"/>
                <a:cs typeface="+mn-cs"/>
              </a:rPr>
              <a:t>eGFR</a:t>
            </a:r>
            <a:r>
              <a:rPr lang="en-US" sz="2000" b="0" i="0" u="none" strike="noStrike" kern="1200" baseline="0" dirty="0" smtClean="0">
                <a:solidFill>
                  <a:schemeClr val="tx1"/>
                </a:solidFill>
                <a:latin typeface="+mn-lt"/>
                <a:ea typeface="+mn-ea"/>
                <a:cs typeface="+mn-cs"/>
              </a:rPr>
              <a:t>. Recommended by KDIGO 2013</a:t>
            </a:r>
            <a:endParaRPr lang="en-US" sz="2000" dirty="0" smtClean="0"/>
          </a:p>
          <a:p>
            <a:pPr lvl="0"/>
            <a:endParaRPr lang="en-US" sz="2000" dirty="0" smtClean="0"/>
          </a:p>
          <a:p>
            <a:pPr marL="0" lvl="0" indent="0">
              <a:buFont typeface="Arial" panose="020B0604020202020204" pitchFamily="34" charset="0"/>
              <a:buNone/>
            </a:pPr>
            <a:r>
              <a:rPr lang="en-US" sz="2000" dirty="0" smtClean="0"/>
              <a:t>Adjust for body size for most accurate </a:t>
            </a:r>
            <a:r>
              <a:rPr lang="en-US" sz="2000" dirty="0" err="1" smtClean="0"/>
              <a:t>eGFR</a:t>
            </a:r>
            <a:r>
              <a:rPr lang="en-US" sz="2000" dirty="0" smtClean="0"/>
              <a:t> with MDRD and CKD-EPI Creatinine Clearance</a:t>
            </a:r>
          </a:p>
          <a:p>
            <a:pPr>
              <a:lnSpc>
                <a:spcPct val="80000"/>
              </a:lnSpc>
            </a:pPr>
            <a:endParaRPr lang="en-US" altLang="en-US" sz="2000" dirty="0" smtClean="0"/>
          </a:p>
          <a:p>
            <a:pPr>
              <a:lnSpc>
                <a:spcPct val="80000"/>
              </a:lnSpc>
            </a:pPr>
            <a:r>
              <a:rPr lang="en-US" altLang="en-US" sz="2000" dirty="0" smtClean="0"/>
              <a:t>GFR calculators are available online at </a:t>
            </a:r>
            <a:r>
              <a:rPr lang="en-US" altLang="en-US" sz="2000" dirty="0" smtClean="0">
                <a:hlinkClick r:id="rId3"/>
              </a:rPr>
              <a:t>www.kidney.org/GFR</a:t>
            </a:r>
            <a:r>
              <a:rPr lang="en-US" altLang="en-US" sz="2000" dirty="0" smtClean="0"/>
              <a:t>.</a:t>
            </a:r>
          </a:p>
          <a:p>
            <a:endParaRPr lang="en-US" dirty="0" smtClean="0"/>
          </a:p>
          <a:p>
            <a:r>
              <a:rPr lang="en-US" sz="1200" b="1" i="0" u="none" strike="noStrike" kern="1200" baseline="0" dirty="0" smtClean="0">
                <a:solidFill>
                  <a:schemeClr val="tx1"/>
                </a:solidFill>
                <a:latin typeface="+mn-lt"/>
                <a:ea typeface="+mn-ea"/>
                <a:cs typeface="+mn-cs"/>
              </a:rPr>
              <a:t>Summary of the MDRD Study and CKD-EPI Estimating Equations</a:t>
            </a:r>
            <a:endParaRPr lang="en-US" dirty="0" smtClean="0"/>
          </a:p>
          <a:p>
            <a:r>
              <a:rPr lang="en-US" dirty="0" smtClean="0"/>
              <a:t>https://www.kidney.org/sites/default/files/docs/mdrd-study-and-ckd-epi-gfr-estimating-equations-summary-ta.pdf</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Calculators for Health Care Professionals</a:t>
            </a:r>
          </a:p>
          <a:p>
            <a:r>
              <a:rPr lang="en-US" dirty="0" smtClean="0"/>
              <a:t>http://www.kidney.org/professionals/KDOQI/gfr_calculator</a:t>
            </a:r>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F9C30826-453F-4879-941E-DEB2F0836B09}" type="slidenum">
              <a:rPr lang="en-US" smtClean="0"/>
              <a:t>16</a:t>
            </a:fld>
            <a:endParaRPr lang="en-US"/>
          </a:p>
        </p:txBody>
      </p:sp>
    </p:spTree>
    <p:extLst>
      <p:ext uri="{BB962C8B-B14F-4D97-AF65-F5344CB8AC3E}">
        <p14:creationId xmlns:p14="http://schemas.microsoft.com/office/powerpoint/2010/main" val="3444745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900">
                <a:solidFill>
                  <a:schemeClr val="tx1"/>
                </a:solidFill>
                <a:latin typeface="Arial" charset="0"/>
                <a:ea typeface="ＭＳ Ｐゴシック" pitchFamily="34" charset="-128"/>
              </a:defRPr>
            </a:lvl1pPr>
            <a:lvl2pPr marL="739780" indent="-284531" eaLnBrk="0" hangingPunct="0">
              <a:defRPr sz="3900">
                <a:solidFill>
                  <a:schemeClr val="tx1"/>
                </a:solidFill>
                <a:latin typeface="Arial" charset="0"/>
                <a:ea typeface="ＭＳ Ｐゴシック" pitchFamily="34" charset="-128"/>
              </a:defRPr>
            </a:lvl2pPr>
            <a:lvl3pPr marL="1138124" indent="-227625" eaLnBrk="0" hangingPunct="0">
              <a:defRPr sz="3900">
                <a:solidFill>
                  <a:schemeClr val="tx1"/>
                </a:solidFill>
                <a:latin typeface="Arial" charset="0"/>
                <a:ea typeface="ＭＳ Ｐゴシック" pitchFamily="34" charset="-128"/>
              </a:defRPr>
            </a:lvl3pPr>
            <a:lvl4pPr marL="1593373" indent="-227625" eaLnBrk="0" hangingPunct="0">
              <a:defRPr sz="3900">
                <a:solidFill>
                  <a:schemeClr val="tx1"/>
                </a:solidFill>
                <a:latin typeface="Arial" charset="0"/>
                <a:ea typeface="ＭＳ Ｐゴシック" pitchFamily="34" charset="-128"/>
              </a:defRPr>
            </a:lvl4pPr>
            <a:lvl5pPr marL="2048623" indent="-227625" eaLnBrk="0" hangingPunct="0">
              <a:defRPr sz="3900">
                <a:solidFill>
                  <a:schemeClr val="tx1"/>
                </a:solidFill>
                <a:latin typeface="Arial" charset="0"/>
                <a:ea typeface="ＭＳ Ｐゴシック" pitchFamily="34" charset="-128"/>
              </a:defRPr>
            </a:lvl5pPr>
            <a:lvl6pPr marL="2503873" indent="-227625" algn="ctr" eaLnBrk="0" fontAlgn="base" hangingPunct="0">
              <a:spcBef>
                <a:spcPct val="0"/>
              </a:spcBef>
              <a:spcAft>
                <a:spcPct val="0"/>
              </a:spcAft>
              <a:defRPr sz="3900">
                <a:solidFill>
                  <a:schemeClr val="tx1"/>
                </a:solidFill>
                <a:latin typeface="Arial" charset="0"/>
                <a:ea typeface="ＭＳ Ｐゴシック" pitchFamily="34" charset="-128"/>
              </a:defRPr>
            </a:lvl6pPr>
            <a:lvl7pPr marL="2959122" indent="-227625" algn="ctr" eaLnBrk="0" fontAlgn="base" hangingPunct="0">
              <a:spcBef>
                <a:spcPct val="0"/>
              </a:spcBef>
              <a:spcAft>
                <a:spcPct val="0"/>
              </a:spcAft>
              <a:defRPr sz="3900">
                <a:solidFill>
                  <a:schemeClr val="tx1"/>
                </a:solidFill>
                <a:latin typeface="Arial" charset="0"/>
                <a:ea typeface="ＭＳ Ｐゴシック" pitchFamily="34" charset="-128"/>
              </a:defRPr>
            </a:lvl7pPr>
            <a:lvl8pPr marL="3414372" indent="-227625" algn="ctr" eaLnBrk="0" fontAlgn="base" hangingPunct="0">
              <a:spcBef>
                <a:spcPct val="0"/>
              </a:spcBef>
              <a:spcAft>
                <a:spcPct val="0"/>
              </a:spcAft>
              <a:defRPr sz="3900">
                <a:solidFill>
                  <a:schemeClr val="tx1"/>
                </a:solidFill>
                <a:latin typeface="Arial" charset="0"/>
                <a:ea typeface="ＭＳ Ｐゴシック" pitchFamily="34" charset="-128"/>
              </a:defRPr>
            </a:lvl8pPr>
            <a:lvl9pPr marL="3869621" indent="-227625" algn="ctr" eaLnBrk="0" fontAlgn="base" hangingPunct="0">
              <a:spcBef>
                <a:spcPct val="0"/>
              </a:spcBef>
              <a:spcAft>
                <a:spcPct val="0"/>
              </a:spcAft>
              <a:defRPr sz="3900">
                <a:solidFill>
                  <a:schemeClr val="tx1"/>
                </a:solidFill>
                <a:latin typeface="Arial" charset="0"/>
                <a:ea typeface="ＭＳ Ｐゴシック" pitchFamily="34" charset="-128"/>
              </a:defRPr>
            </a:lvl9pPr>
          </a:lstStyle>
          <a:p>
            <a:fld id="{B99E92DB-D06E-4AE2-A840-9DDABC6A94D4}" type="slidenum">
              <a:rPr lang="en-US" sz="1200">
                <a:solidFill>
                  <a:srgbClr val="000000"/>
                </a:solidFill>
              </a:rPr>
              <a:pPr/>
              <a:t>19</a:t>
            </a:fld>
            <a:endParaRPr lang="en-US" sz="1200">
              <a:solidFill>
                <a:srgbClr val="000000"/>
              </a:solidFill>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Colors:</a:t>
            </a:r>
            <a:r>
              <a:rPr lang="en-US" sz="1200" dirty="0" smtClean="0"/>
              <a:t> Represents the risk for progression, morbidity and mortality by color from best to worst. </a:t>
            </a:r>
            <a:r>
              <a:rPr lang="en-US" sz="1200" u="sng" dirty="0" smtClean="0"/>
              <a:t>Green</a:t>
            </a:r>
            <a:r>
              <a:rPr lang="en-US" sz="1200" dirty="0" smtClean="0"/>
              <a:t>: low risk (if no other markers of kidney disease, no CKD); </a:t>
            </a:r>
            <a:r>
              <a:rPr lang="en-US" sz="1200" u="sng" dirty="0" smtClean="0"/>
              <a:t>Yellow</a:t>
            </a:r>
            <a:r>
              <a:rPr lang="en-US" sz="1200" dirty="0" smtClean="0"/>
              <a:t>: moderately increased risk; </a:t>
            </a:r>
            <a:r>
              <a:rPr lang="en-US" sz="1200" u="sng" dirty="0" smtClean="0"/>
              <a:t>Orange</a:t>
            </a:r>
            <a:r>
              <a:rPr lang="en-US" sz="1200" dirty="0" smtClean="0"/>
              <a:t>: high risk; </a:t>
            </a:r>
            <a:r>
              <a:rPr lang="en-US" sz="1200" u="sng" dirty="0" smtClean="0"/>
              <a:t>Red,</a:t>
            </a:r>
            <a:r>
              <a:rPr lang="en-US" sz="1200" dirty="0" smtClean="0"/>
              <a:t> very high risk.</a:t>
            </a:r>
          </a:p>
          <a:p>
            <a:endParaRPr lang="en-US" dirty="0" smtClean="0">
              <a:ea typeface="ＭＳ Ｐゴシック" pitchFamily="34" charset="-128"/>
            </a:endParaRPr>
          </a:p>
          <a:p>
            <a:endParaRPr lang="en-US" dirty="0"/>
          </a:p>
        </p:txBody>
      </p:sp>
      <p:sp>
        <p:nvSpPr>
          <p:cNvPr id="4" name="Slide Number Placeholder 3"/>
          <p:cNvSpPr>
            <a:spLocks noGrp="1"/>
          </p:cNvSpPr>
          <p:nvPr>
            <p:ph type="sldNum" sz="quarter" idx="10"/>
          </p:nvPr>
        </p:nvSpPr>
        <p:spPr/>
        <p:txBody>
          <a:bodyPr/>
          <a:lstStyle/>
          <a:p>
            <a:fld id="{F9C30826-453F-4879-941E-DEB2F0836B09}" type="slidenum">
              <a:rPr lang="en-US" smtClean="0"/>
              <a:t>20</a:t>
            </a:fld>
            <a:endParaRPr lang="en-US"/>
          </a:p>
        </p:txBody>
      </p:sp>
    </p:spTree>
    <p:extLst>
      <p:ext uri="{BB962C8B-B14F-4D97-AF65-F5344CB8AC3E}">
        <p14:creationId xmlns:p14="http://schemas.microsoft.com/office/powerpoint/2010/main" val="233282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Avoid  combination of </a:t>
            </a:r>
            <a:r>
              <a:rPr lang="en-US" sz="1200" b="0" i="0" u="none" strike="noStrike" kern="1200" baseline="0" dirty="0" err="1" smtClean="0">
                <a:solidFill>
                  <a:schemeClr val="tx1"/>
                </a:solidFill>
                <a:latin typeface="+mn-lt"/>
                <a:ea typeface="+mn-ea"/>
                <a:cs typeface="+mn-cs"/>
              </a:rPr>
              <a:t>ACEi</a:t>
            </a:r>
            <a:r>
              <a:rPr lang="en-US" sz="1200" b="0" i="0" u="none" strike="noStrike" kern="1200" baseline="0" dirty="0" smtClean="0">
                <a:solidFill>
                  <a:schemeClr val="tx1"/>
                </a:solidFill>
                <a:latin typeface="+mn-lt"/>
                <a:ea typeface="+mn-ea"/>
                <a:cs typeface="+mn-cs"/>
              </a:rPr>
              <a:t> and ARB. Data has shown an increase in adverse events, particularly impaired kidney function and hyperkalemia.1,2</a:t>
            </a:r>
          </a:p>
          <a:p>
            <a:endParaRPr lang="en-US" sz="1200" b="0" i="0" u="none" strike="noStrike" kern="1200" baseline="0" dirty="0" smtClean="0">
              <a:solidFill>
                <a:schemeClr val="tx1"/>
              </a:solidFill>
              <a:latin typeface="+mn-lt"/>
              <a:ea typeface="+mn-ea"/>
              <a:cs typeface="+mn-cs"/>
            </a:endParaRPr>
          </a:p>
          <a:p>
            <a:r>
              <a:rPr lang="de-DE" sz="1200" b="0" i="0" u="none" strike="noStrike" kern="1200" baseline="0" dirty="0" smtClean="0">
                <a:solidFill>
                  <a:schemeClr val="tx1"/>
                </a:solidFill>
                <a:latin typeface="+mn-lt"/>
                <a:ea typeface="+mn-ea"/>
                <a:cs typeface="+mn-cs"/>
              </a:rPr>
              <a:t>1. Kunz R, Friedrich C,Wolbers M, Mann JF. Meta-analysis: </a:t>
            </a:r>
            <a:r>
              <a:rPr lang="en-US" sz="1200" b="0" i="0" u="none" strike="noStrike" kern="1200" baseline="0" dirty="0" smtClean="0">
                <a:solidFill>
                  <a:schemeClr val="tx1"/>
                </a:solidFill>
                <a:latin typeface="+mn-lt"/>
                <a:ea typeface="+mn-ea"/>
                <a:cs typeface="+mn-cs"/>
              </a:rPr>
              <a:t>effect of monotherapy and combination therapy with inhibitors of</a:t>
            </a:r>
          </a:p>
          <a:p>
            <a:r>
              <a:rPr lang="en-US" sz="1200" b="0" i="0" u="none" strike="noStrike" kern="1200" baseline="0" dirty="0" smtClean="0">
                <a:solidFill>
                  <a:schemeClr val="tx1"/>
                </a:solidFill>
                <a:latin typeface="+mn-lt"/>
                <a:ea typeface="+mn-ea"/>
                <a:cs typeface="+mn-cs"/>
              </a:rPr>
              <a:t>the renin angiotensin system on proteinuria in renal disease. </a:t>
            </a:r>
            <a:r>
              <a:rPr lang="en-US" sz="1200" b="0" i="1" u="none" strike="noStrike" kern="1200" baseline="0" dirty="0" smtClean="0">
                <a:solidFill>
                  <a:schemeClr val="tx1"/>
                </a:solidFill>
                <a:latin typeface="+mn-lt"/>
                <a:ea typeface="+mn-ea"/>
                <a:cs typeface="+mn-cs"/>
              </a:rPr>
              <a:t>Ann </a:t>
            </a:r>
            <a:r>
              <a:rPr lang="sv-SE" sz="1200" b="0" i="1" u="none" strike="noStrike" kern="1200" baseline="0" dirty="0" smtClean="0">
                <a:solidFill>
                  <a:schemeClr val="tx1"/>
                </a:solidFill>
                <a:latin typeface="+mn-lt"/>
                <a:ea typeface="+mn-ea"/>
                <a:cs typeface="+mn-cs"/>
              </a:rPr>
              <a:t>Intern Med</a:t>
            </a:r>
            <a:r>
              <a:rPr lang="sv-SE" sz="1200" b="0" i="0" u="none" strike="noStrike" kern="1200" baseline="0" dirty="0" smtClean="0">
                <a:solidFill>
                  <a:schemeClr val="tx1"/>
                </a:solidFill>
                <a:latin typeface="+mn-lt"/>
                <a:ea typeface="+mn-ea"/>
                <a:cs typeface="+mn-cs"/>
              </a:rPr>
              <a:t>. Jan 1 2008;148(1):30-48.</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2. Mann JF, </a:t>
            </a:r>
            <a:r>
              <a:rPr lang="en-US" sz="1200" b="0" i="0" u="none" strike="noStrike" kern="1200" baseline="0" dirty="0" err="1" smtClean="0">
                <a:solidFill>
                  <a:schemeClr val="tx1"/>
                </a:solidFill>
                <a:latin typeface="+mn-lt"/>
                <a:ea typeface="+mn-ea"/>
                <a:cs typeface="+mn-cs"/>
              </a:rPr>
              <a:t>Schmieder</a:t>
            </a:r>
            <a:r>
              <a:rPr lang="en-US" sz="1200" b="0" i="0" u="none" strike="noStrike" kern="1200" baseline="0" dirty="0" smtClean="0">
                <a:solidFill>
                  <a:schemeClr val="tx1"/>
                </a:solidFill>
                <a:latin typeface="+mn-lt"/>
                <a:ea typeface="+mn-ea"/>
                <a:cs typeface="+mn-cs"/>
              </a:rPr>
              <a:t> RE, McQueen M, et al. Renal outcomes with </a:t>
            </a:r>
            <a:r>
              <a:rPr lang="en-US" sz="1200" b="0" i="0" u="none" strike="noStrike" kern="1200" baseline="0" dirty="0" err="1" smtClean="0">
                <a:solidFill>
                  <a:schemeClr val="tx1"/>
                </a:solidFill>
                <a:latin typeface="+mn-lt"/>
                <a:ea typeface="+mn-ea"/>
                <a:cs typeface="+mn-cs"/>
              </a:rPr>
              <a:t>telmisartan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ramipril</a:t>
            </a:r>
            <a:r>
              <a:rPr lang="en-US" sz="1200" b="0" i="0" u="none" strike="noStrike" kern="1200" baseline="0" dirty="0" smtClean="0">
                <a:solidFill>
                  <a:schemeClr val="tx1"/>
                </a:solidFill>
                <a:latin typeface="+mn-lt"/>
                <a:ea typeface="+mn-ea"/>
                <a:cs typeface="+mn-cs"/>
              </a:rPr>
              <a:t>, or both, in people at high vascular risk (the ONTARGET study): a </a:t>
            </a:r>
            <a:r>
              <a:rPr lang="en-US" sz="1200" b="0" i="0" u="none" strike="noStrike" kern="1200" baseline="0" dirty="0" err="1" smtClean="0">
                <a:solidFill>
                  <a:schemeClr val="tx1"/>
                </a:solidFill>
                <a:latin typeface="+mn-lt"/>
                <a:ea typeface="+mn-ea"/>
                <a:cs typeface="+mn-cs"/>
              </a:rPr>
              <a:t>multicentre</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randomised</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doubleblind</a:t>
            </a:r>
            <a:r>
              <a:rPr lang="en-US" sz="1200" b="0" i="0" u="none" strike="noStrike" kern="1200" baseline="0" dirty="0" smtClean="0">
                <a:solidFill>
                  <a:schemeClr val="tx1"/>
                </a:solidFill>
                <a:latin typeface="+mn-lt"/>
                <a:ea typeface="+mn-ea"/>
                <a:cs typeface="+mn-cs"/>
              </a:rPr>
              <a:t>, controlled trial. </a:t>
            </a:r>
            <a:r>
              <a:rPr lang="en-US" sz="1200" b="0" i="1" u="none" strike="noStrike" kern="1200" baseline="0" dirty="0" smtClean="0">
                <a:solidFill>
                  <a:schemeClr val="tx1"/>
                </a:solidFill>
                <a:latin typeface="+mn-lt"/>
                <a:ea typeface="+mn-ea"/>
                <a:cs typeface="+mn-cs"/>
              </a:rPr>
              <a:t>Lancet</a:t>
            </a:r>
            <a:r>
              <a:rPr lang="en-US" sz="1200" b="0" i="0" u="none" strike="noStrike" kern="1200" baseline="0" dirty="0" smtClean="0">
                <a:solidFill>
                  <a:schemeClr val="tx1"/>
                </a:solidFill>
                <a:latin typeface="+mn-lt"/>
                <a:ea typeface="+mn-ea"/>
                <a:cs typeface="+mn-cs"/>
              </a:rPr>
              <a:t>. Aug 16 2008;372(9638):547-553</a:t>
            </a:r>
            <a:endParaRPr lang="en-US" dirty="0"/>
          </a:p>
        </p:txBody>
      </p:sp>
      <p:sp>
        <p:nvSpPr>
          <p:cNvPr id="4" name="Slide Number Placeholder 3"/>
          <p:cNvSpPr>
            <a:spLocks noGrp="1"/>
          </p:cNvSpPr>
          <p:nvPr>
            <p:ph type="sldNum" sz="quarter" idx="10"/>
          </p:nvPr>
        </p:nvSpPr>
        <p:spPr/>
        <p:txBody>
          <a:bodyPr/>
          <a:lstStyle/>
          <a:p>
            <a:fld id="{F9C30826-453F-4879-941E-DEB2F0836B09}" type="slidenum">
              <a:rPr lang="en-US" smtClean="0"/>
              <a:t>23</a:t>
            </a:fld>
            <a:endParaRPr lang="en-US"/>
          </a:p>
        </p:txBody>
      </p:sp>
    </p:spTree>
    <p:extLst>
      <p:ext uri="{BB962C8B-B14F-4D97-AF65-F5344CB8AC3E}">
        <p14:creationId xmlns:p14="http://schemas.microsoft.com/office/powerpoint/2010/main" val="35385719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914400"/>
            <a:ext cx="5181600" cy="2362199"/>
          </a:xfrm>
        </p:spPr>
        <p:txBody>
          <a:bodyPr anchor="b" anchorCtr="0"/>
          <a:lstStyle>
            <a:lvl1pPr algn="l">
              <a:defRPr>
                <a:latin typeface="+mn-lt"/>
              </a:defRPr>
            </a:lvl1pPr>
          </a:lstStyle>
          <a:p>
            <a:r>
              <a:rPr lang="en-US" smtClean="0"/>
              <a:t>Click to edit Master title style</a:t>
            </a:r>
            <a:endParaRPr lang="en-US" dirty="0"/>
          </a:p>
        </p:txBody>
      </p:sp>
      <p:sp>
        <p:nvSpPr>
          <p:cNvPr id="3" name="Subtitle 2"/>
          <p:cNvSpPr>
            <a:spLocks noGrp="1"/>
          </p:cNvSpPr>
          <p:nvPr>
            <p:ph type="subTitle" idx="1"/>
          </p:nvPr>
        </p:nvSpPr>
        <p:spPr>
          <a:xfrm>
            <a:off x="3276600" y="3886200"/>
            <a:ext cx="5181600" cy="19050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Rectangle 6"/>
          <p:cNvSpPr/>
          <p:nvPr userDrawn="1"/>
        </p:nvSpPr>
        <p:spPr>
          <a:xfrm>
            <a:off x="0" y="0"/>
            <a:ext cx="9144000" cy="381000"/>
          </a:xfrm>
          <a:prstGeom prst="rect">
            <a:avLst/>
          </a:prstGeom>
          <a:solidFill>
            <a:srgbClr val="F160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userDrawn="1"/>
        </p:nvCxnSpPr>
        <p:spPr>
          <a:xfrm>
            <a:off x="609600" y="3505200"/>
            <a:ext cx="77724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userDrawn="1"/>
        </p:nvSpPr>
        <p:spPr>
          <a:xfrm>
            <a:off x="304800" y="5791200"/>
            <a:ext cx="9906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userDrawn="1"/>
        </p:nvCxnSpPr>
        <p:spPr>
          <a:xfrm>
            <a:off x="2743200" y="914400"/>
            <a:ext cx="0" cy="548640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600" y="914400"/>
            <a:ext cx="1723450" cy="2237207"/>
          </a:xfrm>
          <a:prstGeom prst="rect">
            <a:avLst/>
          </a:prstGeom>
        </p:spPr>
      </p:pic>
    </p:spTree>
    <p:extLst>
      <p:ext uri="{BB962C8B-B14F-4D97-AF65-F5344CB8AC3E}">
        <p14:creationId xmlns:p14="http://schemas.microsoft.com/office/powerpoint/2010/main" val="1817555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6400" y="4800600"/>
            <a:ext cx="5486400" cy="566738"/>
          </a:xfrm>
        </p:spPr>
        <p:txBody>
          <a:bodyPr anchor="t" anchorCtr="0"/>
          <a:lstStyle>
            <a:lvl1pPr algn="l">
              <a:defRPr sz="2000" b="0">
                <a:latin typeface="+mn-l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676400"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676400"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lgn="l">
              <a:defRPr/>
            </a:lvl1pPr>
          </a:lstStyle>
          <a:p>
            <a:endParaRPr lang="en-US" dirty="0"/>
          </a:p>
        </p:txBody>
      </p:sp>
      <p:sp>
        <p:nvSpPr>
          <p:cNvPr id="7" name="Slide Number Placeholder 6"/>
          <p:cNvSpPr>
            <a:spLocks noGrp="1"/>
          </p:cNvSpPr>
          <p:nvPr>
            <p:ph type="sldNum" sz="quarter" idx="12"/>
          </p:nvPr>
        </p:nvSpPr>
        <p:spPr/>
        <p:txBody>
          <a:bodyPr/>
          <a:lstStyle/>
          <a:p>
            <a:fld id="{C13BEFDB-380D-4F20-8840-15375148300B}" type="slidenum">
              <a:rPr lang="en-US" smtClean="0"/>
              <a:t>‹#›</a:t>
            </a:fld>
            <a:endParaRPr lang="en-US"/>
          </a:p>
        </p:txBody>
      </p:sp>
    </p:spTree>
    <p:extLst>
      <p:ext uri="{BB962C8B-B14F-4D97-AF65-F5344CB8AC3E}">
        <p14:creationId xmlns:p14="http://schemas.microsoft.com/office/powerpoint/2010/main" val="116482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chor="t" anchorCtr="0">
            <a:normAutofit/>
          </a:bodyPr>
          <a:lstStyle>
            <a:lvl1pPr>
              <a:defRPr sz="4000">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838200" y="1600200"/>
            <a:ext cx="7848600" cy="4190999"/>
          </a:xfrm>
        </p:spPr>
        <p:txBody>
          <a:bodyPr t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lvl1pPr algn="l">
              <a:defRPr/>
            </a:lvl1pPr>
          </a:lstStyle>
          <a:p>
            <a:endParaRPr lang="en-US" dirty="0"/>
          </a:p>
        </p:txBody>
      </p:sp>
      <p:sp>
        <p:nvSpPr>
          <p:cNvPr id="6" name="Slide Number Placeholder 5"/>
          <p:cNvSpPr>
            <a:spLocks noGrp="1"/>
          </p:cNvSpPr>
          <p:nvPr>
            <p:ph type="sldNum" sz="quarter" idx="12"/>
          </p:nvPr>
        </p:nvSpPr>
        <p:spPr/>
        <p:txBody>
          <a:bodyPr/>
          <a:lstStyle/>
          <a:p>
            <a:fld id="{C13BEFDB-380D-4F20-8840-15375148300B}" type="slidenum">
              <a:rPr lang="en-US" smtClean="0"/>
              <a:t>‹#›</a:t>
            </a:fld>
            <a:endParaRPr lang="en-US"/>
          </a:p>
        </p:txBody>
      </p:sp>
    </p:spTree>
    <p:extLst>
      <p:ext uri="{BB962C8B-B14F-4D97-AF65-F5344CB8AC3E}">
        <p14:creationId xmlns:p14="http://schemas.microsoft.com/office/powerpoint/2010/main" val="174964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2262187"/>
            <a:ext cx="7772400" cy="1362075"/>
          </a:xfrm>
        </p:spPr>
        <p:txBody>
          <a:bodyPr anchor="t"/>
          <a:lstStyle>
            <a:lvl1pPr algn="l">
              <a:defRPr sz="4000" b="0" cap="none">
                <a:latin typeface="+mn-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3400" y="7620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lgn="l">
              <a:defRPr/>
            </a:lvl1pPr>
          </a:lstStyle>
          <a:p>
            <a:endParaRPr lang="en-US" dirty="0"/>
          </a:p>
        </p:txBody>
      </p:sp>
      <p:sp>
        <p:nvSpPr>
          <p:cNvPr id="6" name="Slide Number Placeholder 5"/>
          <p:cNvSpPr>
            <a:spLocks noGrp="1"/>
          </p:cNvSpPr>
          <p:nvPr>
            <p:ph type="sldNum" sz="quarter" idx="12"/>
          </p:nvPr>
        </p:nvSpPr>
        <p:spPr/>
        <p:txBody>
          <a:bodyPr/>
          <a:lstStyle/>
          <a:p>
            <a:fld id="{C13BEFDB-380D-4F20-8840-15375148300B}" type="slidenum">
              <a:rPr lang="en-US" smtClean="0"/>
              <a:t>‹#›</a:t>
            </a:fld>
            <a:endParaRPr lang="en-US"/>
          </a:p>
        </p:txBody>
      </p:sp>
    </p:spTree>
    <p:extLst>
      <p:ext uri="{BB962C8B-B14F-4D97-AF65-F5344CB8AC3E}">
        <p14:creationId xmlns:p14="http://schemas.microsoft.com/office/powerpoint/2010/main" val="243311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atin typeface="+mn-lt"/>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1"/>
            <a:ext cx="4038600" cy="41909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1"/>
            <a:ext cx="4038600" cy="41909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lgn="l">
              <a:defRPr/>
            </a:lvl1pPr>
          </a:lstStyle>
          <a:p>
            <a:endParaRPr lang="en-US" dirty="0"/>
          </a:p>
        </p:txBody>
      </p:sp>
      <p:sp>
        <p:nvSpPr>
          <p:cNvPr id="7" name="Slide Number Placeholder 6"/>
          <p:cNvSpPr>
            <a:spLocks noGrp="1"/>
          </p:cNvSpPr>
          <p:nvPr>
            <p:ph type="sldNum" sz="quarter" idx="12"/>
          </p:nvPr>
        </p:nvSpPr>
        <p:spPr/>
        <p:txBody>
          <a:bodyPr/>
          <a:lstStyle/>
          <a:p>
            <a:fld id="{C13BEFDB-380D-4F20-8840-15375148300B}" type="slidenum">
              <a:rPr lang="en-US" smtClean="0"/>
              <a:t>‹#›</a:t>
            </a:fld>
            <a:endParaRPr lang="en-US"/>
          </a:p>
        </p:txBody>
      </p:sp>
    </p:spTree>
    <p:extLst>
      <p:ext uri="{BB962C8B-B14F-4D97-AF65-F5344CB8AC3E}">
        <p14:creationId xmlns:p14="http://schemas.microsoft.com/office/powerpoint/2010/main" val="3408893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t" anchorCtr="0">
            <a:noAutofit/>
          </a:bodyPr>
          <a:lstStyle>
            <a:lvl1pPr marL="0" indent="0">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16325"/>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t" anchorCtr="0">
            <a:noAutofit/>
          </a:bodyPr>
          <a:lstStyle>
            <a:lvl1pPr marL="0" indent="0">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16325"/>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lvl1pPr algn="l">
              <a:defRPr/>
            </a:lvl1pPr>
          </a:lstStyle>
          <a:p>
            <a:endParaRPr lang="en-US" dirty="0"/>
          </a:p>
        </p:txBody>
      </p:sp>
      <p:sp>
        <p:nvSpPr>
          <p:cNvPr id="9" name="Slide Number Placeholder 8"/>
          <p:cNvSpPr>
            <a:spLocks noGrp="1"/>
          </p:cNvSpPr>
          <p:nvPr>
            <p:ph type="sldNum" sz="quarter" idx="12"/>
          </p:nvPr>
        </p:nvSpPr>
        <p:spPr/>
        <p:txBody>
          <a:bodyPr/>
          <a:lstStyle/>
          <a:p>
            <a:fld id="{C13BEFDB-380D-4F20-8840-15375148300B}" type="slidenum">
              <a:rPr lang="en-US" smtClean="0"/>
              <a:t>‹#›</a:t>
            </a:fld>
            <a:endParaRPr lang="en-US"/>
          </a:p>
        </p:txBody>
      </p:sp>
    </p:spTree>
    <p:extLst>
      <p:ext uri="{BB962C8B-B14F-4D97-AF65-F5344CB8AC3E}">
        <p14:creationId xmlns:p14="http://schemas.microsoft.com/office/powerpoint/2010/main" val="522063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lvl1pPr algn="l">
              <a:defRPr/>
            </a:lvl1pPr>
          </a:lstStyle>
          <a:p>
            <a:endParaRPr lang="en-US" dirty="0"/>
          </a:p>
        </p:txBody>
      </p:sp>
      <p:sp>
        <p:nvSpPr>
          <p:cNvPr id="5" name="Slide Number Placeholder 4"/>
          <p:cNvSpPr>
            <a:spLocks noGrp="1"/>
          </p:cNvSpPr>
          <p:nvPr>
            <p:ph type="sldNum" sz="quarter" idx="12"/>
          </p:nvPr>
        </p:nvSpPr>
        <p:spPr/>
        <p:txBody>
          <a:bodyPr/>
          <a:lstStyle/>
          <a:p>
            <a:fld id="{C13BEFDB-380D-4F20-8840-15375148300B}" type="slidenum">
              <a:rPr lang="en-US" smtClean="0"/>
              <a:t>‹#›</a:t>
            </a:fld>
            <a:endParaRPr lang="en-US"/>
          </a:p>
        </p:txBody>
      </p:sp>
    </p:spTree>
    <p:extLst>
      <p:ext uri="{BB962C8B-B14F-4D97-AF65-F5344CB8AC3E}">
        <p14:creationId xmlns:p14="http://schemas.microsoft.com/office/powerpoint/2010/main" val="1971941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3" name="Rectangle 2"/>
          <p:cNvSpPr/>
          <p:nvPr userDrawn="1"/>
        </p:nvSpPr>
        <p:spPr>
          <a:xfrm>
            <a:off x="0" y="381000"/>
            <a:ext cx="9144000" cy="6477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sz="4000">
                <a:solidFill>
                  <a:schemeClr val="bg1"/>
                </a:solidFill>
                <a:latin typeface="+mn-lt"/>
              </a:defRPr>
            </a:lvl1pPr>
          </a:lstStyle>
          <a:p>
            <a:r>
              <a:rPr lang="en-US" smtClean="0"/>
              <a:t>Click to edit Master title style</a:t>
            </a:r>
            <a:endParaRPr lang="en-US" dirty="0"/>
          </a:p>
        </p:txBody>
      </p:sp>
    </p:spTree>
    <p:extLst>
      <p:ext uri="{BB962C8B-B14F-4D97-AF65-F5344CB8AC3E}">
        <p14:creationId xmlns:p14="http://schemas.microsoft.com/office/powerpoint/2010/main" val="1463678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lgn="l">
              <a:defRPr/>
            </a:lvl1pPr>
          </a:lstStyle>
          <a:p>
            <a:endParaRPr lang="en-US" dirty="0"/>
          </a:p>
        </p:txBody>
      </p:sp>
      <p:sp>
        <p:nvSpPr>
          <p:cNvPr id="4" name="Slide Number Placeholder 3"/>
          <p:cNvSpPr>
            <a:spLocks noGrp="1"/>
          </p:cNvSpPr>
          <p:nvPr>
            <p:ph type="sldNum" sz="quarter" idx="12"/>
          </p:nvPr>
        </p:nvSpPr>
        <p:spPr/>
        <p:txBody>
          <a:bodyPr/>
          <a:lstStyle/>
          <a:p>
            <a:fld id="{C13BEFDB-380D-4F20-8840-15375148300B}" type="slidenum">
              <a:rPr lang="en-US" smtClean="0"/>
              <a:t>‹#›</a:t>
            </a:fld>
            <a:endParaRPr lang="en-US"/>
          </a:p>
        </p:txBody>
      </p:sp>
    </p:spTree>
    <p:extLst>
      <p:ext uri="{BB962C8B-B14F-4D97-AF65-F5344CB8AC3E}">
        <p14:creationId xmlns:p14="http://schemas.microsoft.com/office/powerpoint/2010/main" val="4028993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3008313" cy="10541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380999"/>
            <a:ext cx="5111750" cy="54102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1"/>
            <a:ext cx="3008313" cy="435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lgn="l">
              <a:defRPr/>
            </a:lvl1pPr>
          </a:lstStyle>
          <a:p>
            <a:endParaRPr lang="en-US" dirty="0"/>
          </a:p>
        </p:txBody>
      </p:sp>
      <p:sp>
        <p:nvSpPr>
          <p:cNvPr id="7" name="Slide Number Placeholder 6"/>
          <p:cNvSpPr>
            <a:spLocks noGrp="1"/>
          </p:cNvSpPr>
          <p:nvPr>
            <p:ph type="sldNum" sz="quarter" idx="12"/>
          </p:nvPr>
        </p:nvSpPr>
        <p:spPr/>
        <p:txBody>
          <a:bodyPr/>
          <a:lstStyle/>
          <a:p>
            <a:fld id="{C13BEFDB-380D-4F20-8840-15375148300B}" type="slidenum">
              <a:rPr lang="en-US" smtClean="0"/>
              <a:t>‹#›</a:t>
            </a:fld>
            <a:endParaRPr lang="en-US"/>
          </a:p>
        </p:txBody>
      </p:sp>
    </p:spTree>
    <p:extLst>
      <p:ext uri="{BB962C8B-B14F-4D97-AF65-F5344CB8AC3E}">
        <p14:creationId xmlns:p14="http://schemas.microsoft.com/office/powerpoint/2010/main" val="3268753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884238"/>
          </a:xfrm>
          <a:prstGeom prst="rect">
            <a:avLst/>
          </a:prstGeom>
        </p:spPr>
        <p:txBody>
          <a:bodyPr vert="horz" lIns="0" tIns="0" rIns="0" bIns="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190999"/>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676400" y="6400800"/>
            <a:ext cx="6248400" cy="457200"/>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endParaRPr lang="en-US" dirty="0"/>
          </a:p>
        </p:txBody>
      </p:sp>
      <p:sp>
        <p:nvSpPr>
          <p:cNvPr id="6" name="Slide Number Placeholder 5"/>
          <p:cNvSpPr>
            <a:spLocks noGrp="1"/>
          </p:cNvSpPr>
          <p:nvPr>
            <p:ph type="sldNum" sz="quarter" idx="4"/>
          </p:nvPr>
        </p:nvSpPr>
        <p:spPr>
          <a:xfrm>
            <a:off x="8001000" y="6400800"/>
            <a:ext cx="685800" cy="457200"/>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12</a:t>
            </a:r>
            <a:endParaRPr lang="en-US" dirty="0"/>
          </a:p>
        </p:txBody>
      </p:sp>
      <p:sp>
        <p:nvSpPr>
          <p:cNvPr id="7" name="Rectangle 6"/>
          <p:cNvSpPr/>
          <p:nvPr/>
        </p:nvSpPr>
        <p:spPr>
          <a:xfrm>
            <a:off x="0" y="0"/>
            <a:ext cx="9144000" cy="381000"/>
          </a:xfrm>
          <a:prstGeom prst="rect">
            <a:avLst/>
          </a:prstGeom>
          <a:solidFill>
            <a:srgbClr val="F16025"/>
          </a:solidFill>
          <a:ln>
            <a:solidFill>
              <a:srgbClr val="F160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70213" y="5884161"/>
            <a:ext cx="632801" cy="821439"/>
          </a:xfrm>
          <a:prstGeom prst="rect">
            <a:avLst/>
          </a:prstGeom>
        </p:spPr>
      </p:pic>
    </p:spTree>
    <p:extLst>
      <p:ext uri="{BB962C8B-B14F-4D97-AF65-F5344CB8AC3E}">
        <p14:creationId xmlns:p14="http://schemas.microsoft.com/office/powerpoint/2010/main" val="1114784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8" r:id="rId7"/>
    <p:sldLayoutId id="2147483655" r:id="rId8"/>
    <p:sldLayoutId id="2147483656" r:id="rId9"/>
    <p:sldLayoutId id="2147483657"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400" kern="1200">
          <a:solidFill>
            <a:schemeClr val="tx1">
              <a:lumMod val="65000"/>
              <a:lumOff val="35000"/>
            </a:schemeClr>
          </a:solidFill>
          <a:latin typeface="+mj-lt"/>
          <a:ea typeface="+mj-ea"/>
          <a:cs typeface="+mj-cs"/>
        </a:defRPr>
      </a:lvl1pPr>
    </p:titleStyle>
    <p:bodyStyle>
      <a:lvl1pPr marL="342900" indent="-342900" algn="l" defTabSz="914400" rtl="0" eaLnBrk="1" latinLnBrk="0" hangingPunct="1">
        <a:spcBef>
          <a:spcPct val="20000"/>
        </a:spcBef>
        <a:buClr>
          <a:srgbClr val="F16025"/>
        </a:buClr>
        <a:buSzPct val="125000"/>
        <a:buFont typeface="Segoe UI"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F16025"/>
        </a:buClr>
        <a:buSzPct val="75000"/>
        <a:buFont typeface="Courier New" pitchFamily="49" charset="0"/>
        <a:buChar char="o"/>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tx1">
            <a:lumMod val="75000"/>
            <a:lumOff val="25000"/>
          </a:schemeClr>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tx1">
            <a:lumMod val="75000"/>
            <a:lumOff val="25000"/>
          </a:schemeClr>
        </a:buClr>
        <a:buSzPct val="80000"/>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tx1">
            <a:lumMod val="75000"/>
            <a:lumOff val="25000"/>
          </a:schemeClr>
        </a:buClr>
        <a:buSzPct val="80000"/>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www.kidney.org/GF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kidney.org/sites/default/files/docs/mdrd-study-and-ckd-epi-gfr-estimating-equations-summary-ta.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hyperlink" Target="http://download.journals.elsevierhealth.com/pdfs/journals/0002-9343/PIIS000293430700664X.pdf"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usrds.org/" TargetMode="External"/><Relationship Id="rId2" Type="http://schemas.openxmlformats.org/officeDocument/2006/relationships/hyperlink" Target="http://www.kidney.org/" TargetMode="External"/><Relationship Id="rId1" Type="http://schemas.openxmlformats.org/officeDocument/2006/relationships/slideLayout" Target="../slideLayouts/slideLayout8.xml"/><Relationship Id="rId5" Type="http://schemas.openxmlformats.org/officeDocument/2006/relationships/hyperlink" Target="http://nkdep.nih.gov/" TargetMode="External"/><Relationship Id="rId4" Type="http://schemas.openxmlformats.org/officeDocument/2006/relationships/hyperlink" Target="http://nccd.cdc.gov/ck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usrds.org/" TargetMode="External"/><Relationship Id="rId2" Type="http://schemas.openxmlformats.org/officeDocument/2006/relationships/hyperlink" Target="http://www.kidney.org/news/newsroom/factsheets/FastFact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A Primary Care Approach to CKD Management</a:t>
            </a:r>
            <a:endParaRPr lang="en-US" sz="3000" dirty="0">
              <a:solidFill>
                <a:schemeClr val="tx2"/>
              </a:solidFill>
            </a:endParaRPr>
          </a:p>
        </p:txBody>
      </p:sp>
      <p:sp>
        <p:nvSpPr>
          <p:cNvPr id="3" name="Subtitle 2"/>
          <p:cNvSpPr>
            <a:spLocks noGrp="1"/>
          </p:cNvSpPr>
          <p:nvPr>
            <p:ph type="subTitle" idx="1"/>
          </p:nvPr>
        </p:nvSpPr>
        <p:spPr/>
        <p:txBody>
          <a:bodyPr/>
          <a:lstStyle/>
          <a:p>
            <a:endParaRPr lang="en-US" sz="2000" dirty="0"/>
          </a:p>
        </p:txBody>
      </p:sp>
      <p:sp>
        <p:nvSpPr>
          <p:cNvPr id="5" name="TextBox 4"/>
          <p:cNvSpPr txBox="1"/>
          <p:nvPr/>
        </p:nvSpPr>
        <p:spPr>
          <a:xfrm>
            <a:off x="3296742" y="5142939"/>
            <a:ext cx="5179162" cy="694944"/>
          </a:xfrm>
          <a:prstGeom prst="rect">
            <a:avLst/>
          </a:prstGeom>
        </p:spPr>
        <p:txBody>
          <a:bodyPr vert="horz" lIns="0" tIns="137160" rIns="0" bIns="45720" rtlCol="0">
            <a:noAutofit/>
          </a:bodyPr>
          <a:lstStyle>
            <a:lvl1pPr lvl="0" indent="0">
              <a:lnSpc>
                <a:spcPct val="90000"/>
              </a:lnSpc>
              <a:spcBef>
                <a:spcPts val="0"/>
              </a:spcBef>
              <a:buClr>
                <a:schemeClr val="tx2"/>
              </a:buClr>
              <a:buSzPct val="120000"/>
              <a:buFont typeface="Arial" pitchFamily="34" charset="0"/>
              <a:buNone/>
              <a:defRPr lang="en-US" smtClean="0">
                <a:solidFill>
                  <a:schemeClr val="accent5"/>
                </a:solidFill>
              </a:defRPr>
            </a:lvl1pPr>
            <a:lvl2pPr marL="800100" indent="-228600">
              <a:lnSpc>
                <a:spcPct val="90000"/>
              </a:lnSpc>
              <a:spcBef>
                <a:spcPts val="600"/>
              </a:spcBef>
              <a:buClr>
                <a:schemeClr val="accent5"/>
              </a:buClr>
              <a:buSzPct val="120000"/>
              <a:buFont typeface="Arial" pitchFamily="34" charset="0"/>
              <a:buChar char="•"/>
              <a:defRPr lang="en-US" sz="2800" smtClean="0"/>
            </a:lvl2pPr>
            <a:lvl3pPr marL="1143000" indent="-228600">
              <a:lnSpc>
                <a:spcPct val="90000"/>
              </a:lnSpc>
              <a:spcBef>
                <a:spcPts val="600"/>
              </a:spcBef>
              <a:buClr>
                <a:schemeClr val="accent5"/>
              </a:buClr>
              <a:buFont typeface="Arial" pitchFamily="34" charset="0"/>
              <a:buChar char="•"/>
              <a:defRPr lang="en-US" sz="2800" smtClean="0"/>
            </a:lvl3pPr>
            <a:lvl4pPr marL="1600200" indent="-228600">
              <a:lnSpc>
                <a:spcPct val="90000"/>
              </a:lnSpc>
              <a:spcBef>
                <a:spcPts val="600"/>
              </a:spcBef>
              <a:buClr>
                <a:schemeClr val="accent5"/>
              </a:buClr>
              <a:buFont typeface="Arial" pitchFamily="34" charset="0"/>
              <a:buChar char="•"/>
              <a:defRPr lang="en-US" sz="2800" smtClean="0"/>
            </a:lvl4pPr>
            <a:lvl5pPr marL="2057400" indent="-228600">
              <a:lnSpc>
                <a:spcPct val="90000"/>
              </a:lnSpc>
              <a:spcBef>
                <a:spcPts val="600"/>
              </a:spcBef>
              <a:buClr>
                <a:schemeClr val="accent5"/>
              </a:buClr>
              <a:buFont typeface="Arial" pitchFamily="34" charset="0"/>
              <a:buChar char="•"/>
              <a:defRPr lang="en-US" sz="2800" dirty="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lvl="0">
              <a:buClr>
                <a:srgbClr val="F16025"/>
              </a:buClr>
              <a:buSzPct val="125000"/>
            </a:pPr>
            <a:endParaRPr lang="en-US" sz="2000" dirty="0">
              <a:solidFill>
                <a:schemeClr val="tx2"/>
              </a:solidFill>
            </a:endParaRPr>
          </a:p>
        </p:txBody>
      </p:sp>
      <p:sp>
        <p:nvSpPr>
          <p:cNvPr id="6" name="Footer Placeholder 3"/>
          <p:cNvSpPr>
            <a:spLocks noGrp="1"/>
          </p:cNvSpPr>
          <p:nvPr>
            <p:ph type="ftr" sz="quarter" idx="4294967295"/>
          </p:nvPr>
        </p:nvSpPr>
        <p:spPr>
          <a:xfrm>
            <a:off x="690471" y="5176394"/>
            <a:ext cx="1430162" cy="669921"/>
          </a:xfrm>
          <a:prstGeom prst="rect">
            <a:avLst/>
          </a:prstGeom>
        </p:spPr>
        <p:txBody>
          <a:bodyPr/>
          <a:lstStyle/>
          <a:p>
            <a:pPr algn="l"/>
            <a:endParaRPr lang="en-US" dirty="0"/>
          </a:p>
        </p:txBody>
      </p:sp>
    </p:spTree>
    <p:extLst>
      <p:ext uri="{BB962C8B-B14F-4D97-AF65-F5344CB8AC3E}">
        <p14:creationId xmlns:p14="http://schemas.microsoft.com/office/powerpoint/2010/main" val="3304467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1066800"/>
          </a:xfrm>
        </p:spPr>
        <p:txBody>
          <a:bodyPr>
            <a:normAutofit/>
          </a:bodyPr>
          <a:lstStyle/>
          <a:p>
            <a:r>
              <a:rPr lang="en-US" sz="3000" dirty="0" smtClean="0"/>
              <a:t>Per person per month (PPPM) expenditures during the transition to ESRD, by dataset, 2011</a:t>
            </a:r>
            <a:endParaRPr lang="en-US" sz="30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4117" y="1981200"/>
            <a:ext cx="5916483" cy="3314021"/>
          </a:xfrm>
          <a:prstGeom prst="rect">
            <a:avLst/>
          </a:prstGeom>
        </p:spPr>
      </p:pic>
      <p:sp>
        <p:nvSpPr>
          <p:cNvPr id="5" name="Text Box 20"/>
          <p:cNvSpPr txBox="1">
            <a:spLocks noChangeArrowheads="1"/>
          </p:cNvSpPr>
          <p:nvPr/>
        </p:nvSpPr>
        <p:spPr bwMode="auto">
          <a:xfrm>
            <a:off x="2681902" y="5562600"/>
            <a:ext cx="5895976" cy="435437"/>
          </a:xfrm>
          <a:prstGeom prst="rect">
            <a:avLst/>
          </a:prstGeom>
          <a:noFill/>
          <a:ln w="28575">
            <a:noFill/>
            <a:miter lim="800000"/>
            <a:headEnd/>
            <a:tailEnd/>
          </a:ln>
        </p:spPr>
        <p:txBody>
          <a:bodyPr lIns="0" rIns="0" anchor="b"/>
          <a:lstStyle/>
          <a:p>
            <a:pPr>
              <a:spcBef>
                <a:spcPct val="20000"/>
              </a:spcBef>
            </a:pPr>
            <a:r>
              <a:rPr lang="en-US" sz="1400" dirty="0"/>
              <a:t>Incident Medicare (age 67 &amp; older) &amp; Truven Health MarketScan (younger than 65) ESRD patients, </a:t>
            </a:r>
            <a:r>
              <a:rPr lang="en-US" sz="1400" dirty="0" smtClean="0"/>
              <a:t>initiating in 2008.</a:t>
            </a:r>
            <a:endParaRPr lang="en-US" sz="1400" dirty="0"/>
          </a:p>
        </p:txBody>
      </p:sp>
      <p:sp>
        <p:nvSpPr>
          <p:cNvPr id="6" name="Rectangle 2"/>
          <p:cNvSpPr>
            <a:spLocks noChangeArrowheads="1"/>
          </p:cNvSpPr>
          <p:nvPr/>
        </p:nvSpPr>
        <p:spPr bwMode="auto">
          <a:xfrm>
            <a:off x="7535519" y="6539299"/>
            <a:ext cx="15066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7D6B5D"/>
              </a:buClr>
              <a:buChar char="•"/>
              <a:defRPr sz="2000">
                <a:solidFill>
                  <a:srgbClr val="7D6B5D"/>
                </a:solidFill>
                <a:latin typeface="Arial" pitchFamily="34" charset="0"/>
                <a:ea typeface="MS PGothic" pitchFamily="34" charset="-128"/>
              </a:defRPr>
            </a:lvl1pPr>
            <a:lvl2pPr marL="742950" indent="-285750">
              <a:spcBef>
                <a:spcPct val="20000"/>
              </a:spcBef>
              <a:buClr>
                <a:srgbClr val="7D6B5D"/>
              </a:buClr>
              <a:buChar char="–"/>
              <a:defRPr sz="2000">
                <a:solidFill>
                  <a:srgbClr val="7D6B5D"/>
                </a:solidFill>
                <a:latin typeface="Arial" pitchFamily="34" charset="0"/>
                <a:ea typeface="MS PGothic" pitchFamily="34" charset="-128"/>
              </a:defRPr>
            </a:lvl2pPr>
            <a:lvl3pPr marL="1143000" indent="-228600">
              <a:spcBef>
                <a:spcPct val="20000"/>
              </a:spcBef>
              <a:buClr>
                <a:srgbClr val="7D6B5D"/>
              </a:buClr>
              <a:buChar char="•"/>
              <a:defRPr sz="2000">
                <a:solidFill>
                  <a:srgbClr val="7D6B5D"/>
                </a:solidFill>
                <a:latin typeface="Arial" pitchFamily="34" charset="0"/>
                <a:ea typeface="MS PGothic" pitchFamily="34" charset="-128"/>
              </a:defRPr>
            </a:lvl3pPr>
            <a:lvl4pPr marL="1600200" indent="-228600">
              <a:spcBef>
                <a:spcPct val="20000"/>
              </a:spcBef>
              <a:buClr>
                <a:srgbClr val="7D6B5D"/>
              </a:buClr>
              <a:buChar char="–"/>
              <a:defRPr sz="2000">
                <a:solidFill>
                  <a:srgbClr val="7D6B5D"/>
                </a:solidFill>
                <a:latin typeface="Arial" pitchFamily="34" charset="0"/>
                <a:ea typeface="MS PGothic" pitchFamily="34" charset="-128"/>
              </a:defRPr>
            </a:lvl4pPr>
            <a:lvl5pPr marL="2057400" indent="-228600">
              <a:spcBef>
                <a:spcPct val="20000"/>
              </a:spcBef>
              <a:buClr>
                <a:srgbClr val="7D6B5D"/>
              </a:buClr>
              <a:buChar char="»"/>
              <a:defRPr sz="2000">
                <a:solidFill>
                  <a:srgbClr val="7D6B5D"/>
                </a:solidFill>
                <a:latin typeface="Arial" pitchFamily="34" charset="0"/>
                <a:ea typeface="MS PGothic" pitchFamily="34" charset="-128"/>
              </a:defRPr>
            </a:lvl5pPr>
            <a:lvl6pPr marL="25146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6pPr>
            <a:lvl7pPr marL="29718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7pPr>
            <a:lvl8pPr marL="34290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8pPr>
            <a:lvl9pPr marL="38862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9pPr>
          </a:lstStyle>
          <a:p>
            <a:pPr eaLnBrk="1" hangingPunct="1">
              <a:spcBef>
                <a:spcPct val="0"/>
              </a:spcBef>
              <a:buClrTx/>
              <a:buFontTx/>
              <a:buNone/>
            </a:pPr>
            <a:r>
              <a:rPr lang="en-US" altLang="en-US" sz="1200" dirty="0" smtClean="0">
                <a:solidFill>
                  <a:schemeClr val="tx1"/>
                </a:solidFill>
              </a:rPr>
              <a:t>USRDS </a:t>
            </a:r>
            <a:r>
              <a:rPr lang="en-US" altLang="en-US" sz="1200" dirty="0">
                <a:solidFill>
                  <a:schemeClr val="tx1"/>
                </a:solidFill>
              </a:rPr>
              <a:t>ADR, </a:t>
            </a:r>
            <a:r>
              <a:rPr lang="en-US" altLang="en-US" sz="1200" dirty="0" smtClean="0">
                <a:solidFill>
                  <a:schemeClr val="tx1"/>
                </a:solidFill>
              </a:rPr>
              <a:t>2013</a:t>
            </a:r>
            <a:endParaRPr lang="en-US" altLang="en-US" sz="1200" dirty="0">
              <a:solidFill>
                <a:schemeClr val="tx1"/>
              </a:solidFill>
            </a:endParaRPr>
          </a:p>
        </p:txBody>
      </p:sp>
      <p:sp>
        <p:nvSpPr>
          <p:cNvPr id="7" name="Text Box 8"/>
          <p:cNvSpPr txBox="1">
            <a:spLocks noChangeArrowheads="1"/>
          </p:cNvSpPr>
          <p:nvPr/>
        </p:nvSpPr>
        <p:spPr bwMode="auto">
          <a:xfrm>
            <a:off x="104776" y="2590800"/>
            <a:ext cx="2409824"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rgbClr val="004170"/>
                </a:solidFill>
                <a:latin typeface="Franklin Gothic Medium" pitchFamily="34" charset="0"/>
              </a:defRPr>
            </a:lvl1pPr>
            <a:lvl2pPr marL="742950" indent="-285750" eaLnBrk="0" hangingPunct="0">
              <a:spcBef>
                <a:spcPct val="20000"/>
              </a:spcBef>
              <a:buChar char="–"/>
              <a:defRPr sz="2800">
                <a:solidFill>
                  <a:srgbClr val="004170"/>
                </a:solidFill>
                <a:latin typeface="Franklin Gothic Medium" pitchFamily="34" charset="0"/>
              </a:defRPr>
            </a:lvl2pPr>
            <a:lvl3pPr marL="1143000" indent="-228600" eaLnBrk="0" hangingPunct="0">
              <a:spcBef>
                <a:spcPct val="20000"/>
              </a:spcBef>
              <a:buChar char="•"/>
              <a:defRPr sz="2400">
                <a:solidFill>
                  <a:srgbClr val="004170"/>
                </a:solidFill>
                <a:latin typeface="Franklin Gothic Medium" pitchFamily="34" charset="0"/>
              </a:defRPr>
            </a:lvl3pPr>
            <a:lvl4pPr marL="1600200" indent="-228600" eaLnBrk="0" hangingPunct="0">
              <a:spcBef>
                <a:spcPct val="20000"/>
              </a:spcBef>
              <a:buChar char="–"/>
              <a:defRPr sz="2000">
                <a:solidFill>
                  <a:srgbClr val="004170"/>
                </a:solidFill>
                <a:latin typeface="Franklin Gothic Medium" pitchFamily="34" charset="0"/>
              </a:defRPr>
            </a:lvl4pPr>
            <a:lvl5pPr marL="2057400" indent="-228600" eaLnBrk="0" hangingPunct="0">
              <a:spcBef>
                <a:spcPct val="20000"/>
              </a:spcBef>
              <a:buChar char="»"/>
              <a:defRPr sz="2000">
                <a:solidFill>
                  <a:srgbClr val="004170"/>
                </a:solidFill>
                <a:latin typeface="Franklin Gothic Medium" pitchFamily="34" charset="0"/>
              </a:defRPr>
            </a:lvl5pPr>
            <a:lvl6pPr marL="2514600" indent="-228600" eaLnBrk="0" fontAlgn="base" hangingPunct="0">
              <a:spcBef>
                <a:spcPct val="20000"/>
              </a:spcBef>
              <a:spcAft>
                <a:spcPct val="0"/>
              </a:spcAft>
              <a:buChar char="»"/>
              <a:defRPr sz="2000">
                <a:solidFill>
                  <a:srgbClr val="004170"/>
                </a:solidFill>
                <a:latin typeface="Franklin Gothic Medium" pitchFamily="34" charset="0"/>
              </a:defRPr>
            </a:lvl6pPr>
            <a:lvl7pPr marL="2971800" indent="-228600" eaLnBrk="0" fontAlgn="base" hangingPunct="0">
              <a:spcBef>
                <a:spcPct val="20000"/>
              </a:spcBef>
              <a:spcAft>
                <a:spcPct val="0"/>
              </a:spcAft>
              <a:buChar char="»"/>
              <a:defRPr sz="2000">
                <a:solidFill>
                  <a:srgbClr val="004170"/>
                </a:solidFill>
                <a:latin typeface="Franklin Gothic Medium" pitchFamily="34" charset="0"/>
              </a:defRPr>
            </a:lvl7pPr>
            <a:lvl8pPr marL="3429000" indent="-228600" eaLnBrk="0" fontAlgn="base" hangingPunct="0">
              <a:spcBef>
                <a:spcPct val="20000"/>
              </a:spcBef>
              <a:spcAft>
                <a:spcPct val="0"/>
              </a:spcAft>
              <a:buChar char="»"/>
              <a:defRPr sz="2000">
                <a:solidFill>
                  <a:srgbClr val="004170"/>
                </a:solidFill>
                <a:latin typeface="Franklin Gothic Medium" pitchFamily="34" charset="0"/>
              </a:defRPr>
            </a:lvl8pPr>
            <a:lvl9pPr marL="3886200" indent="-228600" eaLnBrk="0" fontAlgn="base" hangingPunct="0">
              <a:spcBef>
                <a:spcPct val="20000"/>
              </a:spcBef>
              <a:spcAft>
                <a:spcPct val="0"/>
              </a:spcAft>
              <a:buChar char="»"/>
              <a:defRPr sz="2000">
                <a:solidFill>
                  <a:srgbClr val="004170"/>
                </a:solidFill>
                <a:latin typeface="Franklin Gothic Medium" pitchFamily="34" charset="0"/>
              </a:defRPr>
            </a:lvl9pPr>
          </a:lstStyle>
          <a:p>
            <a:pPr eaLnBrk="1" hangingPunct="1">
              <a:spcBef>
                <a:spcPct val="50000"/>
              </a:spcBef>
              <a:buFontTx/>
              <a:buNone/>
            </a:pPr>
            <a:r>
              <a:rPr lang="en-US" altLang="en-US" sz="1500" b="1" dirty="0">
                <a:solidFill>
                  <a:schemeClr val="tx1">
                    <a:lumMod val="65000"/>
                    <a:lumOff val="35000"/>
                  </a:schemeClr>
                </a:solidFill>
                <a:latin typeface="+mn-lt"/>
                <a:ea typeface="+mj-ea"/>
                <a:cs typeface="+mj-cs"/>
              </a:rPr>
              <a:t>Preventing progression of CKD will help hold down costs as the treatment of kidney failure is expensive. ESRD requires some type of replacement therapy to maintain life.</a:t>
            </a:r>
          </a:p>
        </p:txBody>
      </p:sp>
    </p:spTree>
    <p:extLst>
      <p:ext uri="{BB962C8B-B14F-4D97-AF65-F5344CB8AC3E}">
        <p14:creationId xmlns:p14="http://schemas.microsoft.com/office/powerpoint/2010/main" val="1396585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8883"/>
            <a:ext cx="8229600" cy="884238"/>
          </a:xfrm>
        </p:spPr>
        <p:txBody>
          <a:bodyPr/>
          <a:lstStyle/>
          <a:p>
            <a:r>
              <a:rPr lang="en-US" dirty="0" smtClean="0"/>
              <a:t>CKD Risk Factors*</a:t>
            </a:r>
            <a:endParaRPr lang="en-US" dirty="0"/>
          </a:p>
        </p:txBody>
      </p:sp>
      <p:sp>
        <p:nvSpPr>
          <p:cNvPr id="3" name="Content Placeholder 2"/>
          <p:cNvSpPr>
            <a:spLocks noGrp="1"/>
          </p:cNvSpPr>
          <p:nvPr>
            <p:ph idx="1"/>
          </p:nvPr>
        </p:nvSpPr>
        <p:spPr>
          <a:xfrm>
            <a:off x="658368" y="1624519"/>
            <a:ext cx="3534253" cy="3485961"/>
          </a:xfrm>
        </p:spPr>
        <p:txBody>
          <a:bodyPr/>
          <a:lstStyle/>
          <a:p>
            <a:pPr marL="0" lvl="0" indent="0">
              <a:buNone/>
            </a:pPr>
            <a:r>
              <a:rPr lang="en-US" sz="2700" b="1" dirty="0" smtClean="0"/>
              <a:t>Modifiable</a:t>
            </a:r>
            <a:endParaRPr lang="en-US" sz="2700" b="1" dirty="0"/>
          </a:p>
          <a:p>
            <a:r>
              <a:rPr lang="en-US" sz="2700" dirty="0" smtClean="0"/>
              <a:t>Diabetes</a:t>
            </a:r>
          </a:p>
          <a:p>
            <a:r>
              <a:rPr lang="en-US" sz="2700" dirty="0" smtClean="0"/>
              <a:t>Hypertension</a:t>
            </a:r>
          </a:p>
          <a:p>
            <a:r>
              <a:rPr lang="en-US" sz="2700" dirty="0" smtClean="0"/>
              <a:t>History of AKI</a:t>
            </a:r>
          </a:p>
          <a:p>
            <a:r>
              <a:rPr lang="en-US" sz="2700" dirty="0" smtClean="0"/>
              <a:t>Frequent NSAID use</a:t>
            </a:r>
          </a:p>
          <a:p>
            <a:endParaRPr lang="en-US" sz="2700" dirty="0"/>
          </a:p>
        </p:txBody>
      </p:sp>
      <p:sp>
        <p:nvSpPr>
          <p:cNvPr id="4" name="Content Placeholder 2"/>
          <p:cNvSpPr txBox="1">
            <a:spLocks/>
          </p:cNvSpPr>
          <p:nvPr/>
        </p:nvSpPr>
        <p:spPr>
          <a:xfrm>
            <a:off x="4572000" y="1295400"/>
            <a:ext cx="3913632" cy="4134259"/>
          </a:xfrm>
          <a:prstGeom prst="rect">
            <a:avLst/>
          </a:prstGeom>
        </p:spPr>
        <p:txBody>
          <a:bodyPr vert="horz" lIns="0" tIns="228600" rIns="0" bIns="45720" rtlCol="0">
            <a:noAutofit/>
          </a:bodyPr>
          <a:lstStyle>
            <a:lvl1pPr marL="228600" indent="-228600" algn="l" defTabSz="914400" rtl="0" eaLnBrk="1" latinLnBrk="0" hangingPunct="1">
              <a:lnSpc>
                <a:spcPct val="90000"/>
              </a:lnSpc>
              <a:spcBef>
                <a:spcPts val="1500"/>
              </a:spcBef>
              <a:buClr>
                <a:schemeClr val="tx2"/>
              </a:buClr>
              <a:buSzPct val="125000"/>
              <a:buFont typeface="Arial" pitchFamily="34" charset="0"/>
              <a:buChar char="•"/>
              <a:defRPr sz="2800" kern="1200">
                <a:solidFill>
                  <a:schemeClr val="tx1"/>
                </a:solidFill>
                <a:latin typeface="+mn-lt"/>
                <a:ea typeface="+mn-ea"/>
                <a:cs typeface="+mn-cs"/>
              </a:defRPr>
            </a:lvl1pPr>
            <a:lvl2pPr marL="692150" indent="-234950" algn="l" defTabSz="914400" rtl="0" eaLnBrk="1" latinLnBrk="0" hangingPunct="1">
              <a:lnSpc>
                <a:spcPct val="90000"/>
              </a:lnSpc>
              <a:spcBef>
                <a:spcPts val="600"/>
              </a:spcBef>
              <a:buClr>
                <a:schemeClr val="tx2">
                  <a:lumMod val="40000"/>
                  <a:lumOff val="60000"/>
                </a:schemeClr>
              </a:buClr>
              <a:buSzPct val="75000"/>
              <a:buFont typeface="Courier New" panose="02070309020205020404" pitchFamily="49" charset="0"/>
              <a:buChar char="o"/>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Clr>
                <a:schemeClr val="bg2"/>
              </a:buClr>
              <a:buSzPct val="100000"/>
              <a:buFont typeface="Arial" pitchFamily="34" charset="0"/>
              <a:buChar char="•"/>
              <a:defRPr sz="28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Clr>
                <a:schemeClr val="bg2"/>
              </a:buClr>
              <a:buSzPct val="80000"/>
              <a:buFont typeface="Arial" panose="020B0604020202020204" pitchFamily="34" charset="0"/>
              <a:buChar char="•"/>
              <a:defRPr sz="28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Clr>
                <a:schemeClr val="bg2"/>
              </a:buClr>
              <a:buSzPct val="60000"/>
              <a:buFont typeface="Arial" pitchFamily="34" charset="0"/>
              <a:buChar char="•"/>
              <a:defRPr sz="2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700" b="1" dirty="0" smtClean="0"/>
              <a:t>Non-Modifiable</a:t>
            </a:r>
          </a:p>
          <a:p>
            <a:pPr>
              <a:buClr>
                <a:srgbClr val="F07C1C"/>
              </a:buClr>
            </a:pPr>
            <a:r>
              <a:rPr lang="en-US" sz="2700" dirty="0" smtClean="0"/>
              <a:t>Family history of kidney disease, diabetes, or hypertension</a:t>
            </a:r>
          </a:p>
          <a:p>
            <a:pPr>
              <a:buClr>
                <a:srgbClr val="F07C1C"/>
              </a:buClr>
            </a:pPr>
            <a:r>
              <a:rPr lang="en-US" sz="2700" dirty="0" smtClean="0"/>
              <a:t>Age 60 or older (GFR declines normally with age)</a:t>
            </a:r>
          </a:p>
          <a:p>
            <a:pPr>
              <a:buClr>
                <a:srgbClr val="F07C1C"/>
              </a:buClr>
            </a:pPr>
            <a:r>
              <a:rPr lang="en-US" sz="2700" dirty="0" smtClean="0"/>
              <a:t>Race/U.S. ethnic minority status</a:t>
            </a:r>
          </a:p>
          <a:p>
            <a:endParaRPr lang="en-US" dirty="0"/>
          </a:p>
        </p:txBody>
      </p:sp>
      <p:sp>
        <p:nvSpPr>
          <p:cNvPr id="5" name="Footer Placeholder 3"/>
          <p:cNvSpPr>
            <a:spLocks noGrp="1"/>
          </p:cNvSpPr>
          <p:nvPr>
            <p:ph type="ftr" sz="quarter" idx="11"/>
          </p:nvPr>
        </p:nvSpPr>
        <p:spPr>
          <a:xfrm>
            <a:off x="4815193" y="6381345"/>
            <a:ext cx="4134255" cy="389106"/>
          </a:xfrm>
        </p:spPr>
        <p:txBody>
          <a:bodyPr/>
          <a:lstStyle/>
          <a:p>
            <a:pPr algn="l"/>
            <a:r>
              <a:rPr lang="en-US" sz="1200" dirty="0" smtClean="0">
                <a:solidFill>
                  <a:schemeClr val="tx1"/>
                </a:solidFill>
              </a:rPr>
              <a:t>*Partial list</a:t>
            </a:r>
          </a:p>
          <a:p>
            <a:pPr algn="l"/>
            <a:r>
              <a:rPr lang="en-US" sz="1200" dirty="0" smtClean="0">
                <a:solidFill>
                  <a:schemeClr val="tx1"/>
                </a:solidFill>
              </a:rPr>
              <a:t>AKI, acute kidney injury</a:t>
            </a:r>
          </a:p>
        </p:txBody>
      </p:sp>
    </p:spTree>
    <p:extLst>
      <p:ext uri="{BB962C8B-B14F-4D97-AF65-F5344CB8AC3E}">
        <p14:creationId xmlns:p14="http://schemas.microsoft.com/office/powerpoint/2010/main" val="4074533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6753819" y="6400800"/>
            <a:ext cx="23679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7D6B5D"/>
              </a:buClr>
              <a:buChar char="•"/>
              <a:defRPr sz="2000">
                <a:solidFill>
                  <a:srgbClr val="7D6B5D"/>
                </a:solidFill>
                <a:latin typeface="Arial" pitchFamily="34" charset="0"/>
                <a:ea typeface="MS PGothic" pitchFamily="34" charset="-128"/>
              </a:defRPr>
            </a:lvl1pPr>
            <a:lvl2pPr marL="742950" indent="-285750">
              <a:spcBef>
                <a:spcPct val="20000"/>
              </a:spcBef>
              <a:buClr>
                <a:srgbClr val="7D6B5D"/>
              </a:buClr>
              <a:buChar char="–"/>
              <a:defRPr sz="2000">
                <a:solidFill>
                  <a:srgbClr val="7D6B5D"/>
                </a:solidFill>
                <a:latin typeface="Arial" pitchFamily="34" charset="0"/>
                <a:ea typeface="MS PGothic" pitchFamily="34" charset="-128"/>
              </a:defRPr>
            </a:lvl2pPr>
            <a:lvl3pPr marL="1143000" indent="-228600">
              <a:spcBef>
                <a:spcPct val="20000"/>
              </a:spcBef>
              <a:buClr>
                <a:srgbClr val="7D6B5D"/>
              </a:buClr>
              <a:buChar char="•"/>
              <a:defRPr sz="2000">
                <a:solidFill>
                  <a:srgbClr val="7D6B5D"/>
                </a:solidFill>
                <a:latin typeface="Arial" pitchFamily="34" charset="0"/>
                <a:ea typeface="MS PGothic" pitchFamily="34" charset="-128"/>
              </a:defRPr>
            </a:lvl3pPr>
            <a:lvl4pPr marL="1600200" indent="-228600">
              <a:spcBef>
                <a:spcPct val="20000"/>
              </a:spcBef>
              <a:buClr>
                <a:srgbClr val="7D6B5D"/>
              </a:buClr>
              <a:buChar char="–"/>
              <a:defRPr sz="2000">
                <a:solidFill>
                  <a:srgbClr val="7D6B5D"/>
                </a:solidFill>
                <a:latin typeface="Arial" pitchFamily="34" charset="0"/>
                <a:ea typeface="MS PGothic" pitchFamily="34" charset="-128"/>
              </a:defRPr>
            </a:lvl4pPr>
            <a:lvl5pPr marL="2057400" indent="-228600">
              <a:spcBef>
                <a:spcPct val="20000"/>
              </a:spcBef>
              <a:buClr>
                <a:srgbClr val="7D6B5D"/>
              </a:buClr>
              <a:buChar char="»"/>
              <a:defRPr sz="2000">
                <a:solidFill>
                  <a:srgbClr val="7D6B5D"/>
                </a:solidFill>
                <a:latin typeface="Arial" pitchFamily="34" charset="0"/>
                <a:ea typeface="MS PGothic" pitchFamily="34" charset="-128"/>
              </a:defRPr>
            </a:lvl5pPr>
            <a:lvl6pPr marL="25146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6pPr>
            <a:lvl7pPr marL="29718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7pPr>
            <a:lvl8pPr marL="34290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8pPr>
            <a:lvl9pPr marL="38862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9pPr>
          </a:lstStyle>
          <a:p>
            <a:pPr eaLnBrk="1" hangingPunct="1">
              <a:spcBef>
                <a:spcPct val="0"/>
              </a:spcBef>
              <a:buClrTx/>
              <a:buFontTx/>
              <a:buNone/>
            </a:pPr>
            <a:r>
              <a:rPr lang="en-US" altLang="en-US" sz="1200" dirty="0" smtClean="0">
                <a:solidFill>
                  <a:schemeClr val="tx1"/>
                </a:solidFill>
              </a:rPr>
              <a:t>ESRD, end stage renal disease </a:t>
            </a:r>
          </a:p>
          <a:p>
            <a:pPr eaLnBrk="1" hangingPunct="1">
              <a:spcBef>
                <a:spcPct val="0"/>
              </a:spcBef>
              <a:buClrTx/>
              <a:buFontTx/>
              <a:buNone/>
            </a:pPr>
            <a:r>
              <a:rPr lang="en-US" altLang="en-US" sz="1200" dirty="0" smtClean="0">
                <a:solidFill>
                  <a:schemeClr val="tx1"/>
                </a:solidFill>
              </a:rPr>
              <a:t>USRDS </a:t>
            </a:r>
            <a:r>
              <a:rPr lang="en-US" altLang="en-US" sz="1200" dirty="0">
                <a:solidFill>
                  <a:schemeClr val="tx1"/>
                </a:solidFill>
              </a:rPr>
              <a:t>ADR, 2007</a:t>
            </a:r>
          </a:p>
        </p:txBody>
      </p:sp>
      <p:sp>
        <p:nvSpPr>
          <p:cNvPr id="18435" name="Text Box 3"/>
          <p:cNvSpPr txBox="1">
            <a:spLocks noChangeArrowheads="1"/>
          </p:cNvSpPr>
          <p:nvPr/>
        </p:nvSpPr>
        <p:spPr bwMode="auto">
          <a:xfrm>
            <a:off x="5883608" y="2842088"/>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7D6B5D"/>
              </a:buClr>
              <a:buChar char="•"/>
              <a:defRPr sz="2000">
                <a:solidFill>
                  <a:srgbClr val="7D6B5D"/>
                </a:solidFill>
                <a:latin typeface="Arial" pitchFamily="34" charset="0"/>
                <a:ea typeface="MS PGothic" pitchFamily="34" charset="-128"/>
              </a:defRPr>
            </a:lvl1pPr>
            <a:lvl2pPr marL="742950" indent="-285750">
              <a:spcBef>
                <a:spcPct val="20000"/>
              </a:spcBef>
              <a:buClr>
                <a:srgbClr val="7D6B5D"/>
              </a:buClr>
              <a:buChar char="–"/>
              <a:defRPr sz="2000">
                <a:solidFill>
                  <a:srgbClr val="7D6B5D"/>
                </a:solidFill>
                <a:latin typeface="Arial" pitchFamily="34" charset="0"/>
                <a:ea typeface="MS PGothic" pitchFamily="34" charset="-128"/>
              </a:defRPr>
            </a:lvl2pPr>
            <a:lvl3pPr marL="1143000" indent="-228600">
              <a:spcBef>
                <a:spcPct val="20000"/>
              </a:spcBef>
              <a:buClr>
                <a:srgbClr val="7D6B5D"/>
              </a:buClr>
              <a:buChar char="•"/>
              <a:defRPr sz="2000">
                <a:solidFill>
                  <a:srgbClr val="7D6B5D"/>
                </a:solidFill>
                <a:latin typeface="Arial" pitchFamily="34" charset="0"/>
                <a:ea typeface="MS PGothic" pitchFamily="34" charset="-128"/>
              </a:defRPr>
            </a:lvl3pPr>
            <a:lvl4pPr marL="1600200" indent="-228600">
              <a:spcBef>
                <a:spcPct val="20000"/>
              </a:spcBef>
              <a:buClr>
                <a:srgbClr val="7D6B5D"/>
              </a:buClr>
              <a:buChar char="–"/>
              <a:defRPr sz="2000">
                <a:solidFill>
                  <a:srgbClr val="7D6B5D"/>
                </a:solidFill>
                <a:latin typeface="Arial" pitchFamily="34" charset="0"/>
                <a:ea typeface="MS PGothic" pitchFamily="34" charset="-128"/>
              </a:defRPr>
            </a:lvl4pPr>
            <a:lvl5pPr marL="2057400" indent="-228600">
              <a:spcBef>
                <a:spcPct val="20000"/>
              </a:spcBef>
              <a:buClr>
                <a:srgbClr val="7D6B5D"/>
              </a:buClr>
              <a:buChar char="»"/>
              <a:defRPr sz="2000">
                <a:solidFill>
                  <a:srgbClr val="7D6B5D"/>
                </a:solidFill>
                <a:latin typeface="Arial" pitchFamily="34" charset="0"/>
                <a:ea typeface="MS PGothic" pitchFamily="34" charset="-128"/>
              </a:defRPr>
            </a:lvl5pPr>
            <a:lvl6pPr marL="25146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6pPr>
            <a:lvl7pPr marL="29718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7pPr>
            <a:lvl8pPr marL="34290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8pPr>
            <a:lvl9pPr marL="38862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9pPr>
          </a:lstStyle>
          <a:p>
            <a:pPr algn="r" eaLnBrk="1" hangingPunct="1">
              <a:spcBef>
                <a:spcPct val="50000"/>
              </a:spcBef>
              <a:buClrTx/>
              <a:buFontTx/>
              <a:buNone/>
            </a:pPr>
            <a:endParaRPr lang="en-US" altLang="en-US" sz="1000" dirty="0">
              <a:solidFill>
                <a:schemeClr val="tx1"/>
              </a:solidFill>
              <a:latin typeface="Times New Roman" pitchFamily="18" charset="0"/>
            </a:endParaRPr>
          </a:p>
        </p:txBody>
      </p:sp>
      <p:sp>
        <p:nvSpPr>
          <p:cNvPr id="18436" name="Rectangle 4"/>
          <p:cNvSpPr>
            <a:spLocks noChangeArrowheads="1"/>
          </p:cNvSpPr>
          <p:nvPr/>
        </p:nvSpPr>
        <p:spPr bwMode="auto">
          <a:xfrm>
            <a:off x="465069" y="457200"/>
            <a:ext cx="7638071" cy="87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7D6B5D"/>
              </a:buClr>
              <a:buChar char="•"/>
              <a:defRPr sz="2000">
                <a:solidFill>
                  <a:srgbClr val="7D6B5D"/>
                </a:solidFill>
                <a:latin typeface="Arial" pitchFamily="34" charset="0"/>
                <a:ea typeface="MS PGothic" pitchFamily="34" charset="-128"/>
              </a:defRPr>
            </a:lvl1pPr>
            <a:lvl2pPr marL="742950" indent="-285750">
              <a:spcBef>
                <a:spcPct val="20000"/>
              </a:spcBef>
              <a:buClr>
                <a:srgbClr val="7D6B5D"/>
              </a:buClr>
              <a:buChar char="–"/>
              <a:defRPr sz="2000">
                <a:solidFill>
                  <a:srgbClr val="7D6B5D"/>
                </a:solidFill>
                <a:latin typeface="Arial" pitchFamily="34" charset="0"/>
                <a:ea typeface="MS PGothic" pitchFamily="34" charset="-128"/>
              </a:defRPr>
            </a:lvl2pPr>
            <a:lvl3pPr marL="1143000" indent="-228600">
              <a:spcBef>
                <a:spcPct val="20000"/>
              </a:spcBef>
              <a:buClr>
                <a:srgbClr val="7D6B5D"/>
              </a:buClr>
              <a:buChar char="•"/>
              <a:defRPr sz="2000">
                <a:solidFill>
                  <a:srgbClr val="7D6B5D"/>
                </a:solidFill>
                <a:latin typeface="Arial" pitchFamily="34" charset="0"/>
                <a:ea typeface="MS PGothic" pitchFamily="34" charset="-128"/>
              </a:defRPr>
            </a:lvl3pPr>
            <a:lvl4pPr marL="1600200" indent="-228600">
              <a:spcBef>
                <a:spcPct val="20000"/>
              </a:spcBef>
              <a:buClr>
                <a:srgbClr val="7D6B5D"/>
              </a:buClr>
              <a:buChar char="–"/>
              <a:defRPr sz="2000">
                <a:solidFill>
                  <a:srgbClr val="7D6B5D"/>
                </a:solidFill>
                <a:latin typeface="Arial" pitchFamily="34" charset="0"/>
                <a:ea typeface="MS PGothic" pitchFamily="34" charset="-128"/>
              </a:defRPr>
            </a:lvl4pPr>
            <a:lvl5pPr marL="2057400" indent="-228600">
              <a:spcBef>
                <a:spcPct val="20000"/>
              </a:spcBef>
              <a:buClr>
                <a:srgbClr val="7D6B5D"/>
              </a:buClr>
              <a:buChar char="»"/>
              <a:defRPr sz="2000">
                <a:solidFill>
                  <a:srgbClr val="7D6B5D"/>
                </a:solidFill>
                <a:latin typeface="Arial" pitchFamily="34" charset="0"/>
                <a:ea typeface="MS PGothic" pitchFamily="34" charset="-128"/>
              </a:defRPr>
            </a:lvl5pPr>
            <a:lvl6pPr marL="25146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6pPr>
            <a:lvl7pPr marL="29718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7pPr>
            <a:lvl8pPr marL="34290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8pPr>
            <a:lvl9pPr marL="38862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9pPr>
          </a:lstStyle>
          <a:p>
            <a:pPr eaLnBrk="1" hangingPunct="1">
              <a:spcBef>
                <a:spcPct val="0"/>
              </a:spcBef>
              <a:buClrTx/>
              <a:buFontTx/>
              <a:buNone/>
            </a:pPr>
            <a:r>
              <a:rPr lang="en-US" altLang="en-US" sz="3200" dirty="0">
                <a:solidFill>
                  <a:schemeClr val="tx1"/>
                </a:solidFill>
                <a:latin typeface="+mj-lt"/>
                <a:ea typeface="+mj-ea"/>
                <a:cs typeface="+mj-cs"/>
              </a:rPr>
              <a:t>Diabetes and hypertension are </a:t>
            </a:r>
            <a:br>
              <a:rPr lang="en-US" altLang="en-US" sz="3200" dirty="0">
                <a:solidFill>
                  <a:schemeClr val="tx1"/>
                </a:solidFill>
                <a:latin typeface="+mj-lt"/>
                <a:ea typeface="+mj-ea"/>
                <a:cs typeface="+mj-cs"/>
              </a:rPr>
            </a:br>
            <a:r>
              <a:rPr lang="en-US" altLang="en-US" sz="3200" dirty="0">
                <a:solidFill>
                  <a:schemeClr val="tx1"/>
                </a:solidFill>
                <a:latin typeface="+mj-lt"/>
                <a:ea typeface="+mj-ea"/>
                <a:cs typeface="+mj-cs"/>
              </a:rPr>
              <a:t>leading causes of kidney failure</a:t>
            </a:r>
          </a:p>
        </p:txBody>
      </p:sp>
      <p:pic>
        <p:nvPicPr>
          <p:cNvPr id="18437" name="Picture 5" descr="2 11"/>
          <p:cNvPicPr>
            <a:picLocks noChangeAspect="1" noChangeArrowheads="1"/>
          </p:cNvPicPr>
          <p:nvPr/>
        </p:nvPicPr>
        <p:blipFill>
          <a:blip r:embed="rId3">
            <a:extLst>
              <a:ext uri="{28A0092B-C50C-407E-A947-70E740481C1C}">
                <a14:useLocalDpi xmlns:a14="http://schemas.microsoft.com/office/drawing/2010/main" val="0"/>
              </a:ext>
            </a:extLst>
          </a:blip>
          <a:srcRect l="49506" t="1744" r="743" b="4034"/>
          <a:stretch>
            <a:fillRect/>
          </a:stretch>
        </p:blipFill>
        <p:spPr bwMode="auto">
          <a:xfrm>
            <a:off x="1768808" y="1524000"/>
            <a:ext cx="5638800" cy="4114800"/>
          </a:xfrm>
          <a:prstGeom prst="rect">
            <a:avLst/>
          </a:prstGeom>
          <a:solidFill>
            <a:schemeClr val="bg1"/>
          </a:solidFill>
          <a:ln w="28575">
            <a:solidFill>
              <a:srgbClr val="800000"/>
            </a:solidFill>
            <a:miter lim="800000"/>
            <a:headEnd/>
            <a:tailEnd/>
          </a:ln>
        </p:spPr>
      </p:pic>
      <p:grpSp>
        <p:nvGrpSpPr>
          <p:cNvPr id="18438" name="Group 6"/>
          <p:cNvGrpSpPr>
            <a:grpSpLocks/>
          </p:cNvGrpSpPr>
          <p:nvPr/>
        </p:nvGrpSpPr>
        <p:grpSpPr bwMode="auto">
          <a:xfrm>
            <a:off x="2911808" y="2080088"/>
            <a:ext cx="1905000" cy="1066800"/>
            <a:chOff x="3552" y="1968"/>
            <a:chExt cx="1200" cy="672"/>
          </a:xfrm>
        </p:grpSpPr>
        <p:pic>
          <p:nvPicPr>
            <p:cNvPr id="18440" name="Picture 7" descr="2 11"/>
            <p:cNvPicPr>
              <a:picLocks noChangeAspect="1" noChangeArrowheads="1"/>
            </p:cNvPicPr>
            <p:nvPr/>
          </p:nvPicPr>
          <p:blipFill>
            <a:blip r:embed="rId3">
              <a:extLst>
                <a:ext uri="{28A0092B-C50C-407E-A947-70E740481C1C}">
                  <a14:useLocalDpi xmlns:a14="http://schemas.microsoft.com/office/drawing/2010/main" val="0"/>
                </a:ext>
              </a:extLst>
            </a:blip>
            <a:srcRect l="9901" t="16287" r="65347" b="51140"/>
            <a:stretch>
              <a:fillRect/>
            </a:stretch>
          </p:blipFill>
          <p:spPr bwMode="auto">
            <a:xfrm>
              <a:off x="3552" y="1968"/>
              <a:ext cx="1200" cy="6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8441" name="Rectangle 8"/>
            <p:cNvSpPr>
              <a:spLocks noChangeArrowheads="1"/>
            </p:cNvSpPr>
            <p:nvPr/>
          </p:nvSpPr>
          <p:spPr bwMode="auto">
            <a:xfrm>
              <a:off x="4512" y="2448"/>
              <a:ext cx="240" cy="19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7D6B5D"/>
                </a:buClr>
                <a:buChar char="•"/>
                <a:defRPr sz="2000">
                  <a:solidFill>
                    <a:srgbClr val="7D6B5D"/>
                  </a:solidFill>
                  <a:latin typeface="Arial" pitchFamily="34" charset="0"/>
                  <a:ea typeface="MS PGothic" pitchFamily="34" charset="-128"/>
                </a:defRPr>
              </a:lvl1pPr>
              <a:lvl2pPr marL="742950" indent="-285750">
                <a:spcBef>
                  <a:spcPct val="20000"/>
                </a:spcBef>
                <a:buClr>
                  <a:srgbClr val="7D6B5D"/>
                </a:buClr>
                <a:buChar char="–"/>
                <a:defRPr sz="2000">
                  <a:solidFill>
                    <a:srgbClr val="7D6B5D"/>
                  </a:solidFill>
                  <a:latin typeface="Arial" pitchFamily="34" charset="0"/>
                  <a:ea typeface="MS PGothic" pitchFamily="34" charset="-128"/>
                </a:defRPr>
              </a:lvl2pPr>
              <a:lvl3pPr marL="1143000" indent="-228600">
                <a:spcBef>
                  <a:spcPct val="20000"/>
                </a:spcBef>
                <a:buClr>
                  <a:srgbClr val="7D6B5D"/>
                </a:buClr>
                <a:buChar char="•"/>
                <a:defRPr sz="2000">
                  <a:solidFill>
                    <a:srgbClr val="7D6B5D"/>
                  </a:solidFill>
                  <a:latin typeface="Arial" pitchFamily="34" charset="0"/>
                  <a:ea typeface="MS PGothic" pitchFamily="34" charset="-128"/>
                </a:defRPr>
              </a:lvl3pPr>
              <a:lvl4pPr marL="1600200" indent="-228600">
                <a:spcBef>
                  <a:spcPct val="20000"/>
                </a:spcBef>
                <a:buClr>
                  <a:srgbClr val="7D6B5D"/>
                </a:buClr>
                <a:buChar char="–"/>
                <a:defRPr sz="2000">
                  <a:solidFill>
                    <a:srgbClr val="7D6B5D"/>
                  </a:solidFill>
                  <a:latin typeface="Arial" pitchFamily="34" charset="0"/>
                  <a:ea typeface="MS PGothic" pitchFamily="34" charset="-128"/>
                </a:defRPr>
              </a:lvl4pPr>
              <a:lvl5pPr marL="2057400" indent="-228600">
                <a:spcBef>
                  <a:spcPct val="20000"/>
                </a:spcBef>
                <a:buClr>
                  <a:srgbClr val="7D6B5D"/>
                </a:buClr>
                <a:buChar char="»"/>
                <a:defRPr sz="2000">
                  <a:solidFill>
                    <a:srgbClr val="7D6B5D"/>
                  </a:solidFill>
                  <a:latin typeface="Arial" pitchFamily="34" charset="0"/>
                  <a:ea typeface="MS PGothic" pitchFamily="34" charset="-128"/>
                </a:defRPr>
              </a:lvl5pPr>
              <a:lvl6pPr marL="25146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6pPr>
              <a:lvl7pPr marL="29718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7pPr>
              <a:lvl8pPr marL="34290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8pPr>
              <a:lvl9pPr marL="38862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9pPr>
            </a:lstStyle>
            <a:p>
              <a:pPr eaLnBrk="1" hangingPunct="1">
                <a:spcBef>
                  <a:spcPct val="0"/>
                </a:spcBef>
                <a:buClrTx/>
                <a:buFontTx/>
                <a:buNone/>
              </a:pPr>
              <a:endParaRPr lang="en-US" altLang="en-US" sz="1800" dirty="0">
                <a:solidFill>
                  <a:schemeClr val="tx1"/>
                </a:solidFill>
              </a:endParaRPr>
            </a:p>
          </p:txBody>
        </p:sp>
        <p:sp>
          <p:nvSpPr>
            <p:cNvPr id="18442" name="Rectangle 9"/>
            <p:cNvSpPr>
              <a:spLocks noChangeArrowheads="1"/>
            </p:cNvSpPr>
            <p:nvPr/>
          </p:nvSpPr>
          <p:spPr bwMode="auto">
            <a:xfrm>
              <a:off x="4512" y="2064"/>
              <a:ext cx="240" cy="2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7D6B5D"/>
                </a:buClr>
                <a:buChar char="•"/>
                <a:defRPr sz="2000">
                  <a:solidFill>
                    <a:srgbClr val="7D6B5D"/>
                  </a:solidFill>
                  <a:latin typeface="Arial" pitchFamily="34" charset="0"/>
                  <a:ea typeface="MS PGothic" pitchFamily="34" charset="-128"/>
                </a:defRPr>
              </a:lvl1pPr>
              <a:lvl2pPr marL="742950" indent="-285750">
                <a:spcBef>
                  <a:spcPct val="20000"/>
                </a:spcBef>
                <a:buClr>
                  <a:srgbClr val="7D6B5D"/>
                </a:buClr>
                <a:buChar char="–"/>
                <a:defRPr sz="2000">
                  <a:solidFill>
                    <a:srgbClr val="7D6B5D"/>
                  </a:solidFill>
                  <a:latin typeface="Arial" pitchFamily="34" charset="0"/>
                  <a:ea typeface="MS PGothic" pitchFamily="34" charset="-128"/>
                </a:defRPr>
              </a:lvl2pPr>
              <a:lvl3pPr marL="1143000" indent="-228600">
                <a:spcBef>
                  <a:spcPct val="20000"/>
                </a:spcBef>
                <a:buClr>
                  <a:srgbClr val="7D6B5D"/>
                </a:buClr>
                <a:buChar char="•"/>
                <a:defRPr sz="2000">
                  <a:solidFill>
                    <a:srgbClr val="7D6B5D"/>
                  </a:solidFill>
                  <a:latin typeface="Arial" pitchFamily="34" charset="0"/>
                  <a:ea typeface="MS PGothic" pitchFamily="34" charset="-128"/>
                </a:defRPr>
              </a:lvl3pPr>
              <a:lvl4pPr marL="1600200" indent="-228600">
                <a:spcBef>
                  <a:spcPct val="20000"/>
                </a:spcBef>
                <a:buClr>
                  <a:srgbClr val="7D6B5D"/>
                </a:buClr>
                <a:buChar char="–"/>
                <a:defRPr sz="2000">
                  <a:solidFill>
                    <a:srgbClr val="7D6B5D"/>
                  </a:solidFill>
                  <a:latin typeface="Arial" pitchFamily="34" charset="0"/>
                  <a:ea typeface="MS PGothic" pitchFamily="34" charset="-128"/>
                </a:defRPr>
              </a:lvl4pPr>
              <a:lvl5pPr marL="2057400" indent="-228600">
                <a:spcBef>
                  <a:spcPct val="20000"/>
                </a:spcBef>
                <a:buClr>
                  <a:srgbClr val="7D6B5D"/>
                </a:buClr>
                <a:buChar char="»"/>
                <a:defRPr sz="2000">
                  <a:solidFill>
                    <a:srgbClr val="7D6B5D"/>
                  </a:solidFill>
                  <a:latin typeface="Arial" pitchFamily="34" charset="0"/>
                  <a:ea typeface="MS PGothic" pitchFamily="34" charset="-128"/>
                </a:defRPr>
              </a:lvl5pPr>
              <a:lvl6pPr marL="25146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6pPr>
              <a:lvl7pPr marL="29718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7pPr>
              <a:lvl8pPr marL="34290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8pPr>
              <a:lvl9pPr marL="38862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9pPr>
            </a:lstStyle>
            <a:p>
              <a:pPr eaLnBrk="1" hangingPunct="1">
                <a:spcBef>
                  <a:spcPct val="0"/>
                </a:spcBef>
                <a:buClrTx/>
                <a:buFontTx/>
                <a:buNone/>
              </a:pPr>
              <a:endParaRPr lang="en-US" altLang="en-US" sz="1800" dirty="0">
                <a:solidFill>
                  <a:schemeClr val="tx1"/>
                </a:solidFill>
              </a:endParaRPr>
            </a:p>
          </p:txBody>
        </p:sp>
      </p:grpSp>
      <p:sp>
        <p:nvSpPr>
          <p:cNvPr id="18439" name="Rectangle 10"/>
          <p:cNvSpPr>
            <a:spLocks noChangeArrowheads="1"/>
          </p:cNvSpPr>
          <p:nvPr/>
        </p:nvSpPr>
        <p:spPr bwMode="auto">
          <a:xfrm>
            <a:off x="381000" y="5759450"/>
            <a:ext cx="853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7D6B5D"/>
              </a:buClr>
              <a:buChar char="•"/>
              <a:defRPr sz="2000">
                <a:solidFill>
                  <a:srgbClr val="7D6B5D"/>
                </a:solidFill>
                <a:latin typeface="Arial" pitchFamily="34" charset="0"/>
                <a:ea typeface="MS PGothic" pitchFamily="34" charset="-128"/>
              </a:defRPr>
            </a:lvl1pPr>
            <a:lvl2pPr marL="742950" indent="-285750">
              <a:spcBef>
                <a:spcPct val="20000"/>
              </a:spcBef>
              <a:buClr>
                <a:srgbClr val="7D6B5D"/>
              </a:buClr>
              <a:buChar char="–"/>
              <a:defRPr sz="2000">
                <a:solidFill>
                  <a:srgbClr val="7D6B5D"/>
                </a:solidFill>
                <a:latin typeface="Arial" pitchFamily="34" charset="0"/>
                <a:ea typeface="MS PGothic" pitchFamily="34" charset="-128"/>
              </a:defRPr>
            </a:lvl2pPr>
            <a:lvl3pPr marL="1143000" indent="-228600">
              <a:spcBef>
                <a:spcPct val="20000"/>
              </a:spcBef>
              <a:buClr>
                <a:srgbClr val="7D6B5D"/>
              </a:buClr>
              <a:buChar char="•"/>
              <a:defRPr sz="2000">
                <a:solidFill>
                  <a:srgbClr val="7D6B5D"/>
                </a:solidFill>
                <a:latin typeface="Arial" pitchFamily="34" charset="0"/>
                <a:ea typeface="MS PGothic" pitchFamily="34" charset="-128"/>
              </a:defRPr>
            </a:lvl3pPr>
            <a:lvl4pPr marL="1600200" indent="-228600">
              <a:spcBef>
                <a:spcPct val="20000"/>
              </a:spcBef>
              <a:buClr>
                <a:srgbClr val="7D6B5D"/>
              </a:buClr>
              <a:buChar char="–"/>
              <a:defRPr sz="2000">
                <a:solidFill>
                  <a:srgbClr val="7D6B5D"/>
                </a:solidFill>
                <a:latin typeface="Arial" pitchFamily="34" charset="0"/>
                <a:ea typeface="MS PGothic" pitchFamily="34" charset="-128"/>
              </a:defRPr>
            </a:lvl4pPr>
            <a:lvl5pPr marL="2057400" indent="-228600">
              <a:spcBef>
                <a:spcPct val="20000"/>
              </a:spcBef>
              <a:buClr>
                <a:srgbClr val="7D6B5D"/>
              </a:buClr>
              <a:buChar char="»"/>
              <a:defRPr sz="2000">
                <a:solidFill>
                  <a:srgbClr val="7D6B5D"/>
                </a:solidFill>
                <a:latin typeface="Arial" pitchFamily="34" charset="0"/>
                <a:ea typeface="MS PGothic" pitchFamily="34" charset="-128"/>
              </a:defRPr>
            </a:lvl5pPr>
            <a:lvl6pPr marL="25146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6pPr>
            <a:lvl7pPr marL="29718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7pPr>
            <a:lvl8pPr marL="34290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8pPr>
            <a:lvl9pPr marL="38862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9pPr>
          </a:lstStyle>
          <a:p>
            <a:pPr algn="ctr" eaLnBrk="1" hangingPunct="1">
              <a:spcBef>
                <a:spcPct val="30000"/>
              </a:spcBef>
              <a:buClrTx/>
              <a:buFontTx/>
              <a:buNone/>
            </a:pPr>
            <a:r>
              <a:rPr lang="en-US" altLang="en-US" sz="1600" dirty="0">
                <a:solidFill>
                  <a:schemeClr val="tx2"/>
                </a:solidFill>
                <a:latin typeface="+mn-lt"/>
              </a:rPr>
              <a:t>Incident ESRD rates, by primary diagnosis, adjusted for age, gender, &amp; race.</a:t>
            </a:r>
            <a:r>
              <a:rPr lang="en-US" altLang="en-US" sz="1600" dirty="0">
                <a:solidFill>
                  <a:schemeClr val="bg1"/>
                </a:solidFill>
                <a:latin typeface="+mn-lt"/>
              </a:rPr>
              <a:t>  </a:t>
            </a:r>
          </a:p>
        </p:txBody>
      </p:sp>
    </p:spTree>
    <p:extLst>
      <p:ext uri="{BB962C8B-B14F-4D97-AF65-F5344CB8AC3E}">
        <p14:creationId xmlns:p14="http://schemas.microsoft.com/office/powerpoint/2010/main" val="1518407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208" y="2468880"/>
            <a:ext cx="7827264" cy="1371600"/>
          </a:xfrm>
        </p:spPr>
        <p:txBody>
          <a:bodyPr/>
          <a:lstStyle/>
          <a:p>
            <a:pPr algn="ctr"/>
            <a:r>
              <a:rPr lang="en-US" dirty="0" smtClean="0"/>
              <a:t>CKD Screening and Evaluation</a:t>
            </a:r>
            <a:endParaRPr lang="en-US" dirty="0"/>
          </a:p>
        </p:txBody>
      </p:sp>
    </p:spTree>
    <p:extLst>
      <p:ext uri="{BB962C8B-B14F-4D97-AF65-F5344CB8AC3E}">
        <p14:creationId xmlns:p14="http://schemas.microsoft.com/office/powerpoint/2010/main" val="1055893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a:bodyPr>
          <a:lstStyle/>
          <a:p>
            <a:r>
              <a:rPr lang="en-US" sz="3500" dirty="0" smtClean="0"/>
              <a:t>Gaps in CKD Diagnosis</a:t>
            </a:r>
            <a:endParaRPr lang="en-US" sz="3500" dirty="0"/>
          </a:p>
        </p:txBody>
      </p:sp>
      <p:sp>
        <p:nvSpPr>
          <p:cNvPr id="5" name="Text Box 4"/>
          <p:cNvSpPr txBox="1"/>
          <p:nvPr/>
        </p:nvSpPr>
        <p:spPr>
          <a:xfrm>
            <a:off x="3276600" y="6248400"/>
            <a:ext cx="5863856" cy="553998"/>
          </a:xfrm>
          <a:prstGeom prst="rect">
            <a:avLst/>
          </a:prstGeom>
          <a:solidFill>
            <a:prstClr val="white"/>
          </a:solidFill>
          <a:ln>
            <a:noFill/>
          </a:ln>
          <a:effectLst/>
        </p:spPr>
        <p:txBody>
          <a:bodyPr rot="0" spcFirstLastPara="0" vert="horz" wrap="square" lIns="0" tIns="0" rIns="0" bIns="0" numCol="1" spcCol="0" rtlCol="0" fromWordArt="0" anchor="t" anchorCtr="0" forceAA="0" compatLnSpc="1">
            <a:prstTxWarp prst="textNoShape">
              <a:avLst/>
            </a:prstTxWarp>
            <a:spAutoFit/>
          </a:bodyPr>
          <a:lstStyle/>
          <a:p>
            <a:pPr marL="0" marR="0">
              <a:spcBef>
                <a:spcPts val="0"/>
              </a:spcBef>
              <a:spcAft>
                <a:spcPts val="1000"/>
              </a:spcAft>
            </a:pPr>
            <a:r>
              <a:rPr lang="en-US" sz="1200" dirty="0" err="1" smtClean="0">
                <a:effectLst/>
                <a:latin typeface="Calibri"/>
                <a:ea typeface="Calibri"/>
                <a:cs typeface="Times New Roman"/>
              </a:rPr>
              <a:t>Szczech</a:t>
            </a:r>
            <a:r>
              <a:rPr lang="en-US" sz="1200" dirty="0">
                <a:effectLst/>
                <a:latin typeface="Calibri"/>
                <a:ea typeface="Calibri"/>
                <a:cs typeface="Times New Roman"/>
              </a:rPr>
              <a:t>, Lynda A, et al. "Primary Care Detection of Chronic Kidney Disease in Adults with Type-2 Diabetes: The ADD-CKD Study (Awareness, Detection and Drug Therapy in Type-2 Diabetes and Chronic Kidney Disease)." </a:t>
            </a:r>
            <a:r>
              <a:rPr lang="en-US" sz="1200" i="1" dirty="0">
                <a:effectLst/>
                <a:latin typeface="Calibri"/>
                <a:ea typeface="Calibri"/>
                <a:cs typeface="Times New Roman"/>
              </a:rPr>
              <a:t>PLOS One - In press</a:t>
            </a:r>
            <a:r>
              <a:rPr lang="en-US" sz="1200" dirty="0">
                <a:effectLst/>
                <a:latin typeface="Calibri"/>
                <a:ea typeface="Calibri"/>
                <a:cs typeface="Times New Roman"/>
              </a:rPr>
              <a:t> (2014</a:t>
            </a:r>
            <a:r>
              <a:rPr lang="en-US" sz="1200" dirty="0" smtClean="0">
                <a:effectLst/>
                <a:latin typeface="Calibri"/>
                <a:ea typeface="Calibri"/>
                <a:cs typeface="Times New Roman"/>
              </a:rPr>
              <a:t>).</a:t>
            </a:r>
            <a:endParaRPr lang="en-US" sz="1200" dirty="0">
              <a:effectLst/>
              <a:latin typeface="Calibri"/>
              <a:ea typeface="Calibri"/>
              <a:cs typeface="Times New Roman"/>
            </a:endParaRPr>
          </a:p>
        </p:txBody>
      </p:sp>
      <p:graphicFrame>
        <p:nvGraphicFramePr>
          <p:cNvPr id="6" name="Chart 5"/>
          <p:cNvGraphicFramePr/>
          <p:nvPr>
            <p:extLst>
              <p:ext uri="{D42A27DB-BD31-4B8C-83A1-F6EECF244321}">
                <p14:modId xmlns:p14="http://schemas.microsoft.com/office/powerpoint/2010/main" val="1736152730"/>
              </p:ext>
            </p:extLst>
          </p:nvPr>
        </p:nvGraphicFramePr>
        <p:xfrm>
          <a:off x="990600" y="1524000"/>
          <a:ext cx="7467601"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5842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p:nvPr/>
        </p:nvSpPr>
        <p:spPr>
          <a:xfrm>
            <a:off x="139317" y="649774"/>
            <a:ext cx="5728083" cy="660066"/>
          </a:xfrm>
          <a:prstGeom prst="rect">
            <a:avLst/>
          </a:prstGeom>
        </p:spPr>
        <p:txBody>
          <a:bodyPr vert="horz" wrap="square" lIns="0" tIns="0" rIns="0" bIns="0" rtlCol="0">
            <a:noAutofit/>
          </a:bodyPr>
          <a:lstStyle/>
          <a:p>
            <a:pPr marL="424815">
              <a:lnSpc>
                <a:spcPct val="100000"/>
              </a:lnSpc>
            </a:pPr>
            <a:r>
              <a:rPr lang="en-US" sz="3500" dirty="0">
                <a:solidFill>
                  <a:schemeClr val="tx1">
                    <a:lumMod val="65000"/>
                    <a:lumOff val="35000"/>
                  </a:schemeClr>
                </a:solidFill>
                <a:ea typeface="+mj-ea"/>
                <a:cs typeface="+mj-cs"/>
              </a:rPr>
              <a:t>Improved Diagnosis…</a:t>
            </a:r>
          </a:p>
          <a:p>
            <a:pPr marL="424815">
              <a:lnSpc>
                <a:spcPct val="100000"/>
              </a:lnSpc>
            </a:pPr>
            <a:endParaRPr sz="1400" dirty="0">
              <a:latin typeface="Segoe UI"/>
              <a:cs typeface="Segoe UI"/>
            </a:endParaRPr>
          </a:p>
        </p:txBody>
      </p:sp>
      <p:sp>
        <p:nvSpPr>
          <p:cNvPr id="3" name="Rectangle 2"/>
          <p:cNvSpPr/>
          <p:nvPr/>
        </p:nvSpPr>
        <p:spPr>
          <a:xfrm>
            <a:off x="533400" y="1448812"/>
            <a:ext cx="7467600" cy="3416320"/>
          </a:xfrm>
          <a:prstGeom prst="rect">
            <a:avLst/>
          </a:prstGeom>
        </p:spPr>
        <p:txBody>
          <a:bodyPr wrap="square">
            <a:spAutoFit/>
          </a:bodyPr>
          <a:lstStyle/>
          <a:p>
            <a:r>
              <a:rPr lang="en-US" sz="2400" dirty="0"/>
              <a:t>Studies demonstrate that clinician behavior changes when CKD diagnosis </a:t>
            </a:r>
            <a:r>
              <a:rPr lang="en-US" sz="2400" dirty="0" smtClean="0"/>
              <a:t>improves. Significant </a:t>
            </a:r>
            <a:r>
              <a:rPr lang="en-US" sz="2400" dirty="0"/>
              <a:t>improvements </a:t>
            </a:r>
            <a:r>
              <a:rPr lang="en-US" sz="2400" dirty="0" smtClean="0"/>
              <a:t>realized in:</a:t>
            </a:r>
            <a:r>
              <a:rPr lang="en-US" sz="2400" baseline="30000" dirty="0" smtClean="0"/>
              <a:t>1-3</a:t>
            </a:r>
            <a:endParaRPr lang="en-US" sz="2400" baseline="30000" dirty="0"/>
          </a:p>
          <a:p>
            <a:pPr marL="800100" lvl="1" indent="-342900">
              <a:buClr>
                <a:srgbClr val="F07C1C"/>
              </a:buClr>
              <a:buFont typeface="Arial" panose="020B0604020202020204" pitchFamily="34" charset="0"/>
              <a:buChar char="•"/>
            </a:pPr>
            <a:endParaRPr lang="en-US" sz="2400" dirty="0" smtClean="0"/>
          </a:p>
          <a:p>
            <a:pPr marL="800100" lvl="1" indent="-342900">
              <a:buClr>
                <a:srgbClr val="F07C1C"/>
              </a:buClr>
              <a:buFont typeface="Arial" panose="020B0604020202020204" pitchFamily="34" charset="0"/>
              <a:buChar char="•"/>
            </a:pPr>
            <a:r>
              <a:rPr lang="en-US" sz="2400" dirty="0" smtClean="0"/>
              <a:t>Increased </a:t>
            </a:r>
            <a:r>
              <a:rPr lang="en-US" sz="2400" dirty="0"/>
              <a:t>urinary albumin testing</a:t>
            </a:r>
          </a:p>
          <a:p>
            <a:pPr marL="800100" lvl="1" indent="-342900">
              <a:buClr>
                <a:srgbClr val="F07C1C"/>
              </a:buClr>
              <a:buFont typeface="Arial" panose="020B0604020202020204" pitchFamily="34" charset="0"/>
              <a:buChar char="•"/>
            </a:pPr>
            <a:r>
              <a:rPr lang="en-US" sz="2400" dirty="0"/>
              <a:t>Increased appropriate use of </a:t>
            </a:r>
            <a:r>
              <a:rPr lang="en-US" sz="2400" dirty="0" err="1"/>
              <a:t>ACEi</a:t>
            </a:r>
            <a:r>
              <a:rPr lang="en-US" sz="2400" dirty="0"/>
              <a:t> or ARB</a:t>
            </a:r>
          </a:p>
          <a:p>
            <a:pPr marL="800100" lvl="1" indent="-342900">
              <a:buClr>
                <a:srgbClr val="F07C1C"/>
              </a:buClr>
              <a:buFont typeface="Arial" panose="020B0604020202020204" pitchFamily="34" charset="0"/>
              <a:buChar char="•"/>
            </a:pPr>
            <a:r>
              <a:rPr lang="en-US" sz="2400" dirty="0"/>
              <a:t>Avoidance of NSAIDs prescribing among patients with low </a:t>
            </a:r>
            <a:r>
              <a:rPr lang="en-US" sz="2400" dirty="0" err="1"/>
              <a:t>eGFR</a:t>
            </a:r>
            <a:endParaRPr lang="en-US" sz="2400" dirty="0"/>
          </a:p>
          <a:p>
            <a:pPr marL="800100" lvl="1" indent="-342900">
              <a:buClr>
                <a:srgbClr val="F07C1C"/>
              </a:buClr>
              <a:buFont typeface="Arial" panose="020B0604020202020204" pitchFamily="34" charset="0"/>
              <a:buChar char="•"/>
            </a:pPr>
            <a:r>
              <a:rPr lang="en-US" sz="2400" dirty="0"/>
              <a:t>Appropriate nephrology </a:t>
            </a:r>
            <a:r>
              <a:rPr lang="en-US" sz="2400" dirty="0" smtClean="0"/>
              <a:t>consultation</a:t>
            </a:r>
            <a:endParaRPr lang="en-US" sz="2400" dirty="0"/>
          </a:p>
        </p:txBody>
      </p:sp>
      <p:sp>
        <p:nvSpPr>
          <p:cNvPr id="11" name="Text Box 4"/>
          <p:cNvSpPr txBox="1"/>
          <p:nvPr/>
        </p:nvSpPr>
        <p:spPr>
          <a:xfrm>
            <a:off x="5638800" y="6227802"/>
            <a:ext cx="3429000" cy="553998"/>
          </a:xfrm>
          <a:prstGeom prst="rect">
            <a:avLst/>
          </a:prstGeom>
          <a:solidFill>
            <a:prstClr val="white"/>
          </a:solidFill>
          <a:ln>
            <a:noFill/>
          </a:ln>
          <a:effectLst/>
        </p:spPr>
        <p:txBody>
          <a:bodyPr rot="0" spcFirstLastPara="0" vert="horz" wrap="square" lIns="0" tIns="0" rIns="0" bIns="0" numCol="1" spcCol="0" rtlCol="0" fromWordArt="0" anchor="t" anchorCtr="0" forceAA="0" compatLnSpc="1">
            <a:prstTxWarp prst="textNoShape">
              <a:avLst/>
            </a:prstTxWarp>
            <a:spAutoFit/>
          </a:bodyPr>
          <a:lstStyle/>
          <a:p>
            <a:pPr marL="228600" indent="-228600">
              <a:buFont typeface="+mj-lt"/>
              <a:buAutoNum type="arabicPeriod"/>
            </a:pPr>
            <a:r>
              <a:rPr lang="en-US" sz="1200" dirty="0" smtClean="0"/>
              <a:t>Wei L, et al. </a:t>
            </a:r>
            <a:r>
              <a:rPr lang="en-US" sz="1200" i="1" dirty="0" smtClean="0"/>
              <a:t>Kidney Int. </a:t>
            </a:r>
            <a:r>
              <a:rPr lang="en-US" sz="1200" dirty="0" smtClean="0"/>
              <a:t>2013;84:174-178.</a:t>
            </a:r>
            <a:endParaRPr lang="en-US" sz="1200" dirty="0"/>
          </a:p>
          <a:p>
            <a:pPr marL="228600" indent="-228600">
              <a:buFont typeface="+mj-lt"/>
              <a:buAutoNum type="arabicPeriod"/>
            </a:pPr>
            <a:r>
              <a:rPr lang="en-US" sz="1200" dirty="0" smtClean="0"/>
              <a:t>Chan M, et al. </a:t>
            </a:r>
            <a:r>
              <a:rPr lang="en-US" sz="1200" i="1" dirty="0"/>
              <a:t>Am J </a:t>
            </a:r>
            <a:r>
              <a:rPr lang="en-US" sz="1200" i="1" dirty="0" smtClean="0"/>
              <a:t>Med</a:t>
            </a:r>
            <a:r>
              <a:rPr lang="en-US" sz="1200" dirty="0" smtClean="0"/>
              <a:t>. 2007:120;1063-1070</a:t>
            </a:r>
            <a:r>
              <a:rPr lang="en-US" sz="1200" dirty="0"/>
              <a:t>.</a:t>
            </a:r>
          </a:p>
          <a:p>
            <a:pPr marL="228600" indent="-228600" fontAlgn="base">
              <a:spcBef>
                <a:spcPct val="0"/>
              </a:spcBef>
              <a:spcAft>
                <a:spcPct val="0"/>
              </a:spcAft>
              <a:buFont typeface="+mj-lt"/>
              <a:buAutoNum type="arabicPeriod"/>
            </a:pPr>
            <a:r>
              <a:rPr lang="en-US" sz="1200" dirty="0">
                <a:solidFill>
                  <a:prstClr val="black"/>
                </a:solidFill>
              </a:rPr>
              <a:t>Fink </a:t>
            </a:r>
            <a:r>
              <a:rPr lang="en-US" sz="1200" dirty="0" smtClean="0">
                <a:solidFill>
                  <a:prstClr val="black"/>
                </a:solidFill>
              </a:rPr>
              <a:t>J, et </a:t>
            </a:r>
            <a:r>
              <a:rPr lang="en-US" sz="1200" dirty="0">
                <a:solidFill>
                  <a:prstClr val="black"/>
                </a:solidFill>
              </a:rPr>
              <a:t>al. </a:t>
            </a:r>
            <a:r>
              <a:rPr lang="en-US" sz="1200" i="1" dirty="0">
                <a:solidFill>
                  <a:prstClr val="black"/>
                </a:solidFill>
              </a:rPr>
              <a:t>Am J Kidney Dis</a:t>
            </a:r>
            <a:r>
              <a:rPr lang="en-US" sz="1200" dirty="0">
                <a:solidFill>
                  <a:prstClr val="black"/>
                </a:solidFill>
              </a:rPr>
              <a:t>. </a:t>
            </a:r>
            <a:r>
              <a:rPr lang="en-US" sz="1200" dirty="0" smtClean="0">
                <a:solidFill>
                  <a:prstClr val="black"/>
                </a:solidFill>
              </a:rPr>
              <a:t>2009,53:681-668.</a:t>
            </a:r>
            <a:endParaRPr lang="en-US" sz="1200" dirty="0">
              <a:effectLst/>
              <a:latin typeface="Calibri"/>
              <a:ea typeface="Calibri"/>
              <a:cs typeface="Times New Roman"/>
            </a:endParaRPr>
          </a:p>
        </p:txBody>
      </p:sp>
    </p:spTree>
    <p:extLst>
      <p:ext uri="{BB962C8B-B14F-4D97-AF65-F5344CB8AC3E}">
        <p14:creationId xmlns:p14="http://schemas.microsoft.com/office/powerpoint/2010/main" val="2072563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640" y="405318"/>
            <a:ext cx="7827264" cy="509082"/>
          </a:xfrm>
        </p:spPr>
        <p:txBody>
          <a:bodyPr>
            <a:noAutofit/>
          </a:bodyPr>
          <a:lstStyle/>
          <a:p>
            <a:r>
              <a:rPr lang="en-US" sz="3600" dirty="0"/>
              <a:t>Screening </a:t>
            </a:r>
            <a:r>
              <a:rPr lang="en-US" sz="3600" dirty="0" smtClean="0"/>
              <a:t>Tools: </a:t>
            </a:r>
            <a:r>
              <a:rPr lang="en-US" sz="3600" dirty="0" err="1" smtClean="0"/>
              <a:t>eGFR</a:t>
            </a:r>
            <a:endParaRPr lang="en-US" sz="3600" dirty="0"/>
          </a:p>
        </p:txBody>
      </p:sp>
      <p:sp>
        <p:nvSpPr>
          <p:cNvPr id="3" name="Content Placeholder 2"/>
          <p:cNvSpPr>
            <a:spLocks noGrp="1"/>
          </p:cNvSpPr>
          <p:nvPr>
            <p:ph idx="1"/>
          </p:nvPr>
        </p:nvSpPr>
        <p:spPr>
          <a:xfrm>
            <a:off x="685800" y="1066800"/>
            <a:ext cx="7772400" cy="3962400"/>
          </a:xfrm>
        </p:spPr>
        <p:txBody>
          <a:bodyPr>
            <a:noAutofit/>
          </a:bodyPr>
          <a:lstStyle/>
          <a:p>
            <a:r>
              <a:rPr lang="en-US" sz="2400" dirty="0" smtClean="0"/>
              <a:t>Considered the </a:t>
            </a:r>
            <a:r>
              <a:rPr lang="en-US" sz="2400" dirty="0"/>
              <a:t>best overall index of kidney function. </a:t>
            </a:r>
            <a:endParaRPr lang="en-US" sz="2400" dirty="0" smtClean="0"/>
          </a:p>
          <a:p>
            <a:r>
              <a:rPr lang="en-US" sz="2400" dirty="0" smtClean="0"/>
              <a:t>Normal</a:t>
            </a:r>
            <a:r>
              <a:rPr lang="en-US" sz="2400" dirty="0"/>
              <a:t> GFR varies according to age, sex, and body size, and declines with age. </a:t>
            </a:r>
            <a:endParaRPr lang="en-US" sz="2400" dirty="0" smtClean="0"/>
          </a:p>
          <a:p>
            <a:r>
              <a:rPr lang="en-US" sz="2400" dirty="0" smtClean="0"/>
              <a:t>The NKF recommends using </a:t>
            </a:r>
            <a:r>
              <a:rPr lang="en-US" sz="2400" dirty="0"/>
              <a:t>the CKD-EPI Creatinine Equation (2009) to estimate GFR. Other useful calculators related to kidney disease </a:t>
            </a:r>
            <a:r>
              <a:rPr lang="en-US" sz="2400" dirty="0" smtClean="0"/>
              <a:t>include MDRD and </a:t>
            </a:r>
            <a:r>
              <a:rPr lang="en-US" sz="2400" dirty="0" err="1" smtClean="0"/>
              <a:t>Cockroft</a:t>
            </a:r>
            <a:r>
              <a:rPr lang="en-US" sz="2400" dirty="0" smtClean="0"/>
              <a:t> Gault.</a:t>
            </a:r>
          </a:p>
          <a:p>
            <a:r>
              <a:rPr lang="en-US" altLang="en-US" sz="2400" dirty="0" smtClean="0"/>
              <a:t>GFR </a:t>
            </a:r>
            <a:r>
              <a:rPr lang="en-US" altLang="en-US" sz="2400" dirty="0"/>
              <a:t>calculators are available online at </a:t>
            </a:r>
            <a:r>
              <a:rPr lang="en-US" altLang="en-US" sz="2400" dirty="0">
                <a:hlinkClick r:id="rId3"/>
              </a:rPr>
              <a:t>www.kidney.org/GFR</a:t>
            </a:r>
            <a:r>
              <a:rPr lang="en-US" altLang="en-US" sz="2400" dirty="0" smtClean="0"/>
              <a:t>.</a:t>
            </a:r>
            <a:endParaRPr lang="en-US" altLang="en-US" sz="2400" dirty="0"/>
          </a:p>
        </p:txBody>
      </p:sp>
      <p:sp>
        <p:nvSpPr>
          <p:cNvPr id="5" name="Rectangle 4"/>
          <p:cNvSpPr/>
          <p:nvPr/>
        </p:nvSpPr>
        <p:spPr>
          <a:xfrm>
            <a:off x="1828800" y="6248400"/>
            <a:ext cx="7315201" cy="430887"/>
          </a:xfrm>
          <a:prstGeom prst="rect">
            <a:avLst/>
          </a:prstGeom>
        </p:spPr>
        <p:txBody>
          <a:bodyPr wrap="square">
            <a:spAutoFit/>
          </a:bodyPr>
          <a:lstStyle/>
          <a:p>
            <a:r>
              <a:rPr lang="en-US" sz="1100" dirty="0" smtClean="0"/>
              <a:t>Summary </a:t>
            </a:r>
            <a:r>
              <a:rPr lang="en-US" sz="1100" dirty="0"/>
              <a:t>of the MDRD Study and CKD-EPI Estimating </a:t>
            </a:r>
            <a:r>
              <a:rPr lang="en-US" sz="1100" dirty="0" smtClean="0"/>
              <a:t>Equations: </a:t>
            </a:r>
            <a:endParaRPr lang="en-US" sz="1100" dirty="0" smtClean="0">
              <a:hlinkClick r:id=""/>
            </a:endParaRPr>
          </a:p>
          <a:p>
            <a:r>
              <a:rPr lang="en-US" sz="1100" dirty="0" smtClean="0">
                <a:hlinkClick r:id=""/>
              </a:rPr>
              <a:t>https</a:t>
            </a:r>
            <a:r>
              <a:rPr lang="en-US" sz="1100" dirty="0">
                <a:hlinkClick r:id="rId4"/>
              </a:rPr>
              <a:t>://</a:t>
            </a:r>
            <a:r>
              <a:rPr lang="en-US" sz="1100" dirty="0" smtClean="0">
                <a:hlinkClick r:id="rId4"/>
              </a:rPr>
              <a:t>www.kidney.org/sites/default/files/docs/mdrd-study-and-ckd-epi-gfr-estimating-equations-summary-ta.pdf</a:t>
            </a:r>
            <a:endParaRPr lang="en-US" sz="1100" dirty="0"/>
          </a:p>
        </p:txBody>
      </p:sp>
    </p:spTree>
    <p:extLst>
      <p:ext uri="{BB962C8B-B14F-4D97-AF65-F5344CB8AC3E}">
        <p14:creationId xmlns:p14="http://schemas.microsoft.com/office/powerpoint/2010/main" val="2540718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Tools: ACR</a:t>
            </a:r>
            <a:endParaRPr lang="en-US" dirty="0"/>
          </a:p>
        </p:txBody>
      </p:sp>
      <p:sp>
        <p:nvSpPr>
          <p:cNvPr id="3" name="Content Placeholder 2"/>
          <p:cNvSpPr>
            <a:spLocks noGrp="1"/>
          </p:cNvSpPr>
          <p:nvPr>
            <p:ph idx="1"/>
          </p:nvPr>
        </p:nvSpPr>
        <p:spPr>
          <a:xfrm>
            <a:off x="658368" y="1371600"/>
            <a:ext cx="7827264" cy="4287520"/>
          </a:xfrm>
        </p:spPr>
        <p:txBody>
          <a:bodyPr/>
          <a:lstStyle/>
          <a:p>
            <a:r>
              <a:rPr lang="en-US" sz="2000" dirty="0" smtClean="0"/>
              <a:t>Urinary albumin-to-creatinine ratio (ACR) is </a:t>
            </a:r>
            <a:r>
              <a:rPr lang="en-US" sz="2000" dirty="0"/>
              <a:t>calculated by dividing albumin concentration </a:t>
            </a:r>
            <a:r>
              <a:rPr lang="en-US" sz="2000" dirty="0" smtClean="0"/>
              <a:t>in milligrams </a:t>
            </a:r>
            <a:r>
              <a:rPr lang="en-US" sz="2000" dirty="0"/>
              <a:t>by creatinine concentration in grams</a:t>
            </a:r>
            <a:r>
              <a:rPr lang="en-US" sz="2000" dirty="0" smtClean="0"/>
              <a:t>.</a:t>
            </a:r>
          </a:p>
          <a:p>
            <a:r>
              <a:rPr lang="en-US" sz="2000" dirty="0" smtClean="0"/>
              <a:t>Creatinine </a:t>
            </a:r>
            <a:r>
              <a:rPr lang="en-US" sz="2000" dirty="0"/>
              <a:t>assists in </a:t>
            </a:r>
            <a:r>
              <a:rPr lang="en-US" sz="2000" dirty="0" smtClean="0"/>
              <a:t>adjusting albumin </a:t>
            </a:r>
            <a:r>
              <a:rPr lang="en-US" sz="2000" dirty="0"/>
              <a:t>levels for varying urine concentrations, which allows for more </a:t>
            </a:r>
            <a:r>
              <a:rPr lang="en-US" sz="2000" dirty="0" smtClean="0"/>
              <a:t>accurate results </a:t>
            </a:r>
            <a:r>
              <a:rPr lang="en-US" sz="2000" dirty="0"/>
              <a:t>versus albumin alone.</a:t>
            </a:r>
            <a:endParaRPr lang="en-US" sz="2000" dirty="0" smtClean="0"/>
          </a:p>
          <a:p>
            <a:r>
              <a:rPr lang="en-US" sz="2000" dirty="0" smtClean="0"/>
              <a:t>Spot </a:t>
            </a:r>
            <a:r>
              <a:rPr lang="en-US" sz="2000" dirty="0"/>
              <a:t>urine </a:t>
            </a:r>
            <a:r>
              <a:rPr lang="en-US" sz="2000" dirty="0" smtClean="0"/>
              <a:t>albumin-to-creatinine </a:t>
            </a:r>
            <a:r>
              <a:rPr lang="en-US" sz="2000" dirty="0"/>
              <a:t>ratio for quantification of proteinuria</a:t>
            </a:r>
          </a:p>
          <a:p>
            <a:pPr lvl="1"/>
            <a:r>
              <a:rPr lang="en-US" sz="2000" dirty="0"/>
              <a:t>New guidelines classify albuminuria as mild, moderately or severely increased</a:t>
            </a:r>
          </a:p>
          <a:p>
            <a:r>
              <a:rPr lang="en-US" sz="2000" dirty="0"/>
              <a:t>First morning void preferable</a:t>
            </a:r>
          </a:p>
          <a:p>
            <a:r>
              <a:rPr lang="en-US" sz="2000" dirty="0"/>
              <a:t>24hr urine test rarely necessary</a:t>
            </a:r>
          </a:p>
        </p:txBody>
      </p:sp>
    </p:spTree>
    <p:extLst>
      <p:ext uri="{BB962C8B-B14F-4D97-AF65-F5344CB8AC3E}">
        <p14:creationId xmlns:p14="http://schemas.microsoft.com/office/powerpoint/2010/main" val="2572742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for CKD</a:t>
            </a:r>
            <a:endParaRPr lang="en-US" dirty="0"/>
          </a:p>
        </p:txBody>
      </p:sp>
      <p:sp>
        <p:nvSpPr>
          <p:cNvPr id="3" name="Content Placeholder 2"/>
          <p:cNvSpPr>
            <a:spLocks noGrp="1"/>
          </p:cNvSpPr>
          <p:nvPr>
            <p:ph idx="1"/>
          </p:nvPr>
        </p:nvSpPr>
        <p:spPr>
          <a:xfrm>
            <a:off x="658368" y="1332688"/>
            <a:ext cx="7827264" cy="3754877"/>
          </a:xfrm>
        </p:spPr>
        <p:txBody>
          <a:bodyPr>
            <a:normAutofit/>
          </a:bodyPr>
          <a:lstStyle/>
          <a:p>
            <a:r>
              <a:rPr lang="en-US" sz="2600" dirty="0" smtClean="0"/>
              <a:t>Abnormalities </a:t>
            </a:r>
            <a:r>
              <a:rPr lang="en-US" sz="2600" dirty="0"/>
              <a:t>of kidney structure or function, present for &gt;3 months</a:t>
            </a:r>
            <a:r>
              <a:rPr lang="en-US" sz="2600" dirty="0" smtClean="0"/>
              <a:t>, with </a:t>
            </a:r>
            <a:r>
              <a:rPr lang="en-US" sz="2600" dirty="0"/>
              <a:t>implications for health</a:t>
            </a:r>
          </a:p>
          <a:p>
            <a:r>
              <a:rPr lang="en-US" sz="2600" dirty="0" smtClean="0"/>
              <a:t>Either </a:t>
            </a:r>
            <a:r>
              <a:rPr lang="en-US" sz="2600" dirty="0"/>
              <a:t>of the following must be present for &gt;3 months:</a:t>
            </a:r>
          </a:p>
          <a:p>
            <a:pPr lvl="1"/>
            <a:r>
              <a:rPr lang="en-US" sz="2600" dirty="0"/>
              <a:t>ACR</a:t>
            </a:r>
            <a:r>
              <a:rPr lang="en-US" sz="2600" dirty="0" smtClean="0"/>
              <a:t> </a:t>
            </a:r>
            <a:r>
              <a:rPr lang="en-US" sz="2600" dirty="0"/>
              <a:t>&gt;30 mg/g</a:t>
            </a:r>
          </a:p>
          <a:p>
            <a:pPr lvl="1"/>
            <a:r>
              <a:rPr lang="en-US" sz="2600" dirty="0" smtClean="0"/>
              <a:t>Markers </a:t>
            </a:r>
            <a:r>
              <a:rPr lang="en-US" sz="2600" dirty="0"/>
              <a:t>of kidney </a:t>
            </a:r>
            <a:r>
              <a:rPr lang="en-US" sz="2600" dirty="0" smtClean="0"/>
              <a:t>damage (one or more*)</a:t>
            </a:r>
            <a:endParaRPr lang="en-US" sz="2600" dirty="0"/>
          </a:p>
          <a:p>
            <a:pPr lvl="1"/>
            <a:r>
              <a:rPr lang="en-US" sz="2600" dirty="0" smtClean="0"/>
              <a:t>GFR </a:t>
            </a:r>
            <a:r>
              <a:rPr lang="en-US" sz="2600" dirty="0"/>
              <a:t>&lt;60 mL/min/1.73 m</a:t>
            </a:r>
            <a:r>
              <a:rPr lang="en-US" sz="2600" baseline="30000" dirty="0"/>
              <a:t>2</a:t>
            </a:r>
          </a:p>
        </p:txBody>
      </p:sp>
      <p:sp>
        <p:nvSpPr>
          <p:cNvPr id="4" name="Text Box 45"/>
          <p:cNvSpPr txBox="1">
            <a:spLocks noChangeArrowheads="1"/>
          </p:cNvSpPr>
          <p:nvPr/>
        </p:nvSpPr>
        <p:spPr bwMode="auto">
          <a:xfrm>
            <a:off x="797666" y="5388106"/>
            <a:ext cx="765566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r>
              <a:rPr lang="en-US" sz="1400" dirty="0" smtClean="0"/>
              <a:t>*Markers </a:t>
            </a:r>
            <a:r>
              <a:rPr lang="en-US" sz="1400" dirty="0"/>
              <a:t>of kidney </a:t>
            </a:r>
            <a:r>
              <a:rPr lang="en-US" sz="1400" dirty="0" smtClean="0"/>
              <a:t>damage can include </a:t>
            </a:r>
            <a:r>
              <a:rPr lang="en-US" sz="1400" dirty="0" err="1" smtClean="0"/>
              <a:t>nephrotic</a:t>
            </a:r>
            <a:r>
              <a:rPr lang="en-US" sz="1400" dirty="0" smtClean="0"/>
              <a:t> </a:t>
            </a:r>
            <a:r>
              <a:rPr lang="en-US" sz="1400" dirty="0"/>
              <a:t>syndrome</a:t>
            </a:r>
            <a:r>
              <a:rPr lang="en-US" sz="1400" dirty="0" smtClean="0"/>
              <a:t>, nephritic </a:t>
            </a:r>
            <a:r>
              <a:rPr lang="en-US" sz="1400" dirty="0"/>
              <a:t>syndrome, tubular syndromes, </a:t>
            </a:r>
            <a:r>
              <a:rPr lang="en-US" sz="1400" dirty="0" smtClean="0"/>
              <a:t>urinary tract </a:t>
            </a:r>
            <a:r>
              <a:rPr lang="en-US" sz="1400" dirty="0"/>
              <a:t>symptoms, asymptomatic </a:t>
            </a:r>
            <a:r>
              <a:rPr lang="en-US" sz="1400" dirty="0" smtClean="0"/>
              <a:t>urinalysis abnormalities</a:t>
            </a:r>
            <a:r>
              <a:rPr lang="en-US" sz="1400" dirty="0"/>
              <a:t>, asymptomatic </a:t>
            </a:r>
            <a:r>
              <a:rPr lang="en-US" sz="1400" dirty="0" smtClean="0"/>
              <a:t>radiologic abnormalities</a:t>
            </a:r>
            <a:r>
              <a:rPr lang="en-US" sz="1400" dirty="0"/>
              <a:t>, hypertension due to kidney </a:t>
            </a:r>
            <a:r>
              <a:rPr lang="en-US" sz="1400" dirty="0" smtClean="0"/>
              <a:t>disease.</a:t>
            </a:r>
            <a:r>
              <a:rPr lang="en-US" sz="1400" dirty="0" smtClean="0">
                <a:solidFill>
                  <a:srgbClr val="FFFFFF"/>
                </a:solidFill>
              </a:rPr>
              <a:t>m²</a:t>
            </a:r>
          </a:p>
        </p:txBody>
      </p:sp>
    </p:spTree>
    <p:extLst>
      <p:ext uri="{BB962C8B-B14F-4D97-AF65-F5344CB8AC3E}">
        <p14:creationId xmlns:p14="http://schemas.microsoft.com/office/powerpoint/2010/main" val="3695974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346674" y="561784"/>
            <a:ext cx="849252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eaLnBrk="1" fontAlgn="base" hangingPunct="1">
              <a:spcBef>
                <a:spcPct val="0"/>
              </a:spcBef>
              <a:spcAft>
                <a:spcPct val="0"/>
              </a:spcAft>
            </a:pPr>
            <a:r>
              <a:rPr lang="en-US" sz="2200" dirty="0">
                <a:latin typeface="+mj-lt"/>
                <a:ea typeface="+mj-ea"/>
                <a:cs typeface="+mj-cs"/>
              </a:rPr>
              <a:t>Old Classification of CKD as Defined by </a:t>
            </a:r>
            <a:r>
              <a:rPr lang="en-US" sz="2200" dirty="0" smtClean="0">
                <a:latin typeface="+mj-lt"/>
                <a:ea typeface="+mj-ea"/>
                <a:cs typeface="+mj-cs"/>
              </a:rPr>
              <a:t>Kidney </a:t>
            </a:r>
            <a:r>
              <a:rPr lang="en-US" sz="2200" dirty="0">
                <a:latin typeface="+mj-lt"/>
                <a:ea typeface="+mj-ea"/>
                <a:cs typeface="+mj-cs"/>
              </a:rPr>
              <a:t>Disease Outcomes Quality Initiative (KDOQI) Modified </a:t>
            </a:r>
            <a:r>
              <a:rPr lang="en-US" sz="2200" dirty="0" smtClean="0">
                <a:latin typeface="+mj-lt"/>
                <a:ea typeface="+mj-ea"/>
                <a:cs typeface="+mj-cs"/>
              </a:rPr>
              <a:t>and Endorsed </a:t>
            </a:r>
            <a:r>
              <a:rPr lang="en-US" sz="2200" dirty="0">
                <a:latin typeface="+mj-lt"/>
                <a:ea typeface="+mj-ea"/>
                <a:cs typeface="+mj-cs"/>
              </a:rPr>
              <a:t>by KDIGO</a:t>
            </a:r>
          </a:p>
        </p:txBody>
      </p:sp>
      <p:sp>
        <p:nvSpPr>
          <p:cNvPr id="41001" name="Text Box 45"/>
          <p:cNvSpPr txBox="1">
            <a:spLocks noChangeArrowheads="1"/>
          </p:cNvSpPr>
          <p:nvPr/>
        </p:nvSpPr>
        <p:spPr bwMode="auto">
          <a:xfrm>
            <a:off x="3243263" y="5973762"/>
            <a:ext cx="28841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eaLnBrk="1" fontAlgn="base" hangingPunct="1">
              <a:spcBef>
                <a:spcPct val="0"/>
              </a:spcBef>
              <a:spcAft>
                <a:spcPct val="0"/>
              </a:spcAft>
            </a:pPr>
            <a:r>
              <a:rPr lang="en-US" sz="1200" dirty="0" smtClean="0"/>
              <a:t>Note:  GFR is given in mL/min/1.73</a:t>
            </a:r>
            <a:r>
              <a:rPr lang="en-US" sz="1200" baseline="30000" dirty="0" smtClean="0"/>
              <a:t>2</a:t>
            </a:r>
            <a:r>
              <a:rPr lang="en-US" sz="1200" dirty="0" smtClean="0"/>
              <a:t> </a:t>
            </a:r>
            <a:r>
              <a:rPr lang="en-US" sz="1200" dirty="0" smtClean="0">
                <a:solidFill>
                  <a:srgbClr val="FFFFFF"/>
                </a:solidFill>
              </a:rPr>
              <a:t>m²</a:t>
            </a:r>
          </a:p>
        </p:txBody>
      </p:sp>
      <p:sp>
        <p:nvSpPr>
          <p:cNvPr id="41002" name="Text Box 95"/>
          <p:cNvSpPr txBox="1">
            <a:spLocks noChangeArrowheads="1"/>
          </p:cNvSpPr>
          <p:nvPr/>
        </p:nvSpPr>
        <p:spPr bwMode="auto">
          <a:xfrm>
            <a:off x="1947862" y="6248400"/>
            <a:ext cx="54435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fontAlgn="base">
              <a:spcBef>
                <a:spcPct val="0"/>
              </a:spcBef>
              <a:spcAft>
                <a:spcPct val="0"/>
              </a:spcAft>
            </a:pPr>
            <a:r>
              <a:rPr lang="en-US" sz="1000" dirty="0" smtClean="0"/>
              <a:t>National Kidney Foundation. KDOQI Clinical Practice Guidelines for Chronic Kidney Disease: </a:t>
            </a:r>
          </a:p>
          <a:p>
            <a:pPr algn="ctr" fontAlgn="base">
              <a:spcBef>
                <a:spcPct val="0"/>
              </a:spcBef>
              <a:spcAft>
                <a:spcPct val="0"/>
              </a:spcAft>
            </a:pPr>
            <a:r>
              <a:rPr lang="en-US" sz="1000" dirty="0" smtClean="0"/>
              <a:t>Evaluation, Classification, and Stratification. Am J Kidney Dis 2002;39(</a:t>
            </a:r>
            <a:r>
              <a:rPr lang="en-US" sz="1000" dirty="0" err="1" smtClean="0"/>
              <a:t>suppl</a:t>
            </a:r>
            <a:r>
              <a:rPr lang="en-US" sz="1000" dirty="0" smtClean="0"/>
              <a:t> 1):S1-S266</a:t>
            </a:r>
            <a:endParaRPr lang="en-US" sz="1400" dirty="0" smtClean="0"/>
          </a:p>
          <a:p>
            <a:pPr algn="ctr" eaLnBrk="1" fontAlgn="base" hangingPunct="1">
              <a:spcBef>
                <a:spcPct val="0"/>
              </a:spcBef>
              <a:spcAft>
                <a:spcPct val="0"/>
              </a:spcAft>
            </a:pPr>
            <a:endParaRPr lang="en-US" sz="1400" dirty="0" smtClean="0"/>
          </a:p>
        </p:txBody>
      </p:sp>
      <p:graphicFrame>
        <p:nvGraphicFramePr>
          <p:cNvPr id="8" name="Group 103"/>
          <p:cNvGraphicFramePr>
            <a:graphicFrameLocks noGrp="1"/>
          </p:cNvGraphicFramePr>
          <p:nvPr>
            <p:extLst>
              <p:ext uri="{D42A27DB-BD31-4B8C-83A1-F6EECF244321}">
                <p14:modId xmlns:p14="http://schemas.microsoft.com/office/powerpoint/2010/main" val="3757833790"/>
              </p:ext>
            </p:extLst>
          </p:nvPr>
        </p:nvGraphicFramePr>
        <p:xfrm>
          <a:off x="727258" y="1524000"/>
          <a:ext cx="7958616" cy="4357771"/>
        </p:xfrm>
        <a:graphic>
          <a:graphicData uri="http://schemas.openxmlformats.org/drawingml/2006/table">
            <a:tbl>
              <a:tblPr/>
              <a:tblGrid>
                <a:gridCol w="1295400"/>
                <a:gridCol w="3129280"/>
                <a:gridCol w="1731451"/>
                <a:gridCol w="1802485"/>
              </a:tblGrid>
              <a:tr h="685800">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1" i="0" u="none" strike="noStrike" cap="none" normalizeH="0" baseline="0" dirty="0" smtClean="0">
                          <a:ln>
                            <a:noFill/>
                          </a:ln>
                          <a:solidFill>
                            <a:schemeClr val="bg1"/>
                          </a:solidFill>
                          <a:effectLst/>
                          <a:latin typeface="Arial" charset="0"/>
                          <a:ea typeface="ＭＳ Ｐゴシック" pitchFamily="-110" charset="-128"/>
                        </a:rPr>
                        <a:t>Stage</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15E22"/>
                    </a:solidFill>
                  </a:tcPr>
                </a:tc>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1" i="0" u="none" strike="noStrike" cap="none" normalizeH="0" baseline="0" dirty="0" smtClean="0">
                          <a:ln>
                            <a:noFill/>
                          </a:ln>
                          <a:solidFill>
                            <a:schemeClr val="bg1"/>
                          </a:solidFill>
                          <a:effectLst/>
                          <a:latin typeface="Arial" charset="0"/>
                          <a:ea typeface="ＭＳ Ｐゴシック" pitchFamily="-110" charset="-128"/>
                        </a:rPr>
                        <a:t>Description</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15E22"/>
                    </a:solidFill>
                  </a:tcPr>
                </a:tc>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1" i="0" u="none" strike="noStrike" cap="none" normalizeH="0" baseline="0" dirty="0" smtClean="0">
                          <a:ln>
                            <a:noFill/>
                          </a:ln>
                          <a:solidFill>
                            <a:schemeClr val="bg1"/>
                          </a:solidFill>
                          <a:effectLst/>
                          <a:latin typeface="Arial" charset="0"/>
                          <a:ea typeface="ＭＳ Ｐゴシック" pitchFamily="-110" charset="-128"/>
                        </a:rPr>
                        <a:t>Classification by Severity</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15E22"/>
                    </a:solidFill>
                  </a:tcPr>
                </a:tc>
                <a:tc>
                  <a:txBody>
                    <a:bodyPr/>
                    <a:lstStyle/>
                    <a:p>
                      <a:pPr marL="0" marR="0" lvl="0" indent="0" algn="l"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1" i="0" u="none" strike="noStrike" cap="none" normalizeH="0" baseline="0" dirty="0" smtClean="0">
                          <a:ln>
                            <a:noFill/>
                          </a:ln>
                          <a:solidFill>
                            <a:schemeClr val="bg1"/>
                          </a:solidFill>
                          <a:effectLst/>
                          <a:latin typeface="Arial" charset="0"/>
                          <a:ea typeface="ＭＳ Ｐゴシック" pitchFamily="-110" charset="-128"/>
                        </a:rPr>
                        <a:t>Classification by Treatment</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15E22"/>
                    </a:solidFill>
                  </a:tcPr>
                </a:tc>
              </a:tr>
              <a:tr h="766319">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1</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Kidney damage with</a:t>
                      </a:r>
                    </a:p>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normal or increased GFR</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GFR ≥ 90</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endParaRPr kumimoji="0" lang="en-US" sz="1800" b="0" i="0" u="none" strike="noStrike" cap="none" normalizeH="0" baseline="0" smtClean="0">
                        <a:ln>
                          <a:noFill/>
                        </a:ln>
                        <a:solidFill>
                          <a:schemeClr val="tx1"/>
                        </a:solidFill>
                        <a:effectLst/>
                        <a:latin typeface="Arial" charset="0"/>
                        <a:ea typeface="ＭＳ Ｐゴシック" pitchFamily="-110" charset="-128"/>
                      </a:endParaRP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r h="928952">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2</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Kidney damage with</a:t>
                      </a:r>
                    </a:p>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mild decrease  in GFR</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GFR of 60-89</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     T if kidney</a:t>
                      </a:r>
                    </a:p>
                    <a:p>
                      <a:pPr marL="0" marR="0" lvl="0" indent="0" algn="l"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        transplant</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r h="711477">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smtClean="0">
                          <a:ln>
                            <a:noFill/>
                          </a:ln>
                          <a:solidFill>
                            <a:schemeClr val="tx1"/>
                          </a:solidFill>
                          <a:effectLst/>
                          <a:latin typeface="Arial" charset="0"/>
                          <a:ea typeface="ＭＳ Ｐゴシック" pitchFamily="-110" charset="-128"/>
                        </a:rPr>
                        <a:t>3</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Moderate decrease in GFR</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GFR of 30-59</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       recipient</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r h="565052">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smtClean="0">
                          <a:ln>
                            <a:noFill/>
                          </a:ln>
                          <a:solidFill>
                            <a:schemeClr val="tx1"/>
                          </a:solidFill>
                          <a:effectLst/>
                          <a:latin typeface="Arial" charset="0"/>
                          <a:ea typeface="ＭＳ Ｐゴシック" pitchFamily="-110" charset="-128"/>
                        </a:rPr>
                        <a:t>4</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Severe decrease  in GFR</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GFR of 15-29</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    D if dialysis</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r h="700171">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smtClean="0">
                          <a:ln>
                            <a:noFill/>
                          </a:ln>
                          <a:solidFill>
                            <a:schemeClr val="tx1"/>
                          </a:solidFill>
                          <a:effectLst/>
                          <a:latin typeface="Arial" charset="0"/>
                          <a:ea typeface="ＭＳ Ｐゴシック" pitchFamily="-110" charset="-128"/>
                        </a:rPr>
                        <a:t>5</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Kidney failure</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GFR &lt; 15</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40000"/>
                        </a:spcBef>
                        <a:spcAft>
                          <a:spcPct val="0"/>
                        </a:spcAft>
                        <a:buClr>
                          <a:srgbClr val="F00000"/>
                        </a:buClr>
                        <a:buSzPct val="75000"/>
                        <a:buFont typeface="Wingdings" pitchFamily="-110" charset="2"/>
                        <a:buNone/>
                        <a:tabLst/>
                      </a:pPr>
                      <a:r>
                        <a:rPr kumimoji="0" lang="en-US" sz="1800" b="0" i="0" u="none" strike="noStrike" cap="none" normalizeH="0" baseline="0" dirty="0" smtClean="0">
                          <a:ln>
                            <a:noFill/>
                          </a:ln>
                          <a:solidFill>
                            <a:schemeClr val="tx1"/>
                          </a:solidFill>
                          <a:effectLst/>
                          <a:latin typeface="Arial" charset="0"/>
                          <a:ea typeface="ＭＳ Ｐゴシック" pitchFamily="-110" charset="-128"/>
                        </a:rPr>
                        <a:t>    D if dialysis</a:t>
                      </a:r>
                    </a:p>
                  </a:txBody>
                  <a:tcPr marT="45714" marB="45714"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bl>
          </a:graphicData>
        </a:graphic>
      </p:graphicFrame>
      <p:sp>
        <p:nvSpPr>
          <p:cNvPr id="9" name="AutoShape 44"/>
          <p:cNvSpPr>
            <a:spLocks/>
          </p:cNvSpPr>
          <p:nvPr/>
        </p:nvSpPr>
        <p:spPr bwMode="auto">
          <a:xfrm rot="10800000">
            <a:off x="6934200" y="2451100"/>
            <a:ext cx="457200" cy="2895600"/>
          </a:xfrm>
          <a:prstGeom prst="leftBrace">
            <a:avLst>
              <a:gd name="adj1" fmla="val 52778"/>
              <a:gd name="adj2" fmla="val 50000"/>
            </a:avLst>
          </a:prstGeom>
          <a:noFill/>
          <a:ln w="381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pPr algn="ctr" fontAlgn="base">
              <a:spcBef>
                <a:spcPct val="0"/>
              </a:spcBef>
              <a:spcAft>
                <a:spcPct val="0"/>
              </a:spcAft>
            </a:pPr>
            <a:endParaRPr lang="en-US" sz="4000" smtClean="0">
              <a:solidFill>
                <a:srgbClr val="FFFFFF"/>
              </a:solidFill>
              <a:ea typeface="ＭＳ Ｐゴシック" pitchFamily="34" charset="-128"/>
            </a:endParaRPr>
          </a:p>
        </p:txBody>
      </p:sp>
      <p:sp>
        <p:nvSpPr>
          <p:cNvPr id="7" name="Text Box 95"/>
          <p:cNvSpPr txBox="1">
            <a:spLocks noChangeArrowheads="1"/>
          </p:cNvSpPr>
          <p:nvPr/>
        </p:nvSpPr>
        <p:spPr bwMode="auto">
          <a:xfrm>
            <a:off x="7543800" y="6112261"/>
            <a:ext cx="147933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fontAlgn="base">
              <a:spcBef>
                <a:spcPct val="0"/>
              </a:spcBef>
              <a:spcAft>
                <a:spcPct val="0"/>
              </a:spcAft>
            </a:pPr>
            <a:r>
              <a:rPr lang="en-US" sz="1000" dirty="0" smtClean="0"/>
              <a:t>KDIGO, Kidney Disease: Increasing Global Outcomes</a:t>
            </a:r>
            <a:endParaRPr lang="en-US" sz="1400" dirty="0" smtClean="0"/>
          </a:p>
        </p:txBody>
      </p:sp>
    </p:spTree>
    <p:extLst>
      <p:ext uri="{BB962C8B-B14F-4D97-AF65-F5344CB8AC3E}">
        <p14:creationId xmlns:p14="http://schemas.microsoft.com/office/powerpoint/2010/main" val="144212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Learning Objectives</a:t>
            </a:r>
            <a:endParaRPr lang="en-US" dirty="0"/>
          </a:p>
        </p:txBody>
      </p:sp>
      <p:sp>
        <p:nvSpPr>
          <p:cNvPr id="6" name="Content Placeholder 7"/>
          <p:cNvSpPr>
            <a:spLocks noGrp="1"/>
          </p:cNvSpPr>
          <p:nvPr>
            <p:ph idx="1"/>
          </p:nvPr>
        </p:nvSpPr>
        <p:spPr>
          <a:xfrm>
            <a:off x="658368" y="1371600"/>
            <a:ext cx="7827264" cy="4309353"/>
          </a:xfrm>
        </p:spPr>
        <p:txBody>
          <a:bodyPr>
            <a:normAutofit/>
          </a:bodyPr>
          <a:lstStyle/>
          <a:p>
            <a:pPr lvl="0"/>
            <a:r>
              <a:rPr lang="en-US" sz="2400" dirty="0" smtClean="0"/>
              <a:t>Facilitate timely testing and intervention in patients at-risk for chronic kidney disease (CKD).</a:t>
            </a:r>
          </a:p>
          <a:p>
            <a:pPr lvl="0"/>
            <a:r>
              <a:rPr lang="en-US" sz="2400" dirty="0" smtClean="0"/>
              <a:t>Apply appropriate </a:t>
            </a:r>
            <a:r>
              <a:rPr lang="en-US" sz="2400" dirty="0"/>
              <a:t>clinical measures </a:t>
            </a:r>
            <a:r>
              <a:rPr lang="en-US" sz="2400" dirty="0" smtClean="0"/>
              <a:t>to manage risk and increase </a:t>
            </a:r>
            <a:r>
              <a:rPr lang="en-US" sz="2400" dirty="0"/>
              <a:t>patient </a:t>
            </a:r>
            <a:r>
              <a:rPr lang="en-US" sz="2400" dirty="0" smtClean="0"/>
              <a:t>safety in CKD.</a:t>
            </a:r>
          </a:p>
          <a:p>
            <a:pPr lvl="0"/>
            <a:r>
              <a:rPr lang="en-US" sz="2400" dirty="0" smtClean="0"/>
              <a:t>Co-manage and refer patients to nephrology specialists, when appropriate, in order to improve outcomes in CKD.</a:t>
            </a:r>
          </a:p>
        </p:txBody>
      </p:sp>
    </p:spTree>
    <p:extLst>
      <p:ext uri="{BB962C8B-B14F-4D97-AF65-F5344CB8AC3E}">
        <p14:creationId xmlns:p14="http://schemas.microsoft.com/office/powerpoint/2010/main" val="224663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0515"/>
            <a:ext cx="8229600" cy="1219685"/>
          </a:xfrm>
        </p:spPr>
        <p:txBody>
          <a:bodyPr>
            <a:normAutofit fontScale="90000"/>
          </a:bodyPr>
          <a:lstStyle/>
          <a:p>
            <a:r>
              <a:rPr lang="en-US" dirty="0" smtClean="0"/>
              <a:t>Classification of CKD Based on GFR and Albuminuria Categories: “Heat Map”</a:t>
            </a:r>
            <a:endParaRPr lang="en-US" dirty="0"/>
          </a:p>
        </p:txBody>
      </p:sp>
      <p:pic>
        <p:nvPicPr>
          <p:cNvPr id="2050" name="Picture 2" descr="C:\Users\james.papanikolaw\Desktop\heat_ma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0709" y="1524485"/>
            <a:ext cx="5532046" cy="464771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90"/>
          <p:cNvSpPr txBox="1">
            <a:spLocks noChangeArrowheads="1"/>
          </p:cNvSpPr>
          <p:nvPr/>
        </p:nvSpPr>
        <p:spPr bwMode="auto">
          <a:xfrm>
            <a:off x="5597153" y="6090760"/>
            <a:ext cx="339120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lnSpc>
                <a:spcPct val="90000"/>
              </a:lnSpc>
              <a:spcBef>
                <a:spcPct val="50000"/>
              </a:spcBef>
              <a:buClr>
                <a:srgbClr val="33CCFF"/>
              </a:buClr>
              <a:buFont typeface="Symbol" pitchFamily="18" charset="2"/>
              <a:buChar char="·"/>
              <a:defRPr sz="2800">
                <a:solidFill>
                  <a:schemeClr val="tx1"/>
                </a:solidFill>
                <a:latin typeface="Arial" pitchFamily="34" charset="0"/>
                <a:cs typeface="Arial" pitchFamily="34" charset="0"/>
              </a:defRPr>
            </a:lvl1pPr>
            <a:lvl2pPr marL="742950" indent="-285750" eaLnBrk="0" hangingPunct="0">
              <a:lnSpc>
                <a:spcPct val="90000"/>
              </a:lnSpc>
              <a:spcBef>
                <a:spcPct val="25000"/>
              </a:spcBef>
              <a:buClr>
                <a:srgbClr val="FFFF00"/>
              </a:buClr>
              <a:buChar char="–"/>
              <a:defRPr sz="2600">
                <a:solidFill>
                  <a:schemeClr val="tx1"/>
                </a:solidFill>
                <a:latin typeface="Arial" pitchFamily="34" charset="0"/>
                <a:cs typeface="Arial" pitchFamily="34" charset="0"/>
              </a:defRPr>
            </a:lvl2pPr>
            <a:lvl3pPr marL="1143000" indent="-228600" eaLnBrk="0" hangingPunct="0">
              <a:lnSpc>
                <a:spcPct val="90000"/>
              </a:lnSpc>
              <a:spcBef>
                <a:spcPct val="25000"/>
              </a:spcBef>
              <a:buClr>
                <a:schemeClr val="tx1"/>
              </a:buClr>
              <a:buFont typeface="Symbol" pitchFamily="18" charset="2"/>
              <a:buChar char="·"/>
              <a:defRPr sz="2200">
                <a:solidFill>
                  <a:schemeClr val="tx1"/>
                </a:solidFill>
                <a:latin typeface="Arial" pitchFamily="34" charset="0"/>
                <a:cs typeface="Arial" pitchFamily="34" charset="0"/>
              </a:defRPr>
            </a:lvl3pPr>
            <a:lvl4pPr marL="1600200" indent="-228600" eaLnBrk="0" hangingPunct="0">
              <a:lnSpc>
                <a:spcPct val="90000"/>
              </a:lnSpc>
              <a:spcBef>
                <a:spcPct val="25000"/>
              </a:spcBef>
              <a:buClr>
                <a:schemeClr val="tx1"/>
              </a:buClr>
              <a:buFont typeface="Symbol" pitchFamily="18" charset="2"/>
              <a:buChar char="·"/>
              <a:defRPr sz="2200">
                <a:solidFill>
                  <a:schemeClr val="tx1"/>
                </a:solidFill>
                <a:latin typeface="Arial" pitchFamily="34" charset="0"/>
                <a:cs typeface="Arial" pitchFamily="34" charset="0"/>
              </a:defRPr>
            </a:lvl4pPr>
            <a:lvl5pPr marL="2057400" indent="-228600" eaLnBrk="0"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5pPr>
            <a:lvl6pPr marL="25146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6pPr>
            <a:lvl7pPr marL="29718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7pPr>
            <a:lvl8pPr marL="34290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8pPr>
            <a:lvl9pPr marL="38862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9pPr>
          </a:lstStyle>
          <a:p>
            <a:pPr eaLnBrk="1" hangingPunct="1">
              <a:lnSpc>
                <a:spcPct val="100000"/>
              </a:lnSpc>
              <a:spcBef>
                <a:spcPct val="0"/>
              </a:spcBef>
              <a:buClrTx/>
              <a:buFontTx/>
              <a:buNone/>
            </a:pPr>
            <a:r>
              <a:rPr lang="en-US" altLang="en-US" sz="1200" dirty="0"/>
              <a:t> Kidney Disease: Improving Global Outcomes (KDIGO) CKD Work Group. </a:t>
            </a:r>
            <a:r>
              <a:rPr lang="en-US" altLang="en-US" sz="1200" i="1" dirty="0"/>
              <a:t>Kidney </a:t>
            </a:r>
            <a:r>
              <a:rPr lang="en-US" altLang="en-US" sz="1200" i="1" dirty="0" err="1"/>
              <a:t>Int</a:t>
            </a:r>
            <a:r>
              <a:rPr lang="en-US" altLang="en-US" sz="1200" i="1" dirty="0"/>
              <a:t> </a:t>
            </a:r>
            <a:r>
              <a:rPr lang="en-US" altLang="en-US" sz="1200" i="1" dirty="0" err="1"/>
              <a:t>Suppls</a:t>
            </a:r>
            <a:r>
              <a:rPr lang="en-US" altLang="en-US" sz="1200" dirty="0"/>
              <a:t>. 2013;3:1-150.</a:t>
            </a:r>
          </a:p>
        </p:txBody>
      </p:sp>
    </p:spTree>
    <p:extLst>
      <p:ext uri="{BB962C8B-B14F-4D97-AF65-F5344CB8AC3E}">
        <p14:creationId xmlns:p14="http://schemas.microsoft.com/office/powerpoint/2010/main" val="3276073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48208" y="2286000"/>
            <a:ext cx="7827264" cy="1371600"/>
          </a:xfrm>
        </p:spPr>
        <p:txBody>
          <a:bodyPr/>
          <a:lstStyle/>
          <a:p>
            <a:pPr algn="ctr"/>
            <a:r>
              <a:rPr lang="en-US" dirty="0" smtClean="0"/>
              <a:t>CKD Management and the PCP</a:t>
            </a:r>
            <a:endParaRPr lang="en-US" dirty="0"/>
          </a:p>
        </p:txBody>
      </p:sp>
    </p:spTree>
    <p:extLst>
      <p:ext uri="{BB962C8B-B14F-4D97-AF65-F5344CB8AC3E}">
        <p14:creationId xmlns:p14="http://schemas.microsoft.com/office/powerpoint/2010/main" val="3582918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368" y="436880"/>
            <a:ext cx="7827264" cy="1087120"/>
          </a:xfrm>
        </p:spPr>
        <p:txBody>
          <a:bodyPr/>
          <a:lstStyle/>
          <a:p>
            <a:r>
              <a:rPr lang="en-US" dirty="0" smtClean="0"/>
              <a:t>Goals of Care in CKD </a:t>
            </a:r>
            <a:endParaRPr lang="en-US" dirty="0"/>
          </a:p>
        </p:txBody>
      </p:sp>
      <p:sp>
        <p:nvSpPr>
          <p:cNvPr id="3" name="Content Placeholder 2"/>
          <p:cNvSpPr>
            <a:spLocks noGrp="1"/>
          </p:cNvSpPr>
          <p:nvPr>
            <p:ph idx="1"/>
          </p:nvPr>
        </p:nvSpPr>
        <p:spPr>
          <a:xfrm>
            <a:off x="648208" y="1264920"/>
            <a:ext cx="7827264" cy="3840480"/>
          </a:xfrm>
        </p:spPr>
        <p:txBody>
          <a:bodyPr>
            <a:normAutofit/>
          </a:bodyPr>
          <a:lstStyle/>
          <a:p>
            <a:r>
              <a:rPr lang="en-US" altLang="en-US" sz="2400" dirty="0">
                <a:ea typeface="ＭＳ Ｐゴシック" pitchFamily="34" charset="-128"/>
              </a:rPr>
              <a:t>Slow decline in </a:t>
            </a:r>
            <a:r>
              <a:rPr lang="en-US" altLang="en-US" sz="2400" dirty="0" smtClean="0">
                <a:ea typeface="ＭＳ Ｐゴシック" pitchFamily="34" charset="-128"/>
              </a:rPr>
              <a:t>kidney function</a:t>
            </a:r>
          </a:p>
          <a:p>
            <a:r>
              <a:rPr lang="en-US" altLang="en-US" sz="2400" dirty="0" smtClean="0">
                <a:ea typeface="ＭＳ Ｐゴシック" pitchFamily="34" charset="-128"/>
              </a:rPr>
              <a:t>Blood pressure control</a:t>
            </a:r>
            <a:r>
              <a:rPr lang="en-US" altLang="en-US" sz="2400" baseline="30000" dirty="0" smtClean="0">
                <a:ea typeface="ＭＳ Ｐゴシック" pitchFamily="34" charset="-128"/>
              </a:rPr>
              <a:t>1</a:t>
            </a:r>
          </a:p>
          <a:p>
            <a:pPr lvl="1">
              <a:lnSpc>
                <a:spcPct val="90000"/>
              </a:lnSpc>
            </a:pPr>
            <a:r>
              <a:rPr lang="en-US" altLang="en-US" sz="2400" dirty="0"/>
              <a:t>ACR &lt;30 mg/g: ≤140/90  mm Hg</a:t>
            </a:r>
          </a:p>
          <a:p>
            <a:pPr lvl="1">
              <a:lnSpc>
                <a:spcPct val="90000"/>
              </a:lnSpc>
            </a:pPr>
            <a:r>
              <a:rPr lang="en-US" altLang="en-US" sz="2400" dirty="0"/>
              <a:t>ACR 30-300 mg/g: ≤130/80 mm Hg*</a:t>
            </a:r>
          </a:p>
          <a:p>
            <a:pPr lvl="1">
              <a:lnSpc>
                <a:spcPct val="90000"/>
              </a:lnSpc>
            </a:pPr>
            <a:r>
              <a:rPr lang="en-US" altLang="en-US" sz="2400" dirty="0"/>
              <a:t>ACR &gt;300 mg/g: ≤130/80 mm Hg</a:t>
            </a:r>
          </a:p>
          <a:p>
            <a:pPr lvl="1"/>
            <a:r>
              <a:rPr lang="en-US" sz="2400" dirty="0" smtClean="0"/>
              <a:t>Individualize </a:t>
            </a:r>
            <a:r>
              <a:rPr lang="en-US" sz="2400" dirty="0"/>
              <a:t>targets and agents according to age, coexistent CVD, and other </a:t>
            </a:r>
            <a:r>
              <a:rPr lang="en-US" sz="2400" dirty="0" smtClean="0"/>
              <a:t>comorbidities</a:t>
            </a:r>
          </a:p>
          <a:p>
            <a:pPr lvl="1"/>
            <a:r>
              <a:rPr lang="en-US" sz="2400" dirty="0" smtClean="0"/>
              <a:t>ACE or ARB</a:t>
            </a:r>
            <a:endParaRPr lang="en-US" altLang="en-US" sz="2400" dirty="0" smtClean="0">
              <a:ea typeface="ＭＳ Ｐゴシック" pitchFamily="34" charset="-128"/>
            </a:endParaRPr>
          </a:p>
        </p:txBody>
      </p:sp>
      <p:sp>
        <p:nvSpPr>
          <p:cNvPr id="4" name="TextBox 90"/>
          <p:cNvSpPr txBox="1">
            <a:spLocks noChangeArrowheads="1"/>
          </p:cNvSpPr>
          <p:nvPr/>
        </p:nvSpPr>
        <p:spPr bwMode="auto">
          <a:xfrm>
            <a:off x="1905000" y="6027003"/>
            <a:ext cx="7239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lnSpc>
                <a:spcPct val="90000"/>
              </a:lnSpc>
              <a:spcBef>
                <a:spcPct val="50000"/>
              </a:spcBef>
              <a:buClr>
                <a:srgbClr val="33CCFF"/>
              </a:buClr>
              <a:buFont typeface="Symbol" pitchFamily="18" charset="2"/>
              <a:buChar char="·"/>
              <a:defRPr sz="2800">
                <a:solidFill>
                  <a:schemeClr val="tx1"/>
                </a:solidFill>
                <a:latin typeface="Arial" pitchFamily="34" charset="0"/>
                <a:cs typeface="Arial" pitchFamily="34" charset="0"/>
              </a:defRPr>
            </a:lvl1pPr>
            <a:lvl2pPr marL="742950" indent="-285750" eaLnBrk="0" hangingPunct="0">
              <a:lnSpc>
                <a:spcPct val="90000"/>
              </a:lnSpc>
              <a:spcBef>
                <a:spcPct val="25000"/>
              </a:spcBef>
              <a:buClr>
                <a:srgbClr val="FFFF00"/>
              </a:buClr>
              <a:buChar char="–"/>
              <a:defRPr sz="2600">
                <a:solidFill>
                  <a:schemeClr val="tx1"/>
                </a:solidFill>
                <a:latin typeface="Arial" pitchFamily="34" charset="0"/>
                <a:cs typeface="Arial" pitchFamily="34" charset="0"/>
              </a:defRPr>
            </a:lvl2pPr>
            <a:lvl3pPr marL="1143000" indent="-228600" eaLnBrk="0" hangingPunct="0">
              <a:lnSpc>
                <a:spcPct val="90000"/>
              </a:lnSpc>
              <a:spcBef>
                <a:spcPct val="25000"/>
              </a:spcBef>
              <a:buClr>
                <a:schemeClr val="tx1"/>
              </a:buClr>
              <a:buFont typeface="Symbol" pitchFamily="18" charset="2"/>
              <a:buChar char="·"/>
              <a:defRPr sz="2200">
                <a:solidFill>
                  <a:schemeClr val="tx1"/>
                </a:solidFill>
                <a:latin typeface="Arial" pitchFamily="34" charset="0"/>
                <a:cs typeface="Arial" pitchFamily="34" charset="0"/>
              </a:defRPr>
            </a:lvl3pPr>
            <a:lvl4pPr marL="1600200" indent="-228600" eaLnBrk="0" hangingPunct="0">
              <a:lnSpc>
                <a:spcPct val="90000"/>
              </a:lnSpc>
              <a:spcBef>
                <a:spcPct val="25000"/>
              </a:spcBef>
              <a:buClr>
                <a:schemeClr val="tx1"/>
              </a:buClr>
              <a:buFont typeface="Symbol" pitchFamily="18" charset="2"/>
              <a:buChar char="·"/>
              <a:defRPr sz="2200">
                <a:solidFill>
                  <a:schemeClr val="tx1"/>
                </a:solidFill>
                <a:latin typeface="Arial" pitchFamily="34" charset="0"/>
                <a:cs typeface="Arial" pitchFamily="34" charset="0"/>
              </a:defRPr>
            </a:lvl4pPr>
            <a:lvl5pPr marL="2057400" indent="-228600" eaLnBrk="0"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5pPr>
            <a:lvl6pPr marL="25146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6pPr>
            <a:lvl7pPr marL="29718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7pPr>
            <a:lvl8pPr marL="34290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8pPr>
            <a:lvl9pPr marL="38862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9pPr>
          </a:lstStyle>
          <a:p>
            <a:pPr eaLnBrk="1" hangingPunct="1">
              <a:lnSpc>
                <a:spcPct val="100000"/>
              </a:lnSpc>
              <a:spcBef>
                <a:spcPct val="0"/>
              </a:spcBef>
              <a:buClrTx/>
              <a:buFontTx/>
              <a:buNone/>
            </a:pPr>
            <a:r>
              <a:rPr lang="en-GB" altLang="en-US" sz="1200" dirty="0" smtClean="0">
                <a:latin typeface="+mn-lt"/>
              </a:rPr>
              <a:t>*</a:t>
            </a:r>
            <a:r>
              <a:rPr lang="en-US" altLang="en-US" sz="1200" dirty="0">
                <a:latin typeface="+mn-lt"/>
              </a:rPr>
              <a:t>Reasonable to select a goal </a:t>
            </a:r>
            <a:r>
              <a:rPr lang="en-US" altLang="en-US" sz="1200" dirty="0" smtClean="0">
                <a:latin typeface="+mn-lt"/>
              </a:rPr>
              <a:t>of 140/90 </a:t>
            </a:r>
            <a:r>
              <a:rPr lang="en-US" altLang="en-US" sz="1200" dirty="0">
                <a:latin typeface="+mn-lt"/>
              </a:rPr>
              <a:t>mm Hg, especially for </a:t>
            </a:r>
            <a:r>
              <a:rPr lang="en-US" altLang="en-US" sz="1200" dirty="0" smtClean="0">
                <a:latin typeface="+mn-lt"/>
              </a:rPr>
              <a:t>moderate albuminuria (ACR 30-300 mg/g.)</a:t>
            </a:r>
            <a:r>
              <a:rPr lang="en-US" altLang="en-US" sz="1200" baseline="30000" dirty="0" smtClean="0">
                <a:latin typeface="+mn-lt"/>
              </a:rPr>
              <a:t>2</a:t>
            </a:r>
            <a:r>
              <a:rPr lang="en-US" altLang="en-US" sz="1200" dirty="0" smtClean="0">
                <a:latin typeface="+mn-lt"/>
              </a:rPr>
              <a:t> </a:t>
            </a:r>
          </a:p>
          <a:p>
            <a:pPr marL="228600" indent="-228600" eaLnBrk="1" hangingPunct="1">
              <a:lnSpc>
                <a:spcPct val="100000"/>
              </a:lnSpc>
              <a:spcBef>
                <a:spcPct val="0"/>
              </a:spcBef>
              <a:buClrTx/>
              <a:buFontTx/>
              <a:buAutoNum type="arabicParenR"/>
            </a:pPr>
            <a:r>
              <a:rPr lang="en-GB" altLang="en-US" sz="1200" dirty="0" smtClean="0">
                <a:latin typeface="+mn-lt"/>
              </a:rPr>
              <a:t>Kidney </a:t>
            </a:r>
            <a:r>
              <a:rPr lang="en-GB" altLang="en-US" sz="1200" dirty="0">
                <a:latin typeface="+mn-lt"/>
              </a:rPr>
              <a:t>Disease: Improving Global Outcomes (KDIGO) </a:t>
            </a:r>
            <a:r>
              <a:rPr lang="en-GB" altLang="en-US" sz="1200" dirty="0" smtClean="0">
                <a:latin typeface="+mn-lt"/>
              </a:rPr>
              <a:t>Blood Pressure Work </a:t>
            </a:r>
            <a:r>
              <a:rPr lang="en-GB" altLang="en-US" sz="1200" dirty="0">
                <a:latin typeface="+mn-lt"/>
              </a:rPr>
              <a:t>Group. </a:t>
            </a:r>
            <a:r>
              <a:rPr lang="en-GB" altLang="en-US" sz="1200" i="1" dirty="0">
                <a:latin typeface="+mn-lt"/>
              </a:rPr>
              <a:t>Kidney </a:t>
            </a:r>
            <a:r>
              <a:rPr lang="en-GB" altLang="en-US" sz="1200" i="1" dirty="0" err="1">
                <a:latin typeface="+mn-lt"/>
              </a:rPr>
              <a:t>Int</a:t>
            </a:r>
            <a:r>
              <a:rPr lang="en-GB" altLang="en-US" sz="1200" i="1" dirty="0">
                <a:latin typeface="+mn-lt"/>
              </a:rPr>
              <a:t> Suppl</a:t>
            </a:r>
            <a:r>
              <a:rPr lang="en-GB" altLang="en-US" sz="1200" dirty="0">
                <a:latin typeface="+mn-lt"/>
              </a:rPr>
              <a:t>. (2012</a:t>
            </a:r>
            <a:r>
              <a:rPr lang="en-GB" altLang="en-US" sz="1200" dirty="0" smtClean="0">
                <a:latin typeface="+mn-lt"/>
              </a:rPr>
              <a:t>);2:341-342.</a:t>
            </a:r>
          </a:p>
          <a:p>
            <a:pPr marL="228600" indent="-228600" eaLnBrk="1" hangingPunct="1">
              <a:lnSpc>
                <a:spcPct val="100000"/>
              </a:lnSpc>
              <a:spcBef>
                <a:spcPct val="0"/>
              </a:spcBef>
              <a:buClrTx/>
              <a:buFontTx/>
              <a:buAutoNum type="arabicParenR"/>
            </a:pPr>
            <a:r>
              <a:rPr lang="en-GB" altLang="en-US" sz="1200" dirty="0" smtClean="0">
                <a:latin typeface="+mn-lt"/>
              </a:rPr>
              <a:t>KDOQI Commentary on KDIGO Blood Pressure Guidelines. </a:t>
            </a:r>
            <a:r>
              <a:rPr lang="en-US" sz="1200" i="1" dirty="0">
                <a:latin typeface="+mn-lt"/>
              </a:rPr>
              <a:t>Am J Kidney Dis</a:t>
            </a:r>
            <a:r>
              <a:rPr lang="en-US" sz="1200" dirty="0">
                <a:latin typeface="+mn-lt"/>
              </a:rPr>
              <a:t>. </a:t>
            </a:r>
            <a:r>
              <a:rPr lang="en-US" sz="1200" dirty="0" smtClean="0">
                <a:latin typeface="+mn-lt"/>
              </a:rPr>
              <a:t>2013;62:201-213.</a:t>
            </a:r>
            <a:endParaRPr lang="en-GB" altLang="en-US" sz="1200" dirty="0">
              <a:latin typeface="+mn-lt"/>
            </a:endParaRPr>
          </a:p>
        </p:txBody>
      </p:sp>
    </p:spTree>
    <p:extLst>
      <p:ext uri="{BB962C8B-B14F-4D97-AF65-F5344CB8AC3E}">
        <p14:creationId xmlns:p14="http://schemas.microsoft.com/office/powerpoint/2010/main" val="3876004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84238"/>
          </a:xfrm>
        </p:spPr>
        <p:txBody>
          <a:bodyPr>
            <a:normAutofit fontScale="90000"/>
          </a:bodyPr>
          <a:lstStyle/>
          <a:p>
            <a:r>
              <a:rPr lang="en-US" dirty="0"/>
              <a:t>Slowing CKD </a:t>
            </a:r>
            <a:r>
              <a:rPr lang="en-US" dirty="0" smtClean="0"/>
              <a:t>Progression: </a:t>
            </a:r>
            <a:r>
              <a:rPr lang="en-US" dirty="0" err="1" smtClean="0"/>
              <a:t>ACEi</a:t>
            </a:r>
            <a:r>
              <a:rPr lang="en-US" dirty="0" smtClean="0"/>
              <a:t> </a:t>
            </a:r>
            <a:r>
              <a:rPr lang="en-US" i="1" dirty="0" smtClean="0"/>
              <a:t>or</a:t>
            </a:r>
            <a:r>
              <a:rPr lang="en-US" dirty="0" smtClean="0"/>
              <a:t> ARB</a:t>
            </a:r>
            <a:endParaRPr lang="en-US" dirty="0"/>
          </a:p>
        </p:txBody>
      </p:sp>
      <p:sp>
        <p:nvSpPr>
          <p:cNvPr id="3" name="Content Placeholder 2"/>
          <p:cNvSpPr>
            <a:spLocks noGrp="1"/>
          </p:cNvSpPr>
          <p:nvPr>
            <p:ph idx="1"/>
          </p:nvPr>
        </p:nvSpPr>
        <p:spPr>
          <a:xfrm>
            <a:off x="658368" y="1371600"/>
            <a:ext cx="8104632" cy="4679004"/>
          </a:xfrm>
        </p:spPr>
        <p:txBody>
          <a:bodyPr>
            <a:normAutofit/>
          </a:bodyPr>
          <a:lstStyle/>
          <a:p>
            <a:r>
              <a:rPr lang="en-US" sz="2200" dirty="0" smtClean="0"/>
              <a:t>Risk/benefit </a:t>
            </a:r>
            <a:r>
              <a:rPr lang="en-US" sz="2200" dirty="0"/>
              <a:t>should be carefully assessed in the elderly and medically fragile</a:t>
            </a:r>
          </a:p>
          <a:p>
            <a:r>
              <a:rPr lang="en-US" sz="2200" dirty="0" smtClean="0"/>
              <a:t>Check </a:t>
            </a:r>
            <a:r>
              <a:rPr lang="en-US" sz="2200" dirty="0"/>
              <a:t>labs after initiation</a:t>
            </a:r>
          </a:p>
          <a:p>
            <a:pPr lvl="1"/>
            <a:r>
              <a:rPr lang="en-US" sz="2200" dirty="0" smtClean="0"/>
              <a:t>If </a:t>
            </a:r>
            <a:r>
              <a:rPr lang="en-US" sz="2200" dirty="0"/>
              <a:t>less than 25% </a:t>
            </a:r>
            <a:r>
              <a:rPr lang="en-US" sz="2200" dirty="0" err="1" smtClean="0"/>
              <a:t>SCr</a:t>
            </a:r>
            <a:r>
              <a:rPr lang="en-US" sz="2200" dirty="0" smtClean="0"/>
              <a:t> increase, continue </a:t>
            </a:r>
            <a:r>
              <a:rPr lang="en-US" sz="2200" dirty="0"/>
              <a:t>and monitor</a:t>
            </a:r>
          </a:p>
          <a:p>
            <a:pPr lvl="1"/>
            <a:r>
              <a:rPr lang="en-US" sz="2200" dirty="0" smtClean="0"/>
              <a:t>If </a:t>
            </a:r>
            <a:r>
              <a:rPr lang="en-US" sz="2200" dirty="0"/>
              <a:t>more than 25% </a:t>
            </a:r>
            <a:r>
              <a:rPr lang="en-US" sz="2200" dirty="0" err="1" smtClean="0"/>
              <a:t>SCr</a:t>
            </a:r>
            <a:r>
              <a:rPr lang="en-US" sz="2200" dirty="0" smtClean="0"/>
              <a:t> increase</a:t>
            </a:r>
            <a:r>
              <a:rPr lang="en-US" sz="2200" dirty="0"/>
              <a:t>, stop </a:t>
            </a:r>
            <a:r>
              <a:rPr lang="en-US" sz="2200" dirty="0" err="1"/>
              <a:t>ACEi</a:t>
            </a:r>
            <a:r>
              <a:rPr lang="en-US" sz="2200" dirty="0"/>
              <a:t> and evaluate for RAS</a:t>
            </a:r>
          </a:p>
          <a:p>
            <a:r>
              <a:rPr lang="en-US" sz="2200" dirty="0" smtClean="0"/>
              <a:t>Continue </a:t>
            </a:r>
            <a:r>
              <a:rPr lang="en-US" sz="2200" dirty="0"/>
              <a:t>until contraindication arises, no absolute </a:t>
            </a:r>
            <a:r>
              <a:rPr lang="en-US" sz="2200" dirty="0" err="1"/>
              <a:t>eGFR</a:t>
            </a:r>
            <a:r>
              <a:rPr lang="en-US" sz="2200" dirty="0"/>
              <a:t> cutoff</a:t>
            </a:r>
          </a:p>
          <a:p>
            <a:r>
              <a:rPr lang="en-US" sz="2200" dirty="0" smtClean="0"/>
              <a:t>Better </a:t>
            </a:r>
            <a:r>
              <a:rPr lang="en-US" sz="2200" dirty="0"/>
              <a:t>proteinuria suppression with low Na diet and </a:t>
            </a:r>
            <a:r>
              <a:rPr lang="en-US" sz="2200" dirty="0" smtClean="0"/>
              <a:t>diuretics</a:t>
            </a:r>
          </a:p>
          <a:p>
            <a:r>
              <a:rPr lang="en-US" sz="2200" dirty="0" smtClean="0"/>
              <a:t>Avoid volume depletion</a:t>
            </a:r>
          </a:p>
          <a:p>
            <a:r>
              <a:rPr lang="en-US" sz="2200" dirty="0" smtClean="0">
                <a:solidFill>
                  <a:srgbClr val="FF0000"/>
                </a:solidFill>
              </a:rPr>
              <a:t>Avoid </a:t>
            </a:r>
            <a:r>
              <a:rPr lang="en-US" sz="2200" dirty="0" err="1" smtClean="0">
                <a:solidFill>
                  <a:srgbClr val="FF0000"/>
                </a:solidFill>
              </a:rPr>
              <a:t>ACEi</a:t>
            </a:r>
            <a:r>
              <a:rPr lang="en-US" sz="2200" dirty="0" smtClean="0">
                <a:solidFill>
                  <a:srgbClr val="FF0000"/>
                </a:solidFill>
              </a:rPr>
              <a:t> and ARB in combination</a:t>
            </a:r>
            <a:r>
              <a:rPr lang="en-US" sz="2200" baseline="30000" dirty="0" smtClean="0">
                <a:solidFill>
                  <a:srgbClr val="FF0000"/>
                </a:solidFill>
              </a:rPr>
              <a:t>1,2</a:t>
            </a:r>
          </a:p>
          <a:p>
            <a:pPr lvl="1"/>
            <a:r>
              <a:rPr lang="en-US" sz="2200" dirty="0"/>
              <a:t>Risk of adverse events (impaired kidney function, hyperkalemia)</a:t>
            </a:r>
          </a:p>
          <a:p>
            <a:endParaRPr lang="en-US" sz="2200" dirty="0" smtClean="0">
              <a:solidFill>
                <a:srgbClr val="FF0000"/>
              </a:solidFill>
            </a:endParaRPr>
          </a:p>
          <a:p>
            <a:endParaRPr lang="en-US" sz="2200" dirty="0">
              <a:solidFill>
                <a:srgbClr val="FF0000"/>
              </a:solidFill>
            </a:endParaRPr>
          </a:p>
        </p:txBody>
      </p:sp>
      <p:sp>
        <p:nvSpPr>
          <p:cNvPr id="4" name="TextBox 90"/>
          <p:cNvSpPr txBox="1">
            <a:spLocks noChangeArrowheads="1"/>
          </p:cNvSpPr>
          <p:nvPr/>
        </p:nvSpPr>
        <p:spPr bwMode="auto">
          <a:xfrm>
            <a:off x="4495800" y="6259951"/>
            <a:ext cx="45631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lnSpc>
                <a:spcPct val="90000"/>
              </a:lnSpc>
              <a:spcBef>
                <a:spcPct val="50000"/>
              </a:spcBef>
              <a:buClr>
                <a:srgbClr val="33CCFF"/>
              </a:buClr>
              <a:buFont typeface="Symbol" pitchFamily="18" charset="2"/>
              <a:buChar char="·"/>
              <a:defRPr sz="2800">
                <a:solidFill>
                  <a:schemeClr val="tx1"/>
                </a:solidFill>
                <a:latin typeface="Arial" pitchFamily="34" charset="0"/>
                <a:cs typeface="Arial" pitchFamily="34" charset="0"/>
              </a:defRPr>
            </a:lvl1pPr>
            <a:lvl2pPr marL="742950" indent="-285750" eaLnBrk="0" hangingPunct="0">
              <a:lnSpc>
                <a:spcPct val="90000"/>
              </a:lnSpc>
              <a:spcBef>
                <a:spcPct val="25000"/>
              </a:spcBef>
              <a:buClr>
                <a:srgbClr val="FFFF00"/>
              </a:buClr>
              <a:buChar char="–"/>
              <a:defRPr sz="2600">
                <a:solidFill>
                  <a:schemeClr val="tx1"/>
                </a:solidFill>
                <a:latin typeface="Arial" pitchFamily="34" charset="0"/>
                <a:cs typeface="Arial" pitchFamily="34" charset="0"/>
              </a:defRPr>
            </a:lvl2pPr>
            <a:lvl3pPr marL="1143000" indent="-228600" eaLnBrk="0" hangingPunct="0">
              <a:lnSpc>
                <a:spcPct val="90000"/>
              </a:lnSpc>
              <a:spcBef>
                <a:spcPct val="25000"/>
              </a:spcBef>
              <a:buClr>
                <a:schemeClr val="tx1"/>
              </a:buClr>
              <a:buFont typeface="Symbol" pitchFamily="18" charset="2"/>
              <a:buChar char="·"/>
              <a:defRPr sz="2200">
                <a:solidFill>
                  <a:schemeClr val="tx1"/>
                </a:solidFill>
                <a:latin typeface="Arial" pitchFamily="34" charset="0"/>
                <a:cs typeface="Arial" pitchFamily="34" charset="0"/>
              </a:defRPr>
            </a:lvl3pPr>
            <a:lvl4pPr marL="1600200" indent="-228600" eaLnBrk="0" hangingPunct="0">
              <a:lnSpc>
                <a:spcPct val="90000"/>
              </a:lnSpc>
              <a:spcBef>
                <a:spcPct val="25000"/>
              </a:spcBef>
              <a:buClr>
                <a:schemeClr val="tx1"/>
              </a:buClr>
              <a:buFont typeface="Symbol" pitchFamily="18" charset="2"/>
              <a:buChar char="·"/>
              <a:defRPr sz="2200">
                <a:solidFill>
                  <a:schemeClr val="tx1"/>
                </a:solidFill>
                <a:latin typeface="Arial" pitchFamily="34" charset="0"/>
                <a:cs typeface="Arial" pitchFamily="34" charset="0"/>
              </a:defRPr>
            </a:lvl4pPr>
            <a:lvl5pPr marL="2057400" indent="-228600" eaLnBrk="0"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5pPr>
            <a:lvl6pPr marL="25146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6pPr>
            <a:lvl7pPr marL="29718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7pPr>
            <a:lvl8pPr marL="34290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8pPr>
            <a:lvl9pPr marL="38862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9pPr>
          </a:lstStyle>
          <a:p>
            <a:pPr marL="228600" indent="-228600" eaLnBrk="1" hangingPunct="1">
              <a:lnSpc>
                <a:spcPct val="100000"/>
              </a:lnSpc>
              <a:spcBef>
                <a:spcPct val="0"/>
              </a:spcBef>
              <a:buClrTx/>
              <a:buFontTx/>
              <a:buAutoNum type="arabicParenR"/>
            </a:pPr>
            <a:r>
              <a:rPr lang="de-DE" sz="1200" dirty="0" smtClean="0">
                <a:latin typeface="+mn-lt"/>
              </a:rPr>
              <a:t>Kunz </a:t>
            </a:r>
            <a:r>
              <a:rPr lang="de-DE" sz="1200" dirty="0">
                <a:latin typeface="+mn-lt"/>
              </a:rPr>
              <a:t>R, </a:t>
            </a:r>
            <a:r>
              <a:rPr lang="de-DE" sz="1200" dirty="0" smtClean="0">
                <a:latin typeface="+mn-lt"/>
              </a:rPr>
              <a:t>et al.</a:t>
            </a:r>
            <a:r>
              <a:rPr lang="en-US" sz="1200" dirty="0" smtClean="0">
                <a:latin typeface="+mn-lt"/>
              </a:rPr>
              <a:t> </a:t>
            </a:r>
            <a:r>
              <a:rPr lang="en-US" sz="1200" i="1" dirty="0">
                <a:latin typeface="+mn-lt"/>
              </a:rPr>
              <a:t>Ann </a:t>
            </a:r>
            <a:r>
              <a:rPr lang="sv-SE" sz="1200" i="1" dirty="0">
                <a:latin typeface="+mn-lt"/>
              </a:rPr>
              <a:t>Intern Med</a:t>
            </a:r>
            <a:r>
              <a:rPr lang="sv-SE" sz="1200" dirty="0">
                <a:latin typeface="+mn-lt"/>
              </a:rPr>
              <a:t>. </a:t>
            </a:r>
            <a:r>
              <a:rPr lang="sv-SE" sz="1200" dirty="0" smtClean="0">
                <a:latin typeface="+mn-lt"/>
              </a:rPr>
              <a:t>2008;148:30-48.</a:t>
            </a:r>
          </a:p>
          <a:p>
            <a:pPr marL="228600" indent="-228600" eaLnBrk="1" hangingPunct="1">
              <a:lnSpc>
                <a:spcPct val="100000"/>
              </a:lnSpc>
              <a:spcBef>
                <a:spcPct val="0"/>
              </a:spcBef>
              <a:buClrTx/>
              <a:buFontTx/>
              <a:buAutoNum type="arabicParenR"/>
            </a:pPr>
            <a:r>
              <a:rPr lang="en-US" sz="1200" dirty="0">
                <a:latin typeface="+mn-lt"/>
              </a:rPr>
              <a:t>Mann </a:t>
            </a:r>
            <a:r>
              <a:rPr lang="en-US" sz="1200" dirty="0" smtClean="0">
                <a:latin typeface="+mn-lt"/>
              </a:rPr>
              <a:t>J, et al. ONTARGET study. </a:t>
            </a:r>
            <a:r>
              <a:rPr lang="en-US" sz="1200" i="1" dirty="0" smtClean="0">
                <a:latin typeface="+mn-lt"/>
              </a:rPr>
              <a:t>Lancet</a:t>
            </a:r>
            <a:r>
              <a:rPr lang="en-US" sz="1200" dirty="0">
                <a:latin typeface="+mn-lt"/>
              </a:rPr>
              <a:t>. </a:t>
            </a:r>
            <a:r>
              <a:rPr lang="en-US" sz="1200" dirty="0" smtClean="0">
                <a:latin typeface="+mn-lt"/>
              </a:rPr>
              <a:t>2008;372:547-553.</a:t>
            </a:r>
            <a:endParaRPr lang="en-GB" altLang="en-US" sz="1200" dirty="0">
              <a:latin typeface="+mn-lt"/>
            </a:endParaRPr>
          </a:p>
        </p:txBody>
      </p:sp>
    </p:spTree>
    <p:extLst>
      <p:ext uri="{BB962C8B-B14F-4D97-AF65-F5344CB8AC3E}">
        <p14:creationId xmlns:p14="http://schemas.microsoft.com/office/powerpoint/2010/main" val="41514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368" y="528320"/>
            <a:ext cx="7827264" cy="1087120"/>
          </a:xfrm>
        </p:spPr>
        <p:txBody>
          <a:bodyPr>
            <a:normAutofit fontScale="90000"/>
          </a:bodyPr>
          <a:lstStyle/>
          <a:p>
            <a:r>
              <a:rPr lang="en-US" dirty="0" smtClean="0"/>
              <a:t>Goals of Care in CKD: Glucose Control </a:t>
            </a:r>
            <a:endParaRPr lang="en-US" dirty="0"/>
          </a:p>
        </p:txBody>
      </p:sp>
      <p:sp>
        <p:nvSpPr>
          <p:cNvPr id="3" name="Content Placeholder 2"/>
          <p:cNvSpPr>
            <a:spLocks noGrp="1"/>
          </p:cNvSpPr>
          <p:nvPr>
            <p:ph idx="1"/>
          </p:nvPr>
        </p:nvSpPr>
        <p:spPr>
          <a:xfrm>
            <a:off x="648208" y="1625600"/>
            <a:ext cx="7827264" cy="3860800"/>
          </a:xfrm>
        </p:spPr>
        <p:txBody>
          <a:bodyPr/>
          <a:lstStyle/>
          <a:p>
            <a:pPr eaLnBrk="0" hangingPunct="0">
              <a:defRPr/>
            </a:pPr>
            <a:r>
              <a:rPr lang="en-US" sz="2300" dirty="0"/>
              <a:t>Target HbA1c ~7.0</a:t>
            </a:r>
            <a:r>
              <a:rPr lang="en-US" sz="2300" dirty="0" smtClean="0"/>
              <a:t>% </a:t>
            </a:r>
            <a:endParaRPr lang="en-US" sz="2300" dirty="0"/>
          </a:p>
          <a:p>
            <a:pPr eaLnBrk="0" hangingPunct="0">
              <a:defRPr/>
            </a:pPr>
            <a:r>
              <a:rPr lang="en-US" sz="2300" dirty="0"/>
              <a:t>Can be extended above 7.0% with comorbidities or limited life expectancy, and risk of </a:t>
            </a:r>
            <a:r>
              <a:rPr lang="en-US" sz="2300" dirty="0" smtClean="0"/>
              <a:t>hypoglycemia</a:t>
            </a:r>
            <a:endParaRPr lang="en-US" sz="2300" dirty="0"/>
          </a:p>
          <a:p>
            <a:r>
              <a:rPr lang="en-US" sz="2300" dirty="0"/>
              <a:t>Risk of hypoglycemia increases as kidney function becomes </a:t>
            </a:r>
            <a:r>
              <a:rPr lang="en-US" sz="2300" dirty="0" smtClean="0"/>
              <a:t>impaired</a:t>
            </a:r>
            <a:endParaRPr lang="en-US" sz="2300" dirty="0"/>
          </a:p>
          <a:p>
            <a:r>
              <a:rPr lang="en-US" sz="2300" dirty="0"/>
              <a:t>Declining kidney function may necessitate changes to diabetes medications and </a:t>
            </a:r>
            <a:r>
              <a:rPr lang="en-US" sz="2300" dirty="0" err="1"/>
              <a:t>renally</a:t>
            </a:r>
            <a:r>
              <a:rPr lang="en-US" sz="2300" dirty="0"/>
              <a:t>-cleared </a:t>
            </a:r>
            <a:r>
              <a:rPr lang="en-US" sz="2300" dirty="0" smtClean="0"/>
              <a:t>drugs</a:t>
            </a:r>
            <a:endParaRPr lang="en-US" sz="2300" dirty="0"/>
          </a:p>
          <a:p>
            <a:pPr marL="342900" indent="-342900" eaLnBrk="0" hangingPunct="0">
              <a:defRPr/>
            </a:pPr>
            <a:endParaRPr lang="en-US" sz="2300" dirty="0"/>
          </a:p>
          <a:p>
            <a:pPr marL="806450" lvl="1" indent="-342900" eaLnBrk="0" hangingPunct="0">
              <a:defRPr/>
            </a:pPr>
            <a:endParaRPr lang="en-US" sz="2400" dirty="0"/>
          </a:p>
          <a:p>
            <a:pPr lvl="1"/>
            <a:endParaRPr lang="en-US" altLang="en-US" sz="2600" dirty="0" smtClean="0">
              <a:ea typeface="ＭＳ Ｐゴシック" pitchFamily="34" charset="-128"/>
            </a:endParaRPr>
          </a:p>
          <a:p>
            <a:pPr lvl="2"/>
            <a:endParaRPr lang="en-US" altLang="en-US" sz="2600" dirty="0" smtClean="0">
              <a:ea typeface="ＭＳ Ｐゴシック" pitchFamily="34" charset="-128"/>
            </a:endParaRPr>
          </a:p>
          <a:p>
            <a:pPr lvl="1"/>
            <a:endParaRPr lang="en-US" altLang="en-US" sz="2600" dirty="0" smtClean="0">
              <a:ea typeface="ＭＳ Ｐゴシック" pitchFamily="34" charset="-128"/>
            </a:endParaRPr>
          </a:p>
          <a:p>
            <a:endParaRPr lang="en-US" dirty="0"/>
          </a:p>
        </p:txBody>
      </p:sp>
      <p:sp>
        <p:nvSpPr>
          <p:cNvPr id="4" name="Rectangle 50"/>
          <p:cNvSpPr>
            <a:spLocks noChangeArrowheads="1"/>
          </p:cNvSpPr>
          <p:nvPr/>
        </p:nvSpPr>
        <p:spPr bwMode="auto">
          <a:xfrm>
            <a:off x="5641010" y="6453221"/>
            <a:ext cx="3316614" cy="416141"/>
          </a:xfrm>
          <a:prstGeom prst="rect">
            <a:avLst/>
          </a:prstGeom>
          <a:noFill/>
          <a:ln w="9525">
            <a:noFill/>
            <a:miter lim="800000"/>
            <a:headEnd/>
            <a:tailEnd/>
          </a:ln>
        </p:spPr>
        <p:txBody>
          <a:bodyPr wrap="none" lIns="92075" tIns="46038" rIns="92075" bIns="46038">
            <a:spAutoFit/>
          </a:bodyPr>
          <a:lstStyle/>
          <a:p>
            <a:pPr>
              <a:defRPr/>
            </a:pPr>
            <a:r>
              <a:rPr lang="en-US" altLang="en-US" sz="1050" dirty="0" smtClean="0">
                <a:latin typeface="Verdana" pitchFamily="34" charset="0"/>
                <a:ea typeface="+mn-ea"/>
              </a:rPr>
              <a:t>NKF KDOQI</a:t>
            </a:r>
            <a:r>
              <a:rPr lang="en-US" altLang="en-US" sz="1050" dirty="0">
                <a:latin typeface="Verdana" pitchFamily="34" charset="0"/>
              </a:rPr>
              <a:t>. Diabetes and CKD: 2012 </a:t>
            </a:r>
            <a:r>
              <a:rPr lang="en-US" altLang="en-US" sz="1050" dirty="0" smtClean="0">
                <a:latin typeface="Verdana" pitchFamily="34" charset="0"/>
              </a:rPr>
              <a:t>Update.</a:t>
            </a:r>
            <a:br>
              <a:rPr lang="en-US" altLang="en-US" sz="1050" dirty="0" smtClean="0">
                <a:latin typeface="Verdana" pitchFamily="34" charset="0"/>
              </a:rPr>
            </a:br>
            <a:r>
              <a:rPr lang="en-US" altLang="en-US" sz="1050" i="1" dirty="0" smtClean="0">
                <a:latin typeface="Verdana" pitchFamily="34" charset="0"/>
              </a:rPr>
              <a:t>Am </a:t>
            </a:r>
            <a:r>
              <a:rPr lang="en-US" altLang="en-US" sz="1050" i="1" dirty="0">
                <a:latin typeface="Verdana" pitchFamily="34" charset="0"/>
              </a:rPr>
              <a:t>J Kidney Dis</a:t>
            </a:r>
            <a:r>
              <a:rPr lang="en-US" altLang="en-US" sz="1050" dirty="0">
                <a:latin typeface="Verdana" pitchFamily="34" charset="0"/>
              </a:rPr>
              <a:t>. 2012 </a:t>
            </a:r>
            <a:r>
              <a:rPr lang="en-US" altLang="en-US" sz="1050" dirty="0" smtClean="0">
                <a:latin typeface="Verdana" pitchFamily="34" charset="0"/>
              </a:rPr>
              <a:t>60:850-856.</a:t>
            </a:r>
            <a:endParaRPr lang="en-US" altLang="en-US" sz="1050" dirty="0">
              <a:latin typeface="Verdana" pitchFamily="34" charset="0"/>
              <a:ea typeface="+mn-ea"/>
            </a:endParaRPr>
          </a:p>
        </p:txBody>
      </p:sp>
    </p:spTree>
    <p:extLst>
      <p:ext uri="{BB962C8B-B14F-4D97-AF65-F5344CB8AC3E}">
        <p14:creationId xmlns:p14="http://schemas.microsoft.com/office/powerpoint/2010/main" val="783143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368" y="457200"/>
            <a:ext cx="7144512" cy="1371600"/>
          </a:xfrm>
        </p:spPr>
        <p:txBody>
          <a:bodyPr/>
          <a:lstStyle/>
          <a:p>
            <a:r>
              <a:rPr lang="en-US" dirty="0"/>
              <a:t>Modification of </a:t>
            </a:r>
            <a:r>
              <a:rPr lang="en-US" dirty="0" smtClean="0"/>
              <a:t>Other CVD </a:t>
            </a:r>
            <a:r>
              <a:rPr lang="en-US" dirty="0"/>
              <a:t>Risk Factors in CKD</a:t>
            </a:r>
          </a:p>
        </p:txBody>
      </p:sp>
      <p:sp>
        <p:nvSpPr>
          <p:cNvPr id="3" name="Content Placeholder 2"/>
          <p:cNvSpPr>
            <a:spLocks noGrp="1"/>
          </p:cNvSpPr>
          <p:nvPr>
            <p:ph idx="1"/>
          </p:nvPr>
        </p:nvSpPr>
        <p:spPr>
          <a:xfrm>
            <a:off x="648208" y="1750544"/>
            <a:ext cx="7532321" cy="4467376"/>
          </a:xfrm>
        </p:spPr>
        <p:txBody>
          <a:bodyPr/>
          <a:lstStyle/>
          <a:p>
            <a:r>
              <a:rPr lang="en-US" sz="2200" dirty="0" smtClean="0"/>
              <a:t>Smoking </a:t>
            </a:r>
            <a:r>
              <a:rPr lang="en-US" sz="2200" dirty="0"/>
              <a:t>cessation</a:t>
            </a:r>
          </a:p>
          <a:p>
            <a:r>
              <a:rPr lang="en-US" sz="2200" dirty="0" smtClean="0"/>
              <a:t>Exercise</a:t>
            </a:r>
            <a:endParaRPr lang="en-US" sz="2200" dirty="0"/>
          </a:p>
          <a:p>
            <a:r>
              <a:rPr lang="en-US" sz="2200" dirty="0" smtClean="0"/>
              <a:t>Weight </a:t>
            </a:r>
            <a:r>
              <a:rPr lang="en-US" sz="2200" dirty="0"/>
              <a:t>reduction to optimal targets</a:t>
            </a:r>
          </a:p>
          <a:p>
            <a:r>
              <a:rPr lang="en-US" sz="2200" dirty="0" smtClean="0"/>
              <a:t>Lipid </a:t>
            </a:r>
            <a:r>
              <a:rPr lang="en-US" sz="2200" dirty="0"/>
              <a:t>lowering </a:t>
            </a:r>
            <a:r>
              <a:rPr lang="en-US" sz="2200" dirty="0" smtClean="0"/>
              <a:t>therapy</a:t>
            </a:r>
          </a:p>
          <a:p>
            <a:pPr lvl="1"/>
            <a:r>
              <a:rPr lang="en-US" sz="2200" dirty="0"/>
              <a:t>In adults &gt;50 </a:t>
            </a:r>
            <a:r>
              <a:rPr lang="en-US" sz="2200" dirty="0" err="1"/>
              <a:t>yrs</a:t>
            </a:r>
            <a:r>
              <a:rPr lang="en-US" sz="2200" dirty="0"/>
              <a:t>, statin </a:t>
            </a:r>
            <a:r>
              <a:rPr lang="en-US" sz="2200" dirty="0" smtClean="0"/>
              <a:t>when </a:t>
            </a:r>
            <a:r>
              <a:rPr lang="en-US" sz="2200" dirty="0" err="1"/>
              <a:t>eGFR</a:t>
            </a:r>
            <a:r>
              <a:rPr lang="en-US" sz="2200" dirty="0"/>
              <a:t> ≥ 60 </a:t>
            </a:r>
            <a:r>
              <a:rPr lang="en-US" sz="2200" dirty="0" smtClean="0"/>
              <a:t>ml/min/1.73m</a:t>
            </a:r>
            <a:r>
              <a:rPr lang="en-US" sz="2200" baseline="30000" dirty="0" smtClean="0"/>
              <a:t>2</a:t>
            </a:r>
            <a:r>
              <a:rPr lang="en-US" sz="2200" dirty="0" smtClean="0"/>
              <a:t>; statin </a:t>
            </a:r>
            <a:r>
              <a:rPr lang="en-US" sz="2200" dirty="0"/>
              <a:t>or statin/</a:t>
            </a:r>
            <a:r>
              <a:rPr lang="en-US" sz="2200" dirty="0" err="1"/>
              <a:t>ezetimibe</a:t>
            </a:r>
            <a:r>
              <a:rPr lang="en-US" sz="2200" dirty="0"/>
              <a:t> combination </a:t>
            </a:r>
            <a:r>
              <a:rPr lang="en-US" sz="2200" dirty="0" smtClean="0"/>
              <a:t>when </a:t>
            </a:r>
            <a:r>
              <a:rPr lang="en-US" sz="2200" dirty="0" err="1" smtClean="0"/>
              <a:t>eGFR</a:t>
            </a:r>
            <a:r>
              <a:rPr lang="en-US" sz="2200" dirty="0" smtClean="0"/>
              <a:t> </a:t>
            </a:r>
            <a:r>
              <a:rPr lang="en-US" sz="2200" dirty="0"/>
              <a:t>&lt; 60 </a:t>
            </a:r>
            <a:r>
              <a:rPr lang="en-US" sz="2200" dirty="0" smtClean="0"/>
              <a:t>ml/min/1.73m</a:t>
            </a:r>
            <a:r>
              <a:rPr lang="en-US" sz="2200" baseline="30000" dirty="0" smtClean="0"/>
              <a:t>2</a:t>
            </a:r>
            <a:endParaRPr lang="en-US" sz="2200" dirty="0"/>
          </a:p>
          <a:p>
            <a:pPr lvl="1"/>
            <a:r>
              <a:rPr lang="en-US" altLang="en-US" sz="2200" dirty="0" smtClean="0">
                <a:ea typeface="ＭＳ Ｐゴシック" pitchFamily="34" charset="-128"/>
              </a:rPr>
              <a:t>In </a:t>
            </a:r>
            <a:r>
              <a:rPr lang="en-US" altLang="en-US" sz="2200" dirty="0">
                <a:ea typeface="ＭＳ Ｐゴシック" pitchFamily="34" charset="-128"/>
              </a:rPr>
              <a:t>adults &lt; 50 </a:t>
            </a:r>
            <a:r>
              <a:rPr lang="en-US" altLang="en-US" sz="2200" dirty="0" err="1" smtClean="0">
                <a:ea typeface="ＭＳ Ｐゴシック" pitchFamily="34" charset="-128"/>
              </a:rPr>
              <a:t>yrs</a:t>
            </a:r>
            <a:r>
              <a:rPr lang="en-US" altLang="en-US" sz="2200" dirty="0" smtClean="0">
                <a:ea typeface="ＭＳ Ｐゴシック" pitchFamily="34" charset="-128"/>
              </a:rPr>
              <a:t>, statin if </a:t>
            </a:r>
            <a:r>
              <a:rPr lang="en-US" altLang="en-US" sz="2200" dirty="0">
                <a:ea typeface="ＭＳ Ｐゴシック" pitchFamily="34" charset="-128"/>
              </a:rPr>
              <a:t>history of known CAD, MI, DM, stroke</a:t>
            </a:r>
          </a:p>
          <a:p>
            <a:r>
              <a:rPr lang="en-US" sz="2200" dirty="0" smtClean="0"/>
              <a:t>Aspirin </a:t>
            </a:r>
            <a:r>
              <a:rPr lang="en-US" sz="2200" dirty="0"/>
              <a:t>is indicated for secondary but not primary prevention</a:t>
            </a:r>
          </a:p>
          <a:p>
            <a:endParaRPr lang="en-US" sz="2500" dirty="0"/>
          </a:p>
        </p:txBody>
      </p:sp>
      <p:sp>
        <p:nvSpPr>
          <p:cNvPr id="5" name="TextBox 90"/>
          <p:cNvSpPr txBox="1">
            <a:spLocks noChangeArrowheads="1"/>
          </p:cNvSpPr>
          <p:nvPr/>
        </p:nvSpPr>
        <p:spPr bwMode="auto">
          <a:xfrm>
            <a:off x="5820897" y="5988292"/>
            <a:ext cx="32744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lnSpc>
                <a:spcPct val="90000"/>
              </a:lnSpc>
              <a:spcBef>
                <a:spcPct val="50000"/>
              </a:spcBef>
              <a:buClr>
                <a:srgbClr val="33CCFF"/>
              </a:buClr>
              <a:buFont typeface="Symbol" pitchFamily="18" charset="2"/>
              <a:buChar char="·"/>
              <a:defRPr sz="2800">
                <a:solidFill>
                  <a:schemeClr val="tx1"/>
                </a:solidFill>
                <a:latin typeface="Arial" pitchFamily="34" charset="0"/>
                <a:cs typeface="Arial" pitchFamily="34" charset="0"/>
              </a:defRPr>
            </a:lvl1pPr>
            <a:lvl2pPr marL="742950" indent="-285750" eaLnBrk="0" hangingPunct="0">
              <a:lnSpc>
                <a:spcPct val="90000"/>
              </a:lnSpc>
              <a:spcBef>
                <a:spcPct val="25000"/>
              </a:spcBef>
              <a:buClr>
                <a:srgbClr val="FFFF00"/>
              </a:buClr>
              <a:buChar char="–"/>
              <a:defRPr sz="2600">
                <a:solidFill>
                  <a:schemeClr val="tx1"/>
                </a:solidFill>
                <a:latin typeface="Arial" pitchFamily="34" charset="0"/>
                <a:cs typeface="Arial" pitchFamily="34" charset="0"/>
              </a:defRPr>
            </a:lvl2pPr>
            <a:lvl3pPr marL="1143000" indent="-228600" eaLnBrk="0" hangingPunct="0">
              <a:lnSpc>
                <a:spcPct val="90000"/>
              </a:lnSpc>
              <a:spcBef>
                <a:spcPct val="25000"/>
              </a:spcBef>
              <a:buClr>
                <a:schemeClr val="tx1"/>
              </a:buClr>
              <a:buFont typeface="Symbol" pitchFamily="18" charset="2"/>
              <a:buChar char="·"/>
              <a:defRPr sz="2200">
                <a:solidFill>
                  <a:schemeClr val="tx1"/>
                </a:solidFill>
                <a:latin typeface="Arial" pitchFamily="34" charset="0"/>
                <a:cs typeface="Arial" pitchFamily="34" charset="0"/>
              </a:defRPr>
            </a:lvl3pPr>
            <a:lvl4pPr marL="1600200" indent="-228600" eaLnBrk="0" hangingPunct="0">
              <a:lnSpc>
                <a:spcPct val="90000"/>
              </a:lnSpc>
              <a:spcBef>
                <a:spcPct val="25000"/>
              </a:spcBef>
              <a:buClr>
                <a:schemeClr val="tx1"/>
              </a:buClr>
              <a:buFont typeface="Symbol" pitchFamily="18" charset="2"/>
              <a:buChar char="·"/>
              <a:defRPr sz="2200">
                <a:solidFill>
                  <a:schemeClr val="tx1"/>
                </a:solidFill>
                <a:latin typeface="Arial" pitchFamily="34" charset="0"/>
                <a:cs typeface="Arial" pitchFamily="34" charset="0"/>
              </a:defRPr>
            </a:lvl4pPr>
            <a:lvl5pPr marL="2057400" indent="-228600" eaLnBrk="0"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5pPr>
            <a:lvl6pPr marL="25146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6pPr>
            <a:lvl7pPr marL="29718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7pPr>
            <a:lvl8pPr marL="34290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8pPr>
            <a:lvl9pPr marL="38862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9pPr>
          </a:lstStyle>
          <a:p>
            <a:pPr eaLnBrk="1" hangingPunct="1">
              <a:lnSpc>
                <a:spcPct val="100000"/>
              </a:lnSpc>
              <a:spcBef>
                <a:spcPct val="0"/>
              </a:spcBef>
              <a:buClrTx/>
              <a:buFontTx/>
              <a:buNone/>
            </a:pPr>
            <a:r>
              <a:rPr lang="en-US" altLang="en-US" sz="1200" dirty="0" smtClean="0">
                <a:latin typeface="+mn-lt"/>
              </a:rPr>
              <a:t>Kidney </a:t>
            </a:r>
            <a:r>
              <a:rPr lang="en-US" altLang="en-US" sz="1200" dirty="0">
                <a:latin typeface="+mn-lt"/>
              </a:rPr>
              <a:t>Disease: Improving Global Outcomes (KDIGO) CKD Work Group</a:t>
            </a:r>
            <a:r>
              <a:rPr lang="en-US" altLang="en-US" sz="1200" dirty="0" smtClean="0">
                <a:latin typeface="+mn-lt"/>
              </a:rPr>
              <a:t>. </a:t>
            </a:r>
            <a:r>
              <a:rPr lang="en-US" altLang="en-US" sz="1200" i="1" dirty="0" smtClean="0">
                <a:latin typeface="+mn-lt"/>
              </a:rPr>
              <a:t>Kidney </a:t>
            </a:r>
            <a:r>
              <a:rPr lang="en-US" altLang="en-US" sz="1200" i="1" dirty="0" err="1">
                <a:latin typeface="+mn-lt"/>
              </a:rPr>
              <a:t>Int</a:t>
            </a:r>
            <a:r>
              <a:rPr lang="en-US" altLang="en-US" sz="1200" i="1" dirty="0">
                <a:latin typeface="+mn-lt"/>
              </a:rPr>
              <a:t> </a:t>
            </a:r>
            <a:r>
              <a:rPr lang="en-US" altLang="en-US" sz="1200" i="1" dirty="0" err="1">
                <a:latin typeface="+mn-lt"/>
              </a:rPr>
              <a:t>Suppls</a:t>
            </a:r>
            <a:r>
              <a:rPr lang="en-US" altLang="en-US" sz="1200" dirty="0">
                <a:latin typeface="+mn-lt"/>
              </a:rPr>
              <a:t>. 2013;3:1-150</a:t>
            </a:r>
            <a:r>
              <a:rPr lang="en-US" altLang="en-US" sz="1200" dirty="0" smtClean="0">
                <a:latin typeface="+mn-lt"/>
              </a:rPr>
              <a:t>.</a:t>
            </a:r>
          </a:p>
        </p:txBody>
      </p:sp>
    </p:spTree>
    <p:extLst>
      <p:ext uri="{BB962C8B-B14F-4D97-AF65-F5344CB8AC3E}">
        <p14:creationId xmlns:p14="http://schemas.microsoft.com/office/powerpoint/2010/main" val="3501390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84238"/>
          </a:xfrm>
        </p:spPr>
        <p:txBody>
          <a:bodyPr>
            <a:normAutofit fontScale="90000"/>
          </a:bodyPr>
          <a:lstStyle/>
          <a:p>
            <a:r>
              <a:rPr lang="en-US" altLang="en-US" dirty="0">
                <a:ea typeface="ＭＳ Ｐゴシック" pitchFamily="34" charset="-128"/>
              </a:rPr>
              <a:t>Detect and </a:t>
            </a:r>
            <a:r>
              <a:rPr lang="en-US" altLang="en-US" dirty="0" smtClean="0">
                <a:ea typeface="ＭＳ Ｐゴシック" pitchFamily="34" charset="-128"/>
              </a:rPr>
              <a:t>Manage CKD Complications</a:t>
            </a:r>
            <a:endParaRPr lang="en-US" dirty="0"/>
          </a:p>
        </p:txBody>
      </p:sp>
      <p:sp>
        <p:nvSpPr>
          <p:cNvPr id="3" name="Content Placeholder 2"/>
          <p:cNvSpPr>
            <a:spLocks noGrp="1"/>
          </p:cNvSpPr>
          <p:nvPr>
            <p:ph idx="1"/>
          </p:nvPr>
        </p:nvSpPr>
        <p:spPr>
          <a:xfrm>
            <a:off x="658368" y="1259840"/>
            <a:ext cx="7827264" cy="5064760"/>
          </a:xfrm>
        </p:spPr>
        <p:txBody>
          <a:bodyPr>
            <a:noAutofit/>
          </a:bodyPr>
          <a:lstStyle/>
          <a:p>
            <a:r>
              <a:rPr lang="en-US" altLang="en-US" sz="2000" dirty="0" smtClean="0">
                <a:ea typeface="ＭＳ Ｐゴシック" pitchFamily="34" charset="-128"/>
              </a:rPr>
              <a:t>Anemia</a:t>
            </a:r>
          </a:p>
          <a:p>
            <a:pPr lvl="1"/>
            <a:r>
              <a:rPr lang="en-US" sz="2000" dirty="0"/>
              <a:t>Initiate iron </a:t>
            </a:r>
            <a:r>
              <a:rPr lang="en-US" sz="2000" dirty="0" smtClean="0"/>
              <a:t>therapy if TSAT ≤ </a:t>
            </a:r>
            <a:r>
              <a:rPr lang="en-US" sz="2000" dirty="0"/>
              <a:t>30% and ferritin </a:t>
            </a:r>
            <a:r>
              <a:rPr lang="en-US" sz="2000" dirty="0" smtClean="0"/>
              <a:t>≤ 500 ng/mL (IV iron for </a:t>
            </a:r>
            <a:r>
              <a:rPr lang="en-US" sz="2000" dirty="0"/>
              <a:t>dialysis, Oral for </a:t>
            </a:r>
            <a:r>
              <a:rPr lang="en-US" sz="2000" dirty="0" smtClean="0"/>
              <a:t>non-dialysis CKD)</a:t>
            </a:r>
            <a:endParaRPr lang="en-US" sz="2000" dirty="0"/>
          </a:p>
          <a:p>
            <a:pPr lvl="1"/>
            <a:r>
              <a:rPr lang="en-US" sz="2000" dirty="0" smtClean="0"/>
              <a:t>Individualize </a:t>
            </a:r>
            <a:r>
              <a:rPr lang="en-US" sz="2000" dirty="0"/>
              <a:t>erythropoiesis stimulating </a:t>
            </a:r>
            <a:r>
              <a:rPr lang="en-US" sz="2000" dirty="0" smtClean="0"/>
              <a:t>agent (ESA) therapy: Start </a:t>
            </a:r>
            <a:r>
              <a:rPr lang="en-US" sz="2000" dirty="0"/>
              <a:t>ESA if </a:t>
            </a:r>
            <a:r>
              <a:rPr lang="en-US" sz="2000" dirty="0" err="1"/>
              <a:t>Hb</a:t>
            </a:r>
            <a:r>
              <a:rPr lang="en-US" sz="2000" dirty="0"/>
              <a:t> &lt;10 g/dl, and maintain</a:t>
            </a:r>
            <a:r>
              <a:rPr lang="en-US" altLang="en-US" sz="2000" dirty="0"/>
              <a:t> </a:t>
            </a:r>
            <a:r>
              <a:rPr lang="en-US" altLang="en-US" sz="2000" dirty="0" err="1"/>
              <a:t>Hb</a:t>
            </a:r>
            <a:r>
              <a:rPr lang="en-US" altLang="en-US" sz="2000" dirty="0"/>
              <a:t> &lt;11.5 g/dl. E</a:t>
            </a:r>
            <a:r>
              <a:rPr lang="en-US" sz="2000" dirty="0"/>
              <a:t>nsure adequate Fe stores.</a:t>
            </a:r>
          </a:p>
          <a:p>
            <a:pPr lvl="1"/>
            <a:r>
              <a:rPr lang="en-US" sz="2000" dirty="0"/>
              <a:t>Appropriate iron supplementation is needed for ESA to be effective</a:t>
            </a:r>
          </a:p>
          <a:p>
            <a:r>
              <a:rPr lang="en-US" altLang="en-US" sz="2000" dirty="0" smtClean="0">
                <a:ea typeface="ＭＳ Ｐゴシック" pitchFamily="34" charset="-128"/>
              </a:rPr>
              <a:t>CKD-Mineral and Bone Disorder (CKD-MBD)</a:t>
            </a:r>
          </a:p>
          <a:p>
            <a:pPr lvl="1"/>
            <a:r>
              <a:rPr lang="en-US" sz="2000" dirty="0"/>
              <a:t>Treat with D3 as indicated to achieve normal serum levels</a:t>
            </a:r>
          </a:p>
          <a:p>
            <a:pPr lvl="1"/>
            <a:r>
              <a:rPr lang="en-US" sz="2000" dirty="0"/>
              <a:t>2000 IU </a:t>
            </a:r>
            <a:r>
              <a:rPr lang="en-US" sz="2000" dirty="0" err="1"/>
              <a:t>po</a:t>
            </a:r>
            <a:r>
              <a:rPr lang="en-US" sz="2000" dirty="0"/>
              <a:t> </a:t>
            </a:r>
            <a:r>
              <a:rPr lang="en-US" sz="2000" dirty="0" err="1"/>
              <a:t>qd</a:t>
            </a:r>
            <a:r>
              <a:rPr lang="en-US" sz="2000" dirty="0"/>
              <a:t> is cheaper and better absorbed than 50,000 IU monthly dose.</a:t>
            </a:r>
          </a:p>
          <a:p>
            <a:pPr lvl="1"/>
            <a:r>
              <a:rPr lang="en-US" sz="2000" dirty="0"/>
              <a:t>Limit phosphorus in </a:t>
            </a:r>
            <a:r>
              <a:rPr lang="en-US" sz="2000" dirty="0" smtClean="0"/>
              <a:t>diet (CKD stage 4/5), </a:t>
            </a:r>
            <a:r>
              <a:rPr lang="en-US" sz="2000" dirty="0"/>
              <a:t>with emphasis on decreasing packaged products - Refer to renal </a:t>
            </a:r>
            <a:r>
              <a:rPr lang="en-US" sz="2000" dirty="0" smtClean="0"/>
              <a:t>RD</a:t>
            </a:r>
          </a:p>
          <a:p>
            <a:pPr lvl="1"/>
            <a:r>
              <a:rPr lang="en-US" sz="2000" dirty="0" smtClean="0"/>
              <a:t>May need phosphate binders</a:t>
            </a:r>
            <a:endParaRPr lang="en-US" sz="2000" dirty="0"/>
          </a:p>
        </p:txBody>
      </p:sp>
    </p:spTree>
    <p:extLst>
      <p:ext uri="{BB962C8B-B14F-4D97-AF65-F5344CB8AC3E}">
        <p14:creationId xmlns:p14="http://schemas.microsoft.com/office/powerpoint/2010/main" val="2257904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884238"/>
          </a:xfrm>
        </p:spPr>
        <p:txBody>
          <a:bodyPr>
            <a:normAutofit fontScale="90000"/>
          </a:bodyPr>
          <a:lstStyle/>
          <a:p>
            <a:r>
              <a:rPr lang="en-US" altLang="en-US" dirty="0">
                <a:ea typeface="ＭＳ Ｐゴシック" pitchFamily="34" charset="-128"/>
              </a:rPr>
              <a:t>Detect and </a:t>
            </a:r>
            <a:r>
              <a:rPr lang="en-US" altLang="en-US" dirty="0" smtClean="0">
                <a:ea typeface="ＭＳ Ｐゴシック" pitchFamily="34" charset="-128"/>
              </a:rPr>
              <a:t>Manage CKD Complications</a:t>
            </a:r>
            <a:endParaRPr lang="en-US" dirty="0"/>
          </a:p>
        </p:txBody>
      </p:sp>
      <p:sp>
        <p:nvSpPr>
          <p:cNvPr id="3" name="Content Placeholder 2"/>
          <p:cNvSpPr>
            <a:spLocks noGrp="1"/>
          </p:cNvSpPr>
          <p:nvPr>
            <p:ph idx="1"/>
          </p:nvPr>
        </p:nvSpPr>
        <p:spPr>
          <a:xfrm>
            <a:off x="658368" y="1371600"/>
            <a:ext cx="7827264" cy="4683760"/>
          </a:xfrm>
        </p:spPr>
        <p:txBody>
          <a:bodyPr/>
          <a:lstStyle/>
          <a:p>
            <a:endParaRPr lang="en-US" altLang="en-US" sz="2600" dirty="0">
              <a:ea typeface="ＭＳ Ｐゴシック" pitchFamily="34" charset="-128"/>
            </a:endParaRPr>
          </a:p>
          <a:p>
            <a:endParaRPr lang="en-US" altLang="en-US" sz="2600" dirty="0" smtClean="0">
              <a:ea typeface="ＭＳ Ｐゴシック" pitchFamily="34" charset="-128"/>
            </a:endParaRPr>
          </a:p>
          <a:p>
            <a:endParaRPr lang="en-US" dirty="0"/>
          </a:p>
        </p:txBody>
      </p:sp>
      <p:sp>
        <p:nvSpPr>
          <p:cNvPr id="5" name="Content Placeholder 2"/>
          <p:cNvSpPr txBox="1">
            <a:spLocks/>
          </p:cNvSpPr>
          <p:nvPr/>
        </p:nvSpPr>
        <p:spPr>
          <a:xfrm>
            <a:off x="685800" y="1143000"/>
            <a:ext cx="7827264" cy="4114800"/>
          </a:xfrm>
          <a:prstGeom prst="rect">
            <a:avLst/>
          </a:prstGeom>
        </p:spPr>
        <p:txBody>
          <a:bodyPr vert="horz" lIns="0" tIns="228600" rIns="0" bIns="45720" rtlCol="0">
            <a:noAutofit/>
          </a:bodyPr>
          <a:lstStyle>
            <a:lvl1pPr marL="228600" indent="-228600" algn="l" defTabSz="914400" rtl="0" eaLnBrk="1" latinLnBrk="0" hangingPunct="1">
              <a:lnSpc>
                <a:spcPct val="90000"/>
              </a:lnSpc>
              <a:spcBef>
                <a:spcPts val="1500"/>
              </a:spcBef>
              <a:buClr>
                <a:schemeClr val="tx2"/>
              </a:buClr>
              <a:buSzPct val="125000"/>
              <a:buFont typeface="Arial" pitchFamily="34" charset="0"/>
              <a:buChar char="•"/>
              <a:defRPr sz="2800" kern="1200">
                <a:solidFill>
                  <a:schemeClr val="tx1"/>
                </a:solidFill>
                <a:latin typeface="+mn-lt"/>
                <a:ea typeface="+mn-ea"/>
                <a:cs typeface="+mn-cs"/>
              </a:defRPr>
            </a:lvl1pPr>
            <a:lvl2pPr marL="692150" indent="-234950" algn="l" defTabSz="914400" rtl="0" eaLnBrk="1" latinLnBrk="0" hangingPunct="1">
              <a:lnSpc>
                <a:spcPct val="90000"/>
              </a:lnSpc>
              <a:spcBef>
                <a:spcPts val="600"/>
              </a:spcBef>
              <a:buClr>
                <a:schemeClr val="tx2">
                  <a:lumMod val="40000"/>
                  <a:lumOff val="60000"/>
                </a:schemeClr>
              </a:buClr>
              <a:buSzPct val="75000"/>
              <a:buFont typeface="Courier New" panose="02070309020205020404" pitchFamily="49" charset="0"/>
              <a:buChar char="o"/>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Clr>
                <a:schemeClr val="bg2"/>
              </a:buClr>
              <a:buSzPct val="100000"/>
              <a:buFont typeface="Arial" pitchFamily="34" charset="0"/>
              <a:buChar char="•"/>
              <a:defRPr sz="28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Clr>
                <a:schemeClr val="bg2"/>
              </a:buClr>
              <a:buSzPct val="80000"/>
              <a:buFont typeface="Arial" panose="020B0604020202020204" pitchFamily="34" charset="0"/>
              <a:buChar char="•"/>
              <a:defRPr sz="28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Clr>
                <a:schemeClr val="bg2"/>
              </a:buClr>
              <a:buSzPct val="60000"/>
              <a:buFont typeface="Arial" pitchFamily="34" charset="0"/>
              <a:buChar char="•"/>
              <a:defRPr sz="2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F07C1C"/>
              </a:buClr>
            </a:pPr>
            <a:r>
              <a:rPr lang="en-US" altLang="en-US" sz="2000" dirty="0" smtClean="0">
                <a:ea typeface="ＭＳ Ｐゴシック" pitchFamily="34" charset="-128"/>
              </a:rPr>
              <a:t>Metabolic acidosis</a:t>
            </a:r>
          </a:p>
          <a:p>
            <a:pPr lvl="1">
              <a:buClr>
                <a:srgbClr val="F07C1C"/>
              </a:buClr>
            </a:pPr>
            <a:r>
              <a:rPr lang="en-US" sz="2000" dirty="0"/>
              <a:t>Usually occurs later in </a:t>
            </a:r>
            <a:r>
              <a:rPr lang="en-US" sz="2000" dirty="0" smtClean="0"/>
              <a:t>CKD</a:t>
            </a:r>
            <a:endParaRPr lang="en-US" altLang="en-US" sz="2000" dirty="0" smtClean="0">
              <a:ea typeface="ＭＳ Ｐゴシック" pitchFamily="34" charset="-128"/>
            </a:endParaRPr>
          </a:p>
          <a:p>
            <a:pPr lvl="1">
              <a:buClr>
                <a:srgbClr val="F07C1C"/>
              </a:buClr>
            </a:pPr>
            <a:r>
              <a:rPr lang="en-US" sz="2000" dirty="0" smtClean="0"/>
              <a:t>Serum </a:t>
            </a:r>
            <a:r>
              <a:rPr lang="en-US" sz="2000" dirty="0" err="1"/>
              <a:t>bicarb</a:t>
            </a:r>
            <a:r>
              <a:rPr lang="en-US" sz="2000" dirty="0"/>
              <a:t> &gt;22mEq/L</a:t>
            </a:r>
          </a:p>
          <a:p>
            <a:pPr lvl="1">
              <a:buClr>
                <a:srgbClr val="F07C1C"/>
              </a:buClr>
            </a:pPr>
            <a:r>
              <a:rPr lang="en-US" sz="2000" dirty="0"/>
              <a:t>Correction of metabolic acidosis may slow CKD progression and improve patients functional </a:t>
            </a:r>
            <a:r>
              <a:rPr lang="en-US" sz="2000" dirty="0" smtClean="0"/>
              <a:t>status</a:t>
            </a:r>
            <a:r>
              <a:rPr lang="en-US" sz="2000" baseline="30000" dirty="0" smtClean="0"/>
              <a:t>1,2</a:t>
            </a:r>
            <a:endParaRPr lang="en-US" sz="2000" baseline="30000" dirty="0"/>
          </a:p>
          <a:p>
            <a:pPr>
              <a:buClr>
                <a:srgbClr val="F07C1C"/>
              </a:buClr>
            </a:pPr>
            <a:r>
              <a:rPr lang="en-US" sz="2000" dirty="0" smtClean="0"/>
              <a:t>Hyperkalemia</a:t>
            </a:r>
          </a:p>
          <a:p>
            <a:pPr lvl="1">
              <a:buClr>
                <a:srgbClr val="F07C1C"/>
              </a:buClr>
            </a:pPr>
            <a:r>
              <a:rPr lang="en-US" sz="2000" dirty="0" smtClean="0"/>
              <a:t>Reduce dietary </a:t>
            </a:r>
            <a:r>
              <a:rPr lang="en-US" sz="2000" dirty="0"/>
              <a:t>potassium</a:t>
            </a:r>
          </a:p>
          <a:p>
            <a:pPr lvl="1">
              <a:buClr>
                <a:srgbClr val="F07C1C"/>
              </a:buClr>
            </a:pPr>
            <a:r>
              <a:rPr lang="en-US" sz="2000" dirty="0"/>
              <a:t>Stop NSAIDs, COX-2 </a:t>
            </a:r>
            <a:r>
              <a:rPr lang="en-US" sz="2000" dirty="0" smtClean="0"/>
              <a:t>inhibitors, potassium sparing diuretics (</a:t>
            </a:r>
            <a:r>
              <a:rPr lang="en-US" sz="2000" dirty="0" err="1" smtClean="0"/>
              <a:t>aldactone</a:t>
            </a:r>
            <a:r>
              <a:rPr lang="en-US" sz="2000" dirty="0" smtClean="0"/>
              <a:t>)</a:t>
            </a:r>
            <a:endParaRPr lang="en-US" sz="2000" dirty="0"/>
          </a:p>
          <a:p>
            <a:pPr lvl="1">
              <a:buClr>
                <a:srgbClr val="F07C1C"/>
              </a:buClr>
            </a:pPr>
            <a:r>
              <a:rPr lang="en-US" sz="2000" dirty="0"/>
              <a:t>Stop or reduce beta </a:t>
            </a:r>
            <a:r>
              <a:rPr lang="en-US" sz="2000" dirty="0" smtClean="0"/>
              <a:t>blockers, </a:t>
            </a:r>
            <a:r>
              <a:rPr lang="en-US" sz="2000" dirty="0" err="1" smtClean="0"/>
              <a:t>ACEi</a:t>
            </a:r>
            <a:r>
              <a:rPr lang="en-US" sz="2000" dirty="0" smtClean="0"/>
              <a:t>/ARBs</a:t>
            </a:r>
            <a:endParaRPr lang="en-US" sz="2000" dirty="0"/>
          </a:p>
          <a:p>
            <a:pPr lvl="1">
              <a:buClr>
                <a:srgbClr val="F07C1C"/>
              </a:buClr>
            </a:pPr>
            <a:r>
              <a:rPr lang="en-US" sz="2000" dirty="0"/>
              <a:t>Avoid salt substitutes that contain potassium</a:t>
            </a:r>
          </a:p>
          <a:p>
            <a:endParaRPr lang="en-US" altLang="en-US" sz="2000" dirty="0">
              <a:ea typeface="ＭＳ Ｐゴシック" pitchFamily="34" charset="-128"/>
            </a:endParaRPr>
          </a:p>
        </p:txBody>
      </p:sp>
      <p:sp>
        <p:nvSpPr>
          <p:cNvPr id="6" name="TextBox 90"/>
          <p:cNvSpPr txBox="1">
            <a:spLocks noChangeArrowheads="1"/>
          </p:cNvSpPr>
          <p:nvPr/>
        </p:nvSpPr>
        <p:spPr bwMode="auto">
          <a:xfrm>
            <a:off x="5237229" y="6075137"/>
            <a:ext cx="38052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50000"/>
              </a:spcBef>
              <a:buClr>
                <a:srgbClr val="33CCFF"/>
              </a:buClr>
              <a:buFont typeface="Symbol" pitchFamily="18" charset="2"/>
              <a:buChar char="·"/>
              <a:defRPr sz="2800">
                <a:solidFill>
                  <a:schemeClr val="tx1"/>
                </a:solidFill>
                <a:latin typeface="Arial" pitchFamily="34" charset="0"/>
                <a:cs typeface="Arial" pitchFamily="34" charset="0"/>
              </a:defRPr>
            </a:lvl1pPr>
            <a:lvl2pPr marL="742950" indent="-285750" eaLnBrk="0" hangingPunct="0">
              <a:lnSpc>
                <a:spcPct val="90000"/>
              </a:lnSpc>
              <a:spcBef>
                <a:spcPct val="25000"/>
              </a:spcBef>
              <a:buClr>
                <a:srgbClr val="FFFF00"/>
              </a:buClr>
              <a:buChar char="–"/>
              <a:defRPr sz="2600">
                <a:solidFill>
                  <a:schemeClr val="tx1"/>
                </a:solidFill>
                <a:latin typeface="Arial" pitchFamily="34" charset="0"/>
                <a:cs typeface="Arial" pitchFamily="34" charset="0"/>
              </a:defRPr>
            </a:lvl2pPr>
            <a:lvl3pPr marL="1143000" indent="-228600" eaLnBrk="0" hangingPunct="0">
              <a:lnSpc>
                <a:spcPct val="90000"/>
              </a:lnSpc>
              <a:spcBef>
                <a:spcPct val="25000"/>
              </a:spcBef>
              <a:buClr>
                <a:schemeClr val="tx1"/>
              </a:buClr>
              <a:buFont typeface="Symbol" pitchFamily="18" charset="2"/>
              <a:buChar char="·"/>
              <a:defRPr sz="2200">
                <a:solidFill>
                  <a:schemeClr val="tx1"/>
                </a:solidFill>
                <a:latin typeface="Arial" pitchFamily="34" charset="0"/>
                <a:cs typeface="Arial" pitchFamily="34" charset="0"/>
              </a:defRPr>
            </a:lvl3pPr>
            <a:lvl4pPr marL="1600200" indent="-228600" eaLnBrk="0" hangingPunct="0">
              <a:lnSpc>
                <a:spcPct val="90000"/>
              </a:lnSpc>
              <a:spcBef>
                <a:spcPct val="25000"/>
              </a:spcBef>
              <a:buClr>
                <a:schemeClr val="tx1"/>
              </a:buClr>
              <a:buFont typeface="Symbol" pitchFamily="18" charset="2"/>
              <a:buChar char="·"/>
              <a:defRPr sz="2200">
                <a:solidFill>
                  <a:schemeClr val="tx1"/>
                </a:solidFill>
                <a:latin typeface="Arial" pitchFamily="34" charset="0"/>
                <a:cs typeface="Arial" pitchFamily="34" charset="0"/>
              </a:defRPr>
            </a:lvl4pPr>
            <a:lvl5pPr marL="2057400" indent="-228600" eaLnBrk="0"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5pPr>
            <a:lvl6pPr marL="25146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6pPr>
            <a:lvl7pPr marL="29718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7pPr>
            <a:lvl8pPr marL="34290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8pPr>
            <a:lvl9pPr marL="3886200" indent="-228600" eaLnBrk="0" fontAlgn="base" hangingPunct="0">
              <a:spcBef>
                <a:spcPct val="15000"/>
              </a:spcBef>
              <a:spcAft>
                <a:spcPct val="15000"/>
              </a:spcAft>
              <a:buClr>
                <a:schemeClr val="accent1"/>
              </a:buClr>
              <a:buFont typeface="Wingdings 2" pitchFamily="18" charset="2"/>
              <a:buChar char="¡"/>
              <a:defRPr sz="2000" b="1">
                <a:solidFill>
                  <a:schemeClr val="tx1"/>
                </a:solidFill>
                <a:latin typeface="Arial" pitchFamily="34" charset="0"/>
                <a:cs typeface="Arial" pitchFamily="34" charset="0"/>
              </a:defRPr>
            </a:lvl9pPr>
          </a:lstStyle>
          <a:p>
            <a:pPr marL="228600" indent="-228600" eaLnBrk="1" hangingPunct="1">
              <a:lnSpc>
                <a:spcPct val="100000"/>
              </a:lnSpc>
              <a:spcBef>
                <a:spcPct val="0"/>
              </a:spcBef>
              <a:buClrTx/>
              <a:buFontTx/>
              <a:buAutoNum type="arabicParenR"/>
            </a:pPr>
            <a:r>
              <a:rPr lang="en-GB" altLang="en-US" sz="1200" dirty="0" smtClean="0">
                <a:latin typeface="+mn-lt"/>
              </a:rPr>
              <a:t>Mahajan, et al. </a:t>
            </a:r>
            <a:r>
              <a:rPr lang="en-GB" altLang="en-US" sz="1200" i="1" smtClean="0">
                <a:latin typeface="+mn-lt"/>
              </a:rPr>
              <a:t>Kidney </a:t>
            </a:r>
            <a:r>
              <a:rPr lang="en-GB" altLang="en-US" sz="1200" i="1" dirty="0" smtClean="0">
                <a:latin typeface="+mn-lt"/>
              </a:rPr>
              <a:t>Int</a:t>
            </a:r>
            <a:r>
              <a:rPr lang="en-GB" altLang="en-US" sz="1200" dirty="0" smtClean="0">
                <a:latin typeface="+mn-lt"/>
              </a:rPr>
              <a:t>. 2010;78:303-309.</a:t>
            </a:r>
          </a:p>
          <a:p>
            <a:pPr marL="228600" indent="-228600" eaLnBrk="1" hangingPunct="1">
              <a:lnSpc>
                <a:spcPct val="100000"/>
              </a:lnSpc>
              <a:spcBef>
                <a:spcPct val="0"/>
              </a:spcBef>
              <a:buClrTx/>
              <a:buFontTx/>
              <a:buAutoNum type="arabicParenR"/>
            </a:pPr>
            <a:r>
              <a:rPr lang="en-GB" altLang="en-US" sz="1200" dirty="0" smtClean="0">
                <a:latin typeface="+mn-lt"/>
              </a:rPr>
              <a:t>de Brito-</a:t>
            </a:r>
            <a:r>
              <a:rPr lang="en-GB" altLang="en-US" sz="1200" dirty="0" err="1" smtClean="0">
                <a:latin typeface="+mn-lt"/>
              </a:rPr>
              <a:t>Ashurst</a:t>
            </a:r>
            <a:r>
              <a:rPr lang="en-GB" altLang="en-US" sz="1200" dirty="0" smtClean="0">
                <a:latin typeface="+mn-lt"/>
              </a:rPr>
              <a:t> I, et al. </a:t>
            </a:r>
            <a:r>
              <a:rPr lang="en-GB" altLang="en-US" sz="1200" i="1" dirty="0" smtClean="0">
                <a:latin typeface="+mn-lt"/>
              </a:rPr>
              <a:t>J Am </a:t>
            </a:r>
            <a:r>
              <a:rPr lang="en-GB" altLang="en-US" sz="1200" i="1" dirty="0" err="1" smtClean="0">
                <a:latin typeface="+mn-lt"/>
              </a:rPr>
              <a:t>Soc</a:t>
            </a:r>
            <a:r>
              <a:rPr lang="en-GB" altLang="en-US" sz="1200" i="1" dirty="0" smtClean="0">
                <a:latin typeface="+mn-lt"/>
              </a:rPr>
              <a:t> </a:t>
            </a:r>
            <a:r>
              <a:rPr lang="en-GB" altLang="en-US" sz="1200" i="1" dirty="0" err="1" smtClean="0">
                <a:latin typeface="+mn-lt"/>
              </a:rPr>
              <a:t>Nephrol</a:t>
            </a:r>
            <a:r>
              <a:rPr lang="en-GB" altLang="en-US" sz="1200" dirty="0" smtClean="0">
                <a:latin typeface="+mn-lt"/>
              </a:rPr>
              <a:t>. 2009;20:2075-2084.</a:t>
            </a:r>
          </a:p>
        </p:txBody>
      </p:sp>
    </p:spTree>
    <p:extLst>
      <p:ext uri="{BB962C8B-B14F-4D97-AF65-F5344CB8AC3E}">
        <p14:creationId xmlns:p14="http://schemas.microsoft.com/office/powerpoint/2010/main" val="893274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304800" y="884238"/>
            <a:ext cx="8610600" cy="792162"/>
          </a:xfrm>
        </p:spPr>
        <p:txBody>
          <a:bodyPr>
            <a:normAutofit fontScale="90000"/>
          </a:bodyPr>
          <a:lstStyle/>
          <a:p>
            <a:pPr eaLnBrk="1" hangingPunct="1">
              <a:lnSpc>
                <a:spcPct val="85000"/>
              </a:lnSpc>
            </a:pPr>
            <a:r>
              <a:rPr lang="en-US" altLang="en-US" sz="2800" dirty="0" smtClean="0"/>
              <a:t>A Balanced Approach to Nutrition in CKD: </a:t>
            </a:r>
            <a:br>
              <a:rPr lang="en-US" altLang="en-US" sz="2800" dirty="0" smtClean="0"/>
            </a:br>
            <a:r>
              <a:rPr lang="en-US" altLang="en-US" sz="2800" dirty="0" smtClean="0"/>
              <a:t>Macronutrient Composition and Mineral Content*</a:t>
            </a:r>
            <a:br>
              <a:rPr lang="en-US" altLang="en-US" sz="2800" dirty="0" smtClean="0"/>
            </a:br>
            <a:r>
              <a:rPr lang="en-US" altLang="en-US" sz="2800" dirty="0" smtClean="0"/>
              <a:t> </a:t>
            </a:r>
          </a:p>
        </p:txBody>
      </p:sp>
      <p:pic>
        <p:nvPicPr>
          <p:cNvPr id="880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2105025"/>
            <a:ext cx="8915400" cy="261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69" name="Text Box 5"/>
          <p:cNvSpPr txBox="1">
            <a:spLocks noChangeArrowheads="1"/>
          </p:cNvSpPr>
          <p:nvPr/>
        </p:nvSpPr>
        <p:spPr bwMode="auto">
          <a:xfrm>
            <a:off x="152400" y="4772025"/>
            <a:ext cx="89154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sz="1400" dirty="0"/>
              <a:t>Adapted from DASH (dietary approaches to stop hypertension) diet.</a:t>
            </a:r>
            <a:br>
              <a:rPr lang="en-US" altLang="en-US" sz="1400" dirty="0"/>
            </a:br>
            <a:r>
              <a:rPr lang="en-US" altLang="en-US" sz="1400" dirty="0"/>
              <a:t>*Adjust so total calories from protein, fat, and carbohydrate are 100%. Emphasize such whole-food sources as fresh vegetables, whole grains, nuts, legumes, low-fat or nonfat dairy products, canola oil, olive oil, cold-water fish, and poultry.</a:t>
            </a:r>
          </a:p>
        </p:txBody>
      </p:sp>
      <p:sp>
        <p:nvSpPr>
          <p:cNvPr id="8" name="Rectangle 3"/>
          <p:cNvSpPr txBox="1">
            <a:spLocks noChangeArrowheads="1"/>
          </p:cNvSpPr>
          <p:nvPr/>
        </p:nvSpPr>
        <p:spPr>
          <a:xfrm>
            <a:off x="5287488" y="6477000"/>
            <a:ext cx="3856512" cy="381000"/>
          </a:xfrm>
          <a:prstGeom prst="rect">
            <a:avLst/>
          </a:prstGeom>
        </p:spPr>
        <p:txBody>
          <a:bodyPr vert="horz" lIns="0" tIns="0" rIns="0" bIns="0" rtlCol="0">
            <a:normAutofit/>
          </a:bodyPr>
          <a:lstStyle>
            <a:lvl1pPr marL="342900" indent="-342900" algn="l" defTabSz="914400" rtl="0" eaLnBrk="1" latinLnBrk="0" hangingPunct="1">
              <a:spcBef>
                <a:spcPct val="20000"/>
              </a:spcBef>
              <a:buClr>
                <a:srgbClr val="F16025"/>
              </a:buClr>
              <a:buSzPct val="125000"/>
              <a:buFont typeface="Segoe UI"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F16025"/>
              </a:buClr>
              <a:buSzPct val="75000"/>
              <a:buFont typeface="Courier New" pitchFamily="49" charset="0"/>
              <a:buChar char="o"/>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tx1">
                  <a:lumMod val="75000"/>
                  <a:lumOff val="25000"/>
                </a:schemeClr>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tx1">
                  <a:lumMod val="75000"/>
                  <a:lumOff val="25000"/>
                </a:schemeClr>
              </a:buClr>
              <a:buSzPct val="80000"/>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tx1">
                  <a:lumMod val="75000"/>
                  <a:lumOff val="25000"/>
                </a:schemeClr>
              </a:buClr>
              <a:buSzPct val="80000"/>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buFontTx/>
              <a:buNone/>
            </a:pPr>
            <a:r>
              <a:rPr lang="en-US" altLang="en-US" sz="1200" smtClean="0"/>
              <a:t>NKF KDOQI. </a:t>
            </a:r>
            <a:r>
              <a:rPr lang="en-US" altLang="en-US" sz="1200" i="1" smtClean="0"/>
              <a:t>Am J Kidney Dis. </a:t>
            </a:r>
            <a:r>
              <a:rPr lang="en-US" altLang="en-US" sz="1200" smtClean="0"/>
              <a:t>2007;49(suppl 2):S1-S179.</a:t>
            </a:r>
            <a:endParaRPr lang="en-US" altLang="en-US" sz="1200" dirty="0" smtClean="0"/>
          </a:p>
        </p:txBody>
      </p:sp>
      <p:sp>
        <p:nvSpPr>
          <p:cNvPr id="9" name="Rectangle 8"/>
          <p:cNvSpPr/>
          <p:nvPr/>
        </p:nvSpPr>
        <p:spPr>
          <a:xfrm>
            <a:off x="5181600" y="6123801"/>
            <a:ext cx="1455848" cy="276999"/>
          </a:xfrm>
          <a:prstGeom prst="rect">
            <a:avLst/>
          </a:prstGeom>
        </p:spPr>
        <p:txBody>
          <a:bodyPr wrap="none">
            <a:spAutoFit/>
          </a:bodyPr>
          <a:lstStyle/>
          <a:p>
            <a:r>
              <a:rPr lang="en-US" altLang="en-US" sz="1200" dirty="0" smtClean="0"/>
              <a:t>*(</a:t>
            </a:r>
            <a:r>
              <a:rPr lang="en-US" altLang="en-US" sz="1200" dirty="0"/>
              <a:t>CKD Stages 1-4)</a:t>
            </a:r>
            <a:endParaRPr lang="en-US" sz="1200" dirty="0"/>
          </a:p>
        </p:txBody>
      </p:sp>
    </p:spTree>
    <p:extLst>
      <p:ext uri="{BB962C8B-B14F-4D97-AF65-F5344CB8AC3E}">
        <p14:creationId xmlns:p14="http://schemas.microsoft.com/office/powerpoint/2010/main" val="3005148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ea typeface="ＭＳ Ｐゴシック" pitchFamily="34" charset="-128"/>
              </a:rPr>
              <a:t>What can primary care providers do?</a:t>
            </a:r>
            <a:endParaRPr lang="en-US" dirty="0"/>
          </a:p>
        </p:txBody>
      </p:sp>
      <p:sp>
        <p:nvSpPr>
          <p:cNvPr id="3" name="Content Placeholder 2"/>
          <p:cNvSpPr>
            <a:spLocks noGrp="1"/>
          </p:cNvSpPr>
          <p:nvPr>
            <p:ph idx="1"/>
          </p:nvPr>
        </p:nvSpPr>
        <p:spPr>
          <a:xfrm>
            <a:off x="658368" y="1310640"/>
            <a:ext cx="8130032" cy="4800600"/>
          </a:xfrm>
        </p:spPr>
        <p:txBody>
          <a:bodyPr/>
          <a:lstStyle/>
          <a:p>
            <a:pPr>
              <a:spcBef>
                <a:spcPct val="100000"/>
              </a:spcBef>
            </a:pPr>
            <a:r>
              <a:rPr lang="en-US" altLang="en-US" sz="2500" dirty="0">
                <a:ea typeface="ＭＳ Ｐゴシック" pitchFamily="34" charset="-128"/>
              </a:rPr>
              <a:t>Recognize and test at-risk patients </a:t>
            </a:r>
          </a:p>
          <a:p>
            <a:pPr>
              <a:spcBef>
                <a:spcPct val="100000"/>
              </a:spcBef>
            </a:pPr>
            <a:r>
              <a:rPr lang="en-US" altLang="en-US" sz="2500" dirty="0" smtClean="0">
                <a:ea typeface="ＭＳ Ｐゴシック" pitchFamily="34" charset="-128"/>
              </a:rPr>
              <a:t>Educate </a:t>
            </a:r>
            <a:r>
              <a:rPr lang="en-US" altLang="en-US" sz="2500" dirty="0">
                <a:ea typeface="ＭＳ Ｐゴシック" pitchFamily="34" charset="-128"/>
              </a:rPr>
              <a:t>patients about CKD and </a:t>
            </a:r>
            <a:r>
              <a:rPr lang="en-US" altLang="en-US" sz="2500" dirty="0" smtClean="0">
                <a:ea typeface="ＭＳ Ｐゴシック" pitchFamily="34" charset="-128"/>
              </a:rPr>
              <a:t>treatment</a:t>
            </a:r>
          </a:p>
          <a:p>
            <a:pPr>
              <a:spcBef>
                <a:spcPct val="100000"/>
              </a:spcBef>
            </a:pPr>
            <a:r>
              <a:rPr lang="en-US" altLang="en-US" sz="2500" dirty="0" smtClean="0">
                <a:ea typeface="ＭＳ Ｐゴシック" pitchFamily="34" charset="-128"/>
              </a:rPr>
              <a:t>Manage blood pressure and diabetes</a:t>
            </a:r>
          </a:p>
          <a:p>
            <a:pPr>
              <a:spcBef>
                <a:spcPct val="100000"/>
              </a:spcBef>
            </a:pPr>
            <a:r>
              <a:rPr lang="en-US" altLang="en-US" sz="2500" dirty="0" smtClean="0">
                <a:ea typeface="ＭＳ Ｐゴシック" pitchFamily="34" charset="-128"/>
              </a:rPr>
              <a:t>Address other CVD risk factors  </a:t>
            </a:r>
          </a:p>
          <a:p>
            <a:pPr>
              <a:spcBef>
                <a:spcPct val="100000"/>
              </a:spcBef>
            </a:pPr>
            <a:r>
              <a:rPr lang="en-US" altLang="en-US" sz="2500" dirty="0" smtClean="0">
                <a:ea typeface="ＭＳ Ｐゴシック" pitchFamily="34" charset="-128"/>
              </a:rPr>
              <a:t>Monitor </a:t>
            </a:r>
            <a:r>
              <a:rPr lang="en-US" altLang="en-US" sz="2500" dirty="0" err="1" smtClean="0">
                <a:ea typeface="ＭＳ Ｐゴシック" pitchFamily="34" charset="-128"/>
              </a:rPr>
              <a:t>eGFR</a:t>
            </a:r>
            <a:r>
              <a:rPr lang="en-US" altLang="en-US" sz="2500" dirty="0" smtClean="0">
                <a:ea typeface="ＭＳ Ｐゴシック" pitchFamily="34" charset="-128"/>
              </a:rPr>
              <a:t> </a:t>
            </a:r>
            <a:r>
              <a:rPr lang="en-US" altLang="en-US" sz="2500" dirty="0">
                <a:ea typeface="ＭＳ Ｐゴシック" pitchFamily="34" charset="-128"/>
              </a:rPr>
              <a:t>and ACR </a:t>
            </a:r>
            <a:r>
              <a:rPr lang="en-US" altLang="en-US" sz="2500" dirty="0" smtClean="0">
                <a:ea typeface="ＭＳ Ｐゴシック" pitchFamily="34" charset="-128"/>
              </a:rPr>
              <a:t>(en</a:t>
            </a:r>
            <a:r>
              <a:rPr lang="en-US" altLang="en-US" sz="2500" dirty="0" smtClean="0"/>
              <a:t>courage </a:t>
            </a:r>
            <a:r>
              <a:rPr lang="en-US" altLang="en-US" sz="2500" dirty="0"/>
              <a:t>labs to </a:t>
            </a:r>
            <a:r>
              <a:rPr lang="en-US" altLang="en-US" sz="2500" dirty="0" smtClean="0"/>
              <a:t>report these tests)</a:t>
            </a:r>
            <a:endParaRPr lang="en-US" altLang="en-US" sz="2500" dirty="0" smtClean="0">
              <a:ea typeface="ＭＳ Ｐゴシック" pitchFamily="34" charset="-128"/>
            </a:endParaRPr>
          </a:p>
        </p:txBody>
      </p:sp>
    </p:spTree>
    <p:extLst>
      <p:ext uri="{BB962C8B-B14F-4D97-AF65-F5344CB8AC3E}">
        <p14:creationId xmlns:p14="http://schemas.microsoft.com/office/powerpoint/2010/main" val="2045814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4200" y="1079242"/>
            <a:ext cx="7797800" cy="2985433"/>
          </a:xfrm>
          <a:prstGeom prst="rect">
            <a:avLst/>
          </a:prstGeom>
        </p:spPr>
        <p:txBody>
          <a:bodyPr wrap="square">
            <a:spAutoFit/>
          </a:bodyPr>
          <a:lstStyle/>
          <a:p>
            <a:r>
              <a:rPr lang="en-US" altLang="en-US" sz="2000" dirty="0" smtClean="0"/>
              <a:t>A 50-year-old </a:t>
            </a:r>
            <a:r>
              <a:rPr lang="en-US" altLang="en-US" sz="2000" dirty="0"/>
              <a:t>Hispanic female </a:t>
            </a:r>
            <a:r>
              <a:rPr lang="en-US" altLang="en-US" sz="2000" dirty="0" smtClean="0"/>
              <a:t>was </a:t>
            </a:r>
            <a:r>
              <a:rPr lang="en-US" altLang="en-US" sz="2000" dirty="0"/>
              <a:t>diagnosed with type 2 diabetes </a:t>
            </a:r>
            <a:r>
              <a:rPr lang="en-US" altLang="en-US" sz="2000" dirty="0" smtClean="0"/>
              <a:t>at </a:t>
            </a:r>
            <a:r>
              <a:rPr lang="en-US" altLang="en-US" sz="2000" dirty="0"/>
              <a:t>age 30. She has taken medications as prescribed since diagnosis</a:t>
            </a:r>
            <a:r>
              <a:rPr lang="en-US" altLang="en-US" sz="2000" dirty="0" smtClean="0"/>
              <a:t>. The </a:t>
            </a:r>
            <a:r>
              <a:rPr lang="en-US" altLang="en-US" sz="2000" dirty="0"/>
              <a:t>fact that </a:t>
            </a:r>
            <a:r>
              <a:rPr lang="en-US" altLang="en-US" sz="2000" dirty="0" smtClean="0"/>
              <a:t>she has </a:t>
            </a:r>
            <a:r>
              <a:rPr lang="en-US" altLang="en-US" sz="2000" dirty="0"/>
              <a:t>confirmed diabetes puts this patient at:</a:t>
            </a:r>
          </a:p>
          <a:p>
            <a:pPr>
              <a:lnSpc>
                <a:spcPct val="80000"/>
              </a:lnSpc>
            </a:pPr>
            <a:endParaRPr lang="en-US" altLang="en-US" sz="2000" dirty="0"/>
          </a:p>
          <a:p>
            <a:pPr>
              <a:lnSpc>
                <a:spcPct val="80000"/>
              </a:lnSpc>
            </a:pPr>
            <a:r>
              <a:rPr lang="en-US" altLang="en-US" sz="2000" dirty="0" smtClean="0"/>
              <a:t>A. Higher </a:t>
            </a:r>
            <a:r>
              <a:rPr lang="en-US" altLang="en-US" sz="2000" dirty="0"/>
              <a:t>risk for kidney failure and </a:t>
            </a:r>
            <a:r>
              <a:rPr lang="en-US" altLang="en-US" sz="2000" dirty="0" smtClean="0"/>
              <a:t>CVD</a:t>
            </a:r>
          </a:p>
          <a:p>
            <a:pPr marL="457200" indent="-457200">
              <a:lnSpc>
                <a:spcPct val="80000"/>
              </a:lnSpc>
              <a:buAutoNum type="alphaUcParenR"/>
            </a:pPr>
            <a:endParaRPr lang="en-US" altLang="en-US" sz="2000" dirty="0"/>
          </a:p>
          <a:p>
            <a:pPr>
              <a:lnSpc>
                <a:spcPct val="80000"/>
              </a:lnSpc>
            </a:pPr>
            <a:r>
              <a:rPr lang="en-US" altLang="en-US" sz="2000" dirty="0" smtClean="0"/>
              <a:t>B. </a:t>
            </a:r>
            <a:r>
              <a:rPr lang="en-US" altLang="en-US" sz="2000" dirty="0"/>
              <a:t>Higher risk for kidney failure only</a:t>
            </a:r>
          </a:p>
          <a:p>
            <a:pPr>
              <a:lnSpc>
                <a:spcPct val="80000"/>
              </a:lnSpc>
            </a:pPr>
            <a:endParaRPr lang="en-US" altLang="en-US" sz="2000" dirty="0" smtClean="0"/>
          </a:p>
          <a:p>
            <a:pPr>
              <a:lnSpc>
                <a:spcPct val="80000"/>
              </a:lnSpc>
            </a:pPr>
            <a:r>
              <a:rPr lang="en-US" altLang="en-US" sz="2000" dirty="0" smtClean="0"/>
              <a:t>C. </a:t>
            </a:r>
            <a:r>
              <a:rPr lang="en-US" altLang="en-US" sz="2000" dirty="0"/>
              <a:t>Higher risk for CVD only</a:t>
            </a:r>
          </a:p>
          <a:p>
            <a:pPr>
              <a:lnSpc>
                <a:spcPct val="80000"/>
              </a:lnSpc>
            </a:pPr>
            <a:endParaRPr lang="en-US" altLang="en-US" sz="2000" dirty="0" smtClean="0"/>
          </a:p>
          <a:p>
            <a:pPr>
              <a:lnSpc>
                <a:spcPct val="80000"/>
              </a:lnSpc>
            </a:pPr>
            <a:r>
              <a:rPr lang="en-US" altLang="en-US" sz="2000" dirty="0" smtClean="0"/>
              <a:t>D. </a:t>
            </a:r>
            <a:r>
              <a:rPr lang="en-US" altLang="en-US" sz="2000" dirty="0"/>
              <a:t>None of the </a:t>
            </a:r>
            <a:r>
              <a:rPr lang="en-US" altLang="en-US" sz="2000" dirty="0" smtClean="0"/>
              <a:t>above</a:t>
            </a:r>
            <a:endParaRPr lang="en-US" sz="2000" dirty="0"/>
          </a:p>
        </p:txBody>
      </p:sp>
      <p:sp>
        <p:nvSpPr>
          <p:cNvPr id="3" name="Title 4"/>
          <p:cNvSpPr txBox="1">
            <a:spLocks/>
          </p:cNvSpPr>
          <p:nvPr/>
        </p:nvSpPr>
        <p:spPr>
          <a:xfrm>
            <a:off x="533400" y="381000"/>
            <a:ext cx="8229600" cy="533400"/>
          </a:xfrm>
          <a:prstGeom prst="rect">
            <a:avLst/>
          </a:prstGeom>
        </p:spPr>
        <p:txBody>
          <a:bodyPr/>
          <a:lstStyle>
            <a:lvl1pPr algn="l" defTabSz="914400" rtl="0" eaLnBrk="1" latinLnBrk="0" hangingPunct="1">
              <a:spcBef>
                <a:spcPct val="0"/>
              </a:spcBef>
              <a:buNone/>
              <a:defRPr sz="4400" kern="1200">
                <a:solidFill>
                  <a:schemeClr val="tx1">
                    <a:lumMod val="65000"/>
                    <a:lumOff val="35000"/>
                  </a:schemeClr>
                </a:solidFill>
                <a:latin typeface="+mj-lt"/>
                <a:ea typeface="+mj-ea"/>
                <a:cs typeface="+mj-cs"/>
              </a:defRPr>
            </a:lvl1pPr>
          </a:lstStyle>
          <a:p>
            <a:r>
              <a:rPr lang="en-US" sz="3000" dirty="0">
                <a:latin typeface="+mn-lt"/>
              </a:rPr>
              <a:t>Case Question </a:t>
            </a:r>
            <a:r>
              <a:rPr lang="en-US" sz="3000" dirty="0" smtClean="0">
                <a:latin typeface="+mn-lt"/>
              </a:rPr>
              <a:t>1</a:t>
            </a:r>
            <a:endParaRPr lang="en-US" sz="3000" dirty="0">
              <a:latin typeface="+mn-lt"/>
            </a:endParaRPr>
          </a:p>
        </p:txBody>
      </p:sp>
    </p:spTree>
    <p:extLst>
      <p:ext uri="{BB962C8B-B14F-4D97-AF65-F5344CB8AC3E}">
        <p14:creationId xmlns:p14="http://schemas.microsoft.com/office/powerpoint/2010/main" val="780907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ea typeface="ＭＳ Ｐゴシック" pitchFamily="34" charset="-128"/>
              </a:rPr>
              <a:t>What can primary care providers do?</a:t>
            </a:r>
            <a:endParaRPr lang="en-US" dirty="0"/>
          </a:p>
        </p:txBody>
      </p:sp>
      <p:sp>
        <p:nvSpPr>
          <p:cNvPr id="3" name="Content Placeholder 2"/>
          <p:cNvSpPr>
            <a:spLocks noGrp="1"/>
          </p:cNvSpPr>
          <p:nvPr>
            <p:ph idx="1"/>
          </p:nvPr>
        </p:nvSpPr>
        <p:spPr>
          <a:xfrm>
            <a:off x="658368" y="1310640"/>
            <a:ext cx="8130032" cy="4734560"/>
          </a:xfrm>
        </p:spPr>
        <p:txBody>
          <a:bodyPr/>
          <a:lstStyle/>
          <a:p>
            <a:pPr>
              <a:spcBef>
                <a:spcPct val="100000"/>
              </a:spcBef>
            </a:pPr>
            <a:r>
              <a:rPr lang="en-US" altLang="en-US" sz="2500" dirty="0" smtClean="0">
                <a:ea typeface="ＭＳ Ｐゴシック" pitchFamily="34" charset="-128"/>
              </a:rPr>
              <a:t>Evaluate and manage anemia, </a:t>
            </a:r>
            <a:r>
              <a:rPr lang="en-US" altLang="en-US" sz="2500" dirty="0" smtClean="0"/>
              <a:t>malnutrition, CKD-MBD, and other complications in at-risk patients</a:t>
            </a:r>
            <a:endParaRPr lang="en-US" altLang="en-US" sz="2500" dirty="0"/>
          </a:p>
          <a:p>
            <a:pPr>
              <a:spcBef>
                <a:spcPct val="100000"/>
              </a:spcBef>
            </a:pPr>
            <a:r>
              <a:rPr lang="en-US" altLang="en-US" sz="2500" dirty="0"/>
              <a:t>Refer to dietitian for nutritional </a:t>
            </a:r>
            <a:r>
              <a:rPr lang="en-US" altLang="en-US" sz="2500" dirty="0" smtClean="0"/>
              <a:t>guidance</a:t>
            </a:r>
          </a:p>
          <a:p>
            <a:pPr>
              <a:spcBef>
                <a:spcPct val="100000"/>
              </a:spcBef>
            </a:pPr>
            <a:r>
              <a:rPr lang="en-US" altLang="en-US" sz="2500" dirty="0" smtClean="0"/>
              <a:t>Consider patient safety issues in CKD</a:t>
            </a:r>
            <a:endParaRPr lang="en-US" altLang="en-US" sz="2500" dirty="0"/>
          </a:p>
          <a:p>
            <a:pPr>
              <a:spcBef>
                <a:spcPct val="100000"/>
              </a:spcBef>
            </a:pPr>
            <a:r>
              <a:rPr lang="en-US" altLang="en-US" sz="2500" dirty="0" smtClean="0"/>
              <a:t>Consult </a:t>
            </a:r>
            <a:r>
              <a:rPr lang="en-US" altLang="en-US" sz="2500" dirty="0"/>
              <a:t>or team with a </a:t>
            </a:r>
            <a:r>
              <a:rPr lang="en-US" altLang="en-US" sz="2500" dirty="0" smtClean="0"/>
              <a:t>nephrologist (co-management)</a:t>
            </a:r>
          </a:p>
          <a:p>
            <a:pPr>
              <a:spcBef>
                <a:spcPct val="100000"/>
              </a:spcBef>
            </a:pPr>
            <a:r>
              <a:rPr lang="en-US" altLang="en-US" sz="2500" dirty="0" smtClean="0"/>
              <a:t>Refer patient to nephrology when appropriate</a:t>
            </a:r>
            <a:endParaRPr lang="en-US" sz="2500" dirty="0">
              <a:ea typeface="ＭＳ Ｐゴシック" pitchFamily="34" charset="-128"/>
            </a:endParaRPr>
          </a:p>
        </p:txBody>
      </p:sp>
    </p:spTree>
    <p:extLst>
      <p:ext uri="{BB962C8B-B14F-4D97-AF65-F5344CB8AC3E}">
        <p14:creationId xmlns:p14="http://schemas.microsoft.com/office/powerpoint/2010/main" val="2771692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41248" y="2214880"/>
            <a:ext cx="7469632" cy="1371600"/>
          </a:xfrm>
        </p:spPr>
        <p:txBody>
          <a:bodyPr>
            <a:normAutofit fontScale="90000"/>
          </a:bodyPr>
          <a:lstStyle/>
          <a:p>
            <a:pPr algn="ctr"/>
            <a:r>
              <a:rPr lang="en-US" dirty="0" smtClean="0"/>
              <a:t>Co-Management, Patient Safety, and Nephrology Specialist Referral</a:t>
            </a:r>
            <a:endParaRPr lang="en-US" dirty="0"/>
          </a:p>
        </p:txBody>
      </p:sp>
    </p:spTree>
    <p:extLst>
      <p:ext uri="{BB962C8B-B14F-4D97-AF65-F5344CB8AC3E}">
        <p14:creationId xmlns:p14="http://schemas.microsoft.com/office/powerpoint/2010/main" val="1096539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Co-Management Model</a:t>
            </a:r>
          </a:p>
        </p:txBody>
      </p:sp>
      <p:sp>
        <p:nvSpPr>
          <p:cNvPr id="3" name="Content Placeholder 2"/>
          <p:cNvSpPr>
            <a:spLocks noGrp="1"/>
          </p:cNvSpPr>
          <p:nvPr>
            <p:ph idx="1"/>
          </p:nvPr>
        </p:nvSpPr>
        <p:spPr>
          <a:xfrm>
            <a:off x="5126484" y="1439696"/>
            <a:ext cx="3602347" cy="3803515"/>
          </a:xfrm>
        </p:spPr>
        <p:txBody>
          <a:bodyPr/>
          <a:lstStyle/>
          <a:p>
            <a:r>
              <a:rPr lang="en-US" sz="2400" dirty="0"/>
              <a:t>Collaborative care</a:t>
            </a:r>
          </a:p>
          <a:p>
            <a:pPr lvl="1"/>
            <a:r>
              <a:rPr lang="en-US" sz="2400" dirty="0" smtClean="0"/>
              <a:t>Formal </a:t>
            </a:r>
            <a:r>
              <a:rPr lang="en-US" sz="2400" dirty="0"/>
              <a:t>arrangement</a:t>
            </a:r>
          </a:p>
          <a:p>
            <a:pPr lvl="1"/>
            <a:r>
              <a:rPr lang="en-US" sz="2400" dirty="0" smtClean="0"/>
              <a:t>Curbside </a:t>
            </a:r>
            <a:r>
              <a:rPr lang="en-US" sz="2400" dirty="0"/>
              <a:t>consult</a:t>
            </a:r>
          </a:p>
          <a:p>
            <a:r>
              <a:rPr lang="en-US" sz="2400" dirty="0" smtClean="0"/>
              <a:t>Care </a:t>
            </a:r>
            <a:r>
              <a:rPr lang="en-US" sz="2400" dirty="0"/>
              <a:t>coordination</a:t>
            </a:r>
          </a:p>
          <a:p>
            <a:r>
              <a:rPr lang="en-US" sz="2400" dirty="0" smtClean="0"/>
              <a:t>Clinical </a:t>
            </a:r>
            <a:r>
              <a:rPr lang="en-US" sz="2400" dirty="0"/>
              <a:t>decision support</a:t>
            </a:r>
          </a:p>
          <a:p>
            <a:r>
              <a:rPr lang="en-US" sz="2400" dirty="0" smtClean="0"/>
              <a:t>Population </a:t>
            </a:r>
            <a:r>
              <a:rPr lang="en-US" sz="2400" dirty="0"/>
              <a:t>health</a:t>
            </a:r>
          </a:p>
          <a:p>
            <a:pPr lvl="1"/>
            <a:r>
              <a:rPr lang="en-US" sz="2400" dirty="0" smtClean="0"/>
              <a:t>Development </a:t>
            </a:r>
            <a:r>
              <a:rPr lang="en-US" sz="2400" dirty="0"/>
              <a:t>of </a:t>
            </a:r>
            <a:r>
              <a:rPr lang="en-US" sz="2400" dirty="0" smtClean="0"/>
              <a:t>treatment protocols</a:t>
            </a:r>
            <a:endParaRPr lang="en-US"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825" y="1757772"/>
            <a:ext cx="4257675" cy="3381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0107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3682" name="Rectangle 2"/>
          <p:cNvSpPr>
            <a:spLocks noGrp="1" noChangeArrowheads="1"/>
          </p:cNvSpPr>
          <p:nvPr>
            <p:ph type="title"/>
          </p:nvPr>
        </p:nvSpPr>
        <p:spPr>
          <a:xfrm>
            <a:off x="295275" y="609599"/>
            <a:ext cx="8848725" cy="614363"/>
          </a:xfrm>
        </p:spPr>
        <p:txBody>
          <a:bodyPr>
            <a:normAutofit/>
          </a:bodyPr>
          <a:lstStyle/>
          <a:p>
            <a:pPr eaLnBrk="1" hangingPunct="1">
              <a:defRPr/>
            </a:pPr>
            <a:r>
              <a:rPr lang="en-US" dirty="0" smtClean="0"/>
              <a:t>Collaborative Care Agreements</a:t>
            </a:r>
          </a:p>
        </p:txBody>
      </p:sp>
      <p:sp>
        <p:nvSpPr>
          <p:cNvPr id="1223683" name="Rectangle 3"/>
          <p:cNvSpPr>
            <a:spLocks noGrp="1" noChangeArrowheads="1"/>
          </p:cNvSpPr>
          <p:nvPr>
            <p:ph idx="1"/>
          </p:nvPr>
        </p:nvSpPr>
        <p:spPr>
          <a:xfrm>
            <a:off x="311728" y="1314855"/>
            <a:ext cx="8425871" cy="4552545"/>
          </a:xfrm>
        </p:spPr>
        <p:txBody>
          <a:bodyPr/>
          <a:lstStyle/>
          <a:p>
            <a:pPr>
              <a:defRPr/>
            </a:pPr>
            <a:r>
              <a:rPr lang="en-US" sz="2400" dirty="0" smtClean="0"/>
              <a:t>Soft Contract between primary care and nephrologist</a:t>
            </a:r>
          </a:p>
          <a:p>
            <a:pPr>
              <a:defRPr/>
            </a:pPr>
            <a:r>
              <a:rPr lang="en-US" sz="2400" dirty="0" smtClean="0"/>
              <a:t>Defines responsibilities of primary care</a:t>
            </a:r>
          </a:p>
          <a:p>
            <a:pPr lvl="1" indent="-342900">
              <a:defRPr/>
            </a:pPr>
            <a:r>
              <a:rPr lang="en-US" sz="2000" dirty="0" smtClean="0"/>
              <a:t>Provide pertinent clinical information to inform the consultation prior to the scheduled visit.</a:t>
            </a:r>
          </a:p>
          <a:p>
            <a:pPr lvl="1" indent="-342900">
              <a:defRPr/>
            </a:pPr>
            <a:r>
              <a:rPr lang="en-US" sz="2000" dirty="0" smtClean="0"/>
              <a:t>Initiate a phone call if the condition is emergent</a:t>
            </a:r>
          </a:p>
          <a:p>
            <a:pPr lvl="1" indent="-342900">
              <a:defRPr/>
            </a:pPr>
            <a:r>
              <a:rPr lang="en-US" sz="2000" dirty="0" smtClean="0"/>
              <a:t>Provide timely referrals with adequate number of visits to treat the condition.</a:t>
            </a:r>
          </a:p>
          <a:p>
            <a:pPr>
              <a:defRPr/>
            </a:pPr>
            <a:r>
              <a:rPr lang="en-US" sz="2400" dirty="0" smtClean="0"/>
              <a:t>Defines responsibilities of nephrologist </a:t>
            </a:r>
          </a:p>
          <a:p>
            <a:pPr lvl="1" indent="-342900">
              <a:defRPr/>
            </a:pPr>
            <a:r>
              <a:rPr lang="en-US" sz="2000" dirty="0" smtClean="0"/>
              <a:t>Timely communication of consultation (7 days routine &amp; 48 hours emergent) – fax if no electronic information sharing </a:t>
            </a:r>
          </a:p>
          <a:p>
            <a:pPr lvl="1" indent="-342900">
              <a:defRPr/>
            </a:pPr>
            <a:r>
              <a:rPr lang="en-US" sz="2000" dirty="0" smtClean="0"/>
              <a:t>No consultation to other specialist initiated without primary care input</a:t>
            </a:r>
          </a:p>
        </p:txBody>
      </p:sp>
    </p:spTree>
    <p:extLst>
      <p:ext uri="{BB962C8B-B14F-4D97-AF65-F5344CB8AC3E}">
        <p14:creationId xmlns:p14="http://schemas.microsoft.com/office/powerpoint/2010/main" val="739964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Line 2"/>
          <p:cNvSpPr>
            <a:spLocks noChangeAspect="1" noChangeShapeType="1"/>
          </p:cNvSpPr>
          <p:nvPr/>
        </p:nvSpPr>
        <p:spPr bwMode="auto">
          <a:xfrm>
            <a:off x="5410200" y="2590800"/>
            <a:ext cx="0" cy="1447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4000" smtClean="0">
              <a:solidFill>
                <a:srgbClr val="FFFFFF"/>
              </a:solidFill>
              <a:ea typeface="ＭＳ Ｐゴシック" pitchFamily="34" charset="-128"/>
            </a:endParaRPr>
          </a:p>
        </p:txBody>
      </p:sp>
      <p:sp>
        <p:nvSpPr>
          <p:cNvPr id="52227" name="Rectangle 3"/>
          <p:cNvSpPr>
            <a:spLocks noChangeAspect="1" noChangeArrowheads="1"/>
          </p:cNvSpPr>
          <p:nvPr/>
        </p:nvSpPr>
        <p:spPr bwMode="auto">
          <a:xfrm>
            <a:off x="457200" y="1447800"/>
            <a:ext cx="5181600" cy="2971800"/>
          </a:xfrm>
          <a:prstGeom prst="rect">
            <a:avLst/>
          </a:prstGeom>
          <a:solidFill>
            <a:schemeClr val="accent3"/>
          </a:solidFill>
          <a:ln w="9525">
            <a:solidFill>
              <a:srgbClr val="808080"/>
            </a:solidFill>
            <a:miter lim="800000"/>
            <a:headEnd/>
            <a:tailEnd/>
          </a:ln>
        </p:spPr>
        <p:txBody>
          <a:bodyPr wrap="none" anchor="ctr"/>
          <a:lstStyle/>
          <a:p>
            <a:pPr algn="ctr" fontAlgn="base">
              <a:spcBef>
                <a:spcPct val="0"/>
              </a:spcBef>
              <a:spcAft>
                <a:spcPct val="0"/>
              </a:spcAft>
            </a:pPr>
            <a:endParaRPr lang="en-US" sz="2400" smtClean="0">
              <a:solidFill>
                <a:srgbClr val="FFFFFF"/>
              </a:solidFill>
              <a:latin typeface="Times New Roman" pitchFamily="18" charset="0"/>
              <a:ea typeface="ＭＳ Ｐゴシック" pitchFamily="34" charset="-128"/>
            </a:endParaRPr>
          </a:p>
        </p:txBody>
      </p:sp>
      <p:sp>
        <p:nvSpPr>
          <p:cNvPr id="52228" name="AutoShape 4"/>
          <p:cNvSpPr>
            <a:spLocks noChangeAspect="1" noChangeArrowheads="1"/>
          </p:cNvSpPr>
          <p:nvPr/>
        </p:nvSpPr>
        <p:spPr bwMode="auto">
          <a:xfrm>
            <a:off x="685800" y="1600200"/>
            <a:ext cx="8153400" cy="3494088"/>
          </a:xfrm>
          <a:prstGeom prst="rightArrow">
            <a:avLst>
              <a:gd name="adj1" fmla="val 42287"/>
              <a:gd name="adj2" fmla="val 27937"/>
            </a:avLst>
          </a:prstGeom>
          <a:solidFill>
            <a:srgbClr val="DDDDDD"/>
          </a:solidFill>
          <a:ln w="28575">
            <a:solidFill>
              <a:srgbClr val="DDDDDD"/>
            </a:solidFill>
            <a:miter lim="800000"/>
            <a:headEnd/>
            <a:tailEnd/>
          </a:ln>
        </p:spPr>
        <p:txBody>
          <a:bodyPr wrap="none" anchor="ctr"/>
          <a:lstStyle/>
          <a:p>
            <a:pPr algn="ctr" fontAlgn="base">
              <a:spcBef>
                <a:spcPct val="0"/>
              </a:spcBef>
              <a:spcAft>
                <a:spcPct val="0"/>
              </a:spcAft>
            </a:pPr>
            <a:endParaRPr lang="en-US" sz="2400" smtClean="0">
              <a:solidFill>
                <a:srgbClr val="FFFFFF"/>
              </a:solidFill>
              <a:latin typeface="Times New Roman" pitchFamily="18" charset="0"/>
              <a:ea typeface="ＭＳ Ｐゴシック" pitchFamily="34" charset="-128"/>
            </a:endParaRPr>
          </a:p>
        </p:txBody>
      </p:sp>
      <p:sp>
        <p:nvSpPr>
          <p:cNvPr id="52229" name="Line 5"/>
          <p:cNvSpPr>
            <a:spLocks noChangeAspect="1" noChangeShapeType="1"/>
          </p:cNvSpPr>
          <p:nvPr/>
        </p:nvSpPr>
        <p:spPr bwMode="auto">
          <a:xfrm>
            <a:off x="2514600" y="2590800"/>
            <a:ext cx="0" cy="14890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4000" smtClean="0">
              <a:solidFill>
                <a:srgbClr val="FFFFFF"/>
              </a:solidFill>
              <a:ea typeface="ＭＳ Ｐゴシック" pitchFamily="34" charset="-128"/>
            </a:endParaRPr>
          </a:p>
        </p:txBody>
      </p:sp>
      <p:sp>
        <p:nvSpPr>
          <p:cNvPr id="52230" name="Line 6"/>
          <p:cNvSpPr>
            <a:spLocks noChangeAspect="1" noChangeShapeType="1"/>
          </p:cNvSpPr>
          <p:nvPr/>
        </p:nvSpPr>
        <p:spPr bwMode="auto">
          <a:xfrm>
            <a:off x="4114800" y="2590800"/>
            <a:ext cx="0" cy="14890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4000" smtClean="0">
              <a:solidFill>
                <a:srgbClr val="FFFFFF"/>
              </a:solidFill>
              <a:ea typeface="ＭＳ Ｐゴシック" pitchFamily="34" charset="-128"/>
            </a:endParaRPr>
          </a:p>
        </p:txBody>
      </p:sp>
      <p:sp>
        <p:nvSpPr>
          <p:cNvPr id="52231" name="Line 7"/>
          <p:cNvSpPr>
            <a:spLocks noChangeAspect="1" noChangeShapeType="1"/>
          </p:cNvSpPr>
          <p:nvPr/>
        </p:nvSpPr>
        <p:spPr bwMode="auto">
          <a:xfrm flipH="1">
            <a:off x="7086600" y="2590800"/>
            <a:ext cx="1588" cy="14890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4000" smtClean="0">
              <a:solidFill>
                <a:srgbClr val="FFFFFF"/>
              </a:solidFill>
              <a:ea typeface="ＭＳ Ｐゴシック" pitchFamily="34" charset="-128"/>
            </a:endParaRPr>
          </a:p>
        </p:txBody>
      </p:sp>
      <p:sp>
        <p:nvSpPr>
          <p:cNvPr id="52232" name="Text Box 8"/>
          <p:cNvSpPr txBox="1">
            <a:spLocks noChangeAspect="1" noChangeArrowheads="1"/>
          </p:cNvSpPr>
          <p:nvPr/>
        </p:nvSpPr>
        <p:spPr bwMode="auto">
          <a:xfrm>
            <a:off x="762000" y="2743200"/>
            <a:ext cx="1779588"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algn="ctr" fontAlgn="base">
              <a:spcBef>
                <a:spcPct val="0"/>
              </a:spcBef>
              <a:spcAft>
                <a:spcPct val="0"/>
              </a:spcAft>
            </a:pPr>
            <a:r>
              <a:rPr lang="en-US" sz="1400" b="1" smtClean="0">
                <a:solidFill>
                  <a:srgbClr val="000000"/>
                </a:solidFill>
              </a:rPr>
              <a:t>Kidney</a:t>
            </a:r>
            <a:br>
              <a:rPr lang="en-US" sz="1400" b="1" smtClean="0">
                <a:solidFill>
                  <a:srgbClr val="000000"/>
                </a:solidFill>
              </a:rPr>
            </a:br>
            <a:r>
              <a:rPr lang="en-US" sz="1400" b="1" smtClean="0">
                <a:solidFill>
                  <a:srgbClr val="000000"/>
                </a:solidFill>
              </a:rPr>
              <a:t>damage and normal or </a:t>
            </a:r>
            <a:r>
              <a:rPr lang="en-US" sz="1400" b="1" smtClean="0">
                <a:solidFill>
                  <a:srgbClr val="000000"/>
                </a:solidFill>
                <a:sym typeface="Symbol" pitchFamily="18" charset="2"/>
              </a:rPr>
              <a:t> GFR</a:t>
            </a:r>
            <a:endParaRPr lang="en-US" sz="2000" b="1" smtClean="0">
              <a:solidFill>
                <a:srgbClr val="000000"/>
              </a:solidFill>
            </a:endParaRPr>
          </a:p>
        </p:txBody>
      </p:sp>
      <p:sp>
        <p:nvSpPr>
          <p:cNvPr id="52233" name="Text Box 9"/>
          <p:cNvSpPr txBox="1">
            <a:spLocks noChangeAspect="1" noChangeArrowheads="1"/>
          </p:cNvSpPr>
          <p:nvPr/>
        </p:nvSpPr>
        <p:spPr bwMode="auto">
          <a:xfrm>
            <a:off x="2438400" y="2667000"/>
            <a:ext cx="18288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algn="ctr" fontAlgn="base">
              <a:spcBef>
                <a:spcPct val="0"/>
              </a:spcBef>
              <a:spcAft>
                <a:spcPct val="0"/>
              </a:spcAft>
            </a:pPr>
            <a:r>
              <a:rPr lang="en-US" sz="1400" b="1" smtClean="0">
                <a:solidFill>
                  <a:srgbClr val="000000"/>
                </a:solidFill>
              </a:rPr>
              <a:t>Kidney</a:t>
            </a:r>
            <a:br>
              <a:rPr lang="en-US" sz="1400" b="1" smtClean="0">
                <a:solidFill>
                  <a:srgbClr val="000000"/>
                </a:solidFill>
              </a:rPr>
            </a:br>
            <a:r>
              <a:rPr lang="en-US" sz="1400" b="1" smtClean="0">
                <a:solidFill>
                  <a:srgbClr val="000000"/>
                </a:solidFill>
              </a:rPr>
              <a:t>damage and</a:t>
            </a:r>
            <a:r>
              <a:rPr lang="en-US" sz="1400" b="1" smtClean="0">
                <a:solidFill>
                  <a:srgbClr val="000000"/>
                </a:solidFill>
                <a:sym typeface="Symbol" pitchFamily="18" charset="2"/>
              </a:rPr>
              <a:t> </a:t>
            </a:r>
          </a:p>
          <a:p>
            <a:pPr algn="ctr" fontAlgn="base">
              <a:spcBef>
                <a:spcPct val="0"/>
              </a:spcBef>
              <a:spcAft>
                <a:spcPct val="0"/>
              </a:spcAft>
            </a:pPr>
            <a:r>
              <a:rPr lang="en-US" sz="1400" b="1" smtClean="0">
                <a:solidFill>
                  <a:srgbClr val="000000"/>
                </a:solidFill>
                <a:sym typeface="Symbol" pitchFamily="18" charset="2"/>
              </a:rPr>
              <a:t>mild </a:t>
            </a:r>
            <a:r>
              <a:rPr lang="en-US" sz="1600" b="1" smtClean="0">
                <a:solidFill>
                  <a:srgbClr val="000000"/>
                </a:solidFill>
                <a:sym typeface="Symbol" pitchFamily="18" charset="2"/>
              </a:rPr>
              <a:t> </a:t>
            </a:r>
          </a:p>
          <a:p>
            <a:pPr algn="ctr" fontAlgn="base">
              <a:spcBef>
                <a:spcPct val="0"/>
              </a:spcBef>
              <a:spcAft>
                <a:spcPct val="0"/>
              </a:spcAft>
            </a:pPr>
            <a:r>
              <a:rPr lang="en-US" sz="1400" b="1" smtClean="0">
                <a:solidFill>
                  <a:srgbClr val="000000"/>
                </a:solidFill>
                <a:sym typeface="Symbol" pitchFamily="18" charset="2"/>
              </a:rPr>
              <a:t>GFR</a:t>
            </a:r>
            <a:r>
              <a:rPr lang="en-US" sz="1800" b="1" smtClean="0">
                <a:solidFill>
                  <a:srgbClr val="FFFFFF"/>
                </a:solidFill>
                <a:sym typeface="Symbol" pitchFamily="18" charset="2"/>
              </a:rPr>
              <a:t> </a:t>
            </a:r>
            <a:endParaRPr lang="en-US" sz="1800" b="1" smtClean="0">
              <a:solidFill>
                <a:srgbClr val="FFFFFF"/>
              </a:solidFill>
            </a:endParaRPr>
          </a:p>
        </p:txBody>
      </p:sp>
      <p:sp>
        <p:nvSpPr>
          <p:cNvPr id="52234" name="Text Box 10"/>
          <p:cNvSpPr txBox="1">
            <a:spLocks noChangeAspect="1" noChangeArrowheads="1"/>
          </p:cNvSpPr>
          <p:nvPr/>
        </p:nvSpPr>
        <p:spPr bwMode="auto">
          <a:xfrm>
            <a:off x="5638800" y="2895600"/>
            <a:ext cx="15113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algn="ctr" fontAlgn="base">
              <a:spcBef>
                <a:spcPct val="0"/>
              </a:spcBef>
              <a:spcAft>
                <a:spcPct val="0"/>
              </a:spcAft>
            </a:pPr>
            <a:r>
              <a:rPr lang="en-US" sz="1400" b="1" smtClean="0">
                <a:solidFill>
                  <a:srgbClr val="000000"/>
                </a:solidFill>
              </a:rPr>
              <a:t>Severe</a:t>
            </a:r>
            <a:br>
              <a:rPr lang="en-US" sz="1400" b="1" smtClean="0">
                <a:solidFill>
                  <a:srgbClr val="000000"/>
                </a:solidFill>
              </a:rPr>
            </a:br>
            <a:r>
              <a:rPr lang="en-US" sz="1400" b="1" smtClean="0">
                <a:solidFill>
                  <a:srgbClr val="000000"/>
                </a:solidFill>
                <a:sym typeface="Symbol" pitchFamily="18" charset="2"/>
              </a:rPr>
              <a:t> </a:t>
            </a:r>
            <a:r>
              <a:rPr lang="en-US" sz="1400" b="1" smtClean="0">
                <a:solidFill>
                  <a:srgbClr val="000000"/>
                </a:solidFill>
              </a:rPr>
              <a:t>GFR</a:t>
            </a:r>
            <a:endParaRPr lang="en-US" sz="1000" b="1" smtClean="0">
              <a:solidFill>
                <a:srgbClr val="000000"/>
              </a:solidFill>
            </a:endParaRPr>
          </a:p>
        </p:txBody>
      </p:sp>
      <p:sp>
        <p:nvSpPr>
          <p:cNvPr id="52235" name="Text Box 11"/>
          <p:cNvSpPr txBox="1">
            <a:spLocks noChangeAspect="1" noChangeArrowheads="1"/>
          </p:cNvSpPr>
          <p:nvPr/>
        </p:nvSpPr>
        <p:spPr bwMode="auto">
          <a:xfrm>
            <a:off x="7162800" y="2895600"/>
            <a:ext cx="12382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algn="ctr" fontAlgn="base">
              <a:spcBef>
                <a:spcPct val="0"/>
              </a:spcBef>
              <a:spcAft>
                <a:spcPct val="0"/>
              </a:spcAft>
            </a:pPr>
            <a:r>
              <a:rPr lang="en-US" sz="1400" b="1" smtClean="0">
                <a:solidFill>
                  <a:srgbClr val="000000"/>
                </a:solidFill>
              </a:rPr>
              <a:t>Kidney</a:t>
            </a:r>
            <a:br>
              <a:rPr lang="en-US" sz="1400" b="1" smtClean="0">
                <a:solidFill>
                  <a:srgbClr val="000000"/>
                </a:solidFill>
              </a:rPr>
            </a:br>
            <a:r>
              <a:rPr lang="en-US" sz="1400" b="1" smtClean="0">
                <a:solidFill>
                  <a:srgbClr val="000000"/>
                </a:solidFill>
              </a:rPr>
              <a:t>failure</a:t>
            </a:r>
            <a:endParaRPr lang="en-US" sz="1200" b="1" smtClean="0">
              <a:solidFill>
                <a:srgbClr val="000000"/>
              </a:solidFill>
            </a:endParaRPr>
          </a:p>
        </p:txBody>
      </p:sp>
      <p:sp>
        <p:nvSpPr>
          <p:cNvPr id="52236" name="Text Box 12"/>
          <p:cNvSpPr txBox="1">
            <a:spLocks noChangeAspect="1" noChangeArrowheads="1"/>
          </p:cNvSpPr>
          <p:nvPr/>
        </p:nvSpPr>
        <p:spPr bwMode="auto">
          <a:xfrm>
            <a:off x="4038600" y="2895600"/>
            <a:ext cx="18288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algn="ctr" fontAlgn="base">
              <a:spcBef>
                <a:spcPct val="0"/>
              </a:spcBef>
              <a:spcAft>
                <a:spcPct val="0"/>
              </a:spcAft>
            </a:pPr>
            <a:r>
              <a:rPr lang="en-US" sz="1400" b="1" smtClean="0">
                <a:solidFill>
                  <a:srgbClr val="000000"/>
                </a:solidFill>
              </a:rPr>
              <a:t>Moderate </a:t>
            </a:r>
          </a:p>
          <a:p>
            <a:pPr algn="ctr" fontAlgn="base">
              <a:spcBef>
                <a:spcPct val="0"/>
              </a:spcBef>
              <a:spcAft>
                <a:spcPct val="0"/>
              </a:spcAft>
            </a:pPr>
            <a:r>
              <a:rPr lang="en-US" sz="1400" b="1" smtClean="0">
                <a:solidFill>
                  <a:srgbClr val="000000"/>
                </a:solidFill>
                <a:sym typeface="Symbol" pitchFamily="18" charset="2"/>
              </a:rPr>
              <a:t> </a:t>
            </a:r>
            <a:r>
              <a:rPr lang="en-US" sz="1400" b="1" smtClean="0">
                <a:solidFill>
                  <a:srgbClr val="000000"/>
                </a:solidFill>
              </a:rPr>
              <a:t>GFR</a:t>
            </a:r>
            <a:endParaRPr lang="en-US" sz="1000" b="1" smtClean="0">
              <a:solidFill>
                <a:srgbClr val="000000"/>
              </a:solidFill>
            </a:endParaRPr>
          </a:p>
        </p:txBody>
      </p:sp>
      <p:sp>
        <p:nvSpPr>
          <p:cNvPr id="52237" name="Text Box 14"/>
          <p:cNvSpPr txBox="1">
            <a:spLocks noChangeAspect="1" noChangeArrowheads="1"/>
          </p:cNvSpPr>
          <p:nvPr/>
        </p:nvSpPr>
        <p:spPr bwMode="auto">
          <a:xfrm>
            <a:off x="1219200" y="3733800"/>
            <a:ext cx="7315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algn="ctr" fontAlgn="base">
              <a:spcBef>
                <a:spcPct val="50000"/>
              </a:spcBef>
              <a:spcAft>
                <a:spcPct val="0"/>
              </a:spcAft>
            </a:pPr>
            <a:r>
              <a:rPr lang="en-US" sz="1600" b="1" smtClean="0">
                <a:solidFill>
                  <a:srgbClr val="000000"/>
                </a:solidFill>
              </a:rPr>
              <a:t>Stage 1               Stage 2               Stage  3            Stage  4           Stage   5</a:t>
            </a:r>
            <a:endParaRPr lang="en-US" sz="1600" smtClean="0">
              <a:solidFill>
                <a:srgbClr val="000000"/>
              </a:solidFill>
            </a:endParaRPr>
          </a:p>
        </p:txBody>
      </p:sp>
      <p:sp>
        <p:nvSpPr>
          <p:cNvPr id="52238" name="Text Box 15"/>
          <p:cNvSpPr txBox="1">
            <a:spLocks noChangeAspect="1" noChangeArrowheads="1"/>
          </p:cNvSpPr>
          <p:nvPr/>
        </p:nvSpPr>
        <p:spPr bwMode="auto">
          <a:xfrm>
            <a:off x="5334000" y="44196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algn="ctr" fontAlgn="base">
              <a:spcBef>
                <a:spcPct val="0"/>
              </a:spcBef>
              <a:spcAft>
                <a:spcPct val="0"/>
              </a:spcAft>
            </a:pPr>
            <a:r>
              <a:rPr lang="en-US" sz="2400" b="1" dirty="0" smtClean="0"/>
              <a:t>Nephrologist</a:t>
            </a:r>
            <a:endParaRPr lang="en-US" sz="2400" b="1" dirty="0" smtClean="0">
              <a:latin typeface="Calibri" pitchFamily="34" charset="0"/>
            </a:endParaRPr>
          </a:p>
        </p:txBody>
      </p:sp>
      <p:sp>
        <p:nvSpPr>
          <p:cNvPr id="52239" name="Text Box 16"/>
          <p:cNvSpPr txBox="1">
            <a:spLocks noChangeAspect="1" noChangeArrowheads="1"/>
          </p:cNvSpPr>
          <p:nvPr/>
        </p:nvSpPr>
        <p:spPr bwMode="auto">
          <a:xfrm>
            <a:off x="609600" y="4419600"/>
            <a:ext cx="3960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algn="ctr" fontAlgn="base">
              <a:spcBef>
                <a:spcPct val="0"/>
              </a:spcBef>
              <a:spcAft>
                <a:spcPct val="0"/>
              </a:spcAft>
            </a:pPr>
            <a:r>
              <a:rPr lang="en-US" sz="2400" b="1" dirty="0" smtClean="0"/>
              <a:t>Primary Care Practitioner</a:t>
            </a:r>
            <a:endParaRPr lang="en-US" sz="2400" b="1" dirty="0" smtClean="0">
              <a:latin typeface="Calibri" pitchFamily="34" charset="0"/>
            </a:endParaRPr>
          </a:p>
        </p:txBody>
      </p:sp>
      <p:sp>
        <p:nvSpPr>
          <p:cNvPr id="52240" name="Text Box 17"/>
          <p:cNvSpPr txBox="1">
            <a:spLocks noChangeAspect="1" noChangeArrowheads="1"/>
          </p:cNvSpPr>
          <p:nvPr/>
        </p:nvSpPr>
        <p:spPr bwMode="auto">
          <a:xfrm>
            <a:off x="1754794" y="6046053"/>
            <a:ext cx="558678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algn="ctr" fontAlgn="base">
              <a:spcBef>
                <a:spcPct val="0"/>
              </a:spcBef>
              <a:spcAft>
                <a:spcPct val="0"/>
              </a:spcAft>
            </a:pPr>
            <a:r>
              <a:rPr lang="en-US" sz="2400" b="1" dirty="0" smtClean="0"/>
              <a:t>The Patient (always) </a:t>
            </a:r>
          </a:p>
          <a:p>
            <a:pPr algn="ctr" fontAlgn="base">
              <a:spcBef>
                <a:spcPct val="0"/>
              </a:spcBef>
              <a:spcAft>
                <a:spcPct val="0"/>
              </a:spcAft>
            </a:pPr>
            <a:r>
              <a:rPr lang="en-US" sz="2400" b="1" dirty="0" smtClean="0"/>
              <a:t>and other subspecialists (as needed)</a:t>
            </a:r>
            <a:endParaRPr lang="en-US" sz="2400" b="1" dirty="0" smtClean="0">
              <a:latin typeface="Calibri" pitchFamily="34" charset="0"/>
            </a:endParaRPr>
          </a:p>
        </p:txBody>
      </p:sp>
      <p:sp>
        <p:nvSpPr>
          <p:cNvPr id="52241" name="Line 20"/>
          <p:cNvSpPr>
            <a:spLocks noChangeAspect="1" noChangeShapeType="1"/>
          </p:cNvSpPr>
          <p:nvPr/>
        </p:nvSpPr>
        <p:spPr bwMode="auto">
          <a:xfrm flipH="1">
            <a:off x="5638800" y="2590800"/>
            <a:ext cx="1588" cy="14890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4000" smtClean="0">
              <a:solidFill>
                <a:srgbClr val="FFFFFF"/>
              </a:solidFill>
              <a:ea typeface="ＭＳ Ｐゴシック" pitchFamily="34" charset="-128"/>
            </a:endParaRPr>
          </a:p>
        </p:txBody>
      </p:sp>
      <p:sp>
        <p:nvSpPr>
          <p:cNvPr id="52242" name="Text Box 22"/>
          <p:cNvSpPr txBox="1">
            <a:spLocks noChangeAspect="1" noChangeArrowheads="1"/>
          </p:cNvSpPr>
          <p:nvPr/>
        </p:nvSpPr>
        <p:spPr bwMode="auto">
          <a:xfrm>
            <a:off x="114300" y="4083050"/>
            <a:ext cx="7772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algn="ctr" fontAlgn="base">
              <a:spcBef>
                <a:spcPct val="50000"/>
              </a:spcBef>
              <a:spcAft>
                <a:spcPct val="0"/>
              </a:spcAft>
            </a:pPr>
            <a:r>
              <a:rPr lang="en-US" sz="1600" b="1" dirty="0" smtClean="0">
                <a:solidFill>
                  <a:srgbClr val="000000"/>
                </a:solidFill>
              </a:rPr>
              <a:t>GFR                    90 	        60                       30                     15</a:t>
            </a:r>
            <a:endParaRPr lang="en-US" sz="1600" dirty="0" smtClean="0">
              <a:solidFill>
                <a:srgbClr val="000000"/>
              </a:solidFill>
            </a:endParaRPr>
          </a:p>
        </p:txBody>
      </p:sp>
      <p:sp>
        <p:nvSpPr>
          <p:cNvPr id="52243" name="Text Box 23"/>
          <p:cNvSpPr txBox="1">
            <a:spLocks noChangeArrowheads="1"/>
          </p:cNvSpPr>
          <p:nvPr/>
        </p:nvSpPr>
        <p:spPr bwMode="auto">
          <a:xfrm>
            <a:off x="242887" y="392871"/>
            <a:ext cx="8610600"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eaLnBrk="1" fontAlgn="base" hangingPunct="1">
              <a:lnSpc>
                <a:spcPct val="90000"/>
              </a:lnSpc>
              <a:spcBef>
                <a:spcPct val="0"/>
              </a:spcBef>
              <a:spcAft>
                <a:spcPct val="0"/>
              </a:spcAft>
              <a:defRPr/>
            </a:pPr>
            <a:r>
              <a:rPr lang="en-US" sz="3100" dirty="0">
                <a:latin typeface="+mj-lt"/>
                <a:ea typeface="+mj-ea"/>
                <a:cs typeface="+mj-cs"/>
              </a:rPr>
              <a:t>Who Should be Involved in the </a:t>
            </a:r>
          </a:p>
          <a:p>
            <a:pPr eaLnBrk="1" fontAlgn="base" hangingPunct="1">
              <a:lnSpc>
                <a:spcPct val="90000"/>
              </a:lnSpc>
              <a:spcBef>
                <a:spcPct val="0"/>
              </a:spcBef>
              <a:spcAft>
                <a:spcPct val="0"/>
              </a:spcAft>
              <a:defRPr/>
            </a:pPr>
            <a:r>
              <a:rPr lang="en-US" sz="3100" dirty="0">
                <a:latin typeface="+mj-lt"/>
                <a:ea typeface="+mj-ea"/>
                <a:cs typeface="+mj-cs"/>
              </a:rPr>
              <a:t>Patient Safety Approach to CKD?</a:t>
            </a:r>
          </a:p>
        </p:txBody>
      </p:sp>
      <p:sp>
        <p:nvSpPr>
          <p:cNvPr id="113692" name="Text Box 28"/>
          <p:cNvSpPr txBox="1">
            <a:spLocks noChangeArrowheads="1"/>
          </p:cNvSpPr>
          <p:nvPr/>
        </p:nvSpPr>
        <p:spPr bwMode="auto">
          <a:xfrm>
            <a:off x="2743200" y="5638800"/>
            <a:ext cx="3733800" cy="461665"/>
          </a:xfrm>
          <a:prstGeom prst="rect">
            <a:avLst/>
          </a:prstGeom>
          <a:solidFill>
            <a:schemeClr val="bg1"/>
          </a:solidFill>
          <a:ln w="38100">
            <a:solidFill>
              <a:schemeClr val="bg1"/>
            </a:solidFill>
            <a:miter lim="800000"/>
            <a:headEnd/>
            <a:tailEnd/>
          </a:ln>
        </p:spPr>
        <p:txBody>
          <a:bodyPr>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algn="ctr" eaLnBrk="1" fontAlgn="base" hangingPunct="1">
              <a:spcBef>
                <a:spcPct val="0"/>
              </a:spcBef>
              <a:spcAft>
                <a:spcPct val="0"/>
              </a:spcAft>
            </a:pPr>
            <a:r>
              <a:rPr lang="en-US" sz="2400" b="1" dirty="0" smtClean="0">
                <a:solidFill>
                  <a:srgbClr val="F15E23"/>
                </a:solidFill>
              </a:rPr>
              <a:t>Patient safety                          </a:t>
            </a:r>
          </a:p>
        </p:txBody>
      </p:sp>
      <p:sp>
        <p:nvSpPr>
          <p:cNvPr id="113690" name="Line 26"/>
          <p:cNvSpPr>
            <a:spLocks noChangeShapeType="1"/>
          </p:cNvSpPr>
          <p:nvPr/>
        </p:nvSpPr>
        <p:spPr bwMode="auto">
          <a:xfrm>
            <a:off x="609600" y="5410200"/>
            <a:ext cx="7877175" cy="0"/>
          </a:xfrm>
          <a:prstGeom prst="line">
            <a:avLst/>
          </a:prstGeom>
          <a:noFill/>
          <a:ln w="323850">
            <a:solidFill>
              <a:srgbClr val="F15E23"/>
            </a:solidFill>
            <a:round/>
            <a:headEnd/>
            <a:tailEnd type="triangle" w="med" len="me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en-US" sz="4000" smtClean="0">
              <a:solidFill>
                <a:srgbClr val="FFFFFF"/>
              </a:solidFill>
              <a:ea typeface="ＭＳ Ｐゴシック" pitchFamily="34" charset="-128"/>
            </a:endParaRPr>
          </a:p>
        </p:txBody>
      </p:sp>
      <p:sp>
        <p:nvSpPr>
          <p:cNvPr id="34839" name="TextBox 22"/>
          <p:cNvSpPr txBox="1">
            <a:spLocks noChangeArrowheads="1"/>
          </p:cNvSpPr>
          <p:nvPr/>
        </p:nvSpPr>
        <p:spPr bwMode="auto">
          <a:xfrm>
            <a:off x="4953000" y="4800600"/>
            <a:ext cx="1524000" cy="457200"/>
          </a:xfrm>
          <a:prstGeom prst="rect">
            <a:avLst/>
          </a:prstGeom>
          <a:noFill/>
          <a:ln>
            <a:noFill/>
          </a:ln>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fontAlgn="base" hangingPunct="1">
              <a:spcBef>
                <a:spcPct val="0"/>
              </a:spcBef>
              <a:spcAft>
                <a:spcPct val="0"/>
              </a:spcAft>
              <a:defRPr/>
            </a:pPr>
            <a:r>
              <a:rPr lang="en-US" sz="2400" b="1" dirty="0" smtClean="0">
                <a:solidFill>
                  <a:srgbClr val="FFFFFF"/>
                </a:solidFill>
                <a:latin typeface="Arial"/>
              </a:rPr>
              <a:t>Consult?</a:t>
            </a:r>
          </a:p>
        </p:txBody>
      </p:sp>
      <p:pic>
        <p:nvPicPr>
          <p:cNvPr id="52247" name="Picture 24"/>
          <p:cNvPicPr>
            <a:picLocks noChangeAspect="1" noChangeArrowheads="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261938" y="1273176"/>
            <a:ext cx="8620125" cy="55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995C00"/>
                  </a:outerShdw>
                </a:effectLst>
              </a14:hiddenEffects>
            </a:ext>
          </a:extLst>
        </p:spPr>
      </p:pic>
    </p:spTree>
    <p:extLst>
      <p:ext uri="{BB962C8B-B14F-4D97-AF65-F5344CB8AC3E}">
        <p14:creationId xmlns:p14="http://schemas.microsoft.com/office/powerpoint/2010/main" val="908711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4754" name="Rectangle 2"/>
          <p:cNvSpPr>
            <a:spLocks noGrp="1" noChangeArrowheads="1"/>
          </p:cNvSpPr>
          <p:nvPr>
            <p:ph type="title" idx="4294967295"/>
          </p:nvPr>
        </p:nvSpPr>
        <p:spPr>
          <a:xfrm>
            <a:off x="91440" y="457200"/>
            <a:ext cx="8544560" cy="1136650"/>
          </a:xfrm>
        </p:spPr>
        <p:txBody>
          <a:bodyPr rtlCol="0">
            <a:noAutofit/>
          </a:bodyPr>
          <a:lstStyle/>
          <a:p>
            <a:pPr fontAlgn="auto">
              <a:spcAft>
                <a:spcPts val="0"/>
              </a:spcAft>
              <a:defRPr/>
            </a:pPr>
            <a:r>
              <a:rPr lang="en-US" sz="3200" dirty="0"/>
              <a:t>Impact of primary care CKD detection </a:t>
            </a:r>
            <a:br>
              <a:rPr lang="en-US" sz="3200" dirty="0"/>
            </a:br>
            <a:r>
              <a:rPr lang="en-US" sz="3200" dirty="0"/>
              <a:t>with a patient safety approach</a:t>
            </a:r>
          </a:p>
        </p:txBody>
      </p:sp>
      <p:sp>
        <p:nvSpPr>
          <p:cNvPr id="30722" name="Text Box 6"/>
          <p:cNvSpPr txBox="1">
            <a:spLocks noChangeArrowheads="1"/>
          </p:cNvSpPr>
          <p:nvPr/>
        </p:nvSpPr>
        <p:spPr bwMode="auto">
          <a:xfrm>
            <a:off x="6019800" y="6581001"/>
            <a:ext cx="31422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lgn="ctr" fontAlgn="base">
              <a:spcBef>
                <a:spcPct val="0"/>
              </a:spcBef>
              <a:spcAft>
                <a:spcPct val="0"/>
              </a:spcAft>
            </a:pPr>
            <a:r>
              <a:rPr lang="en-US" sz="1200" dirty="0" smtClean="0">
                <a:solidFill>
                  <a:prstClr val="black"/>
                </a:solidFill>
                <a:latin typeface="+mn-lt"/>
              </a:rPr>
              <a:t>Fink et al. </a:t>
            </a:r>
            <a:r>
              <a:rPr lang="en-US" sz="1200" i="1" dirty="0" smtClean="0">
                <a:solidFill>
                  <a:prstClr val="black"/>
                </a:solidFill>
                <a:latin typeface="+mn-lt"/>
              </a:rPr>
              <a:t>Am J Kidney Dis</a:t>
            </a:r>
            <a:r>
              <a:rPr lang="en-US" sz="1200" dirty="0" smtClean="0">
                <a:solidFill>
                  <a:prstClr val="black"/>
                </a:solidFill>
                <a:latin typeface="+mn-lt"/>
              </a:rPr>
              <a:t>. 2009,53:681-668</a:t>
            </a:r>
          </a:p>
        </p:txBody>
      </p:sp>
      <p:pic>
        <p:nvPicPr>
          <p:cNvPr id="3072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255" y="1661160"/>
            <a:ext cx="6630174" cy="420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Text Box 5"/>
          <p:cNvSpPr txBox="1">
            <a:spLocks noChangeArrowheads="1"/>
          </p:cNvSpPr>
          <p:nvPr/>
        </p:nvSpPr>
        <p:spPr bwMode="auto">
          <a:xfrm>
            <a:off x="5886203" y="2712719"/>
            <a:ext cx="1962397" cy="1585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lgn="ctr" fontAlgn="base">
              <a:spcBef>
                <a:spcPct val="0"/>
              </a:spcBef>
              <a:spcAft>
                <a:spcPct val="0"/>
              </a:spcAft>
            </a:pPr>
            <a:r>
              <a:rPr lang="en-US" sz="1900" dirty="0" smtClean="0">
                <a:solidFill>
                  <a:srgbClr val="008000"/>
                </a:solidFill>
                <a:latin typeface="Arial Rounded MT Bold" pitchFamily="34" charset="0"/>
              </a:rPr>
              <a:t>Patient Safety</a:t>
            </a:r>
          </a:p>
          <a:p>
            <a:pPr algn="ctr" fontAlgn="base">
              <a:spcBef>
                <a:spcPct val="0"/>
              </a:spcBef>
              <a:spcAft>
                <a:spcPct val="0"/>
              </a:spcAft>
            </a:pPr>
            <a:r>
              <a:rPr lang="en-US" sz="1900" dirty="0" smtClean="0">
                <a:solidFill>
                  <a:srgbClr val="008000"/>
                </a:solidFill>
                <a:latin typeface="Arial Rounded MT Bold" pitchFamily="34" charset="0"/>
              </a:rPr>
              <a:t>Following</a:t>
            </a:r>
          </a:p>
          <a:p>
            <a:pPr algn="ctr" fontAlgn="base">
              <a:spcBef>
                <a:spcPct val="0"/>
              </a:spcBef>
              <a:spcAft>
                <a:spcPct val="0"/>
              </a:spcAft>
            </a:pPr>
            <a:r>
              <a:rPr lang="en-US" sz="1900" dirty="0" smtClean="0">
                <a:solidFill>
                  <a:srgbClr val="008000"/>
                </a:solidFill>
                <a:latin typeface="Arial Rounded MT Bold" pitchFamily="34" charset="0"/>
              </a:rPr>
              <a:t>CKD detection</a:t>
            </a:r>
            <a:r>
              <a:rPr lang="en-US" sz="1900" dirty="0" smtClean="0">
                <a:solidFill>
                  <a:prstClr val="black"/>
                </a:solidFill>
              </a:rPr>
              <a:t> </a:t>
            </a:r>
          </a:p>
          <a:p>
            <a:pPr algn="ctr" fontAlgn="base">
              <a:spcBef>
                <a:spcPct val="0"/>
              </a:spcBef>
              <a:spcAft>
                <a:spcPct val="0"/>
              </a:spcAft>
            </a:pPr>
            <a:endParaRPr lang="en-US" sz="2000" b="1" dirty="0" smtClean="0">
              <a:solidFill>
                <a:prstClr val="black"/>
              </a:solidFill>
            </a:endParaRPr>
          </a:p>
          <a:p>
            <a:pPr algn="ctr" fontAlgn="base">
              <a:spcBef>
                <a:spcPct val="0"/>
              </a:spcBef>
              <a:spcAft>
                <a:spcPct val="0"/>
              </a:spcAft>
            </a:pPr>
            <a:endParaRPr lang="en-US" sz="2000" b="1" dirty="0" smtClean="0">
              <a:solidFill>
                <a:prstClr val="black"/>
              </a:solidFill>
            </a:endParaRPr>
          </a:p>
        </p:txBody>
      </p:sp>
      <p:sp>
        <p:nvSpPr>
          <p:cNvPr id="2" name="Rectangle 1"/>
          <p:cNvSpPr/>
          <p:nvPr/>
        </p:nvSpPr>
        <p:spPr>
          <a:xfrm>
            <a:off x="1676400" y="5867400"/>
            <a:ext cx="5867401" cy="584775"/>
          </a:xfrm>
          <a:prstGeom prst="rect">
            <a:avLst/>
          </a:prstGeom>
        </p:spPr>
        <p:txBody>
          <a:bodyPr wrap="square">
            <a:spAutoFit/>
          </a:bodyPr>
          <a:lstStyle/>
          <a:p>
            <a:pPr algn="ctr"/>
            <a:r>
              <a:rPr lang="en-US" sz="1600" b="1" kern="0" dirty="0"/>
              <a:t>Improved diagnosis creates opportunity for strategic preservation of kidney function</a:t>
            </a:r>
          </a:p>
        </p:txBody>
      </p:sp>
    </p:spTree>
    <p:extLst>
      <p:ext uri="{BB962C8B-B14F-4D97-AF65-F5344CB8AC3E}">
        <p14:creationId xmlns:p14="http://schemas.microsoft.com/office/powerpoint/2010/main" val="2062284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0146" name="Rectangle 2"/>
          <p:cNvSpPr>
            <a:spLocks noGrp="1" noChangeArrowheads="1"/>
          </p:cNvSpPr>
          <p:nvPr>
            <p:ph type="title" idx="4294967295"/>
          </p:nvPr>
        </p:nvSpPr>
        <p:spPr>
          <a:xfrm>
            <a:off x="295275" y="487294"/>
            <a:ext cx="8848725" cy="735012"/>
          </a:xfrm>
        </p:spPr>
        <p:txBody>
          <a:bodyPr anchor="ctr" anchorCtr="0">
            <a:normAutofit/>
          </a:bodyPr>
          <a:lstStyle/>
          <a:p>
            <a:pPr eaLnBrk="1" hangingPunct="1">
              <a:defRPr/>
            </a:pPr>
            <a:r>
              <a:rPr lang="en-US" sz="4000" dirty="0"/>
              <a:t>CKD Patient Safety Issues</a:t>
            </a:r>
          </a:p>
        </p:txBody>
      </p:sp>
      <p:sp>
        <p:nvSpPr>
          <p:cNvPr id="1670147" name="Content Placeholder 2"/>
          <p:cNvSpPr>
            <a:spLocks noGrp="1"/>
          </p:cNvSpPr>
          <p:nvPr>
            <p:ph sz="half" idx="4294967295"/>
          </p:nvPr>
        </p:nvSpPr>
        <p:spPr>
          <a:xfrm>
            <a:off x="374519" y="1321340"/>
            <a:ext cx="7855081" cy="4525963"/>
          </a:xfrm>
        </p:spPr>
        <p:txBody>
          <a:bodyPr anchor="t" anchorCtr="0">
            <a:noAutofit/>
          </a:bodyPr>
          <a:lstStyle/>
          <a:p>
            <a:pPr eaLnBrk="1" hangingPunct="1">
              <a:lnSpc>
                <a:spcPct val="80000"/>
              </a:lnSpc>
              <a:defRPr/>
            </a:pPr>
            <a:r>
              <a:rPr lang="en-US" sz="2500" b="1" dirty="0"/>
              <a:t>Medication errors</a:t>
            </a:r>
          </a:p>
          <a:p>
            <a:pPr lvl="1">
              <a:lnSpc>
                <a:spcPct val="80000"/>
              </a:lnSpc>
              <a:defRPr/>
            </a:pPr>
            <a:r>
              <a:rPr lang="en-US" sz="2500" dirty="0"/>
              <a:t>Toxicity (</a:t>
            </a:r>
            <a:r>
              <a:rPr lang="en-US" sz="2500" dirty="0" err="1"/>
              <a:t>nephrologic</a:t>
            </a:r>
            <a:r>
              <a:rPr lang="en-US" sz="2500" dirty="0"/>
              <a:t> or other)</a:t>
            </a:r>
          </a:p>
          <a:p>
            <a:pPr lvl="1">
              <a:lnSpc>
                <a:spcPct val="80000"/>
              </a:lnSpc>
              <a:defRPr/>
            </a:pPr>
            <a:r>
              <a:rPr lang="en-US" sz="2500" dirty="0"/>
              <a:t>Improper dosing</a:t>
            </a:r>
          </a:p>
          <a:p>
            <a:pPr lvl="1">
              <a:lnSpc>
                <a:spcPct val="80000"/>
              </a:lnSpc>
              <a:defRPr/>
            </a:pPr>
            <a:r>
              <a:rPr lang="en-US" sz="2500" dirty="0"/>
              <a:t>Inadequate monitoring</a:t>
            </a:r>
          </a:p>
          <a:p>
            <a:pPr>
              <a:lnSpc>
                <a:spcPct val="80000"/>
              </a:lnSpc>
              <a:defRPr/>
            </a:pPr>
            <a:r>
              <a:rPr lang="en-US" sz="2500" b="1" dirty="0"/>
              <a:t>Electrolytes</a:t>
            </a:r>
          </a:p>
          <a:p>
            <a:pPr lvl="1" eaLnBrk="1" hangingPunct="1">
              <a:lnSpc>
                <a:spcPct val="80000"/>
              </a:lnSpc>
              <a:defRPr/>
            </a:pPr>
            <a:r>
              <a:rPr lang="en-US" sz="2500" dirty="0"/>
              <a:t>Hyperkalemia</a:t>
            </a:r>
          </a:p>
          <a:p>
            <a:pPr lvl="1" eaLnBrk="1" hangingPunct="1">
              <a:lnSpc>
                <a:spcPct val="80000"/>
              </a:lnSpc>
              <a:defRPr/>
            </a:pPr>
            <a:r>
              <a:rPr lang="en-US" sz="2500" dirty="0"/>
              <a:t>Hypoglycemia</a:t>
            </a:r>
          </a:p>
          <a:p>
            <a:pPr lvl="1" eaLnBrk="1" hangingPunct="1">
              <a:lnSpc>
                <a:spcPct val="80000"/>
              </a:lnSpc>
              <a:defRPr/>
            </a:pPr>
            <a:r>
              <a:rPr lang="en-US" sz="2500" dirty="0" err="1"/>
              <a:t>Hypermagnesemia</a:t>
            </a:r>
            <a:endParaRPr lang="en-US" sz="2500" dirty="0"/>
          </a:p>
          <a:p>
            <a:pPr lvl="1" eaLnBrk="1" hangingPunct="1">
              <a:lnSpc>
                <a:spcPct val="80000"/>
              </a:lnSpc>
              <a:defRPr/>
            </a:pPr>
            <a:r>
              <a:rPr lang="en-US" sz="2500" dirty="0" err="1"/>
              <a:t>Hyperphosphatemia</a:t>
            </a:r>
            <a:endParaRPr lang="en-US" sz="2500" dirty="0"/>
          </a:p>
          <a:p>
            <a:pPr>
              <a:lnSpc>
                <a:spcPct val="80000"/>
              </a:lnSpc>
              <a:defRPr/>
            </a:pPr>
            <a:r>
              <a:rPr lang="en-US" sz="2500" b="1" dirty="0"/>
              <a:t>Miscellaneous</a:t>
            </a:r>
          </a:p>
          <a:p>
            <a:pPr lvl="1" eaLnBrk="1" hangingPunct="1">
              <a:lnSpc>
                <a:spcPct val="80000"/>
              </a:lnSpc>
              <a:defRPr/>
            </a:pPr>
            <a:r>
              <a:rPr lang="en-US" sz="2500" dirty="0"/>
              <a:t>Multidrug-resistant infections</a:t>
            </a:r>
          </a:p>
          <a:p>
            <a:pPr lvl="1" eaLnBrk="1" hangingPunct="1">
              <a:lnSpc>
                <a:spcPct val="80000"/>
              </a:lnSpc>
              <a:defRPr/>
            </a:pPr>
            <a:r>
              <a:rPr lang="en-US" sz="2500" dirty="0"/>
              <a:t>Vessel preservation/dialysis access</a:t>
            </a:r>
          </a:p>
        </p:txBody>
      </p:sp>
      <p:sp>
        <p:nvSpPr>
          <p:cNvPr id="50181" name="Text Box 6"/>
          <p:cNvSpPr txBox="1">
            <a:spLocks noChangeArrowheads="1"/>
          </p:cNvSpPr>
          <p:nvPr/>
        </p:nvSpPr>
        <p:spPr bwMode="auto">
          <a:xfrm>
            <a:off x="4038600" y="6474023"/>
            <a:ext cx="50616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eaLnBrk="1" fontAlgn="base" hangingPunct="1">
              <a:spcBef>
                <a:spcPct val="0"/>
              </a:spcBef>
              <a:spcAft>
                <a:spcPct val="0"/>
              </a:spcAft>
            </a:pPr>
            <a:r>
              <a:rPr lang="en-US" sz="1400" dirty="0" smtClean="0">
                <a:latin typeface="Calibri" pitchFamily="34" charset="0"/>
              </a:rPr>
              <a:t>Fink JC, Brown J, Hsu, VD, et al. </a:t>
            </a:r>
            <a:r>
              <a:rPr lang="en-US" sz="1400" i="1" dirty="0" smtClean="0">
                <a:latin typeface="Calibri" pitchFamily="34" charset="0"/>
              </a:rPr>
              <a:t>Am J Kidney Dis</a:t>
            </a:r>
            <a:r>
              <a:rPr lang="en-US" sz="1400" dirty="0" smtClean="0">
                <a:latin typeface="Calibri" pitchFamily="34" charset="0"/>
              </a:rPr>
              <a:t> 2009;53:681-668.</a:t>
            </a:r>
            <a:endParaRPr lang="en-US" sz="1400" dirty="0" smtClean="0">
              <a:solidFill>
                <a:srgbClr val="FFFFFF"/>
              </a:solidFill>
              <a:latin typeface="Calibri" pitchFamily="34" charset="0"/>
              <a:cs typeface="Arial" charset="0"/>
            </a:endParaRPr>
          </a:p>
        </p:txBody>
      </p:sp>
    </p:spTree>
    <p:extLst>
      <p:ext uri="{BB962C8B-B14F-4D97-AF65-F5344CB8AC3E}">
        <p14:creationId xmlns:p14="http://schemas.microsoft.com/office/powerpoint/2010/main" val="952563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0146" name="Rectangle 2"/>
          <p:cNvSpPr>
            <a:spLocks noGrp="1" noChangeArrowheads="1"/>
          </p:cNvSpPr>
          <p:nvPr>
            <p:ph type="title" idx="4294967295"/>
          </p:nvPr>
        </p:nvSpPr>
        <p:spPr>
          <a:xfrm>
            <a:off x="295275" y="487294"/>
            <a:ext cx="8848725" cy="735012"/>
          </a:xfrm>
        </p:spPr>
        <p:txBody>
          <a:bodyPr anchor="ctr" anchorCtr="0">
            <a:normAutofit/>
          </a:bodyPr>
          <a:lstStyle/>
          <a:p>
            <a:pPr eaLnBrk="1" hangingPunct="1">
              <a:defRPr/>
            </a:pPr>
            <a:r>
              <a:rPr lang="en-US" sz="4000" dirty="0"/>
              <a:t>CKD Patient Safety Issues</a:t>
            </a:r>
          </a:p>
        </p:txBody>
      </p:sp>
      <p:sp>
        <p:nvSpPr>
          <p:cNvPr id="1670148" name="Rectangle 4"/>
          <p:cNvSpPr>
            <a:spLocks noGrp="1" noChangeArrowheads="1"/>
          </p:cNvSpPr>
          <p:nvPr>
            <p:ph sz="half" idx="4294967295"/>
          </p:nvPr>
        </p:nvSpPr>
        <p:spPr>
          <a:xfrm>
            <a:off x="457200" y="1447800"/>
            <a:ext cx="8229600" cy="4301030"/>
          </a:xfrm>
        </p:spPr>
        <p:txBody>
          <a:bodyPr anchor="t" anchorCtr="0">
            <a:normAutofit/>
          </a:bodyPr>
          <a:lstStyle/>
          <a:p>
            <a:pPr>
              <a:lnSpc>
                <a:spcPct val="80000"/>
              </a:lnSpc>
              <a:defRPr/>
            </a:pPr>
            <a:r>
              <a:rPr lang="en-US" sz="2500" b="1" dirty="0"/>
              <a:t>Diagnostic tests</a:t>
            </a:r>
          </a:p>
          <a:p>
            <a:pPr lvl="1" eaLnBrk="1" hangingPunct="1">
              <a:lnSpc>
                <a:spcPct val="80000"/>
              </a:lnSpc>
              <a:defRPr/>
            </a:pPr>
            <a:r>
              <a:rPr lang="en-US" sz="2500" dirty="0"/>
              <a:t>Iodinated contrast media: AKI</a:t>
            </a:r>
          </a:p>
          <a:p>
            <a:pPr lvl="1" eaLnBrk="1" hangingPunct="1">
              <a:lnSpc>
                <a:spcPct val="80000"/>
              </a:lnSpc>
              <a:defRPr/>
            </a:pPr>
            <a:r>
              <a:rPr lang="en-US" sz="2500" dirty="0"/>
              <a:t>Gadolinium-based contrast: NSF</a:t>
            </a:r>
          </a:p>
          <a:p>
            <a:pPr lvl="1" eaLnBrk="1" hangingPunct="1">
              <a:lnSpc>
                <a:spcPct val="80000"/>
              </a:lnSpc>
              <a:defRPr/>
            </a:pPr>
            <a:r>
              <a:rPr lang="en-US" sz="2500" dirty="0" smtClean="0"/>
              <a:t>Sodium Phosphate </a:t>
            </a:r>
            <a:r>
              <a:rPr lang="en-US" sz="2500" dirty="0"/>
              <a:t>bowel preparations: AKI, CKD </a:t>
            </a:r>
          </a:p>
          <a:p>
            <a:pPr>
              <a:lnSpc>
                <a:spcPct val="80000"/>
              </a:lnSpc>
              <a:defRPr/>
            </a:pPr>
            <a:r>
              <a:rPr lang="en-US" sz="2500" b="1" dirty="0"/>
              <a:t>CVD</a:t>
            </a:r>
          </a:p>
          <a:p>
            <a:pPr lvl="1" eaLnBrk="1" hangingPunct="1">
              <a:lnSpc>
                <a:spcPct val="80000"/>
              </a:lnSpc>
              <a:defRPr/>
            </a:pPr>
            <a:r>
              <a:rPr lang="en-US" sz="2500" dirty="0"/>
              <a:t>Missed diagnosis</a:t>
            </a:r>
          </a:p>
          <a:p>
            <a:pPr lvl="1" eaLnBrk="1" hangingPunct="1">
              <a:lnSpc>
                <a:spcPct val="80000"/>
              </a:lnSpc>
              <a:defRPr/>
            </a:pPr>
            <a:r>
              <a:rPr lang="en-US" sz="2500" dirty="0"/>
              <a:t>Improper management</a:t>
            </a:r>
          </a:p>
          <a:p>
            <a:pPr>
              <a:lnSpc>
                <a:spcPct val="80000"/>
              </a:lnSpc>
              <a:defRPr/>
            </a:pPr>
            <a:r>
              <a:rPr lang="en-US" sz="2500" b="1" dirty="0"/>
              <a:t>Fluid management</a:t>
            </a:r>
          </a:p>
          <a:p>
            <a:pPr lvl="1" eaLnBrk="1" hangingPunct="1">
              <a:lnSpc>
                <a:spcPct val="80000"/>
              </a:lnSpc>
              <a:defRPr/>
            </a:pPr>
            <a:r>
              <a:rPr lang="en-US" sz="2500" dirty="0"/>
              <a:t>Hypotension</a:t>
            </a:r>
          </a:p>
          <a:p>
            <a:pPr lvl="1" eaLnBrk="1" hangingPunct="1">
              <a:lnSpc>
                <a:spcPct val="80000"/>
              </a:lnSpc>
              <a:defRPr/>
            </a:pPr>
            <a:r>
              <a:rPr lang="en-US" sz="2500" dirty="0"/>
              <a:t>AKI</a:t>
            </a:r>
          </a:p>
          <a:p>
            <a:pPr lvl="1" eaLnBrk="1" hangingPunct="1">
              <a:lnSpc>
                <a:spcPct val="80000"/>
              </a:lnSpc>
              <a:defRPr/>
            </a:pPr>
            <a:r>
              <a:rPr lang="en-US" sz="2500" dirty="0"/>
              <a:t>CHF exacerbation</a:t>
            </a:r>
          </a:p>
        </p:txBody>
      </p:sp>
      <p:sp>
        <p:nvSpPr>
          <p:cNvPr id="50181" name="Text Box 6"/>
          <p:cNvSpPr txBox="1">
            <a:spLocks noChangeArrowheads="1"/>
          </p:cNvSpPr>
          <p:nvPr/>
        </p:nvSpPr>
        <p:spPr bwMode="auto">
          <a:xfrm>
            <a:off x="2180582" y="6248400"/>
            <a:ext cx="69634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0">
                <a:solidFill>
                  <a:schemeClr val="tx1"/>
                </a:solidFill>
                <a:latin typeface="Arial" charset="0"/>
                <a:ea typeface="ＭＳ Ｐゴシック" pitchFamily="34" charset="-128"/>
              </a:defRPr>
            </a:lvl1pPr>
            <a:lvl2pPr marL="742950" indent="-285750" eaLnBrk="0" hangingPunct="0">
              <a:defRPr sz="4000">
                <a:solidFill>
                  <a:schemeClr val="tx1"/>
                </a:solidFill>
                <a:latin typeface="Arial" charset="0"/>
                <a:ea typeface="ＭＳ Ｐゴシック" pitchFamily="34" charset="-128"/>
              </a:defRPr>
            </a:lvl2pPr>
            <a:lvl3pPr marL="1143000" indent="-228600" eaLnBrk="0" hangingPunct="0">
              <a:defRPr sz="4000">
                <a:solidFill>
                  <a:schemeClr val="tx1"/>
                </a:solidFill>
                <a:latin typeface="Arial" charset="0"/>
                <a:ea typeface="ＭＳ Ｐゴシック" pitchFamily="34" charset="-128"/>
              </a:defRPr>
            </a:lvl3pPr>
            <a:lvl4pPr marL="1600200" indent="-228600" eaLnBrk="0" hangingPunct="0">
              <a:defRPr sz="4000">
                <a:solidFill>
                  <a:schemeClr val="tx1"/>
                </a:solidFill>
                <a:latin typeface="Arial" charset="0"/>
                <a:ea typeface="ＭＳ Ｐゴシック" pitchFamily="34" charset="-128"/>
              </a:defRPr>
            </a:lvl4pPr>
            <a:lvl5pPr marL="2057400" indent="-228600" eaLnBrk="0" hangingPunct="0">
              <a:defRPr sz="4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4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4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4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4000">
                <a:solidFill>
                  <a:schemeClr val="tx1"/>
                </a:solidFill>
                <a:latin typeface="Arial" charset="0"/>
                <a:ea typeface="ＭＳ Ｐゴシック" pitchFamily="34" charset="-128"/>
              </a:defRPr>
            </a:lvl9pPr>
          </a:lstStyle>
          <a:p>
            <a:pPr fontAlgn="base">
              <a:spcBef>
                <a:spcPct val="0"/>
              </a:spcBef>
              <a:spcAft>
                <a:spcPct val="0"/>
              </a:spcAft>
            </a:pPr>
            <a:r>
              <a:rPr lang="en-US" sz="1400" dirty="0" smtClean="0">
                <a:latin typeface="Calibri" pitchFamily="34" charset="0"/>
              </a:rPr>
              <a:t>AKI = acute kidney injury; CHF = congestive heart failure;  NSF = </a:t>
            </a:r>
            <a:r>
              <a:rPr lang="en-US" sz="1400" dirty="0" err="1" smtClean="0">
                <a:latin typeface="Calibri" pitchFamily="34" charset="0"/>
              </a:rPr>
              <a:t>nephrogenic</a:t>
            </a:r>
            <a:r>
              <a:rPr lang="en-US" sz="1400" dirty="0" smtClean="0">
                <a:latin typeface="Calibri" pitchFamily="34" charset="0"/>
              </a:rPr>
              <a:t> systemic fibrosis.</a:t>
            </a:r>
          </a:p>
          <a:p>
            <a:pPr eaLnBrk="1" fontAlgn="base" hangingPunct="1">
              <a:spcBef>
                <a:spcPct val="0"/>
              </a:spcBef>
              <a:spcAft>
                <a:spcPct val="0"/>
              </a:spcAft>
            </a:pPr>
            <a:r>
              <a:rPr lang="en-US" sz="1400" dirty="0" smtClean="0">
                <a:latin typeface="Calibri" pitchFamily="34" charset="0"/>
              </a:rPr>
              <a:t>Fink JC, Brown J, Hsu, VD, et al. </a:t>
            </a:r>
            <a:r>
              <a:rPr lang="en-US" sz="1400" i="1" dirty="0" smtClean="0">
                <a:latin typeface="Calibri" pitchFamily="34" charset="0"/>
              </a:rPr>
              <a:t>Am J Kidney Dis</a:t>
            </a:r>
            <a:r>
              <a:rPr lang="en-US" sz="1400" dirty="0" smtClean="0">
                <a:latin typeface="Calibri" pitchFamily="34" charset="0"/>
              </a:rPr>
              <a:t> 2009;53:681-668.</a:t>
            </a:r>
            <a:r>
              <a:rPr lang="en-US" sz="1400" dirty="0" smtClean="0">
                <a:solidFill>
                  <a:srgbClr val="FFFFFF"/>
                </a:solidFill>
                <a:latin typeface="Calibri" pitchFamily="34" charset="0"/>
              </a:rPr>
              <a:t>.</a:t>
            </a:r>
            <a:endParaRPr lang="en-US" sz="1400" dirty="0" smtClean="0">
              <a:solidFill>
                <a:srgbClr val="FFFFFF"/>
              </a:solidFill>
              <a:latin typeface="Calibri" pitchFamily="34" charset="0"/>
              <a:cs typeface="Arial" charset="0"/>
            </a:endParaRPr>
          </a:p>
        </p:txBody>
      </p:sp>
    </p:spTree>
    <p:extLst>
      <p:ext uri="{BB962C8B-B14F-4D97-AF65-F5344CB8AC3E}">
        <p14:creationId xmlns:p14="http://schemas.microsoft.com/office/powerpoint/2010/main" val="4225505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a:t>Common </a:t>
            </a:r>
            <a:r>
              <a:rPr lang="en-US" sz="3400" dirty="0" smtClean="0"/>
              <a:t>Medications Requiring </a:t>
            </a:r>
            <a:r>
              <a:rPr lang="en-US" sz="3400" dirty="0"/>
              <a:t>Dose</a:t>
            </a:r>
            <a:br>
              <a:rPr lang="en-US" sz="3400" dirty="0"/>
            </a:br>
            <a:r>
              <a:rPr lang="en-US" sz="3400" dirty="0"/>
              <a:t>Reduction in CKD</a:t>
            </a:r>
          </a:p>
        </p:txBody>
      </p:sp>
      <p:sp>
        <p:nvSpPr>
          <p:cNvPr id="3" name="Content Placeholder 2"/>
          <p:cNvSpPr>
            <a:spLocks noGrp="1"/>
          </p:cNvSpPr>
          <p:nvPr>
            <p:ph idx="1"/>
          </p:nvPr>
        </p:nvSpPr>
        <p:spPr>
          <a:xfrm>
            <a:off x="533400" y="1676400"/>
            <a:ext cx="3796900" cy="4800600"/>
          </a:xfrm>
        </p:spPr>
        <p:txBody>
          <a:bodyPr/>
          <a:lstStyle/>
          <a:p>
            <a:r>
              <a:rPr lang="en-US" sz="1800" dirty="0" smtClean="0"/>
              <a:t>Allopurinol</a:t>
            </a:r>
            <a:endParaRPr lang="en-US" sz="1800" dirty="0"/>
          </a:p>
          <a:p>
            <a:r>
              <a:rPr lang="en-US" sz="1800" dirty="0" smtClean="0"/>
              <a:t>Gabapentin</a:t>
            </a:r>
            <a:endParaRPr lang="en-US" sz="1800" dirty="0"/>
          </a:p>
          <a:p>
            <a:pPr lvl="1"/>
            <a:r>
              <a:rPr lang="en-US" sz="1800" dirty="0" smtClean="0"/>
              <a:t>CKD </a:t>
            </a:r>
            <a:r>
              <a:rPr lang="en-US" sz="1800" dirty="0"/>
              <a:t>4- Max dose 300mg </a:t>
            </a:r>
            <a:r>
              <a:rPr lang="en-US" sz="1800" dirty="0" err="1"/>
              <a:t>qd</a:t>
            </a:r>
            <a:endParaRPr lang="en-US" sz="1800" dirty="0"/>
          </a:p>
          <a:p>
            <a:pPr lvl="1"/>
            <a:r>
              <a:rPr lang="en-US" sz="1800" dirty="0" smtClean="0"/>
              <a:t>CKD </a:t>
            </a:r>
            <a:r>
              <a:rPr lang="en-US" sz="1800" dirty="0"/>
              <a:t>5- Max dose 300mg </a:t>
            </a:r>
            <a:r>
              <a:rPr lang="en-US" sz="1800" dirty="0" err="1"/>
              <a:t>qod</a:t>
            </a:r>
            <a:endParaRPr lang="en-US" sz="1800" dirty="0"/>
          </a:p>
          <a:p>
            <a:r>
              <a:rPr lang="en-US" sz="1800" dirty="0" smtClean="0"/>
              <a:t>Reglan</a:t>
            </a:r>
            <a:endParaRPr lang="en-US" sz="1800" dirty="0"/>
          </a:p>
          <a:p>
            <a:pPr lvl="1"/>
            <a:r>
              <a:rPr lang="en-US" sz="1800" dirty="0" smtClean="0"/>
              <a:t>Reduce </a:t>
            </a:r>
            <a:r>
              <a:rPr lang="en-US" sz="1800" dirty="0"/>
              <a:t>50% for </a:t>
            </a:r>
            <a:r>
              <a:rPr lang="en-US" sz="1800" dirty="0" err="1"/>
              <a:t>eGFR</a:t>
            </a:r>
            <a:r>
              <a:rPr lang="en-US" sz="1800" dirty="0"/>
              <a:t>&lt; 40</a:t>
            </a:r>
          </a:p>
          <a:p>
            <a:pPr lvl="1"/>
            <a:r>
              <a:rPr lang="en-US" sz="1800" dirty="0" smtClean="0"/>
              <a:t>Can </a:t>
            </a:r>
            <a:r>
              <a:rPr lang="en-US" sz="1800" dirty="0"/>
              <a:t>cause irreversible </a:t>
            </a:r>
            <a:r>
              <a:rPr lang="en-US" sz="1800" dirty="0" smtClean="0"/>
              <a:t>EPS with </a:t>
            </a:r>
            <a:r>
              <a:rPr lang="en-US" sz="1800" dirty="0"/>
              <a:t>chronic use</a:t>
            </a:r>
          </a:p>
          <a:p>
            <a:r>
              <a:rPr lang="en-US" sz="1800" dirty="0" smtClean="0"/>
              <a:t>Narcotics</a:t>
            </a:r>
            <a:endParaRPr lang="en-US" sz="1800" dirty="0"/>
          </a:p>
          <a:p>
            <a:pPr lvl="1"/>
            <a:r>
              <a:rPr lang="en-US" sz="1800" dirty="0" smtClean="0"/>
              <a:t>Methadone </a:t>
            </a:r>
            <a:r>
              <a:rPr lang="en-US" sz="1800" dirty="0"/>
              <a:t>and fentanyl </a:t>
            </a:r>
            <a:r>
              <a:rPr lang="en-US" sz="1800" dirty="0" smtClean="0"/>
              <a:t>best for </a:t>
            </a:r>
            <a:r>
              <a:rPr lang="en-US" sz="1800" dirty="0"/>
              <a:t>ESRD patients</a:t>
            </a:r>
          </a:p>
          <a:p>
            <a:pPr lvl="2"/>
            <a:r>
              <a:rPr lang="en-US" sz="1800" dirty="0" smtClean="0"/>
              <a:t>Lowest </a:t>
            </a:r>
            <a:r>
              <a:rPr lang="en-US" sz="1800" dirty="0"/>
              <a:t>risk of </a:t>
            </a:r>
            <a:r>
              <a:rPr lang="en-US" sz="1800" dirty="0" smtClean="0"/>
              <a:t>toxic metabolites</a:t>
            </a:r>
            <a:endParaRPr lang="en-US" sz="1800" dirty="0"/>
          </a:p>
        </p:txBody>
      </p:sp>
      <p:sp>
        <p:nvSpPr>
          <p:cNvPr id="4" name="Content Placeholder 2"/>
          <p:cNvSpPr txBox="1">
            <a:spLocks/>
          </p:cNvSpPr>
          <p:nvPr/>
        </p:nvSpPr>
        <p:spPr>
          <a:xfrm>
            <a:off x="4769925" y="1459960"/>
            <a:ext cx="3796900" cy="4800600"/>
          </a:xfrm>
          <a:prstGeom prst="rect">
            <a:avLst/>
          </a:prstGeom>
        </p:spPr>
        <p:txBody>
          <a:bodyPr vert="horz" lIns="0" tIns="228600" rIns="0" bIns="45720" rtlCol="0">
            <a:noAutofit/>
          </a:bodyPr>
          <a:lstStyle>
            <a:lvl1pPr marL="228600" indent="-228600" algn="l" defTabSz="914400" rtl="0" eaLnBrk="1" latinLnBrk="0" hangingPunct="1">
              <a:lnSpc>
                <a:spcPct val="90000"/>
              </a:lnSpc>
              <a:spcBef>
                <a:spcPts val="1500"/>
              </a:spcBef>
              <a:buClr>
                <a:schemeClr val="tx2"/>
              </a:buClr>
              <a:buSzPct val="125000"/>
              <a:buFont typeface="Arial" pitchFamily="34" charset="0"/>
              <a:buChar char="•"/>
              <a:defRPr sz="2800" kern="1200">
                <a:solidFill>
                  <a:schemeClr val="tx1"/>
                </a:solidFill>
                <a:latin typeface="+mn-lt"/>
                <a:ea typeface="+mn-ea"/>
                <a:cs typeface="+mn-cs"/>
              </a:defRPr>
            </a:lvl1pPr>
            <a:lvl2pPr marL="692150" indent="-234950" algn="l" defTabSz="914400" rtl="0" eaLnBrk="1" latinLnBrk="0" hangingPunct="1">
              <a:lnSpc>
                <a:spcPct val="90000"/>
              </a:lnSpc>
              <a:spcBef>
                <a:spcPts val="600"/>
              </a:spcBef>
              <a:buClr>
                <a:schemeClr val="tx2">
                  <a:lumMod val="40000"/>
                  <a:lumOff val="60000"/>
                </a:schemeClr>
              </a:buClr>
              <a:buSzPct val="75000"/>
              <a:buFont typeface="Courier New" panose="02070309020205020404" pitchFamily="49" charset="0"/>
              <a:buChar char="o"/>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Clr>
                <a:schemeClr val="bg2"/>
              </a:buClr>
              <a:buSzPct val="100000"/>
              <a:buFont typeface="Arial" pitchFamily="34" charset="0"/>
              <a:buChar char="•"/>
              <a:defRPr sz="28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Clr>
                <a:schemeClr val="bg2"/>
              </a:buClr>
              <a:buSzPct val="80000"/>
              <a:buFont typeface="Arial" panose="020B0604020202020204" pitchFamily="34" charset="0"/>
              <a:buChar char="•"/>
              <a:defRPr sz="28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Clr>
                <a:schemeClr val="bg2"/>
              </a:buClr>
              <a:buSzPct val="60000"/>
              <a:buFont typeface="Arial" pitchFamily="34" charset="0"/>
              <a:buChar char="•"/>
              <a:defRPr sz="2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F07C1C"/>
              </a:buClr>
            </a:pPr>
            <a:r>
              <a:rPr lang="en-US" sz="1800" dirty="0"/>
              <a:t>Renally cleared beta blockers</a:t>
            </a:r>
          </a:p>
          <a:p>
            <a:pPr lvl="1">
              <a:buClr>
                <a:srgbClr val="F07C1C"/>
              </a:buClr>
            </a:pPr>
            <a:r>
              <a:rPr lang="en-US" sz="1800" dirty="0" smtClean="0"/>
              <a:t>Atenolol</a:t>
            </a:r>
            <a:r>
              <a:rPr lang="en-US" sz="1800" dirty="0"/>
              <a:t>, </a:t>
            </a:r>
            <a:r>
              <a:rPr lang="en-US" sz="1800" dirty="0" err="1"/>
              <a:t>bisoprolol</a:t>
            </a:r>
            <a:r>
              <a:rPr lang="en-US" sz="1800" dirty="0"/>
              <a:t>, </a:t>
            </a:r>
            <a:r>
              <a:rPr lang="en-US" sz="1800" dirty="0" err="1"/>
              <a:t>nadolol</a:t>
            </a:r>
            <a:endParaRPr lang="en-US" sz="1800" dirty="0"/>
          </a:p>
          <a:p>
            <a:pPr>
              <a:buClr>
                <a:srgbClr val="F07C1C"/>
              </a:buClr>
            </a:pPr>
            <a:r>
              <a:rPr lang="en-US" sz="1800" dirty="0" smtClean="0"/>
              <a:t>Digoxin</a:t>
            </a:r>
            <a:endParaRPr lang="en-US" sz="1800" dirty="0"/>
          </a:p>
          <a:p>
            <a:pPr>
              <a:buClr>
                <a:srgbClr val="F07C1C"/>
              </a:buClr>
            </a:pPr>
            <a:r>
              <a:rPr lang="en-US" sz="1800" dirty="0" smtClean="0"/>
              <a:t>Some </a:t>
            </a:r>
            <a:r>
              <a:rPr lang="en-US" sz="1800" dirty="0"/>
              <a:t>Statins</a:t>
            </a:r>
          </a:p>
          <a:p>
            <a:pPr lvl="1">
              <a:buClr>
                <a:srgbClr val="F07C1C"/>
              </a:buClr>
            </a:pPr>
            <a:r>
              <a:rPr lang="en-US" sz="1800" dirty="0" smtClean="0"/>
              <a:t>Lovastatin</a:t>
            </a:r>
            <a:r>
              <a:rPr lang="en-US" sz="1800" dirty="0"/>
              <a:t>, pravastatin</a:t>
            </a:r>
            <a:r>
              <a:rPr lang="en-US" sz="1800" dirty="0" smtClean="0"/>
              <a:t>, simvastatin</a:t>
            </a:r>
            <a:r>
              <a:rPr lang="en-US" sz="1800" dirty="0"/>
              <a:t>. </a:t>
            </a:r>
            <a:r>
              <a:rPr lang="en-US" sz="1800" dirty="0" err="1"/>
              <a:t>Fluvastatin</a:t>
            </a:r>
            <a:r>
              <a:rPr lang="en-US" sz="1800" dirty="0" smtClean="0"/>
              <a:t>, </a:t>
            </a:r>
            <a:r>
              <a:rPr lang="en-US" sz="1800" dirty="0" err="1" smtClean="0"/>
              <a:t>rosuvastatin</a:t>
            </a:r>
            <a:endParaRPr lang="en-US" sz="1800" dirty="0"/>
          </a:p>
          <a:p>
            <a:pPr>
              <a:buClr>
                <a:srgbClr val="F07C1C"/>
              </a:buClr>
            </a:pPr>
            <a:r>
              <a:rPr lang="en-US" sz="1800" dirty="0" smtClean="0"/>
              <a:t>Antimicrobials</a:t>
            </a:r>
            <a:endParaRPr lang="en-US" sz="1800" dirty="0"/>
          </a:p>
          <a:p>
            <a:pPr lvl="1">
              <a:buClr>
                <a:srgbClr val="F07C1C"/>
              </a:buClr>
            </a:pPr>
            <a:r>
              <a:rPr lang="en-US" sz="1800" dirty="0" smtClean="0"/>
              <a:t>Antifungals, aminoglycosides, Bactrim, </a:t>
            </a:r>
            <a:r>
              <a:rPr lang="en-US" sz="1800" dirty="0" err="1" smtClean="0"/>
              <a:t>Macrobid</a:t>
            </a:r>
            <a:endParaRPr lang="en-US" sz="1800" dirty="0"/>
          </a:p>
          <a:p>
            <a:pPr>
              <a:buClr>
                <a:srgbClr val="F07C1C"/>
              </a:buClr>
            </a:pPr>
            <a:r>
              <a:rPr lang="en-US" sz="1800" dirty="0" smtClean="0"/>
              <a:t>Enoxaparin</a:t>
            </a:r>
            <a:endParaRPr lang="en-US" sz="1800" dirty="0"/>
          </a:p>
          <a:p>
            <a:pPr>
              <a:buClr>
                <a:srgbClr val="F07C1C"/>
              </a:buClr>
            </a:pPr>
            <a:r>
              <a:rPr lang="en-US" sz="1800" dirty="0" smtClean="0"/>
              <a:t>Methotrexate</a:t>
            </a:r>
          </a:p>
          <a:p>
            <a:pPr>
              <a:buClr>
                <a:srgbClr val="F07C1C"/>
              </a:buClr>
            </a:pPr>
            <a:r>
              <a:rPr lang="en-US" sz="1800" dirty="0" smtClean="0"/>
              <a:t>Colchicine</a:t>
            </a:r>
            <a:endParaRPr lang="en-US" sz="1800" dirty="0"/>
          </a:p>
        </p:txBody>
      </p:sp>
    </p:spTree>
    <p:extLst>
      <p:ext uri="{BB962C8B-B14F-4D97-AF65-F5344CB8AC3E}">
        <p14:creationId xmlns:p14="http://schemas.microsoft.com/office/powerpoint/2010/main" val="1105535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Title 1"/>
          <p:cNvSpPr>
            <a:spLocks noGrp="1"/>
          </p:cNvSpPr>
          <p:nvPr>
            <p:ph type="title"/>
          </p:nvPr>
        </p:nvSpPr>
        <p:spPr>
          <a:xfrm>
            <a:off x="457200" y="381000"/>
            <a:ext cx="8229600" cy="1143000"/>
          </a:xfrm>
        </p:spPr>
        <p:txBody>
          <a:bodyPr/>
          <a:lstStyle/>
          <a:p>
            <a:r>
              <a:rPr lang="en-US" altLang="en-US" dirty="0"/>
              <a:t>Key Points on Medications in CKD </a:t>
            </a:r>
          </a:p>
        </p:txBody>
      </p:sp>
      <p:sp>
        <p:nvSpPr>
          <p:cNvPr id="119810" name="Content Placeholder 2"/>
          <p:cNvSpPr>
            <a:spLocks noGrp="1"/>
          </p:cNvSpPr>
          <p:nvPr>
            <p:ph idx="1"/>
          </p:nvPr>
        </p:nvSpPr>
        <p:spPr>
          <a:xfrm>
            <a:off x="505408" y="1137920"/>
            <a:ext cx="8229600" cy="4802221"/>
          </a:xfrm>
        </p:spPr>
        <p:txBody>
          <a:bodyPr>
            <a:normAutofit/>
          </a:bodyPr>
          <a:lstStyle/>
          <a:p>
            <a:r>
              <a:rPr lang="en-US" altLang="en-US" sz="2200" dirty="0" smtClean="0">
                <a:ea typeface="ＭＳ Ｐゴシック" pitchFamily="34" charset="-128"/>
              </a:rPr>
              <a:t>CKD patients at high risk for drug-related adverse events</a:t>
            </a:r>
          </a:p>
          <a:p>
            <a:r>
              <a:rPr lang="en-US" altLang="en-US" sz="2200" dirty="0" smtClean="0">
                <a:ea typeface="ＭＳ Ｐゴシック" pitchFamily="34" charset="-128"/>
              </a:rPr>
              <a:t>Several classes of drugs </a:t>
            </a:r>
            <a:r>
              <a:rPr lang="en-US" altLang="en-US" sz="2200" dirty="0" err="1" smtClean="0">
                <a:ea typeface="ＭＳ Ｐゴシック" pitchFamily="34" charset="-128"/>
              </a:rPr>
              <a:t>renally</a:t>
            </a:r>
            <a:r>
              <a:rPr lang="en-US" altLang="en-US" sz="2200" dirty="0" smtClean="0">
                <a:ea typeface="ＭＳ Ｐゴシック" pitchFamily="34" charset="-128"/>
              </a:rPr>
              <a:t> eliminated</a:t>
            </a:r>
          </a:p>
          <a:p>
            <a:r>
              <a:rPr lang="en-US" altLang="en-US" sz="2200" dirty="0" smtClean="0">
                <a:ea typeface="ＭＳ Ｐゴシック" pitchFamily="34" charset="-128"/>
              </a:rPr>
              <a:t>Consider kidney function and current </a:t>
            </a:r>
            <a:r>
              <a:rPr lang="en-US" altLang="en-US" sz="2200" dirty="0" err="1" smtClean="0">
                <a:ea typeface="ＭＳ Ｐゴシック" pitchFamily="34" charset="-128"/>
              </a:rPr>
              <a:t>eGFR</a:t>
            </a:r>
            <a:r>
              <a:rPr lang="en-US" altLang="en-US" sz="2200" dirty="0" smtClean="0">
                <a:ea typeface="ＭＳ Ｐゴシック" pitchFamily="34" charset="-128"/>
              </a:rPr>
              <a:t> (not just </a:t>
            </a:r>
            <a:r>
              <a:rPr lang="en-US" altLang="en-US" sz="2200" dirty="0" err="1" smtClean="0">
                <a:ea typeface="ＭＳ Ｐゴシック" pitchFamily="34" charset="-128"/>
              </a:rPr>
              <a:t>SCr</a:t>
            </a:r>
            <a:r>
              <a:rPr lang="en-US" altLang="en-US" sz="2200" dirty="0" smtClean="0">
                <a:ea typeface="ＭＳ Ｐゴシック" pitchFamily="34" charset="-128"/>
              </a:rPr>
              <a:t>) when prescribing meds</a:t>
            </a:r>
          </a:p>
          <a:p>
            <a:r>
              <a:rPr lang="en-US" altLang="en-US" sz="2200" dirty="0" smtClean="0">
                <a:ea typeface="ＭＳ Ｐゴシック" pitchFamily="34" charset="-128"/>
              </a:rPr>
              <a:t>Minimize pill burden as much as possible</a:t>
            </a:r>
          </a:p>
          <a:p>
            <a:r>
              <a:rPr lang="en-US" altLang="en-US" sz="2200" dirty="0" smtClean="0">
                <a:ea typeface="ＭＳ Ｐゴシック" pitchFamily="34" charset="-128"/>
              </a:rPr>
              <a:t>Remind CKD patients to avoid NSAIDs</a:t>
            </a:r>
          </a:p>
          <a:p>
            <a:r>
              <a:rPr lang="en-US" sz="2200" dirty="0"/>
              <a:t>No Dual RAAS blockade</a:t>
            </a:r>
          </a:p>
          <a:p>
            <a:r>
              <a:rPr lang="en-US" sz="2200" dirty="0" smtClean="0"/>
              <a:t>Any </a:t>
            </a:r>
            <a:r>
              <a:rPr lang="en-US" sz="2200" dirty="0"/>
              <a:t>med with &gt;30% renal clearance probably needs </a:t>
            </a:r>
            <a:r>
              <a:rPr lang="en-US" sz="2200" dirty="0" smtClean="0"/>
              <a:t>dose adjustment </a:t>
            </a:r>
            <a:r>
              <a:rPr lang="en-US" sz="2200" dirty="0"/>
              <a:t>for CKD</a:t>
            </a:r>
          </a:p>
          <a:p>
            <a:r>
              <a:rPr lang="en-US" sz="2200" dirty="0" smtClean="0"/>
              <a:t>No </a:t>
            </a:r>
            <a:r>
              <a:rPr lang="en-US" sz="2200" dirty="0"/>
              <a:t>bisphosphonates for </a:t>
            </a:r>
            <a:r>
              <a:rPr lang="en-US" sz="2200" dirty="0" err="1"/>
              <a:t>eGFR</a:t>
            </a:r>
            <a:r>
              <a:rPr lang="en-US" sz="2200" dirty="0"/>
              <a:t> &lt;30</a:t>
            </a:r>
          </a:p>
          <a:p>
            <a:r>
              <a:rPr lang="en-US" sz="2200" dirty="0" smtClean="0"/>
              <a:t>Avoid </a:t>
            </a:r>
            <a:r>
              <a:rPr lang="en-US" sz="2200" dirty="0"/>
              <a:t>GAD for </a:t>
            </a:r>
            <a:r>
              <a:rPr lang="en-US" sz="2200" dirty="0" err="1"/>
              <a:t>eGFR</a:t>
            </a:r>
            <a:r>
              <a:rPr lang="en-US" sz="2200" dirty="0"/>
              <a:t> &lt;30</a:t>
            </a:r>
            <a:endParaRPr lang="en-US" altLang="en-US" sz="2200" dirty="0" smtClean="0">
              <a:ea typeface="ＭＳ Ｐゴシック" pitchFamily="34" charset="-128"/>
            </a:endParaRPr>
          </a:p>
        </p:txBody>
      </p:sp>
    </p:spTree>
    <p:extLst>
      <p:ext uri="{BB962C8B-B14F-4D97-AF65-F5344CB8AC3E}">
        <p14:creationId xmlns:p14="http://schemas.microsoft.com/office/powerpoint/2010/main" val="3089714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4200" y="990600"/>
            <a:ext cx="8026400" cy="5016758"/>
          </a:xfrm>
          <a:prstGeom prst="rect">
            <a:avLst/>
          </a:prstGeom>
        </p:spPr>
        <p:txBody>
          <a:bodyPr wrap="square">
            <a:spAutoFit/>
          </a:bodyPr>
          <a:lstStyle/>
          <a:p>
            <a:r>
              <a:rPr lang="en-GB" sz="2000" dirty="0"/>
              <a:t>A 42-year-old African American man with diabetic nephropathy and hypertension has a stable </a:t>
            </a:r>
            <a:r>
              <a:rPr lang="en-GB" sz="2000" dirty="0" err="1"/>
              <a:t>eGFR</a:t>
            </a:r>
            <a:r>
              <a:rPr lang="en-GB" sz="2000" dirty="0"/>
              <a:t> of 25 </a:t>
            </a:r>
            <a:r>
              <a:rPr lang="en-GB" sz="2000" dirty="0" smtClean="0"/>
              <a:t>mL/min/1.73m</a:t>
            </a:r>
            <a:r>
              <a:rPr lang="en-GB" sz="2000" baseline="30000" dirty="0" smtClean="0"/>
              <a:t>2</a:t>
            </a:r>
            <a:r>
              <a:rPr lang="en-GB" sz="2000" dirty="0" smtClean="0"/>
              <a:t>. Observational </a:t>
            </a:r>
            <a:r>
              <a:rPr lang="en-GB" sz="2000" dirty="0"/>
              <a:t>Studies of Early as compared to Late Nephrology Referral have demonstrated which of the following?</a:t>
            </a:r>
            <a:endParaRPr lang="en-US" sz="2000" dirty="0"/>
          </a:p>
          <a:p>
            <a:r>
              <a:rPr lang="en-US" sz="2000" dirty="0"/>
              <a:t> </a:t>
            </a:r>
          </a:p>
          <a:p>
            <a:pPr lvl="0"/>
            <a:r>
              <a:rPr lang="en-US" sz="2000" dirty="0" smtClean="0"/>
              <a:t>A. Reduced </a:t>
            </a:r>
            <a:r>
              <a:rPr lang="en-US" sz="2000" dirty="0"/>
              <a:t>1-year Mortality </a:t>
            </a:r>
          </a:p>
          <a:p>
            <a:r>
              <a:rPr lang="en-GB" sz="2000" dirty="0"/>
              <a:t> </a:t>
            </a:r>
            <a:endParaRPr lang="en-US" sz="2000" dirty="0"/>
          </a:p>
          <a:p>
            <a:pPr lvl="0"/>
            <a:r>
              <a:rPr lang="en-US" sz="2000" dirty="0" smtClean="0"/>
              <a:t>B. Increase </a:t>
            </a:r>
            <a:r>
              <a:rPr lang="en-US" sz="2000" dirty="0"/>
              <a:t>in Mean Hospital Days </a:t>
            </a:r>
          </a:p>
          <a:p>
            <a:r>
              <a:rPr lang="en-GB" sz="2000" dirty="0"/>
              <a:t> </a:t>
            </a:r>
            <a:endParaRPr lang="en-US" sz="2000" dirty="0"/>
          </a:p>
          <a:p>
            <a:pPr lvl="0"/>
            <a:r>
              <a:rPr lang="en-US" sz="2000" dirty="0" smtClean="0"/>
              <a:t>C. No </a:t>
            </a:r>
            <a:r>
              <a:rPr lang="en-US" sz="2000" dirty="0"/>
              <a:t>change in serum albumin at the initiation of dialysis or kidney transplantation </a:t>
            </a:r>
          </a:p>
          <a:p>
            <a:r>
              <a:rPr lang="en-GB" sz="2000" dirty="0"/>
              <a:t> </a:t>
            </a:r>
            <a:endParaRPr lang="en-US" sz="2000" dirty="0"/>
          </a:p>
          <a:p>
            <a:pPr lvl="0"/>
            <a:r>
              <a:rPr lang="en-US" sz="2000" dirty="0" smtClean="0"/>
              <a:t>D. Decrease </a:t>
            </a:r>
            <a:r>
              <a:rPr lang="en-US" sz="2000" dirty="0"/>
              <a:t>in hematocrit at the initiation of dialysis or kidney transplantation</a:t>
            </a:r>
          </a:p>
          <a:p>
            <a:r>
              <a:rPr lang="en-GB" sz="2000" dirty="0"/>
              <a:t> </a:t>
            </a:r>
            <a:endParaRPr lang="en-US" sz="2000" dirty="0" smtClean="0"/>
          </a:p>
          <a:p>
            <a:pPr lvl="0"/>
            <a:r>
              <a:rPr lang="en-US" sz="2000" dirty="0" smtClean="0"/>
              <a:t>E. Delayed referral for kidney transplantation </a:t>
            </a:r>
            <a:endParaRPr lang="en-US" sz="2000" dirty="0"/>
          </a:p>
        </p:txBody>
      </p:sp>
      <p:sp>
        <p:nvSpPr>
          <p:cNvPr id="3" name="Title 4"/>
          <p:cNvSpPr txBox="1">
            <a:spLocks/>
          </p:cNvSpPr>
          <p:nvPr/>
        </p:nvSpPr>
        <p:spPr>
          <a:xfrm>
            <a:off x="533400" y="381000"/>
            <a:ext cx="8229600" cy="533400"/>
          </a:xfrm>
          <a:prstGeom prst="rect">
            <a:avLst/>
          </a:prstGeom>
        </p:spPr>
        <p:txBody>
          <a:bodyPr/>
          <a:lstStyle>
            <a:lvl1pPr algn="l" defTabSz="914400" rtl="0" eaLnBrk="1" latinLnBrk="0" hangingPunct="1">
              <a:spcBef>
                <a:spcPct val="0"/>
              </a:spcBef>
              <a:buNone/>
              <a:defRPr sz="4400" kern="1200">
                <a:solidFill>
                  <a:schemeClr val="tx1">
                    <a:lumMod val="65000"/>
                    <a:lumOff val="35000"/>
                  </a:schemeClr>
                </a:solidFill>
                <a:latin typeface="+mj-lt"/>
                <a:ea typeface="+mj-ea"/>
                <a:cs typeface="+mj-cs"/>
              </a:defRPr>
            </a:lvl1pPr>
          </a:lstStyle>
          <a:p>
            <a:r>
              <a:rPr lang="en-US" sz="3000" dirty="0">
                <a:latin typeface="+mn-lt"/>
              </a:rPr>
              <a:t>Case Question </a:t>
            </a:r>
            <a:r>
              <a:rPr lang="en-US" sz="3000" dirty="0" smtClean="0">
                <a:latin typeface="+mn-lt"/>
              </a:rPr>
              <a:t>2</a:t>
            </a:r>
            <a:endParaRPr lang="en-US" sz="3000" dirty="0">
              <a:latin typeface="+mn-lt"/>
            </a:endParaRPr>
          </a:p>
        </p:txBody>
      </p:sp>
    </p:spTree>
    <p:extLst>
      <p:ext uri="{BB962C8B-B14F-4D97-AF65-F5344CB8AC3E}">
        <p14:creationId xmlns:p14="http://schemas.microsoft.com/office/powerpoint/2010/main" val="1822500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914400" y="5461337"/>
            <a:ext cx="837551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rgbClr val="231F20"/>
                </a:solidFill>
                <a:effectLst/>
                <a:latin typeface="Lucida Grande"/>
                <a:ea typeface="Calibri" pitchFamily="34" charset="0"/>
                <a:cs typeface="Times New Roman" pitchFamily="18" charset="0"/>
              </a:rPr>
              <a:t>*</a:t>
            </a:r>
            <a:r>
              <a:rPr kumimoji="0" lang="en-US" altLang="en-US" sz="1200" b="0" i="0" u="none" strike="noStrike" cap="none" normalizeH="0" baseline="0" dirty="0" smtClean="0">
                <a:ln>
                  <a:noFill/>
                </a:ln>
                <a:solidFill>
                  <a:srgbClr val="231F20"/>
                </a:solidFill>
                <a:effectLst/>
                <a:latin typeface="+mj-lt"/>
                <a:ea typeface="Calibri" pitchFamily="34" charset="0"/>
                <a:cs typeface="Times New Roman" pitchFamily="18" charset="0"/>
              </a:rPr>
              <a:t>Significant albuminuria is defined as ACR ≥300 mg/g (≥30 mg/</a:t>
            </a:r>
            <a:r>
              <a:rPr kumimoji="0" lang="en-US" altLang="en-US" sz="1200" b="0" i="0" u="none" strike="noStrike" cap="none" normalizeH="0" baseline="0" dirty="0" err="1" smtClean="0">
                <a:ln>
                  <a:noFill/>
                </a:ln>
                <a:solidFill>
                  <a:srgbClr val="231F20"/>
                </a:solidFill>
                <a:effectLst/>
                <a:latin typeface="+mj-lt"/>
                <a:ea typeface="Calibri" pitchFamily="34" charset="0"/>
                <a:cs typeface="Times New Roman" pitchFamily="18" charset="0"/>
              </a:rPr>
              <a:t>mmol</a:t>
            </a:r>
            <a:r>
              <a:rPr kumimoji="0" lang="en-US" altLang="en-US" sz="1200" b="0" i="0" u="none" strike="noStrike" cap="none" normalizeH="0" baseline="0" dirty="0" smtClean="0">
                <a:ln>
                  <a:noFill/>
                </a:ln>
                <a:solidFill>
                  <a:srgbClr val="231F20"/>
                </a:solidFill>
                <a:effectLst/>
                <a:latin typeface="+mj-lt"/>
                <a:ea typeface="Calibri" pitchFamily="34" charset="0"/>
                <a:cs typeface="Times New Roman" pitchFamily="18" charset="0"/>
              </a:rPr>
              <a:t>) or AER ≥300 mg/24 hours, </a:t>
            </a:r>
            <a:r>
              <a:rPr kumimoji="0" lang="en-US" altLang="en-US" sz="1200" b="0" i="0" u="none" strike="noStrike" cap="none" normalizeH="0" dirty="0" smtClean="0">
                <a:ln>
                  <a:noFill/>
                </a:ln>
                <a:solidFill>
                  <a:srgbClr val="231F20"/>
                </a:solidFill>
                <a:effectLst/>
                <a:latin typeface="+mj-lt"/>
                <a:ea typeface="Calibri" pitchFamily="34" charset="0"/>
                <a:cs typeface="Times New Roman" pitchFamily="18" charset="0"/>
              </a:rPr>
              <a:t> </a:t>
            </a:r>
            <a:r>
              <a:rPr kumimoji="0" lang="en-US" altLang="en-US" sz="1200" b="0" i="0" u="none" strike="noStrike" cap="none" normalizeH="0" baseline="0" dirty="0" smtClean="0">
                <a:ln>
                  <a:noFill/>
                </a:ln>
                <a:solidFill>
                  <a:srgbClr val="231F20"/>
                </a:solidFill>
                <a:effectLst/>
                <a:latin typeface="+mj-lt"/>
                <a:ea typeface="Calibri" pitchFamily="34" charset="0"/>
                <a:cs typeface="Times New Roman" pitchFamily="18" charset="0"/>
              </a:rPr>
              <a:t>approximately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231F20"/>
                </a:solidFill>
                <a:effectLst/>
                <a:latin typeface="+mj-lt"/>
                <a:ea typeface="Calibri" pitchFamily="34" charset="0"/>
                <a:cs typeface="Times New Roman" pitchFamily="18" charset="0"/>
              </a:rPr>
              <a:t>equivalent to PCR ≥500 mg/g (≥50 mg/</a:t>
            </a:r>
            <a:r>
              <a:rPr kumimoji="0" lang="en-US" altLang="en-US" sz="1200" b="0" i="0" u="none" strike="noStrike" cap="none" normalizeH="0" baseline="0" dirty="0" err="1" smtClean="0">
                <a:ln>
                  <a:noFill/>
                </a:ln>
                <a:solidFill>
                  <a:srgbClr val="231F20"/>
                </a:solidFill>
                <a:effectLst/>
                <a:latin typeface="+mj-lt"/>
                <a:ea typeface="Calibri" pitchFamily="34" charset="0"/>
                <a:cs typeface="Times New Roman" pitchFamily="18" charset="0"/>
              </a:rPr>
              <a:t>mmol</a:t>
            </a:r>
            <a:r>
              <a:rPr kumimoji="0" lang="en-US" altLang="en-US" sz="1200" b="0" i="0" u="none" strike="noStrike" cap="none" normalizeH="0" baseline="0" dirty="0" smtClean="0">
                <a:ln>
                  <a:noFill/>
                </a:ln>
                <a:solidFill>
                  <a:srgbClr val="231F20"/>
                </a:solidFill>
                <a:effectLst/>
                <a:latin typeface="+mj-lt"/>
                <a:ea typeface="Calibri" pitchFamily="34" charset="0"/>
                <a:cs typeface="Times New Roman" pitchFamily="18" charset="0"/>
              </a:rPr>
              <a:t>) or PER ≥500 mg/24 hours</a:t>
            </a:r>
            <a:r>
              <a:rPr lang="en-US" altLang="en-US" sz="1200" dirty="0">
                <a:latin typeface="+mj-lt"/>
                <a:cs typeface="Arial" pitchFamily="34" charset="0"/>
              </a:rPr>
              <a:t> </a:t>
            </a:r>
            <a:endParaRPr lang="en-US" altLang="en-US" sz="1200" dirty="0" smtClean="0">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smtClean="0">
                <a:solidFill>
                  <a:srgbClr val="231F20"/>
                </a:solidFill>
                <a:latin typeface="+mj-lt"/>
                <a:ea typeface="Calibri" pitchFamily="34" charset="0"/>
                <a:cs typeface="Times New Roman" pitchFamily="18" charset="0"/>
              </a:rPr>
              <a:t>**</a:t>
            </a:r>
            <a:r>
              <a:rPr kumimoji="0" lang="en-US" altLang="en-US" sz="1200" b="0" i="0" u="none" strike="noStrike" cap="none" normalizeH="0" baseline="0" dirty="0" smtClean="0">
                <a:ln>
                  <a:noFill/>
                </a:ln>
                <a:solidFill>
                  <a:srgbClr val="231F20"/>
                </a:solidFill>
                <a:effectLst/>
                <a:latin typeface="+mj-lt"/>
                <a:ea typeface="Calibri" pitchFamily="34" charset="0"/>
                <a:cs typeface="Times New Roman" pitchFamily="18" charset="0"/>
              </a:rPr>
              <a:t>Progression of CKD is defined as one or more of the following:  1) A decline in GFR category </a:t>
            </a:r>
            <a:r>
              <a:rPr kumimoji="0" lang="en-US" altLang="en-US" sz="1200" b="0" i="0" u="none" strike="noStrike" cap="none" normalizeH="0" dirty="0" smtClean="0">
                <a:ln>
                  <a:noFill/>
                </a:ln>
                <a:solidFill>
                  <a:srgbClr val="231F20"/>
                </a:solidFill>
                <a:effectLst/>
                <a:latin typeface="+mj-lt"/>
                <a:ea typeface="Calibri" pitchFamily="34" charset="0"/>
                <a:cs typeface="Times New Roman" pitchFamily="18" charset="0"/>
              </a:rPr>
              <a:t> </a:t>
            </a:r>
            <a:r>
              <a:rPr kumimoji="0" lang="en-US" altLang="en-US" sz="1200" b="0" i="0" u="none" strike="noStrike" cap="none" normalizeH="0" baseline="0" dirty="0" smtClean="0">
                <a:ln>
                  <a:noFill/>
                </a:ln>
                <a:solidFill>
                  <a:srgbClr val="231F20"/>
                </a:solidFill>
                <a:effectLst/>
                <a:latin typeface="+mj-lt"/>
                <a:ea typeface="Calibri" pitchFamily="34" charset="0"/>
                <a:cs typeface="Times New Roman" pitchFamily="18" charset="0"/>
              </a:rPr>
              <a:t>accompanied by a 25%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231F20"/>
                </a:solidFill>
                <a:effectLst/>
                <a:latin typeface="+mj-lt"/>
                <a:ea typeface="Calibri" pitchFamily="34" charset="0"/>
                <a:cs typeface="Times New Roman" pitchFamily="18" charset="0"/>
              </a:rPr>
              <a:t>or greater drop in </a:t>
            </a:r>
            <a:r>
              <a:rPr kumimoji="0" lang="en-US" altLang="en-US" sz="1200" b="0" i="0" u="none" strike="noStrike" cap="none" normalizeH="0" baseline="0" dirty="0" err="1" smtClean="0">
                <a:ln>
                  <a:noFill/>
                </a:ln>
                <a:solidFill>
                  <a:srgbClr val="231F20"/>
                </a:solidFill>
                <a:effectLst/>
                <a:latin typeface="+mj-lt"/>
                <a:ea typeface="Calibri" pitchFamily="34" charset="0"/>
                <a:cs typeface="Times New Roman" pitchFamily="18" charset="0"/>
              </a:rPr>
              <a:t>eGFR</a:t>
            </a:r>
            <a:r>
              <a:rPr kumimoji="0" lang="en-US" altLang="en-US" sz="1200" b="0" i="0" u="none" strike="noStrike" cap="none" normalizeH="0" baseline="0" dirty="0" smtClean="0">
                <a:ln>
                  <a:noFill/>
                </a:ln>
                <a:solidFill>
                  <a:srgbClr val="231F20"/>
                </a:solidFill>
                <a:effectLst/>
                <a:latin typeface="+mj-lt"/>
                <a:ea typeface="Calibri" pitchFamily="34" charset="0"/>
                <a:cs typeface="Times New Roman" pitchFamily="18" charset="0"/>
              </a:rPr>
              <a:t> from baseline; and/or 2) rapid progression of CKD defined as a sustained decline in </a:t>
            </a:r>
            <a:r>
              <a:rPr kumimoji="0" lang="en-US" altLang="en-US" sz="1200" b="0" i="0" u="none" strike="noStrike" cap="none" normalizeH="0" baseline="0" dirty="0" err="1" smtClean="0">
                <a:ln>
                  <a:noFill/>
                </a:ln>
                <a:solidFill>
                  <a:srgbClr val="231F20"/>
                </a:solidFill>
                <a:effectLst/>
                <a:latin typeface="+mj-lt"/>
                <a:ea typeface="Calibri" pitchFamily="34" charset="0"/>
                <a:cs typeface="Times New Roman" pitchFamily="18" charset="0"/>
              </a:rPr>
              <a:t>eGFR</a:t>
            </a:r>
            <a:r>
              <a:rPr kumimoji="0" lang="en-US" altLang="en-US" sz="1200" b="0" i="0" u="none" strike="noStrike" cap="none" normalizeH="0" baseline="0" dirty="0" smtClean="0">
                <a:ln>
                  <a:noFill/>
                </a:ln>
                <a:solidFill>
                  <a:srgbClr val="231F20"/>
                </a:solidFill>
                <a:effectLst/>
                <a:latin typeface="+mj-lt"/>
                <a:ea typeface="Calibri" pitchFamily="34" charset="0"/>
                <a:cs typeface="Times New Roman" pitchFamily="18" charset="0"/>
              </a:rPr>
              <a:t> of more than 5ml/min/1.73m</a:t>
            </a:r>
            <a:r>
              <a:rPr kumimoji="0" lang="en-US" altLang="en-US" sz="1200" b="0" i="0" u="none" strike="noStrike" cap="none" normalizeH="0" baseline="30000" dirty="0" smtClean="0">
                <a:ln>
                  <a:noFill/>
                </a:ln>
                <a:solidFill>
                  <a:srgbClr val="231F20"/>
                </a:solidFill>
                <a:effectLst/>
                <a:latin typeface="+mj-lt"/>
                <a:ea typeface="Calibri" pitchFamily="34" charset="0"/>
                <a:cs typeface="Times New Roman" pitchFamily="18" charset="0"/>
              </a:rPr>
              <a:t>2</a:t>
            </a:r>
            <a:r>
              <a:rPr kumimoji="0" lang="en-US" altLang="en-US" sz="1200" b="0" i="0" u="none" strike="noStrike" cap="none" normalizeH="0" baseline="0" dirty="0" smtClean="0">
                <a:ln>
                  <a:noFill/>
                </a:ln>
                <a:solidFill>
                  <a:srgbClr val="231F20"/>
                </a:solidFill>
                <a:effectLst/>
                <a:latin typeface="+mj-lt"/>
                <a:ea typeface="Calibri" pitchFamily="34" charset="0"/>
                <a:cs typeface="Times New Roman" pitchFamily="18" charset="0"/>
              </a:rPr>
              <a:t>/year.  KDOQI US Commentary on the 2012</a:t>
            </a:r>
            <a:r>
              <a:rPr kumimoji="0" lang="en-US" altLang="en-US" sz="1200" b="0" i="0" u="none" strike="noStrike" cap="none" normalizeH="0" dirty="0" smtClean="0">
                <a:ln>
                  <a:noFill/>
                </a:ln>
                <a:solidFill>
                  <a:srgbClr val="231F20"/>
                </a:solidFill>
                <a:effectLst/>
                <a:latin typeface="+mj-lt"/>
                <a:ea typeface="Calibri" pitchFamily="34" charset="0"/>
                <a:cs typeface="Times New Roman" pitchFamily="18" charset="0"/>
              </a:rPr>
              <a:t> </a:t>
            </a:r>
            <a:r>
              <a:rPr kumimoji="0" lang="en-US" altLang="en-US" sz="1200" b="0" i="0" u="none" strike="noStrike" cap="none" normalizeH="0" baseline="0" dirty="0" smtClean="0">
                <a:ln>
                  <a:noFill/>
                </a:ln>
                <a:solidFill>
                  <a:srgbClr val="231F20"/>
                </a:solidFill>
                <a:effectLst/>
                <a:latin typeface="+mj-lt"/>
                <a:ea typeface="Calibri" pitchFamily="34" charset="0"/>
                <a:cs typeface="Times New Roman" pitchFamily="18" charset="0"/>
              </a:rPr>
              <a:t>KDIGO Evaluation</a:t>
            </a:r>
            <a:r>
              <a:rPr kumimoji="0" lang="en-US" altLang="en-US" sz="1200" b="0" i="0" u="none" strike="noStrike" cap="none" normalizeH="0" dirty="0" smtClean="0">
                <a:ln>
                  <a:noFill/>
                </a:ln>
                <a:solidFill>
                  <a:srgbClr val="231F20"/>
                </a:solidFill>
                <a:effectLst/>
                <a:latin typeface="+mj-lt"/>
                <a:ea typeface="Calibri" pitchFamily="34" charset="0"/>
                <a:cs typeface="Times New Roman" pitchFamily="18" charset="0"/>
              </a:rPr>
              <a:t> and Management of CKD</a:t>
            </a:r>
            <a:endParaRPr kumimoji="0" lang="en-US" altLang="en-US" sz="1200" b="0" i="0" u="none" strike="noStrike" cap="none" normalizeH="0" baseline="0" dirty="0" smtClean="0">
              <a:ln>
                <a:noFill/>
              </a:ln>
              <a:solidFill>
                <a:schemeClr val="tx1"/>
              </a:solidFill>
              <a:effectLst/>
              <a:latin typeface="+mj-lt"/>
              <a:cs typeface="Arial" pitchFamily="34" charset="0"/>
            </a:endParaRPr>
          </a:p>
        </p:txBody>
      </p:sp>
      <p:sp>
        <p:nvSpPr>
          <p:cNvPr id="4" name="Rectangle 3"/>
          <p:cNvSpPr/>
          <p:nvPr/>
        </p:nvSpPr>
        <p:spPr>
          <a:xfrm>
            <a:off x="381001" y="470609"/>
            <a:ext cx="8229599" cy="977191"/>
          </a:xfrm>
          <a:prstGeom prst="rect">
            <a:avLst/>
          </a:prstGeom>
        </p:spPr>
        <p:txBody>
          <a:bodyPr wrap="square">
            <a:spAutoFit/>
          </a:bodyPr>
          <a:lstStyle/>
          <a:p>
            <a:pPr>
              <a:lnSpc>
                <a:spcPct val="115000"/>
              </a:lnSpc>
              <a:defRPr/>
            </a:pPr>
            <a:r>
              <a:rPr lang="en-US" sz="2500" dirty="0">
                <a:latin typeface="+mj-lt"/>
                <a:ea typeface="+mj-ea"/>
                <a:cs typeface="+mj-cs"/>
              </a:rPr>
              <a:t>Indications for </a:t>
            </a:r>
            <a:r>
              <a:rPr lang="en-US" sz="2500" dirty="0" smtClean="0">
                <a:latin typeface="+mj-lt"/>
                <a:ea typeface="+mj-ea"/>
                <a:cs typeface="+mj-cs"/>
              </a:rPr>
              <a:t>Referral </a:t>
            </a:r>
            <a:r>
              <a:rPr lang="en-US" sz="2500" dirty="0">
                <a:latin typeface="+mj-lt"/>
                <a:ea typeface="+mj-ea"/>
                <a:cs typeface="+mj-cs"/>
              </a:rPr>
              <a:t>to </a:t>
            </a:r>
            <a:r>
              <a:rPr lang="en-US" sz="2500" dirty="0" smtClean="0">
                <a:latin typeface="+mj-lt"/>
                <a:ea typeface="+mj-ea"/>
                <a:cs typeface="+mj-cs"/>
              </a:rPr>
              <a:t>Specialist Kidney Care Services </a:t>
            </a:r>
            <a:r>
              <a:rPr lang="en-US" sz="2500" dirty="0">
                <a:latin typeface="+mj-lt"/>
                <a:ea typeface="+mj-ea"/>
                <a:cs typeface="+mj-cs"/>
              </a:rPr>
              <a:t>for </a:t>
            </a:r>
            <a:r>
              <a:rPr lang="en-US" sz="2500" dirty="0" smtClean="0">
                <a:latin typeface="+mj-lt"/>
                <a:ea typeface="+mj-ea"/>
                <a:cs typeface="+mj-cs"/>
              </a:rPr>
              <a:t>People </a:t>
            </a:r>
            <a:r>
              <a:rPr lang="en-US" sz="2500" dirty="0">
                <a:latin typeface="+mj-lt"/>
                <a:ea typeface="+mj-ea"/>
                <a:cs typeface="+mj-cs"/>
              </a:rPr>
              <a:t>with CKD</a:t>
            </a:r>
          </a:p>
        </p:txBody>
      </p:sp>
      <p:sp>
        <p:nvSpPr>
          <p:cNvPr id="6" name="Content Placeholder 2"/>
          <p:cNvSpPr txBox="1">
            <a:spLocks/>
          </p:cNvSpPr>
          <p:nvPr/>
        </p:nvSpPr>
        <p:spPr>
          <a:xfrm>
            <a:off x="381001" y="1564758"/>
            <a:ext cx="8229600" cy="3733800"/>
          </a:xfrm>
          <a:prstGeom prst="rect">
            <a:avLst/>
          </a:prstGeom>
        </p:spPr>
        <p:txBody>
          <a:bodyPr>
            <a:normAutofit fontScale="32500" lnSpcReduction="20000"/>
          </a:bodyPr>
          <a:lstStyle>
            <a:lvl1pPr marL="342900" indent="-342900" algn="l" defTabSz="914400" rtl="0" eaLnBrk="1" latinLnBrk="0" hangingPunct="1">
              <a:spcBef>
                <a:spcPct val="20000"/>
              </a:spcBef>
              <a:buClr>
                <a:srgbClr val="F16025"/>
              </a:buClr>
              <a:buSzPct val="125000"/>
              <a:buFont typeface="Segoe UI"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F16025"/>
              </a:buClr>
              <a:buSzPct val="75000"/>
              <a:buFont typeface="Courier New" pitchFamily="49" charset="0"/>
              <a:buChar char="o"/>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tx1">
                  <a:lumMod val="75000"/>
                  <a:lumOff val="25000"/>
                </a:schemeClr>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tx1">
                  <a:lumMod val="75000"/>
                  <a:lumOff val="25000"/>
                </a:schemeClr>
              </a:buClr>
              <a:buSzPct val="80000"/>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tx1">
                  <a:lumMod val="75000"/>
                  <a:lumOff val="25000"/>
                </a:schemeClr>
              </a:buClr>
              <a:buSzPct val="80000"/>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t"/>
            <a:r>
              <a:rPr lang="en-US" sz="6800" dirty="0"/>
              <a:t>Acute kidney injury or abrupt sustained fall in GFR</a:t>
            </a:r>
          </a:p>
          <a:p>
            <a:pPr fontAlgn="t"/>
            <a:r>
              <a:rPr lang="en-US" sz="6800" u="sng" dirty="0"/>
              <a:t>GFR &lt;30 </a:t>
            </a:r>
            <a:r>
              <a:rPr lang="en-US" sz="6800" u="sng" dirty="0" smtClean="0"/>
              <a:t>ml/min/1.73m</a:t>
            </a:r>
            <a:r>
              <a:rPr lang="en-US" sz="6800" u="sng" baseline="30000" dirty="0" smtClean="0"/>
              <a:t>2</a:t>
            </a:r>
            <a:r>
              <a:rPr lang="en-US" sz="6800" u="sng" dirty="0" smtClean="0"/>
              <a:t> </a:t>
            </a:r>
            <a:r>
              <a:rPr lang="en-US" sz="6800" u="sng" dirty="0"/>
              <a:t>(GFR categories G4-G5)</a:t>
            </a:r>
            <a:endParaRPr lang="en-US" sz="6800" dirty="0"/>
          </a:p>
          <a:p>
            <a:pPr fontAlgn="t"/>
            <a:r>
              <a:rPr lang="en-US" sz="6800" u="sng" dirty="0"/>
              <a:t>Persistent albuminuria (ACR &gt; 300 mg/g)*</a:t>
            </a:r>
            <a:endParaRPr lang="en-US" sz="6800" dirty="0"/>
          </a:p>
          <a:p>
            <a:pPr fontAlgn="t"/>
            <a:r>
              <a:rPr lang="en-US" sz="6800" dirty="0"/>
              <a:t>Atypical Progression of CKD</a:t>
            </a:r>
            <a:r>
              <a:rPr lang="en-US" sz="6800" baseline="30000" dirty="0"/>
              <a:t>**</a:t>
            </a:r>
            <a:r>
              <a:rPr lang="en-US" sz="6800" dirty="0"/>
              <a:t> </a:t>
            </a:r>
          </a:p>
          <a:p>
            <a:pPr fontAlgn="t"/>
            <a:r>
              <a:rPr lang="en-US" sz="6800" dirty="0"/>
              <a:t>Urinary red cell casts, RBC more than 20 per HPF sustained and not readily explained</a:t>
            </a:r>
          </a:p>
          <a:p>
            <a:pPr fontAlgn="t"/>
            <a:r>
              <a:rPr lang="en-US" sz="6800" dirty="0"/>
              <a:t>Hypertension refractory to treatment with 4 or more antihypertensive agents</a:t>
            </a:r>
          </a:p>
          <a:p>
            <a:pPr fontAlgn="t"/>
            <a:r>
              <a:rPr lang="en-US" sz="6800" dirty="0"/>
              <a:t>Persistent abnormalities of serum potassium</a:t>
            </a:r>
          </a:p>
          <a:p>
            <a:pPr fontAlgn="t"/>
            <a:r>
              <a:rPr lang="en-US" sz="6800" dirty="0"/>
              <a:t>Recurrent or extensive nephrolithiasis</a:t>
            </a:r>
          </a:p>
          <a:p>
            <a:pPr fontAlgn="t"/>
            <a:r>
              <a:rPr lang="en-US" sz="6800" dirty="0"/>
              <a:t>Hereditary kidney disease</a:t>
            </a:r>
          </a:p>
          <a:p>
            <a:endParaRPr lang="en-US" altLang="en-US" sz="2200" dirty="0" smtClean="0">
              <a:ea typeface="ＭＳ Ｐゴシック" pitchFamily="34" charset="-128"/>
            </a:endParaRPr>
          </a:p>
        </p:txBody>
      </p:sp>
    </p:spTree>
    <p:extLst>
      <p:ext uri="{BB962C8B-B14F-4D97-AF65-F5344CB8AC3E}">
        <p14:creationId xmlns:p14="http://schemas.microsoft.com/office/powerpoint/2010/main" val="2365220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09800"/>
            <a:ext cx="8520891"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59923" y="457200"/>
            <a:ext cx="8239328" cy="1077218"/>
          </a:xfrm>
          <a:prstGeom prst="rect">
            <a:avLst/>
          </a:prstGeom>
        </p:spPr>
        <p:txBody>
          <a:bodyPr wrap="square">
            <a:spAutoFit/>
          </a:bodyPr>
          <a:lstStyle/>
          <a:p>
            <a:r>
              <a:rPr lang="en-US" sz="3200" dirty="0">
                <a:latin typeface="+mj-lt"/>
                <a:ea typeface="+mj-ea"/>
                <a:cs typeface="+mj-cs"/>
              </a:rPr>
              <a:t>Observational Studies </a:t>
            </a:r>
            <a:r>
              <a:rPr lang="en-US" sz="3200" dirty="0" smtClean="0">
                <a:latin typeface="+mj-lt"/>
                <a:ea typeface="+mj-ea"/>
                <a:cs typeface="+mj-cs"/>
              </a:rPr>
              <a:t>of Early vs. Late </a:t>
            </a:r>
          </a:p>
          <a:p>
            <a:r>
              <a:rPr lang="en-US" sz="3200" dirty="0" smtClean="0">
                <a:latin typeface="+mj-lt"/>
                <a:ea typeface="+mj-ea"/>
                <a:cs typeface="+mj-cs"/>
              </a:rPr>
              <a:t>Nephrology </a:t>
            </a:r>
            <a:r>
              <a:rPr lang="en-US" sz="3200" dirty="0">
                <a:latin typeface="+mj-lt"/>
                <a:ea typeface="+mj-ea"/>
                <a:cs typeface="+mj-cs"/>
              </a:rPr>
              <a:t>Consultation</a:t>
            </a:r>
          </a:p>
        </p:txBody>
      </p:sp>
      <p:sp>
        <p:nvSpPr>
          <p:cNvPr id="3" name="Rectangle 2"/>
          <p:cNvSpPr/>
          <p:nvPr/>
        </p:nvSpPr>
        <p:spPr>
          <a:xfrm>
            <a:off x="5023883" y="5943600"/>
            <a:ext cx="4125433" cy="830997"/>
          </a:xfrm>
          <a:prstGeom prst="rect">
            <a:avLst/>
          </a:prstGeom>
        </p:spPr>
        <p:txBody>
          <a:bodyPr wrap="square">
            <a:spAutoFit/>
          </a:bodyPr>
          <a:lstStyle/>
          <a:p>
            <a:r>
              <a:rPr lang="en-US" sz="1200" dirty="0"/>
              <a:t>Chan </a:t>
            </a:r>
            <a:r>
              <a:rPr lang="en-US" sz="1200" dirty="0" smtClean="0"/>
              <a:t>M, </a:t>
            </a:r>
            <a:r>
              <a:rPr lang="en-US" sz="1200" dirty="0"/>
              <a:t>et al. </a:t>
            </a:r>
            <a:r>
              <a:rPr lang="en-US" sz="1200" i="1" dirty="0" smtClean="0"/>
              <a:t>Am </a:t>
            </a:r>
            <a:r>
              <a:rPr lang="en-US" sz="1200" i="1" dirty="0"/>
              <a:t>J </a:t>
            </a:r>
            <a:r>
              <a:rPr lang="en-US" sz="1200" i="1" dirty="0" smtClean="0"/>
              <a:t>Med</a:t>
            </a:r>
            <a:r>
              <a:rPr lang="en-US" sz="1200" dirty="0" smtClean="0"/>
              <a:t>. 2007;120:1063-1070.</a:t>
            </a:r>
          </a:p>
          <a:p>
            <a:r>
              <a:rPr lang="en-US" sz="1200" dirty="0">
                <a:hlinkClick r:id="rId4"/>
              </a:rPr>
              <a:t>http://</a:t>
            </a:r>
            <a:r>
              <a:rPr lang="en-US" sz="1200" dirty="0" smtClean="0">
                <a:hlinkClick r:id="rId4"/>
              </a:rPr>
              <a:t>download.journals.elsevierhealth.com/pdfs/journals/0002-9343/PIIS000293430700664X.pdf</a:t>
            </a:r>
            <a:endParaRPr lang="en-US" sz="1200" dirty="0" smtClean="0"/>
          </a:p>
          <a:p>
            <a:r>
              <a:rPr lang="en-US" altLang="en-US" sz="1200" dirty="0" smtClean="0"/>
              <a:t>KDIGO CKD </a:t>
            </a:r>
            <a:r>
              <a:rPr lang="en-US" altLang="en-US" sz="1200" dirty="0"/>
              <a:t>Work Group. </a:t>
            </a:r>
            <a:r>
              <a:rPr lang="en-US" altLang="en-US" sz="1200" i="1" dirty="0"/>
              <a:t>Kidney </a:t>
            </a:r>
            <a:r>
              <a:rPr lang="en-US" altLang="en-US" sz="1200" i="1" dirty="0" err="1"/>
              <a:t>Int</a:t>
            </a:r>
            <a:r>
              <a:rPr lang="en-US" altLang="en-US" sz="1200" i="1" dirty="0"/>
              <a:t> </a:t>
            </a:r>
            <a:r>
              <a:rPr lang="en-US" altLang="en-US" sz="1200" i="1" dirty="0" err="1"/>
              <a:t>Suppls</a:t>
            </a:r>
            <a:r>
              <a:rPr lang="en-US" altLang="en-US" sz="1200" dirty="0"/>
              <a:t>. 2013;3:1-150</a:t>
            </a:r>
            <a:r>
              <a:rPr lang="en-US" altLang="en-US" sz="1200" dirty="0" smtClean="0"/>
              <a:t>.</a:t>
            </a:r>
            <a:endParaRPr lang="en-US" sz="1200" dirty="0"/>
          </a:p>
        </p:txBody>
      </p:sp>
    </p:spTree>
    <p:extLst>
      <p:ext uri="{BB962C8B-B14F-4D97-AF65-F5344CB8AC3E}">
        <p14:creationId xmlns:p14="http://schemas.microsoft.com/office/powerpoint/2010/main" val="3841523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Take Home Points</a:t>
            </a:r>
            <a:endParaRPr lang="en-US" sz="3600" dirty="0"/>
          </a:p>
        </p:txBody>
      </p:sp>
      <p:sp>
        <p:nvSpPr>
          <p:cNvPr id="3" name="Content Placeholder 2"/>
          <p:cNvSpPr>
            <a:spLocks noGrp="1"/>
          </p:cNvSpPr>
          <p:nvPr>
            <p:ph idx="1"/>
          </p:nvPr>
        </p:nvSpPr>
        <p:spPr>
          <a:xfrm>
            <a:off x="533400" y="1295400"/>
            <a:ext cx="7239000" cy="3581400"/>
          </a:xfrm>
        </p:spPr>
        <p:txBody>
          <a:bodyPr>
            <a:normAutofit/>
          </a:bodyPr>
          <a:lstStyle/>
          <a:p>
            <a:r>
              <a:rPr lang="en-US" sz="2600" dirty="0" smtClean="0"/>
              <a:t>PCPs </a:t>
            </a:r>
            <a:r>
              <a:rPr lang="en-US" sz="2600" dirty="0"/>
              <a:t>play an important role</a:t>
            </a:r>
          </a:p>
          <a:p>
            <a:r>
              <a:rPr lang="en-US" sz="2600" dirty="0"/>
              <a:t>Identify risk factors</a:t>
            </a:r>
          </a:p>
          <a:p>
            <a:r>
              <a:rPr lang="en-US" sz="2600" dirty="0"/>
              <a:t>Know </a:t>
            </a:r>
            <a:r>
              <a:rPr lang="en-US" sz="2600" dirty="0" smtClean="0"/>
              <a:t>patient’s </a:t>
            </a:r>
            <a:r>
              <a:rPr lang="en-US" sz="2600" dirty="0"/>
              <a:t>GFR using appropriate screening tools</a:t>
            </a:r>
          </a:p>
          <a:p>
            <a:r>
              <a:rPr lang="en-US" sz="2600" dirty="0"/>
              <a:t>Help your patient adjust medication</a:t>
            </a:r>
          </a:p>
          <a:p>
            <a:r>
              <a:rPr lang="en-US" sz="2600" dirty="0"/>
              <a:t>Modify diet</a:t>
            </a:r>
          </a:p>
          <a:p>
            <a:r>
              <a:rPr lang="en-US" sz="2600" dirty="0"/>
              <a:t>Partner and refer to specialist</a:t>
            </a:r>
          </a:p>
          <a:p>
            <a:endParaRPr lang="en-US" dirty="0"/>
          </a:p>
        </p:txBody>
      </p:sp>
    </p:spTree>
    <p:extLst>
      <p:ext uri="{BB962C8B-B14F-4D97-AF65-F5344CB8AC3E}">
        <p14:creationId xmlns:p14="http://schemas.microsoft.com/office/powerpoint/2010/main" val="221713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7472" y="446782"/>
            <a:ext cx="6639128" cy="1077218"/>
          </a:xfrm>
          <a:prstGeom prst="rect">
            <a:avLst/>
          </a:prstGeom>
        </p:spPr>
        <p:txBody>
          <a:bodyPr wrap="square">
            <a:spAutoFit/>
          </a:bodyPr>
          <a:lstStyle/>
          <a:p>
            <a:r>
              <a:rPr lang="en-US" sz="3200" dirty="0" smtClean="0">
                <a:latin typeface="+mj-lt"/>
                <a:ea typeface="+mj-ea"/>
                <a:cs typeface="+mj-cs"/>
              </a:rPr>
              <a:t>Additional Online Resources for CKD Learning</a:t>
            </a:r>
            <a:endParaRPr lang="en-US" sz="3200" dirty="0">
              <a:latin typeface="+mj-lt"/>
              <a:ea typeface="+mj-ea"/>
              <a:cs typeface="+mj-cs"/>
            </a:endParaRPr>
          </a:p>
        </p:txBody>
      </p:sp>
      <p:sp>
        <p:nvSpPr>
          <p:cNvPr id="4" name="Rectangle 3"/>
          <p:cNvSpPr txBox="1">
            <a:spLocks noChangeArrowheads="1"/>
          </p:cNvSpPr>
          <p:nvPr/>
        </p:nvSpPr>
        <p:spPr>
          <a:xfrm>
            <a:off x="481845" y="1618466"/>
            <a:ext cx="8052556" cy="3867934"/>
          </a:xfrm>
          <a:prstGeom prst="rect">
            <a:avLst/>
          </a:prstGeom>
        </p:spPr>
        <p:txBody>
          <a:bodyPr/>
          <a:lstStyle>
            <a:lvl1pPr marL="228600" indent="-228600" algn="l" defTabSz="914400" rtl="0" eaLnBrk="1" latinLnBrk="0" hangingPunct="1">
              <a:lnSpc>
                <a:spcPct val="90000"/>
              </a:lnSpc>
              <a:spcBef>
                <a:spcPts val="1500"/>
              </a:spcBef>
              <a:buClr>
                <a:schemeClr val="tx2"/>
              </a:buClr>
              <a:buSzPct val="125000"/>
              <a:buFont typeface="Arial" pitchFamily="34" charset="0"/>
              <a:buChar char="•"/>
              <a:defRPr sz="2800" kern="1200">
                <a:solidFill>
                  <a:schemeClr val="tx1"/>
                </a:solidFill>
                <a:latin typeface="+mn-lt"/>
                <a:ea typeface="+mn-ea"/>
                <a:cs typeface="+mn-cs"/>
              </a:defRPr>
            </a:lvl1pPr>
            <a:lvl2pPr marL="692150" indent="-234950" algn="l" defTabSz="914400" rtl="0" eaLnBrk="1" latinLnBrk="0" hangingPunct="1">
              <a:lnSpc>
                <a:spcPct val="90000"/>
              </a:lnSpc>
              <a:spcBef>
                <a:spcPts val="600"/>
              </a:spcBef>
              <a:buClr>
                <a:schemeClr val="tx2">
                  <a:lumMod val="40000"/>
                  <a:lumOff val="60000"/>
                </a:schemeClr>
              </a:buClr>
              <a:buSzPct val="75000"/>
              <a:buFont typeface="Courier New" panose="02070309020205020404" pitchFamily="49" charset="0"/>
              <a:buChar char="o"/>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Clr>
                <a:schemeClr val="bg2"/>
              </a:buClr>
              <a:buSzPct val="100000"/>
              <a:buFont typeface="Arial" pitchFamily="34" charset="0"/>
              <a:buChar char="•"/>
              <a:defRPr sz="28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Clr>
                <a:schemeClr val="bg2"/>
              </a:buClr>
              <a:buSzPct val="80000"/>
              <a:buFont typeface="Arial" panose="020B0604020202020204" pitchFamily="34" charset="0"/>
              <a:buChar char="•"/>
              <a:defRPr sz="28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Clr>
                <a:schemeClr val="bg2"/>
              </a:buClr>
              <a:buSzPct val="60000"/>
              <a:buFont typeface="Arial" pitchFamily="34" charset="0"/>
              <a:buChar char="•"/>
              <a:defRPr sz="2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F07C1C"/>
              </a:buClr>
            </a:pPr>
            <a:r>
              <a:rPr lang="en-US" altLang="en-US" sz="2400" dirty="0" smtClean="0">
                <a:ea typeface="ＭＳ Ｐゴシック" pitchFamily="34" charset="-128"/>
              </a:rPr>
              <a:t>National Kidney Foundation: </a:t>
            </a:r>
            <a:r>
              <a:rPr lang="en-US" altLang="en-US" sz="2400" dirty="0" smtClean="0">
                <a:ea typeface="ＭＳ Ｐゴシック" pitchFamily="34" charset="-128"/>
                <a:hlinkClick r:id="rId2"/>
              </a:rPr>
              <a:t>www.kidney.org</a:t>
            </a:r>
            <a:endParaRPr lang="en-US" altLang="en-US" sz="2400" dirty="0" smtClean="0">
              <a:ea typeface="ＭＳ Ｐゴシック" pitchFamily="34" charset="-128"/>
            </a:endParaRPr>
          </a:p>
          <a:p>
            <a:pPr>
              <a:buClr>
                <a:srgbClr val="F07C1C"/>
              </a:buClr>
            </a:pPr>
            <a:r>
              <a:rPr lang="en-US" altLang="en-US" sz="2400" dirty="0" smtClean="0">
                <a:ea typeface="ＭＳ Ｐゴシック" pitchFamily="34" charset="-128"/>
              </a:rPr>
              <a:t>United States Renal Data Service: </a:t>
            </a:r>
            <a:r>
              <a:rPr lang="en-US" altLang="en-US" sz="2400" dirty="0" smtClean="0">
                <a:ea typeface="ＭＳ Ｐゴシック" pitchFamily="34" charset="-128"/>
                <a:hlinkClick r:id="rId3"/>
              </a:rPr>
              <a:t>www.usrds.org</a:t>
            </a:r>
            <a:endParaRPr lang="en-US" altLang="en-US" sz="2400" dirty="0" smtClean="0">
              <a:ea typeface="ＭＳ Ｐゴシック" pitchFamily="34" charset="-128"/>
            </a:endParaRPr>
          </a:p>
          <a:p>
            <a:pPr>
              <a:buClr>
                <a:srgbClr val="F07C1C"/>
              </a:buClr>
            </a:pPr>
            <a:r>
              <a:rPr lang="en-US" altLang="en-US" sz="2400" dirty="0">
                <a:ea typeface="ＭＳ Ｐゴシック" pitchFamily="34" charset="-128"/>
              </a:rPr>
              <a:t>CDC’s CKD Surveillance Project: </a:t>
            </a:r>
            <a:r>
              <a:rPr lang="en-US" altLang="en-US" sz="2400" dirty="0">
                <a:ea typeface="ＭＳ Ｐゴシック" pitchFamily="34" charset="-128"/>
                <a:hlinkClick r:id="rId4"/>
              </a:rPr>
              <a:t>http://nccd.cdc.gov/ckd</a:t>
            </a:r>
            <a:endParaRPr lang="en-US" altLang="en-US" sz="2400" dirty="0">
              <a:ea typeface="ＭＳ Ｐゴシック" pitchFamily="34" charset="-128"/>
            </a:endParaRPr>
          </a:p>
          <a:p>
            <a:pPr>
              <a:buClr>
                <a:srgbClr val="F07C1C"/>
              </a:buClr>
            </a:pPr>
            <a:r>
              <a:rPr lang="en-US" altLang="en-US" sz="2400" dirty="0" smtClean="0">
                <a:ea typeface="ＭＳ Ｐゴシック" pitchFamily="34" charset="-128"/>
              </a:rPr>
              <a:t>National </a:t>
            </a:r>
            <a:r>
              <a:rPr lang="en-US" altLang="en-US" sz="2400" dirty="0">
                <a:ea typeface="ＭＳ Ｐゴシック" pitchFamily="34" charset="-128"/>
              </a:rPr>
              <a:t>Kidney Disease Education Program (NKDEP): </a:t>
            </a:r>
            <a:r>
              <a:rPr lang="en-US" altLang="en-US" sz="2400" dirty="0">
                <a:ea typeface="ＭＳ Ｐゴシック" pitchFamily="34" charset="-128"/>
                <a:hlinkClick r:id="rId5"/>
              </a:rPr>
              <a:t>http://</a:t>
            </a:r>
            <a:r>
              <a:rPr lang="en-US" altLang="en-US" sz="2400" dirty="0" smtClean="0">
                <a:ea typeface="ＭＳ Ｐゴシック" pitchFamily="34" charset="-128"/>
                <a:hlinkClick r:id="rId5"/>
              </a:rPr>
              <a:t>nkdep.nih.gov</a:t>
            </a:r>
            <a:r>
              <a:rPr lang="en-US" altLang="en-US" sz="2400" dirty="0" smtClean="0">
                <a:ea typeface="ＭＳ Ｐゴシック" pitchFamily="34" charset="-128"/>
              </a:rPr>
              <a:t> </a:t>
            </a:r>
            <a:endParaRPr lang="en-US" altLang="en-US" sz="2400" dirty="0">
              <a:ea typeface="ＭＳ Ｐゴシック" pitchFamily="34" charset="-128"/>
            </a:endParaRPr>
          </a:p>
        </p:txBody>
      </p:sp>
    </p:spTree>
    <p:extLst>
      <p:ext uri="{BB962C8B-B14F-4D97-AF65-F5344CB8AC3E}">
        <p14:creationId xmlns:p14="http://schemas.microsoft.com/office/powerpoint/2010/main" val="300503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ea typeface="ＭＳ Ｐゴシック" pitchFamily="34" charset="-128"/>
              </a:rPr>
              <a:t>Primary </a:t>
            </a:r>
            <a:r>
              <a:rPr lang="en-US" altLang="en-US" dirty="0" smtClean="0">
                <a:ea typeface="ＭＳ Ｐゴシック" pitchFamily="34" charset="-128"/>
              </a:rPr>
              <a:t>Care Providers </a:t>
            </a:r>
            <a:r>
              <a:rPr lang="en-US" altLang="en-US" dirty="0">
                <a:ea typeface="ＭＳ Ｐゴシック" pitchFamily="34" charset="-128"/>
              </a:rPr>
              <a:t>– </a:t>
            </a:r>
            <a:br>
              <a:rPr lang="en-US" altLang="en-US" dirty="0">
                <a:ea typeface="ＭＳ Ｐゴシック" pitchFamily="34" charset="-128"/>
              </a:rPr>
            </a:br>
            <a:r>
              <a:rPr lang="en-US" altLang="en-US" dirty="0">
                <a:ea typeface="ＭＳ Ｐゴシック" pitchFamily="34" charset="-128"/>
              </a:rPr>
              <a:t>First </a:t>
            </a:r>
            <a:r>
              <a:rPr lang="en-US" altLang="en-US" dirty="0" smtClean="0">
                <a:ea typeface="ＭＳ Ｐゴシック" pitchFamily="34" charset="-128"/>
              </a:rPr>
              <a:t>Line </a:t>
            </a:r>
            <a:r>
              <a:rPr lang="en-US" altLang="en-US" dirty="0">
                <a:ea typeface="ＭＳ Ｐゴシック" pitchFamily="34" charset="-128"/>
              </a:rPr>
              <a:t>of </a:t>
            </a:r>
            <a:r>
              <a:rPr lang="en-US" altLang="en-US" dirty="0" smtClean="0">
                <a:ea typeface="ＭＳ Ｐゴシック" pitchFamily="34" charset="-128"/>
              </a:rPr>
              <a:t>Defense Against </a:t>
            </a:r>
            <a:r>
              <a:rPr lang="en-US" altLang="en-US" dirty="0">
                <a:ea typeface="ＭＳ Ｐゴシック" pitchFamily="34" charset="-128"/>
              </a:rPr>
              <a:t>CKD</a:t>
            </a:r>
            <a:endParaRPr lang="en-US" dirty="0"/>
          </a:p>
        </p:txBody>
      </p:sp>
      <p:sp>
        <p:nvSpPr>
          <p:cNvPr id="3" name="Content Placeholder 2"/>
          <p:cNvSpPr>
            <a:spLocks noGrp="1"/>
          </p:cNvSpPr>
          <p:nvPr>
            <p:ph idx="1"/>
          </p:nvPr>
        </p:nvSpPr>
        <p:spPr>
          <a:xfrm>
            <a:off x="457200" y="1752600"/>
            <a:ext cx="7827264" cy="2585928"/>
          </a:xfrm>
        </p:spPr>
        <p:txBody>
          <a:bodyPr/>
          <a:lstStyle/>
          <a:p>
            <a:r>
              <a:rPr lang="en-US" altLang="en-US" sz="2400" dirty="0"/>
              <a:t>Primary care professionals can play a significant role in early diagnosis, treatment, and patient education</a:t>
            </a:r>
          </a:p>
          <a:p>
            <a:pPr>
              <a:spcBef>
                <a:spcPct val="50000"/>
              </a:spcBef>
            </a:pPr>
            <a:r>
              <a:rPr lang="en-US" altLang="en-US" sz="2400" dirty="0" smtClean="0"/>
              <a:t>A </a:t>
            </a:r>
            <a:r>
              <a:rPr lang="en-US" altLang="en-US" sz="2400" dirty="0"/>
              <a:t>greater emphasis on detecting CKD, and managing it prior to referral, can improve patient outcomes</a:t>
            </a:r>
          </a:p>
          <a:p>
            <a:endParaRPr lang="en-US" dirty="0"/>
          </a:p>
        </p:txBody>
      </p:sp>
      <p:sp>
        <p:nvSpPr>
          <p:cNvPr id="4" name="Rectangle 10"/>
          <p:cNvSpPr>
            <a:spLocks noChangeArrowheads="1"/>
          </p:cNvSpPr>
          <p:nvPr/>
        </p:nvSpPr>
        <p:spPr bwMode="auto">
          <a:xfrm>
            <a:off x="0" y="4665896"/>
            <a:ext cx="9144000" cy="533400"/>
          </a:xfrm>
          <a:prstGeom prst="rect">
            <a:avLst/>
          </a:prstGeom>
          <a:solidFill>
            <a:srgbClr val="01387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7D6B5D"/>
              </a:buClr>
              <a:buChar char="•"/>
              <a:defRPr sz="2000">
                <a:solidFill>
                  <a:srgbClr val="7D6B5D"/>
                </a:solidFill>
                <a:latin typeface="Arial" charset="0"/>
                <a:ea typeface="ＭＳ Ｐゴシック" pitchFamily="34" charset="-128"/>
              </a:defRPr>
            </a:lvl1pPr>
            <a:lvl2pPr marL="742950" indent="-285750">
              <a:spcBef>
                <a:spcPct val="20000"/>
              </a:spcBef>
              <a:buClr>
                <a:srgbClr val="7D6B5D"/>
              </a:buClr>
              <a:buChar char="–"/>
              <a:defRPr sz="2000">
                <a:solidFill>
                  <a:srgbClr val="7D6B5D"/>
                </a:solidFill>
                <a:latin typeface="Arial" charset="0"/>
                <a:ea typeface="ＭＳ Ｐゴシック" pitchFamily="34" charset="-128"/>
              </a:defRPr>
            </a:lvl2pPr>
            <a:lvl3pPr marL="1143000" indent="-228600">
              <a:spcBef>
                <a:spcPct val="20000"/>
              </a:spcBef>
              <a:buClr>
                <a:srgbClr val="7D6B5D"/>
              </a:buClr>
              <a:buChar char="•"/>
              <a:defRPr sz="2000">
                <a:solidFill>
                  <a:srgbClr val="7D6B5D"/>
                </a:solidFill>
                <a:latin typeface="Arial" charset="0"/>
                <a:ea typeface="ＭＳ Ｐゴシック" pitchFamily="34" charset="-128"/>
              </a:defRPr>
            </a:lvl3pPr>
            <a:lvl4pPr marL="1600200" indent="-228600">
              <a:spcBef>
                <a:spcPct val="20000"/>
              </a:spcBef>
              <a:buClr>
                <a:srgbClr val="7D6B5D"/>
              </a:buClr>
              <a:buChar char="–"/>
              <a:defRPr sz="2000">
                <a:solidFill>
                  <a:srgbClr val="7D6B5D"/>
                </a:solidFill>
                <a:latin typeface="Arial" charset="0"/>
                <a:ea typeface="ＭＳ Ｐゴシック" pitchFamily="34" charset="-128"/>
              </a:defRPr>
            </a:lvl4pPr>
            <a:lvl5pPr marL="2057400" indent="-228600">
              <a:spcBef>
                <a:spcPct val="20000"/>
              </a:spcBef>
              <a:buClr>
                <a:srgbClr val="7D6B5D"/>
              </a:buClr>
              <a:buChar char="»"/>
              <a:defRPr sz="2000">
                <a:solidFill>
                  <a:srgbClr val="7D6B5D"/>
                </a:solidFill>
                <a:latin typeface="Arial" charset="0"/>
                <a:ea typeface="ＭＳ Ｐゴシック" pitchFamily="34" charset="-128"/>
              </a:defRPr>
            </a:lvl5pPr>
            <a:lvl6pPr marL="2514600" indent="-228600" eaLnBrk="0" fontAlgn="base" hangingPunct="0">
              <a:spcBef>
                <a:spcPct val="20000"/>
              </a:spcBef>
              <a:spcAft>
                <a:spcPct val="0"/>
              </a:spcAft>
              <a:buClr>
                <a:srgbClr val="7D6B5D"/>
              </a:buClr>
              <a:buChar char="»"/>
              <a:defRPr sz="2000">
                <a:solidFill>
                  <a:srgbClr val="7D6B5D"/>
                </a:solidFill>
                <a:latin typeface="Arial" charset="0"/>
                <a:ea typeface="ＭＳ Ｐゴシック" pitchFamily="34" charset="-128"/>
              </a:defRPr>
            </a:lvl6pPr>
            <a:lvl7pPr marL="2971800" indent="-228600" eaLnBrk="0" fontAlgn="base" hangingPunct="0">
              <a:spcBef>
                <a:spcPct val="20000"/>
              </a:spcBef>
              <a:spcAft>
                <a:spcPct val="0"/>
              </a:spcAft>
              <a:buClr>
                <a:srgbClr val="7D6B5D"/>
              </a:buClr>
              <a:buChar char="»"/>
              <a:defRPr sz="2000">
                <a:solidFill>
                  <a:srgbClr val="7D6B5D"/>
                </a:solidFill>
                <a:latin typeface="Arial" charset="0"/>
                <a:ea typeface="ＭＳ Ｐゴシック" pitchFamily="34" charset="-128"/>
              </a:defRPr>
            </a:lvl7pPr>
            <a:lvl8pPr marL="3429000" indent="-228600" eaLnBrk="0" fontAlgn="base" hangingPunct="0">
              <a:spcBef>
                <a:spcPct val="20000"/>
              </a:spcBef>
              <a:spcAft>
                <a:spcPct val="0"/>
              </a:spcAft>
              <a:buClr>
                <a:srgbClr val="7D6B5D"/>
              </a:buClr>
              <a:buChar char="»"/>
              <a:defRPr sz="2000">
                <a:solidFill>
                  <a:srgbClr val="7D6B5D"/>
                </a:solidFill>
                <a:latin typeface="Arial" charset="0"/>
                <a:ea typeface="ＭＳ Ｐゴシック" pitchFamily="34" charset="-128"/>
              </a:defRPr>
            </a:lvl8pPr>
            <a:lvl9pPr marL="3886200" indent="-228600" eaLnBrk="0" fontAlgn="base" hangingPunct="0">
              <a:spcBef>
                <a:spcPct val="20000"/>
              </a:spcBef>
              <a:spcAft>
                <a:spcPct val="0"/>
              </a:spcAft>
              <a:buClr>
                <a:srgbClr val="7D6B5D"/>
              </a:buClr>
              <a:buChar char="»"/>
              <a:defRPr sz="2000">
                <a:solidFill>
                  <a:srgbClr val="7D6B5D"/>
                </a:solidFill>
                <a:latin typeface="Arial" charset="0"/>
                <a:ea typeface="ＭＳ Ｐゴシック" pitchFamily="34" charset="-128"/>
              </a:defRPr>
            </a:lvl9pPr>
          </a:lstStyle>
          <a:p>
            <a:pPr algn="ctr" eaLnBrk="1" hangingPunct="1">
              <a:buFontTx/>
              <a:buNone/>
            </a:pPr>
            <a:endParaRPr lang="en-US" altLang="en-US" sz="1800" b="1" dirty="0">
              <a:solidFill>
                <a:schemeClr val="bg1"/>
              </a:solidFill>
            </a:endParaRPr>
          </a:p>
          <a:p>
            <a:pPr algn="ctr" eaLnBrk="1" hangingPunct="1">
              <a:buFontTx/>
              <a:buNone/>
            </a:pPr>
            <a:r>
              <a:rPr lang="en-US" altLang="en-US" sz="2600" b="1" dirty="0">
                <a:solidFill>
                  <a:srgbClr val="FFFF00"/>
                </a:solidFill>
              </a:rPr>
              <a:t>CKD is Part of Primary Care</a:t>
            </a:r>
            <a:endParaRPr lang="en-US" altLang="en-US" sz="2600" dirty="0">
              <a:solidFill>
                <a:srgbClr val="FFFF00"/>
              </a:solidFill>
            </a:endParaRPr>
          </a:p>
          <a:p>
            <a:pPr algn="ctr" eaLnBrk="1" hangingPunct="1">
              <a:spcBef>
                <a:spcPct val="0"/>
              </a:spcBef>
              <a:buClrTx/>
              <a:buFontTx/>
              <a:buNone/>
            </a:pPr>
            <a:endParaRPr lang="en-US" altLang="en-US" sz="2600" dirty="0">
              <a:solidFill>
                <a:schemeClr val="tx1"/>
              </a:solidFill>
            </a:endParaRPr>
          </a:p>
        </p:txBody>
      </p:sp>
    </p:spTree>
    <p:extLst>
      <p:ext uri="{BB962C8B-B14F-4D97-AF65-F5344CB8AC3E}">
        <p14:creationId xmlns:p14="http://schemas.microsoft.com/office/powerpoint/2010/main" val="3868381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608" y="2286000"/>
            <a:ext cx="7827264" cy="1371600"/>
          </a:xfrm>
        </p:spPr>
        <p:txBody>
          <a:bodyPr/>
          <a:lstStyle/>
          <a:p>
            <a:pPr algn="ctr"/>
            <a:r>
              <a:rPr lang="en-US" dirty="0" smtClean="0"/>
              <a:t>The Public Burden of CKD</a:t>
            </a:r>
            <a:endParaRPr lang="en-US" dirty="0"/>
          </a:p>
        </p:txBody>
      </p:sp>
    </p:spTree>
    <p:extLst>
      <p:ext uri="{BB962C8B-B14F-4D97-AF65-F5344CB8AC3E}">
        <p14:creationId xmlns:p14="http://schemas.microsoft.com/office/powerpoint/2010/main" val="2369803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457200"/>
            <a:ext cx="7827264" cy="638784"/>
          </a:xfrm>
        </p:spPr>
        <p:txBody>
          <a:bodyPr/>
          <a:lstStyle/>
          <a:p>
            <a:r>
              <a:rPr lang="en-US" dirty="0"/>
              <a:t>CKD as a Public Health Issue</a:t>
            </a:r>
          </a:p>
        </p:txBody>
      </p:sp>
      <p:sp>
        <p:nvSpPr>
          <p:cNvPr id="6" name="Content Placeholder 7"/>
          <p:cNvSpPr>
            <a:spLocks noGrp="1"/>
          </p:cNvSpPr>
          <p:nvPr>
            <p:ph idx="1"/>
          </p:nvPr>
        </p:nvSpPr>
        <p:spPr>
          <a:xfrm>
            <a:off x="658368" y="1254865"/>
            <a:ext cx="7827264" cy="4387173"/>
          </a:xfrm>
        </p:spPr>
        <p:txBody>
          <a:bodyPr/>
          <a:lstStyle/>
          <a:p>
            <a:r>
              <a:rPr lang="en-US" sz="2400" dirty="0"/>
              <a:t>26 million American affected</a:t>
            </a:r>
          </a:p>
          <a:p>
            <a:r>
              <a:rPr lang="en-US" sz="2400" dirty="0" smtClean="0"/>
              <a:t>Prevalence </a:t>
            </a:r>
            <a:r>
              <a:rPr lang="en-US" sz="2400" dirty="0"/>
              <a:t>is 11-13% of adult population in the US</a:t>
            </a:r>
          </a:p>
          <a:p>
            <a:r>
              <a:rPr lang="en-US" sz="2400" dirty="0" smtClean="0"/>
              <a:t>28</a:t>
            </a:r>
            <a:r>
              <a:rPr lang="en-US" sz="2400" dirty="0"/>
              <a:t>% of Medicare budget in 2013, up from 6.9% in 1993</a:t>
            </a:r>
          </a:p>
          <a:p>
            <a:r>
              <a:rPr lang="en-US" sz="2400" dirty="0" smtClean="0"/>
              <a:t>$42 </a:t>
            </a:r>
            <a:r>
              <a:rPr lang="en-US" sz="2400" dirty="0"/>
              <a:t>billion in 2013</a:t>
            </a:r>
          </a:p>
          <a:p>
            <a:r>
              <a:rPr lang="en-US" sz="2400" dirty="0"/>
              <a:t>Increases risk for all-cause mortality, CV mortality, kidney failure (ESRD), and other adverse outcomes.</a:t>
            </a:r>
          </a:p>
          <a:p>
            <a:r>
              <a:rPr lang="en-US" sz="2400" dirty="0" smtClean="0"/>
              <a:t>6 </a:t>
            </a:r>
            <a:r>
              <a:rPr lang="en-US" sz="2400" dirty="0"/>
              <a:t>fold increase in mortality rate with DM </a:t>
            </a:r>
            <a:r>
              <a:rPr lang="en-US" sz="2400" dirty="0" smtClean="0"/>
              <a:t>+ CKD</a:t>
            </a:r>
            <a:endParaRPr lang="en-US" sz="2400" dirty="0"/>
          </a:p>
          <a:p>
            <a:r>
              <a:rPr lang="en-US" sz="2400" dirty="0" smtClean="0"/>
              <a:t>Disproportionately </a:t>
            </a:r>
            <a:r>
              <a:rPr lang="en-US" sz="2400" dirty="0"/>
              <a:t>affects African Americans and </a:t>
            </a:r>
            <a:r>
              <a:rPr lang="en-US" sz="2400" dirty="0" smtClean="0"/>
              <a:t>Hispanics</a:t>
            </a:r>
          </a:p>
        </p:txBody>
      </p:sp>
      <p:sp>
        <p:nvSpPr>
          <p:cNvPr id="4" name="Footer Placeholder 3"/>
          <p:cNvSpPr>
            <a:spLocks noGrp="1"/>
          </p:cNvSpPr>
          <p:nvPr>
            <p:ph type="ftr" sz="quarter" idx="11"/>
          </p:nvPr>
        </p:nvSpPr>
        <p:spPr>
          <a:xfrm>
            <a:off x="4602481" y="5817140"/>
            <a:ext cx="4317784" cy="953311"/>
          </a:xfrm>
        </p:spPr>
        <p:txBody>
          <a:bodyPr/>
          <a:lstStyle/>
          <a:p>
            <a:pPr marL="228600" indent="-228600" algn="l">
              <a:buFont typeface="+mj-lt"/>
              <a:buAutoNum type="arabicPeriod"/>
            </a:pPr>
            <a:r>
              <a:rPr lang="en-US" sz="1200" dirty="0" smtClean="0">
                <a:solidFill>
                  <a:schemeClr val="tx1"/>
                </a:solidFill>
              </a:rPr>
              <a:t>NKF </a:t>
            </a:r>
            <a:r>
              <a:rPr lang="en-US" sz="1200" dirty="0">
                <a:solidFill>
                  <a:schemeClr val="tx1"/>
                </a:solidFill>
              </a:rPr>
              <a:t>Fact Sheets</a:t>
            </a:r>
            <a:r>
              <a:rPr lang="en-US" sz="1200" dirty="0" smtClean="0">
                <a:solidFill>
                  <a:schemeClr val="tx1"/>
                </a:solidFill>
              </a:rPr>
              <a:t>. </a:t>
            </a:r>
            <a:r>
              <a:rPr lang="en-US" sz="1200" u="sng" dirty="0" smtClean="0">
                <a:solidFill>
                  <a:schemeClr val="tx1"/>
                </a:solidFill>
                <a:hlinkClick r:id="rId2"/>
              </a:rPr>
              <a:t>http</a:t>
            </a:r>
            <a:r>
              <a:rPr lang="en-US" sz="1200" u="sng" dirty="0">
                <a:solidFill>
                  <a:schemeClr val="tx1"/>
                </a:solidFill>
                <a:hlinkClick r:id="rId2"/>
              </a:rPr>
              <a:t>://</a:t>
            </a:r>
            <a:r>
              <a:rPr lang="en-US" sz="1200" u="sng" dirty="0" smtClean="0">
                <a:solidFill>
                  <a:schemeClr val="tx1"/>
                </a:solidFill>
                <a:hlinkClick r:id="rId2"/>
              </a:rPr>
              <a:t>www.kidney.org/news/newsroom/factsheets/FastFacts</a:t>
            </a:r>
            <a:r>
              <a:rPr lang="en-US" sz="1200" dirty="0" smtClean="0">
                <a:solidFill>
                  <a:schemeClr val="tx1"/>
                </a:solidFill>
              </a:rPr>
              <a:t>. Accessed Nov 5, 2014.</a:t>
            </a:r>
          </a:p>
          <a:p>
            <a:pPr marL="228600" indent="-228600" algn="l">
              <a:buFont typeface="+mj-lt"/>
              <a:buAutoNum type="arabicPeriod"/>
            </a:pPr>
            <a:r>
              <a:rPr lang="en-US" sz="1200" dirty="0" smtClean="0">
                <a:solidFill>
                  <a:schemeClr val="tx1"/>
                </a:solidFill>
              </a:rPr>
              <a:t>USRDS. </a:t>
            </a:r>
            <a:r>
              <a:rPr lang="en-US" sz="1200" dirty="0" smtClean="0">
                <a:solidFill>
                  <a:schemeClr val="tx1"/>
                </a:solidFill>
                <a:hlinkClick r:id="rId3"/>
              </a:rPr>
              <a:t>www.usrds.org</a:t>
            </a:r>
            <a:r>
              <a:rPr lang="en-US" sz="1200" dirty="0" smtClean="0">
                <a:solidFill>
                  <a:schemeClr val="tx1"/>
                </a:solidFill>
              </a:rPr>
              <a:t>. Accessed Nov 5, 2014.</a:t>
            </a:r>
          </a:p>
          <a:p>
            <a:pPr marL="228600" indent="-228600" algn="l">
              <a:buFont typeface="+mj-lt"/>
              <a:buAutoNum type="arabicPeriod"/>
            </a:pPr>
            <a:r>
              <a:rPr lang="da-DK" sz="1200" dirty="0">
                <a:solidFill>
                  <a:schemeClr val="tx1"/>
                </a:solidFill>
              </a:rPr>
              <a:t>Coresh et al</a:t>
            </a:r>
            <a:r>
              <a:rPr lang="da-DK" sz="1200" i="1" dirty="0">
                <a:solidFill>
                  <a:schemeClr val="tx1"/>
                </a:solidFill>
              </a:rPr>
              <a:t>. JAMA</a:t>
            </a:r>
            <a:r>
              <a:rPr lang="da-DK" sz="1200" dirty="0">
                <a:solidFill>
                  <a:schemeClr val="tx1"/>
                </a:solidFill>
              </a:rPr>
              <a:t>. 2007. </a:t>
            </a:r>
            <a:r>
              <a:rPr lang="da-DK" sz="1200" dirty="0" smtClean="0">
                <a:solidFill>
                  <a:schemeClr val="tx1"/>
                </a:solidFill>
              </a:rPr>
              <a:t>298:2038-2047.</a:t>
            </a:r>
            <a:endParaRPr lang="en-US" sz="1200" dirty="0" smtClean="0">
              <a:solidFill>
                <a:schemeClr val="tx1"/>
              </a:solidFill>
            </a:endParaRPr>
          </a:p>
        </p:txBody>
      </p:sp>
      <p:sp>
        <p:nvSpPr>
          <p:cNvPr id="7" name="Footer Placeholder 3"/>
          <p:cNvSpPr txBox="1">
            <a:spLocks/>
          </p:cNvSpPr>
          <p:nvPr/>
        </p:nvSpPr>
        <p:spPr>
          <a:xfrm>
            <a:off x="872249" y="5804170"/>
            <a:ext cx="2260058" cy="395591"/>
          </a:xfrm>
          <a:prstGeom prst="rect">
            <a:avLst/>
          </a:prstGeom>
        </p:spPr>
        <p:txBody>
          <a:bodyPr vert="horz" lIns="0" tIns="45720" rIns="0" bIns="0" rtlCol="0" anchor="t" anchorCtr="0"/>
          <a:lstStyle>
            <a:defPPr>
              <a:defRPr lang="en-US"/>
            </a:defPPr>
            <a:lvl1pPr marL="0" algn="r" defTabSz="914400" rtl="0" eaLnBrk="1" latinLnBrk="0" hangingPunct="1">
              <a:lnSpc>
                <a:spcPct val="90000"/>
              </a:lnSpc>
              <a:defRPr sz="140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chemeClr val="tx1"/>
                </a:solidFill>
              </a:rPr>
              <a:t>ESRD, end stage renal disease</a:t>
            </a:r>
          </a:p>
        </p:txBody>
      </p:sp>
    </p:spTree>
    <p:extLst>
      <p:ext uri="{BB962C8B-B14F-4D97-AF65-F5344CB8AC3E}">
        <p14:creationId xmlns:p14="http://schemas.microsoft.com/office/powerpoint/2010/main" val="244394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609600"/>
            <a:ext cx="7543800" cy="914400"/>
          </a:xfrm>
        </p:spPr>
        <p:txBody>
          <a:bodyPr>
            <a:noAutofit/>
          </a:bodyPr>
          <a:lstStyle/>
          <a:p>
            <a:pPr eaLnBrk="1" hangingPunct="1">
              <a:lnSpc>
                <a:spcPct val="85000"/>
              </a:lnSpc>
            </a:pPr>
            <a:r>
              <a:rPr lang="en-US" altLang="en-US" sz="3500" dirty="0" smtClean="0"/>
              <a:t>CKD-CVD-Diabetes Link: CKD is a Disease Multiplier</a:t>
            </a:r>
          </a:p>
        </p:txBody>
      </p:sp>
      <p:pic>
        <p:nvPicPr>
          <p:cNvPr id="19459" name="Picture 19" descr="logo circlesV8a"/>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38400" y="1752600"/>
            <a:ext cx="4343400" cy="431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729114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900" dirty="0" smtClean="0"/>
              <a:t>Overall expenditures for CKD in the </a:t>
            </a:r>
            <a:br>
              <a:rPr lang="en-US" sz="3900" dirty="0" smtClean="0"/>
            </a:br>
            <a:r>
              <a:rPr lang="en-US" sz="3900" dirty="0" smtClean="0"/>
              <a:t>Medicare </a:t>
            </a:r>
            <a:r>
              <a:rPr lang="en-US" sz="3900" dirty="0"/>
              <a:t>population age 65 &amp; </a:t>
            </a:r>
            <a:r>
              <a:rPr lang="en-US" sz="3900" dirty="0" smtClean="0"/>
              <a:t>older</a:t>
            </a:r>
            <a:endParaRPr lang="en-US" dirty="0"/>
          </a:p>
        </p:txBody>
      </p:sp>
      <p:sp>
        <p:nvSpPr>
          <p:cNvPr id="5" name="Text Box 20"/>
          <p:cNvSpPr txBox="1">
            <a:spLocks noChangeArrowheads="1"/>
          </p:cNvSpPr>
          <p:nvPr/>
        </p:nvSpPr>
        <p:spPr bwMode="auto">
          <a:xfrm>
            <a:off x="1533880" y="5812963"/>
            <a:ext cx="6009920" cy="435437"/>
          </a:xfrm>
          <a:prstGeom prst="rect">
            <a:avLst/>
          </a:prstGeom>
          <a:noFill/>
          <a:ln w="28575">
            <a:noFill/>
            <a:miter lim="800000"/>
            <a:headEnd/>
            <a:tailEnd/>
          </a:ln>
        </p:spPr>
        <p:txBody>
          <a:bodyPr lIns="0" rIns="0" anchor="b"/>
          <a:lstStyle/>
          <a:p>
            <a:pPr>
              <a:spcBef>
                <a:spcPct val="20000"/>
              </a:spcBef>
            </a:pPr>
            <a:r>
              <a:rPr lang="en-US" sz="1400" dirty="0" smtClean="0"/>
              <a:t>Point prevalent Medicare CKD patients age 65 &amp; older; costs are total expenditures per calendar year.</a:t>
            </a:r>
            <a:endParaRPr lang="en-US" sz="1400" dirty="0"/>
          </a:p>
        </p:txBody>
      </p:sp>
      <p:pic>
        <p:nvPicPr>
          <p:cNvPr id="2050" name="Picture 2" descr="\\LUKE\ADR Prepress\2013 atlas\13 figure PNGs\v1 figure pngs 13\v1 ch07 pngs 13\1 ch07 fig 5-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2703" y="1993132"/>
            <a:ext cx="6479697" cy="334086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7535519" y="6539299"/>
            <a:ext cx="15066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7D6B5D"/>
              </a:buClr>
              <a:buChar char="•"/>
              <a:defRPr sz="2000">
                <a:solidFill>
                  <a:srgbClr val="7D6B5D"/>
                </a:solidFill>
                <a:latin typeface="Arial" pitchFamily="34" charset="0"/>
                <a:ea typeface="MS PGothic" pitchFamily="34" charset="-128"/>
              </a:defRPr>
            </a:lvl1pPr>
            <a:lvl2pPr marL="742950" indent="-285750">
              <a:spcBef>
                <a:spcPct val="20000"/>
              </a:spcBef>
              <a:buClr>
                <a:srgbClr val="7D6B5D"/>
              </a:buClr>
              <a:buChar char="–"/>
              <a:defRPr sz="2000">
                <a:solidFill>
                  <a:srgbClr val="7D6B5D"/>
                </a:solidFill>
                <a:latin typeface="Arial" pitchFamily="34" charset="0"/>
                <a:ea typeface="MS PGothic" pitchFamily="34" charset="-128"/>
              </a:defRPr>
            </a:lvl2pPr>
            <a:lvl3pPr marL="1143000" indent="-228600">
              <a:spcBef>
                <a:spcPct val="20000"/>
              </a:spcBef>
              <a:buClr>
                <a:srgbClr val="7D6B5D"/>
              </a:buClr>
              <a:buChar char="•"/>
              <a:defRPr sz="2000">
                <a:solidFill>
                  <a:srgbClr val="7D6B5D"/>
                </a:solidFill>
                <a:latin typeface="Arial" pitchFamily="34" charset="0"/>
                <a:ea typeface="MS PGothic" pitchFamily="34" charset="-128"/>
              </a:defRPr>
            </a:lvl3pPr>
            <a:lvl4pPr marL="1600200" indent="-228600">
              <a:spcBef>
                <a:spcPct val="20000"/>
              </a:spcBef>
              <a:buClr>
                <a:srgbClr val="7D6B5D"/>
              </a:buClr>
              <a:buChar char="–"/>
              <a:defRPr sz="2000">
                <a:solidFill>
                  <a:srgbClr val="7D6B5D"/>
                </a:solidFill>
                <a:latin typeface="Arial" pitchFamily="34" charset="0"/>
                <a:ea typeface="MS PGothic" pitchFamily="34" charset="-128"/>
              </a:defRPr>
            </a:lvl4pPr>
            <a:lvl5pPr marL="2057400" indent="-228600">
              <a:spcBef>
                <a:spcPct val="20000"/>
              </a:spcBef>
              <a:buClr>
                <a:srgbClr val="7D6B5D"/>
              </a:buClr>
              <a:buChar char="»"/>
              <a:defRPr sz="2000">
                <a:solidFill>
                  <a:srgbClr val="7D6B5D"/>
                </a:solidFill>
                <a:latin typeface="Arial" pitchFamily="34" charset="0"/>
                <a:ea typeface="MS PGothic" pitchFamily="34" charset="-128"/>
              </a:defRPr>
            </a:lvl5pPr>
            <a:lvl6pPr marL="25146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6pPr>
            <a:lvl7pPr marL="29718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7pPr>
            <a:lvl8pPr marL="34290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8pPr>
            <a:lvl9pPr marL="3886200" indent="-228600" eaLnBrk="0" fontAlgn="base" hangingPunct="0">
              <a:spcBef>
                <a:spcPct val="20000"/>
              </a:spcBef>
              <a:spcAft>
                <a:spcPct val="0"/>
              </a:spcAft>
              <a:buClr>
                <a:srgbClr val="7D6B5D"/>
              </a:buClr>
              <a:buChar char="»"/>
              <a:defRPr sz="2000">
                <a:solidFill>
                  <a:srgbClr val="7D6B5D"/>
                </a:solidFill>
                <a:latin typeface="Arial" pitchFamily="34" charset="0"/>
                <a:ea typeface="MS PGothic" pitchFamily="34" charset="-128"/>
              </a:defRPr>
            </a:lvl9pPr>
          </a:lstStyle>
          <a:p>
            <a:pPr eaLnBrk="1" hangingPunct="1">
              <a:spcBef>
                <a:spcPct val="0"/>
              </a:spcBef>
              <a:buClrTx/>
              <a:buFontTx/>
              <a:buNone/>
            </a:pPr>
            <a:r>
              <a:rPr lang="en-US" altLang="en-US" sz="1200" dirty="0" smtClean="0">
                <a:solidFill>
                  <a:schemeClr val="tx1"/>
                </a:solidFill>
              </a:rPr>
              <a:t>USRDS </a:t>
            </a:r>
            <a:r>
              <a:rPr lang="en-US" altLang="en-US" sz="1200" dirty="0">
                <a:solidFill>
                  <a:schemeClr val="tx1"/>
                </a:solidFill>
              </a:rPr>
              <a:t>ADR, </a:t>
            </a:r>
            <a:r>
              <a:rPr lang="en-US" altLang="en-US" sz="1200" dirty="0" smtClean="0">
                <a:solidFill>
                  <a:schemeClr val="tx1"/>
                </a:solidFill>
              </a:rPr>
              <a:t>2013</a:t>
            </a:r>
            <a:endParaRPr lang="en-US" altLang="en-US" sz="1200" dirty="0">
              <a:solidFill>
                <a:schemeClr val="tx1"/>
              </a:solidFill>
            </a:endParaRPr>
          </a:p>
        </p:txBody>
      </p:sp>
    </p:spTree>
    <p:extLst>
      <p:ext uri="{BB962C8B-B14F-4D97-AF65-F5344CB8AC3E}">
        <p14:creationId xmlns:p14="http://schemas.microsoft.com/office/powerpoint/2010/main" val="2365992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nkf_powerpointtemplate_0414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KF">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nkf_powerpointtemplate_041414</Template>
  <TotalTime>417</TotalTime>
  <Words>3582</Words>
  <Application>Microsoft Office PowerPoint</Application>
  <PresentationFormat>On-screen Show (4:3)</PresentationFormat>
  <Paragraphs>441</Paragraphs>
  <Slides>43</Slides>
  <Notes>19</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nkf_powerpointtemplate_041414</vt:lpstr>
      <vt:lpstr>A Primary Care Approach to CKD Management</vt:lpstr>
      <vt:lpstr>Learning Objectives</vt:lpstr>
      <vt:lpstr>PowerPoint Presentation</vt:lpstr>
      <vt:lpstr>PowerPoint Presentation</vt:lpstr>
      <vt:lpstr>Primary Care Providers –  First Line of Defense Against CKD</vt:lpstr>
      <vt:lpstr>The Public Burden of CKD</vt:lpstr>
      <vt:lpstr>CKD as a Public Health Issue</vt:lpstr>
      <vt:lpstr>CKD-CVD-Diabetes Link: CKD is a Disease Multiplier</vt:lpstr>
      <vt:lpstr>Overall expenditures for CKD in the  Medicare population age 65 &amp; older</vt:lpstr>
      <vt:lpstr>Per person per month (PPPM) expenditures during the transition to ESRD, by dataset, 2011</vt:lpstr>
      <vt:lpstr>CKD Risk Factors*</vt:lpstr>
      <vt:lpstr>PowerPoint Presentation</vt:lpstr>
      <vt:lpstr>CKD Screening and Evaluation</vt:lpstr>
      <vt:lpstr>Gaps in CKD Diagnosis</vt:lpstr>
      <vt:lpstr>PowerPoint Presentation</vt:lpstr>
      <vt:lpstr>Screening Tools: eGFR</vt:lpstr>
      <vt:lpstr>Screening Tools: ACR</vt:lpstr>
      <vt:lpstr>Criteria for CKD</vt:lpstr>
      <vt:lpstr>PowerPoint Presentation</vt:lpstr>
      <vt:lpstr>Classification of CKD Based on GFR and Albuminuria Categories: “Heat Map”</vt:lpstr>
      <vt:lpstr>CKD Management and the PCP</vt:lpstr>
      <vt:lpstr>Goals of Care in CKD </vt:lpstr>
      <vt:lpstr>Slowing CKD Progression: ACEi or ARB</vt:lpstr>
      <vt:lpstr>Goals of Care in CKD: Glucose Control </vt:lpstr>
      <vt:lpstr>Modification of Other CVD Risk Factors in CKD</vt:lpstr>
      <vt:lpstr>Detect and Manage CKD Complications</vt:lpstr>
      <vt:lpstr>Detect and Manage CKD Complications</vt:lpstr>
      <vt:lpstr>A Balanced Approach to Nutrition in CKD:  Macronutrient Composition and Mineral Content*  </vt:lpstr>
      <vt:lpstr>What can primary care providers do?</vt:lpstr>
      <vt:lpstr>What can primary care providers do?</vt:lpstr>
      <vt:lpstr>Co-Management, Patient Safety, and Nephrology Specialist Referral</vt:lpstr>
      <vt:lpstr>Co-Management Model</vt:lpstr>
      <vt:lpstr>Collaborative Care Agreements</vt:lpstr>
      <vt:lpstr>PowerPoint Presentation</vt:lpstr>
      <vt:lpstr>Impact of primary care CKD detection  with a patient safety approach</vt:lpstr>
      <vt:lpstr>CKD Patient Safety Issues</vt:lpstr>
      <vt:lpstr>CKD Patient Safety Issues</vt:lpstr>
      <vt:lpstr>Common Medications Requiring Dose Reduction in CKD</vt:lpstr>
      <vt:lpstr>Key Points on Medications in CKD </vt:lpstr>
      <vt:lpstr>PowerPoint Presentation</vt:lpstr>
      <vt:lpstr>PowerPoint Presentation</vt:lpstr>
      <vt:lpstr>Take Home Points</vt:lpstr>
      <vt:lpstr>PowerPoint Presentation</vt:lpstr>
    </vt:vector>
  </TitlesOfParts>
  <Company>National Kidney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Papanikolaw</dc:creator>
  <cp:lastModifiedBy>James Papanikolaw</cp:lastModifiedBy>
  <cp:revision>97</cp:revision>
  <dcterms:created xsi:type="dcterms:W3CDTF">2014-11-18T20:22:37Z</dcterms:created>
  <dcterms:modified xsi:type="dcterms:W3CDTF">2015-02-17T19:23:36Z</dcterms:modified>
</cp:coreProperties>
</file>