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handoutMasterIdLst>
    <p:handoutMasterId r:id="rId52"/>
  </p:handoutMasterIdLst>
  <p:sldIdLst>
    <p:sldId id="258" r:id="rId2"/>
    <p:sldId id="259" r:id="rId3"/>
    <p:sldId id="321" r:id="rId4"/>
    <p:sldId id="322" r:id="rId5"/>
    <p:sldId id="261" r:id="rId6"/>
    <p:sldId id="263" r:id="rId7"/>
    <p:sldId id="264" r:id="rId8"/>
    <p:sldId id="265" r:id="rId9"/>
    <p:sldId id="266" r:id="rId10"/>
    <p:sldId id="318" r:id="rId11"/>
    <p:sldId id="269" r:id="rId12"/>
    <p:sldId id="314" r:id="rId13"/>
    <p:sldId id="272" r:id="rId14"/>
    <p:sldId id="273" r:id="rId15"/>
    <p:sldId id="274" r:id="rId16"/>
    <p:sldId id="275" r:id="rId17"/>
    <p:sldId id="276" r:id="rId18"/>
    <p:sldId id="277" r:id="rId19"/>
    <p:sldId id="316" r:id="rId20"/>
    <p:sldId id="279" r:id="rId21"/>
    <p:sldId id="281" r:id="rId22"/>
    <p:sldId id="282" r:id="rId23"/>
    <p:sldId id="283" r:id="rId24"/>
    <p:sldId id="285" r:id="rId25"/>
    <p:sldId id="286" r:id="rId26"/>
    <p:sldId id="287" r:id="rId27"/>
    <p:sldId id="290" r:id="rId28"/>
    <p:sldId id="288" r:id="rId29"/>
    <p:sldId id="289" r:id="rId30"/>
    <p:sldId id="291" r:id="rId31"/>
    <p:sldId id="317" r:id="rId32"/>
    <p:sldId id="293" r:id="rId33"/>
    <p:sldId id="295" r:id="rId34"/>
    <p:sldId id="296" r:id="rId35"/>
    <p:sldId id="297" r:id="rId36"/>
    <p:sldId id="298" r:id="rId37"/>
    <p:sldId id="299" r:id="rId38"/>
    <p:sldId id="319" r:id="rId39"/>
    <p:sldId id="320" r:id="rId40"/>
    <p:sldId id="300" r:id="rId41"/>
    <p:sldId id="301" r:id="rId42"/>
    <p:sldId id="302" r:id="rId43"/>
    <p:sldId id="303" r:id="rId44"/>
    <p:sldId id="304" r:id="rId45"/>
    <p:sldId id="305" r:id="rId46"/>
    <p:sldId id="306" r:id="rId47"/>
    <p:sldId id="307" r:id="rId48"/>
    <p:sldId id="310" r:id="rId49"/>
    <p:sldId id="313"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7C1C"/>
    <a:srgbClr val="FF0000"/>
    <a:srgbClr val="F160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2" autoAdjust="0"/>
    <p:restoredTop sz="82540" autoAdjust="0"/>
  </p:normalViewPr>
  <p:slideViewPr>
    <p:cSldViewPr>
      <p:cViewPr>
        <p:scale>
          <a:sx n="80" d="100"/>
          <a:sy n="80" d="100"/>
        </p:scale>
        <p:origin x="-996" y="-294"/>
      </p:cViewPr>
      <p:guideLst>
        <p:guide orient="horz" pos="3648"/>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57" d="100"/>
          <a:sy n="57" d="100"/>
        </p:scale>
        <p:origin x="-277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DA24A2C-CAAD-4EA5-9B1F-9E2A993556D3}" type="datetimeFigureOut">
              <a:rPr lang="en-US" smtClean="0"/>
              <a:t>2/17/2015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6" name="Slide Number Placeholder 5"/>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97243FD-E46C-484D-BB2A-3DEDFFBEC266}" type="slidenum">
              <a:rPr lang="en-US" smtClean="0"/>
              <a:t>‹#›</a:t>
            </a:fld>
            <a:endParaRPr lang="en-US"/>
          </a:p>
        </p:txBody>
      </p:sp>
    </p:spTree>
    <p:extLst>
      <p:ext uri="{BB962C8B-B14F-4D97-AF65-F5344CB8AC3E}">
        <p14:creationId xmlns:p14="http://schemas.microsoft.com/office/powerpoint/2010/main" val="12800074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F5D6F8-296F-4E72-BE45-AD015D07C653}" type="datetimeFigureOut">
              <a:rPr lang="en-US" smtClean="0"/>
              <a:t>2/17/2015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C30826-453F-4879-941E-DEB2F0836B09}" type="slidenum">
              <a:rPr lang="en-US" smtClean="0"/>
              <a:t>‹#›</a:t>
            </a:fld>
            <a:endParaRPr lang="en-US"/>
          </a:p>
        </p:txBody>
      </p:sp>
    </p:spTree>
    <p:extLst>
      <p:ext uri="{BB962C8B-B14F-4D97-AF65-F5344CB8AC3E}">
        <p14:creationId xmlns:p14="http://schemas.microsoft.com/office/powerpoint/2010/main" val="2834622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kdigo.org/home/2013/11/04/kdigo-announces-publication-of-guideline-on-lipid-management/"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kidney.org/GFR"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978592-48C5-45C1-96F0-BD360B5C98D3}" type="slidenum">
              <a:rPr lang="en-US" smtClean="0"/>
              <a:t>1</a:t>
            </a:fld>
            <a:endParaRPr lang="en-US"/>
          </a:p>
        </p:txBody>
      </p:sp>
      <p:sp>
        <p:nvSpPr>
          <p:cNvPr id="5" name="Footer Placeholder 4"/>
          <p:cNvSpPr>
            <a:spLocks noGrp="1"/>
          </p:cNvSpPr>
          <p:nvPr>
            <p:ph type="ftr" sz="quarter" idx="11"/>
          </p:nvPr>
        </p:nvSpPr>
        <p:spPr/>
        <p:txBody>
          <a:bodyPr/>
          <a:lstStyle/>
          <a:p>
            <a:r>
              <a:rPr lang="en-US" smtClean="0"/>
              <a:t>test</a:t>
            </a:r>
            <a:endParaRPr lang="en-US"/>
          </a:p>
        </p:txBody>
      </p:sp>
    </p:spTree>
    <p:extLst>
      <p:ext uri="{BB962C8B-B14F-4D97-AF65-F5344CB8AC3E}">
        <p14:creationId xmlns:p14="http://schemas.microsoft.com/office/powerpoint/2010/main" val="27679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MS PGothic" pitchFamily="34" charset="-128"/>
              </a:defRPr>
            </a:lvl1pPr>
            <a:lvl2pPr marL="742854" indent="-285713">
              <a:defRPr sz="2400">
                <a:solidFill>
                  <a:schemeClr val="tx1"/>
                </a:solidFill>
                <a:latin typeface="Times New Roman" pitchFamily="18" charset="0"/>
                <a:ea typeface="MS PGothic" pitchFamily="34" charset="-128"/>
              </a:defRPr>
            </a:lvl2pPr>
            <a:lvl3pPr marL="1142852" indent="-228571">
              <a:defRPr sz="2400">
                <a:solidFill>
                  <a:schemeClr val="tx1"/>
                </a:solidFill>
                <a:latin typeface="Times New Roman" pitchFamily="18" charset="0"/>
                <a:ea typeface="MS PGothic" pitchFamily="34" charset="-128"/>
              </a:defRPr>
            </a:lvl3pPr>
            <a:lvl4pPr marL="1599993" indent="-228571">
              <a:defRPr sz="2400">
                <a:solidFill>
                  <a:schemeClr val="tx1"/>
                </a:solidFill>
                <a:latin typeface="Times New Roman" pitchFamily="18" charset="0"/>
                <a:ea typeface="MS PGothic" pitchFamily="34" charset="-128"/>
              </a:defRPr>
            </a:lvl4pPr>
            <a:lvl5pPr marL="2057133" indent="-228571">
              <a:defRPr sz="2400">
                <a:solidFill>
                  <a:schemeClr val="tx1"/>
                </a:solidFill>
                <a:latin typeface="Times New Roman" pitchFamily="18" charset="0"/>
                <a:ea typeface="MS PGothic" pitchFamily="34" charset="-128"/>
              </a:defRPr>
            </a:lvl5pPr>
            <a:lvl6pPr marL="2514274" indent="-228571"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415" indent="-228571"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8556" indent="-228571"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5696" indent="-228571"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fld id="{9636BC40-7D4A-44CC-B913-2BAC1FF02275}" type="slidenum">
              <a:rPr lang="en-US" altLang="en-US" sz="1200"/>
              <a:pPr/>
              <a:t>23</a:t>
            </a:fld>
            <a:endParaRPr lang="en-US" altLang="en-US" sz="120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altLang="en-US" dirty="0" smtClean="0">
                <a:solidFill>
                  <a:srgbClr val="4C4C4C"/>
                </a:solidFill>
              </a:rPr>
              <a:t>Bakris GL, Mangrum A, Copley JB, Vicknair N, Sadler R. </a:t>
            </a:r>
            <a:r>
              <a:rPr lang="en-US" altLang="en-US" dirty="0" smtClean="0">
                <a:solidFill>
                  <a:srgbClr val="4C4C4C"/>
                </a:solidFill>
              </a:rPr>
              <a:t>Effect of calcium channel or beta-blocker on the progression of diabetic nephropathy in African Americans. Hypertension. 1997;29(3):744-750.</a:t>
            </a:r>
          </a:p>
          <a:p>
            <a:r>
              <a:rPr lang="en-US" altLang="en-US" dirty="0" err="1" smtClean="0">
                <a:solidFill>
                  <a:srgbClr val="4C4C4C"/>
                </a:solidFill>
              </a:rPr>
              <a:t>Bakris</a:t>
            </a:r>
            <a:r>
              <a:rPr lang="en-US" altLang="en-US" dirty="0" smtClean="0">
                <a:solidFill>
                  <a:srgbClr val="4C4C4C"/>
                </a:solidFill>
              </a:rPr>
              <a:t> GL, Williams M, Dworkin L, Elliott WJ, Epstein M, Toto R, Tuttle K, Douglas J, Hsueh W, Sowers J. Preserving renal function in adults with hypertension and diabetes: a consensus approach. National Kidney Foundation Hypertension and Diabetes Executive Committees Working Group. Am J Kidney Dis. 2000;36(3):646-661.  </a:t>
            </a:r>
          </a:p>
          <a:p>
            <a:r>
              <a:rPr lang="en-US" altLang="en-US" dirty="0" err="1" smtClean="0">
                <a:solidFill>
                  <a:srgbClr val="4C4C4C"/>
                </a:solidFill>
              </a:rPr>
              <a:t>Randomised</a:t>
            </a:r>
            <a:r>
              <a:rPr lang="en-US" altLang="en-US" dirty="0" smtClean="0">
                <a:solidFill>
                  <a:srgbClr val="4C4C4C"/>
                </a:solidFill>
              </a:rPr>
              <a:t> placebo-controlled trial of effect of </a:t>
            </a:r>
            <a:r>
              <a:rPr lang="en-US" altLang="en-US" dirty="0" err="1" smtClean="0">
                <a:solidFill>
                  <a:srgbClr val="4C4C4C"/>
                </a:solidFill>
              </a:rPr>
              <a:t>ramipril</a:t>
            </a:r>
            <a:r>
              <a:rPr lang="en-US" altLang="en-US" dirty="0" smtClean="0">
                <a:solidFill>
                  <a:srgbClr val="4C4C4C"/>
                </a:solidFill>
              </a:rPr>
              <a:t> on decline in glomerular filtration rate and risk of terminal failure in </a:t>
            </a:r>
            <a:r>
              <a:rPr lang="en-US" altLang="en-US" dirty="0" err="1" smtClean="0">
                <a:solidFill>
                  <a:srgbClr val="4C4C4C"/>
                </a:solidFill>
              </a:rPr>
              <a:t>proteinuric</a:t>
            </a:r>
            <a:r>
              <a:rPr lang="en-US" altLang="en-US" dirty="0" smtClean="0">
                <a:solidFill>
                  <a:srgbClr val="4C4C4C"/>
                </a:solidFill>
              </a:rPr>
              <a:t>, non-diabetic nephropathy. The GISEN group (</a:t>
            </a:r>
            <a:r>
              <a:rPr lang="en-US" altLang="en-US" dirty="0" err="1" smtClean="0">
                <a:solidFill>
                  <a:srgbClr val="4C4C4C"/>
                </a:solidFill>
              </a:rPr>
              <a:t>Gruppo</a:t>
            </a:r>
            <a:r>
              <a:rPr lang="en-US" altLang="en-US" dirty="0" smtClean="0">
                <a:solidFill>
                  <a:srgbClr val="4C4C4C"/>
                </a:solidFill>
              </a:rPr>
              <a:t> </a:t>
            </a:r>
            <a:r>
              <a:rPr lang="en-US" altLang="en-US" dirty="0" err="1" smtClean="0">
                <a:solidFill>
                  <a:srgbClr val="4C4C4C"/>
                </a:solidFill>
              </a:rPr>
              <a:t>Italiano</a:t>
            </a:r>
            <a:r>
              <a:rPr lang="en-US" altLang="en-US" dirty="0" smtClean="0">
                <a:solidFill>
                  <a:srgbClr val="4C4C4C"/>
                </a:solidFill>
              </a:rPr>
              <a:t> di </a:t>
            </a:r>
            <a:r>
              <a:rPr lang="en-US" altLang="en-US" dirty="0" err="1" smtClean="0">
                <a:solidFill>
                  <a:srgbClr val="4C4C4C"/>
                </a:solidFill>
              </a:rPr>
              <a:t>Studi</a:t>
            </a:r>
            <a:r>
              <a:rPr lang="en-US" altLang="en-US" dirty="0" smtClean="0">
                <a:solidFill>
                  <a:srgbClr val="4C4C4C"/>
                </a:solidFill>
              </a:rPr>
              <a:t> </a:t>
            </a:r>
            <a:r>
              <a:rPr lang="en-US" altLang="en-US" dirty="0" err="1" smtClean="0">
                <a:solidFill>
                  <a:srgbClr val="4C4C4C"/>
                </a:solidFill>
              </a:rPr>
              <a:t>Epidemiologici</a:t>
            </a:r>
            <a:r>
              <a:rPr lang="en-US" altLang="en-US" dirty="0" smtClean="0">
                <a:solidFill>
                  <a:srgbClr val="4C4C4C"/>
                </a:solidFill>
              </a:rPr>
              <a:t> in </a:t>
            </a:r>
            <a:r>
              <a:rPr lang="en-US" altLang="en-US" dirty="0" err="1" smtClean="0">
                <a:solidFill>
                  <a:srgbClr val="4C4C4C"/>
                </a:solidFill>
              </a:rPr>
              <a:t>Nefrologia</a:t>
            </a:r>
            <a:r>
              <a:rPr lang="en-US" altLang="en-US" dirty="0" smtClean="0">
                <a:solidFill>
                  <a:srgbClr val="4C4C4C"/>
                </a:solidFill>
              </a:rPr>
              <a:t>). Lancet. 1997;349(9069):1857-1863.</a:t>
            </a:r>
          </a:p>
          <a:p>
            <a:endParaRPr lang="en-US" altLang="en-US" dirty="0" smtClean="0">
              <a:solidFill>
                <a:srgbClr val="4C4C4C"/>
              </a:solidFill>
            </a:endParaRPr>
          </a:p>
          <a:p>
            <a:r>
              <a:rPr lang="en-US" altLang="en-US" dirty="0" smtClean="0">
                <a:solidFill>
                  <a:srgbClr val="4C4C4C"/>
                </a:solidFill>
              </a:rPr>
              <a:t>Herbert LA, Bain RP, </a:t>
            </a:r>
            <a:r>
              <a:rPr lang="en-US" altLang="en-US" dirty="0" err="1" smtClean="0">
                <a:solidFill>
                  <a:srgbClr val="4C4C4C"/>
                </a:solidFill>
              </a:rPr>
              <a:t>Verme</a:t>
            </a:r>
            <a:r>
              <a:rPr lang="en-US" altLang="en-US" dirty="0" smtClean="0">
                <a:solidFill>
                  <a:srgbClr val="4C4C4C"/>
                </a:solidFill>
              </a:rPr>
              <a:t> D, </a:t>
            </a:r>
            <a:r>
              <a:rPr lang="en-US" altLang="en-US" dirty="0" err="1" smtClean="0">
                <a:solidFill>
                  <a:srgbClr val="4C4C4C"/>
                </a:solidFill>
              </a:rPr>
              <a:t>Cattran</a:t>
            </a:r>
            <a:r>
              <a:rPr lang="en-US" altLang="en-US" dirty="0" smtClean="0">
                <a:solidFill>
                  <a:srgbClr val="4C4C4C"/>
                </a:solidFill>
              </a:rPr>
              <a:t> D, Whittier FC, </a:t>
            </a:r>
            <a:r>
              <a:rPr lang="en-US" altLang="en-US" dirty="0" err="1" smtClean="0">
                <a:solidFill>
                  <a:srgbClr val="4C4C4C"/>
                </a:solidFill>
              </a:rPr>
              <a:t>Tolchin</a:t>
            </a:r>
            <a:r>
              <a:rPr lang="en-US" altLang="en-US" dirty="0" smtClean="0">
                <a:solidFill>
                  <a:srgbClr val="4C4C4C"/>
                </a:solidFill>
              </a:rPr>
              <a:t> N, Rohde RD, Lewis EJ. Remission of </a:t>
            </a:r>
            <a:r>
              <a:rPr lang="en-US" altLang="en-US" dirty="0" err="1" smtClean="0">
                <a:solidFill>
                  <a:srgbClr val="4C4C4C"/>
                </a:solidFill>
              </a:rPr>
              <a:t>nephrotic</a:t>
            </a:r>
            <a:r>
              <a:rPr lang="en-US" altLang="en-US" dirty="0" smtClean="0">
                <a:solidFill>
                  <a:srgbClr val="4C4C4C"/>
                </a:solidFill>
              </a:rPr>
              <a:t> range proteinuria in type 1 diabetes. Collaborative Study Group. Kidney Int. 1994;46(6):1688-1693.</a:t>
            </a:r>
          </a:p>
          <a:p>
            <a:endParaRPr lang="en-US" altLang="en-US" dirty="0" smtClean="0">
              <a:solidFill>
                <a:srgbClr val="4C4C4C"/>
              </a:solidFill>
            </a:endParaRPr>
          </a:p>
          <a:p>
            <a:r>
              <a:rPr lang="en-US" altLang="en-US" dirty="0" err="1" smtClean="0">
                <a:solidFill>
                  <a:srgbClr val="4C4C4C"/>
                </a:solidFill>
              </a:rPr>
              <a:t>Klahr</a:t>
            </a:r>
            <a:r>
              <a:rPr lang="en-US" altLang="en-US" dirty="0" smtClean="0">
                <a:solidFill>
                  <a:srgbClr val="4C4C4C"/>
                </a:solidFill>
              </a:rPr>
              <a:t> S, </a:t>
            </a:r>
            <a:r>
              <a:rPr lang="en-US" altLang="en-US" dirty="0" err="1" smtClean="0">
                <a:solidFill>
                  <a:srgbClr val="4C4C4C"/>
                </a:solidFill>
              </a:rPr>
              <a:t>Levey</a:t>
            </a:r>
            <a:r>
              <a:rPr lang="en-US" altLang="en-US" dirty="0" smtClean="0">
                <a:solidFill>
                  <a:srgbClr val="4C4C4C"/>
                </a:solidFill>
              </a:rPr>
              <a:t> AS, Beck GJ, </a:t>
            </a:r>
            <a:r>
              <a:rPr lang="en-US" altLang="en-US" dirty="0" err="1" smtClean="0">
                <a:solidFill>
                  <a:srgbClr val="4C4C4C"/>
                </a:solidFill>
              </a:rPr>
              <a:t>Caggiula</a:t>
            </a:r>
            <a:r>
              <a:rPr lang="en-US" altLang="en-US" dirty="0" smtClean="0">
                <a:solidFill>
                  <a:srgbClr val="4C4C4C"/>
                </a:solidFill>
              </a:rPr>
              <a:t> AW, </a:t>
            </a:r>
            <a:r>
              <a:rPr lang="en-US" altLang="en-US" dirty="0" err="1" smtClean="0">
                <a:solidFill>
                  <a:srgbClr val="4C4C4C"/>
                </a:solidFill>
              </a:rPr>
              <a:t>Hunsicker</a:t>
            </a:r>
            <a:r>
              <a:rPr lang="en-US" altLang="en-US" dirty="0" smtClean="0">
                <a:solidFill>
                  <a:srgbClr val="4C4C4C"/>
                </a:solidFill>
              </a:rPr>
              <a:t> L, </a:t>
            </a:r>
            <a:r>
              <a:rPr lang="en-US" altLang="en-US" dirty="0" err="1" smtClean="0">
                <a:solidFill>
                  <a:srgbClr val="4C4C4C"/>
                </a:solidFill>
              </a:rPr>
              <a:t>Kusek</a:t>
            </a:r>
            <a:r>
              <a:rPr lang="en-US" altLang="en-US" dirty="0" smtClean="0">
                <a:solidFill>
                  <a:srgbClr val="4C4C4C"/>
                </a:solidFill>
              </a:rPr>
              <a:t> JW, Striker G. The effects of dietary protein restriction and blood-pressure control on the progression of chronic renal failure. N </a:t>
            </a:r>
            <a:r>
              <a:rPr lang="en-US" altLang="en-US" dirty="0" err="1" smtClean="0">
                <a:solidFill>
                  <a:srgbClr val="4C4C4C"/>
                </a:solidFill>
              </a:rPr>
              <a:t>Eng</a:t>
            </a:r>
            <a:r>
              <a:rPr lang="en-US" altLang="en-US" dirty="0" smtClean="0">
                <a:solidFill>
                  <a:srgbClr val="4C4C4C"/>
                </a:solidFill>
              </a:rPr>
              <a:t> J Med. 1994;330(13):877-884. </a:t>
            </a:r>
          </a:p>
          <a:p>
            <a:endParaRPr lang="en-US" altLang="en-US" dirty="0" smtClean="0">
              <a:solidFill>
                <a:srgbClr val="4C4C4C"/>
              </a:solidFill>
            </a:endParaRPr>
          </a:p>
          <a:p>
            <a:r>
              <a:rPr lang="en-US" altLang="en-US" dirty="0" err="1" smtClean="0">
                <a:solidFill>
                  <a:srgbClr val="4C4C4C"/>
                </a:solidFill>
              </a:rPr>
              <a:t>Lebovitz</a:t>
            </a:r>
            <a:r>
              <a:rPr lang="en-US" altLang="en-US" dirty="0" smtClean="0">
                <a:solidFill>
                  <a:srgbClr val="4C4C4C"/>
                </a:solidFill>
              </a:rPr>
              <a:t> HE, </a:t>
            </a:r>
            <a:r>
              <a:rPr lang="en-US" altLang="en-US" dirty="0" err="1" smtClean="0">
                <a:solidFill>
                  <a:srgbClr val="4C4C4C"/>
                </a:solidFill>
              </a:rPr>
              <a:t>Wiegmann</a:t>
            </a:r>
            <a:r>
              <a:rPr lang="en-US" altLang="en-US" dirty="0" smtClean="0">
                <a:solidFill>
                  <a:srgbClr val="4C4C4C"/>
                </a:solidFill>
              </a:rPr>
              <a:t> TB, </a:t>
            </a:r>
            <a:r>
              <a:rPr lang="en-US" altLang="en-US" dirty="0" err="1" smtClean="0">
                <a:solidFill>
                  <a:srgbClr val="4C4C4C"/>
                </a:solidFill>
              </a:rPr>
              <a:t>Cnaan</a:t>
            </a:r>
            <a:r>
              <a:rPr lang="en-US" altLang="en-US" dirty="0" smtClean="0">
                <a:solidFill>
                  <a:srgbClr val="4C4C4C"/>
                </a:solidFill>
              </a:rPr>
              <a:t> A, </a:t>
            </a:r>
            <a:r>
              <a:rPr lang="en-US" altLang="en-US" dirty="0" err="1" smtClean="0">
                <a:solidFill>
                  <a:srgbClr val="4C4C4C"/>
                </a:solidFill>
              </a:rPr>
              <a:t>Shahinfar</a:t>
            </a:r>
            <a:r>
              <a:rPr lang="en-US" altLang="en-US" dirty="0" smtClean="0">
                <a:solidFill>
                  <a:srgbClr val="4C4C4C"/>
                </a:solidFill>
              </a:rPr>
              <a:t> S, </a:t>
            </a:r>
            <a:r>
              <a:rPr lang="en-US" altLang="en-US" dirty="0" err="1" smtClean="0">
                <a:solidFill>
                  <a:srgbClr val="4C4C4C"/>
                </a:solidFill>
              </a:rPr>
              <a:t>Sica</a:t>
            </a:r>
            <a:r>
              <a:rPr lang="en-US" altLang="en-US" dirty="0" smtClean="0">
                <a:solidFill>
                  <a:srgbClr val="4C4C4C"/>
                </a:solidFill>
              </a:rPr>
              <a:t> DA, </a:t>
            </a:r>
            <a:r>
              <a:rPr lang="en-US" altLang="en-US" dirty="0" err="1" smtClean="0">
                <a:solidFill>
                  <a:srgbClr val="4C4C4C"/>
                </a:solidFill>
              </a:rPr>
              <a:t>Broadstone</a:t>
            </a:r>
            <a:r>
              <a:rPr lang="en-US" altLang="en-US" dirty="0" smtClean="0">
                <a:solidFill>
                  <a:srgbClr val="4C4C4C"/>
                </a:solidFill>
              </a:rPr>
              <a:t> V, Schwartz SL, </a:t>
            </a:r>
            <a:r>
              <a:rPr lang="en-US" altLang="en-US" dirty="0" err="1" smtClean="0">
                <a:solidFill>
                  <a:srgbClr val="4C4C4C"/>
                </a:solidFill>
              </a:rPr>
              <a:t>Mengel</a:t>
            </a:r>
            <a:r>
              <a:rPr lang="en-US" altLang="en-US" dirty="0" smtClean="0">
                <a:solidFill>
                  <a:srgbClr val="4C4C4C"/>
                </a:solidFill>
              </a:rPr>
              <a:t> MC, Segal R, </a:t>
            </a:r>
            <a:r>
              <a:rPr lang="en-US" altLang="en-US" dirty="0" err="1" smtClean="0">
                <a:solidFill>
                  <a:srgbClr val="4C4C4C"/>
                </a:solidFill>
              </a:rPr>
              <a:t>Versaggi</a:t>
            </a:r>
            <a:r>
              <a:rPr lang="en-US" altLang="en-US" dirty="0" smtClean="0">
                <a:solidFill>
                  <a:srgbClr val="4C4C4C"/>
                </a:solidFill>
              </a:rPr>
              <a:t> JA, et al. Renal protective effects of </a:t>
            </a:r>
            <a:r>
              <a:rPr lang="en-US" altLang="en-US" dirty="0" err="1" smtClean="0">
                <a:solidFill>
                  <a:srgbClr val="4C4C4C"/>
                </a:solidFill>
              </a:rPr>
              <a:t>enalapril</a:t>
            </a:r>
            <a:r>
              <a:rPr lang="en-US" altLang="en-US" dirty="0" smtClean="0">
                <a:solidFill>
                  <a:srgbClr val="4C4C4C"/>
                </a:solidFill>
              </a:rPr>
              <a:t> in hypertensive </a:t>
            </a:r>
            <a:r>
              <a:rPr lang="en-US" altLang="en-US" dirty="0" err="1" smtClean="0">
                <a:solidFill>
                  <a:srgbClr val="4C4C4C"/>
                </a:solidFill>
              </a:rPr>
              <a:t>NIDDM:Role</a:t>
            </a:r>
            <a:r>
              <a:rPr lang="en-US" altLang="en-US" dirty="0" smtClean="0">
                <a:solidFill>
                  <a:srgbClr val="4C4C4C"/>
                </a:solidFill>
              </a:rPr>
              <a:t> of baseline albuminuria. </a:t>
            </a:r>
            <a:r>
              <a:rPr lang="da-DK" altLang="en-US" dirty="0" smtClean="0">
                <a:solidFill>
                  <a:srgbClr val="4C4C4C"/>
                </a:solidFill>
              </a:rPr>
              <a:t>Kidney Int Suppl. 1994;Suppl 45:150-155.</a:t>
            </a:r>
          </a:p>
          <a:p>
            <a:endParaRPr lang="en-US" altLang="en-US" dirty="0" smtClean="0">
              <a:solidFill>
                <a:srgbClr val="4C4C4C"/>
              </a:solidFill>
            </a:endParaRPr>
          </a:p>
          <a:p>
            <a:r>
              <a:rPr lang="da-DK" altLang="en-US" dirty="0" smtClean="0">
                <a:solidFill>
                  <a:srgbClr val="4C4C4C"/>
                </a:solidFill>
              </a:rPr>
              <a:t>Parving HH, Hommel E, </a:t>
            </a:r>
            <a:r>
              <a:rPr lang="en-US" altLang="en-US" dirty="0" err="1" smtClean="0">
                <a:solidFill>
                  <a:srgbClr val="4C4C4C"/>
                </a:solidFill>
              </a:rPr>
              <a:t>Damkjaer</a:t>
            </a:r>
            <a:r>
              <a:rPr lang="en-US" altLang="en-US" dirty="0" smtClean="0">
                <a:solidFill>
                  <a:srgbClr val="4C4C4C"/>
                </a:solidFill>
              </a:rPr>
              <a:t> Nielsen M, Giese J.</a:t>
            </a:r>
            <a:r>
              <a:rPr lang="da-DK" altLang="en-US" dirty="0" smtClean="0">
                <a:solidFill>
                  <a:srgbClr val="4C4C4C"/>
                </a:solidFill>
              </a:rPr>
              <a:t> </a:t>
            </a:r>
            <a:r>
              <a:rPr lang="en-US" altLang="en-US" dirty="0" smtClean="0">
                <a:solidFill>
                  <a:srgbClr val="4C4C4C"/>
                </a:solidFill>
              </a:rPr>
              <a:t>Effect of captopril on blood pressure and kidney function in normotensive insulin dependent diabetics with nephropathy. BMJ. 1989;299(6698):533-536.</a:t>
            </a:r>
          </a:p>
          <a:p>
            <a:endParaRPr lang="en-US" altLang="en-US" dirty="0" smtClean="0">
              <a:solidFill>
                <a:srgbClr val="4C4C4C"/>
              </a:solidFill>
            </a:endParaRPr>
          </a:p>
          <a:p>
            <a:r>
              <a:rPr lang="en-US" altLang="en-US" dirty="0" err="1" smtClean="0">
                <a:solidFill>
                  <a:srgbClr val="4C4C4C"/>
                </a:solidFill>
              </a:rPr>
              <a:t>Viberti</a:t>
            </a:r>
            <a:r>
              <a:rPr lang="en-US" altLang="en-US" dirty="0" smtClean="0">
                <a:solidFill>
                  <a:srgbClr val="4C4C4C"/>
                </a:solidFill>
              </a:rPr>
              <a:t> G, </a:t>
            </a:r>
            <a:r>
              <a:rPr lang="en-US" altLang="en-US" dirty="0" err="1" smtClean="0">
                <a:solidFill>
                  <a:srgbClr val="4C4C4C"/>
                </a:solidFill>
              </a:rPr>
              <a:t>Morgensen</a:t>
            </a:r>
            <a:r>
              <a:rPr lang="en-US" altLang="en-US" dirty="0" smtClean="0">
                <a:solidFill>
                  <a:srgbClr val="4C4C4C"/>
                </a:solidFill>
              </a:rPr>
              <a:t> CE, </a:t>
            </a:r>
            <a:r>
              <a:rPr lang="en-US" altLang="en-US" dirty="0" err="1" smtClean="0">
                <a:solidFill>
                  <a:srgbClr val="4C4C4C"/>
                </a:solidFill>
              </a:rPr>
              <a:t>Groop</a:t>
            </a:r>
            <a:r>
              <a:rPr lang="en-US" altLang="en-US" dirty="0" smtClean="0">
                <a:solidFill>
                  <a:srgbClr val="4C4C4C"/>
                </a:solidFill>
              </a:rPr>
              <a:t> LC, </a:t>
            </a:r>
            <a:r>
              <a:rPr lang="en-US" altLang="en-US" dirty="0" err="1" smtClean="0">
                <a:solidFill>
                  <a:srgbClr val="4C4C4C"/>
                </a:solidFill>
              </a:rPr>
              <a:t>Pauls</a:t>
            </a:r>
            <a:r>
              <a:rPr lang="en-US" altLang="en-US" dirty="0" smtClean="0">
                <a:solidFill>
                  <a:srgbClr val="4C4C4C"/>
                </a:solidFill>
              </a:rPr>
              <a:t> JF. Effect of captopril on progression to clinical proteinuria in patients with insulin-dependent diabetes mellitus and </a:t>
            </a:r>
            <a:r>
              <a:rPr lang="en-US" altLang="en-US" dirty="0" err="1" smtClean="0">
                <a:solidFill>
                  <a:srgbClr val="4C4C4C"/>
                </a:solidFill>
              </a:rPr>
              <a:t>microalbuminuria</a:t>
            </a:r>
            <a:r>
              <a:rPr lang="en-US" altLang="en-US" dirty="0" smtClean="0">
                <a:solidFill>
                  <a:srgbClr val="4C4C4C"/>
                </a:solidFill>
              </a:rPr>
              <a:t>. JAMA. 1994;271(4):275-279.</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MS PGothic" pitchFamily="34" charset="-128"/>
              </a:defRPr>
            </a:lvl1pPr>
            <a:lvl2pPr marL="742854" indent="-285713">
              <a:defRPr sz="2400">
                <a:solidFill>
                  <a:schemeClr val="tx1"/>
                </a:solidFill>
                <a:latin typeface="Times New Roman" pitchFamily="18" charset="0"/>
                <a:ea typeface="MS PGothic" pitchFamily="34" charset="-128"/>
              </a:defRPr>
            </a:lvl2pPr>
            <a:lvl3pPr marL="1142852" indent="-228571">
              <a:defRPr sz="2400">
                <a:solidFill>
                  <a:schemeClr val="tx1"/>
                </a:solidFill>
                <a:latin typeface="Times New Roman" pitchFamily="18" charset="0"/>
                <a:ea typeface="MS PGothic" pitchFamily="34" charset="-128"/>
              </a:defRPr>
            </a:lvl3pPr>
            <a:lvl4pPr marL="1599993" indent="-228571">
              <a:defRPr sz="2400">
                <a:solidFill>
                  <a:schemeClr val="tx1"/>
                </a:solidFill>
                <a:latin typeface="Times New Roman" pitchFamily="18" charset="0"/>
                <a:ea typeface="MS PGothic" pitchFamily="34" charset="-128"/>
              </a:defRPr>
            </a:lvl4pPr>
            <a:lvl5pPr marL="2057133" indent="-228571">
              <a:defRPr sz="2400">
                <a:solidFill>
                  <a:schemeClr val="tx1"/>
                </a:solidFill>
                <a:latin typeface="Times New Roman" pitchFamily="18" charset="0"/>
                <a:ea typeface="MS PGothic" pitchFamily="34" charset="-128"/>
              </a:defRPr>
            </a:lvl5pPr>
            <a:lvl6pPr marL="2514274" indent="-228571"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415" indent="-228571"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8556" indent="-228571"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5696" indent="-228571"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fld id="{A1CE5D33-5863-47E7-98C5-2A4EA4F21827}" type="slidenum">
              <a:rPr lang="en-US" altLang="en-US" sz="1200"/>
              <a:pPr/>
              <a:t>24</a:t>
            </a:fld>
            <a:endParaRPr lang="en-US" altLang="en-US" sz="120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165" tIns="44082" rIns="88165" bIns="44082"/>
          <a:lstStyle/>
          <a:p>
            <a:r>
              <a:rPr lang="en-US" altLang="en-US" b="1" dirty="0" smtClean="0"/>
              <a:t>IRMA II Incidence of Progression to Diabetic Nephropathy</a:t>
            </a:r>
          </a:p>
          <a:p>
            <a:r>
              <a:rPr lang="en-US" altLang="en-US" dirty="0" smtClean="0"/>
              <a:t>The primary efficacy measure in the IRMA II study was the time from the baseline visit to the first detection of overt nephropathy, defined by a urinary albumin excretion rate in an overnight specimen that was &gt;200 µg per minute </a:t>
            </a:r>
            <a:r>
              <a:rPr lang="en-US" altLang="en-US" u="sng" dirty="0" smtClean="0"/>
              <a:t>and</a:t>
            </a:r>
            <a:r>
              <a:rPr lang="en-US" altLang="en-US" dirty="0" smtClean="0"/>
              <a:t> at least 30% higher than the baseline rate on at least two consecutive visits.  During this 24-month study, overt nephropathy developed in 30 patients in the placebo group, as compared with 19 patients in the 150 mg group (P=0.08) and 10 patients in the 300 mg group (P&lt;0.001).  The Kaplan–Meier curves for the placebo group and the 300 mg group separated at the 3 month visit and continued to diverge.  The unadjusted hazard ratio for diabetic nephropathy was 0.61 (P=0.08) in the 150 mg group and 0.30 (P&lt;0.001) in the 300 mg group.  After adjustment for the baseline level of </a:t>
            </a:r>
            <a:r>
              <a:rPr lang="en-US" altLang="en-US" dirty="0" err="1" smtClean="0"/>
              <a:t>microalbuminuria</a:t>
            </a:r>
            <a:r>
              <a:rPr lang="en-US" altLang="en-US" dirty="0" smtClean="0"/>
              <a:t> and the blood pressure achieved during the study, the hazard ratio for diabetic nephropathy was 0.56 in the 150 mg group (P=0.05) and 0.32 in the 300 mg group (P&lt;0.001).</a:t>
            </a:r>
          </a:p>
          <a:p>
            <a:endParaRPr lang="en-US" altLang="en-US" dirty="0" smtClean="0"/>
          </a:p>
          <a:p>
            <a:r>
              <a:rPr lang="en-US" altLang="en-US" b="1" dirty="0" smtClean="0"/>
              <a:t>Reference:</a:t>
            </a:r>
          </a:p>
          <a:p>
            <a:r>
              <a:rPr lang="en-US" altLang="en-US" dirty="0" err="1" smtClean="0"/>
              <a:t>Parving</a:t>
            </a:r>
            <a:r>
              <a:rPr lang="en-US" altLang="en-US" dirty="0" smtClean="0"/>
              <a:t> HH, </a:t>
            </a:r>
            <a:r>
              <a:rPr lang="en-US" altLang="en-US" dirty="0" err="1" smtClean="0"/>
              <a:t>Lehnert</a:t>
            </a:r>
            <a:r>
              <a:rPr lang="en-US" altLang="en-US" dirty="0" smtClean="0"/>
              <a:t> H, </a:t>
            </a:r>
            <a:r>
              <a:rPr lang="en-US" altLang="en-US" dirty="0" err="1" smtClean="0"/>
              <a:t>Brochner</a:t>
            </a:r>
            <a:r>
              <a:rPr lang="en-US" altLang="en-US" dirty="0" smtClean="0"/>
              <a:t>-Mortensen J, </a:t>
            </a:r>
            <a:r>
              <a:rPr lang="en-US" altLang="en-US" dirty="0" err="1" smtClean="0"/>
              <a:t>Gomis</a:t>
            </a:r>
            <a:r>
              <a:rPr lang="en-US" altLang="en-US" dirty="0" smtClean="0"/>
              <a:t> R, Andersen S, </a:t>
            </a:r>
            <a:r>
              <a:rPr lang="en-US" altLang="en-US" dirty="0" err="1" smtClean="0"/>
              <a:t>Arner</a:t>
            </a:r>
            <a:r>
              <a:rPr lang="en-US" altLang="en-US" dirty="0" smtClean="0"/>
              <a:t> P. The effect of </a:t>
            </a:r>
            <a:r>
              <a:rPr lang="en-US" altLang="en-US" dirty="0" err="1" smtClean="0"/>
              <a:t>irbesartan</a:t>
            </a:r>
            <a:r>
              <a:rPr lang="en-US" altLang="en-US" dirty="0" smtClean="0"/>
              <a:t> on the development of diabetic nephropathy in patients with type 2 diabetes. N </a:t>
            </a:r>
            <a:r>
              <a:rPr lang="en-US" altLang="en-US" dirty="0" err="1" smtClean="0"/>
              <a:t>Engl</a:t>
            </a:r>
            <a:r>
              <a:rPr lang="en-US" altLang="en-US" dirty="0" smtClean="0"/>
              <a:t> J Med. 2001;345(12):870-878.</a:t>
            </a:r>
          </a:p>
          <a:p>
            <a:endParaRPr lang="en-US"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KDIGO Lipid Guidelines FIRE and FORGET approach: Treat CKD patients (Non dialysis) with statins or Statin/ exterminate combinations without the need for follow up blood tests.</a:t>
            </a:r>
          </a:p>
          <a:p>
            <a:r>
              <a:rPr lang="en-US" sz="1200" u="sng" kern="1200" dirty="0" smtClean="0">
                <a:solidFill>
                  <a:schemeClr val="tx1"/>
                </a:solidFill>
                <a:effectLst/>
                <a:latin typeface="+mn-lt"/>
                <a:ea typeface="+mn-ea"/>
                <a:cs typeface="+mn-cs"/>
                <a:hlinkClick r:id="rId3"/>
              </a:rPr>
              <a:t>http://kdigo.org/home/2013/11/04/kdigo-announces-publication-of-guideline-on-lipid-management/</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9C30826-453F-4879-941E-DEB2F0836B09}" type="slidenum">
              <a:rPr lang="en-US" smtClean="0"/>
              <a:t>27</a:t>
            </a:fld>
            <a:endParaRPr lang="en-US"/>
          </a:p>
        </p:txBody>
      </p:sp>
    </p:spTree>
    <p:extLst>
      <p:ext uri="{BB962C8B-B14F-4D97-AF65-F5344CB8AC3E}">
        <p14:creationId xmlns:p14="http://schemas.microsoft.com/office/powerpoint/2010/main" val="2756700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9C30826-453F-4879-941E-DEB2F0836B09}" type="slidenum">
              <a:rPr lang="en-US" smtClean="0"/>
              <a:t>30</a:t>
            </a:fld>
            <a:endParaRPr lang="en-US"/>
          </a:p>
        </p:txBody>
      </p:sp>
    </p:spTree>
    <p:extLst>
      <p:ext uri="{BB962C8B-B14F-4D97-AF65-F5344CB8AC3E}">
        <p14:creationId xmlns:p14="http://schemas.microsoft.com/office/powerpoint/2010/main" val="19112834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20C7E514-F015-4904-A6FF-9C168D65B150}" type="slidenum">
              <a:rPr lang="en-US" smtClean="0">
                <a:latin typeface="Arial" pitchFamily="34" charset="0"/>
              </a:rPr>
              <a:pPr/>
              <a:t>31</a:t>
            </a:fld>
            <a:endParaRPr lang="en-US" smtClean="0">
              <a:latin typeface="Arial" pitchFamily="34" charset="0"/>
            </a:endParaRPr>
          </a:p>
        </p:txBody>
      </p:sp>
      <p:sp>
        <p:nvSpPr>
          <p:cNvPr id="45059" name="Rectangle 2"/>
          <p:cNvSpPr>
            <a:spLocks noGrp="1" noRot="1" noChangeAspect="1" noChangeArrowheads="1" noTextEdit="1"/>
          </p:cNvSpPr>
          <p:nvPr>
            <p:ph type="sldImg"/>
          </p:nvPr>
        </p:nvSpPr>
        <p:spPr>
          <a:xfrm>
            <a:off x="1144588" y="685800"/>
            <a:ext cx="4570412" cy="3429000"/>
          </a:xfrm>
          <a:ln/>
        </p:spPr>
      </p:sp>
      <p:sp>
        <p:nvSpPr>
          <p:cNvPr id="45060"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Many CKD complications, such as anemia and CKD-MBD, are typically managed by the nephrologist, particularly in the cases of advanced CKD and kidney failure. It is important to check these if and when referring, but in many cases managing them can be more the role of the nephrologist.</a:t>
            </a:r>
            <a:endParaRPr lang="en-US" dirty="0" smtClean="0"/>
          </a:p>
          <a:p>
            <a:pPr eaLnBrk="1" hangingPunct="1"/>
            <a:endParaRPr lang="en-US" dirty="0"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500" dirty="0" smtClean="0"/>
              <a:t>Correction of metabolic acidosis may slow CKD progression and improve patients functional status</a:t>
            </a:r>
            <a:r>
              <a:rPr lang="en-US" sz="2500" baseline="30000" dirty="0" smtClean="0"/>
              <a:t>1,2</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 Mahajan A, </a:t>
            </a:r>
            <a:r>
              <a:rPr lang="en-US" dirty="0" err="1" smtClean="0"/>
              <a:t>Simoni</a:t>
            </a:r>
            <a:r>
              <a:rPr lang="en-US" dirty="0" smtClean="0"/>
              <a:t> J, </a:t>
            </a:r>
            <a:r>
              <a:rPr lang="en-US" dirty="0" err="1" smtClean="0"/>
              <a:t>Sheather</a:t>
            </a:r>
            <a:r>
              <a:rPr lang="en-US" dirty="0" smtClean="0"/>
              <a:t> S, </a:t>
            </a:r>
            <a:r>
              <a:rPr lang="en-US" dirty="0" err="1" smtClean="0"/>
              <a:t>Broglio</a:t>
            </a:r>
            <a:r>
              <a:rPr lang="en-US" dirty="0" smtClean="0"/>
              <a:t> K, Rajab M, Wesson D. Daily oral sodium bicarbonate preserves glomerular filtration rate by slowing its decline in early hypertensive nephropathy. </a:t>
            </a:r>
            <a:r>
              <a:rPr lang="en-US" i="1" dirty="0" err="1" smtClean="0"/>
              <a:t>Kdney</a:t>
            </a:r>
            <a:r>
              <a:rPr lang="en-US" i="1" dirty="0" smtClean="0"/>
              <a:t> Int</a:t>
            </a:r>
            <a:r>
              <a:rPr lang="en-US" dirty="0" smtClean="0"/>
              <a:t>. 2010;78:303-309. </a:t>
            </a:r>
          </a:p>
          <a:p>
            <a:r>
              <a:rPr lang="en-US" dirty="0" smtClean="0"/>
              <a:t>2) de Brito-</a:t>
            </a:r>
            <a:r>
              <a:rPr lang="en-US" dirty="0" err="1" smtClean="0"/>
              <a:t>Ashurst</a:t>
            </a:r>
            <a:r>
              <a:rPr lang="en-US" dirty="0" smtClean="0"/>
              <a:t> I, </a:t>
            </a:r>
            <a:r>
              <a:rPr lang="en-US" dirty="0" err="1" smtClean="0"/>
              <a:t>Varagunam</a:t>
            </a:r>
            <a:r>
              <a:rPr lang="en-US" dirty="0" smtClean="0"/>
              <a:t> M, </a:t>
            </a:r>
            <a:r>
              <a:rPr lang="en-US" dirty="0" err="1" smtClean="0"/>
              <a:t>Raftery</a:t>
            </a:r>
            <a:r>
              <a:rPr lang="en-US" dirty="0" smtClean="0"/>
              <a:t> M, </a:t>
            </a:r>
            <a:r>
              <a:rPr lang="en-US" dirty="0" err="1" smtClean="0"/>
              <a:t>Yaqoob</a:t>
            </a:r>
            <a:r>
              <a:rPr lang="en-US" dirty="0" smtClean="0"/>
              <a:t> M. Bicarbonate supplementation slows progression of CKD and improves nutritional status</a:t>
            </a:r>
            <a:r>
              <a:rPr lang="en-US" i="1" dirty="0" smtClean="0"/>
              <a:t>. J Am </a:t>
            </a:r>
            <a:r>
              <a:rPr lang="en-US" i="1" dirty="0" err="1" smtClean="0"/>
              <a:t>Soc</a:t>
            </a:r>
            <a:r>
              <a:rPr lang="en-US" i="1" dirty="0" smtClean="0"/>
              <a:t> </a:t>
            </a:r>
            <a:r>
              <a:rPr lang="en-US" i="1" dirty="0" err="1" smtClean="0"/>
              <a:t>Nephrol</a:t>
            </a:r>
            <a:r>
              <a:rPr lang="en-US" dirty="0" smtClean="0"/>
              <a:t>. 2009;20:2075-2084.</a:t>
            </a:r>
          </a:p>
          <a:p>
            <a:endParaRPr lang="en-US" dirty="0"/>
          </a:p>
        </p:txBody>
      </p:sp>
      <p:sp>
        <p:nvSpPr>
          <p:cNvPr id="4" name="Slide Number Placeholder 3"/>
          <p:cNvSpPr>
            <a:spLocks noGrp="1"/>
          </p:cNvSpPr>
          <p:nvPr>
            <p:ph type="sldNum" sz="quarter" idx="10"/>
          </p:nvPr>
        </p:nvSpPr>
        <p:spPr/>
        <p:txBody>
          <a:bodyPr/>
          <a:lstStyle/>
          <a:p>
            <a:fld id="{F9C30826-453F-4879-941E-DEB2F0836B09}" type="slidenum">
              <a:rPr lang="en-US" smtClean="0"/>
              <a:t>35</a:t>
            </a:fld>
            <a:endParaRPr lang="en-US"/>
          </a:p>
        </p:txBody>
      </p:sp>
    </p:spTree>
    <p:extLst>
      <p:ext uri="{BB962C8B-B14F-4D97-AF65-F5344CB8AC3E}">
        <p14:creationId xmlns:p14="http://schemas.microsoft.com/office/powerpoint/2010/main" val="14067300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500" dirty="0" smtClean="0"/>
              <a:t>Correction of metabolic acidosis may slow CKD progression and improve patients functional status</a:t>
            </a:r>
            <a:r>
              <a:rPr lang="en-US" sz="2500" baseline="30000" dirty="0" smtClean="0"/>
              <a:t>1,2</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 Mahajan A, </a:t>
            </a:r>
            <a:r>
              <a:rPr lang="en-US" dirty="0" err="1" smtClean="0"/>
              <a:t>Simoni</a:t>
            </a:r>
            <a:r>
              <a:rPr lang="en-US" dirty="0" smtClean="0"/>
              <a:t> J, </a:t>
            </a:r>
            <a:r>
              <a:rPr lang="en-US" dirty="0" err="1" smtClean="0"/>
              <a:t>Sheather</a:t>
            </a:r>
            <a:r>
              <a:rPr lang="en-US" dirty="0" smtClean="0"/>
              <a:t> S, </a:t>
            </a:r>
            <a:r>
              <a:rPr lang="en-US" dirty="0" err="1" smtClean="0"/>
              <a:t>Broglio</a:t>
            </a:r>
            <a:r>
              <a:rPr lang="en-US" dirty="0" smtClean="0"/>
              <a:t> K, Rajab M, Wesson D. Daily oral sodium bicarbonate preserves glomerular filtration rate by slowing its decline in early hypertensive nephropathy. </a:t>
            </a:r>
            <a:r>
              <a:rPr lang="en-US" i="1" dirty="0" err="1" smtClean="0"/>
              <a:t>Kdney</a:t>
            </a:r>
            <a:r>
              <a:rPr lang="en-US" i="1" dirty="0" smtClean="0"/>
              <a:t> Int</a:t>
            </a:r>
            <a:r>
              <a:rPr lang="en-US" dirty="0" smtClean="0"/>
              <a:t>. 2010;78:303-309. </a:t>
            </a:r>
          </a:p>
          <a:p>
            <a:r>
              <a:rPr lang="en-US" dirty="0" smtClean="0"/>
              <a:t>2) de Brito-</a:t>
            </a:r>
            <a:r>
              <a:rPr lang="en-US" dirty="0" err="1" smtClean="0"/>
              <a:t>Ashurst</a:t>
            </a:r>
            <a:r>
              <a:rPr lang="en-US" dirty="0" smtClean="0"/>
              <a:t> I, </a:t>
            </a:r>
            <a:r>
              <a:rPr lang="en-US" dirty="0" err="1" smtClean="0"/>
              <a:t>Varagunam</a:t>
            </a:r>
            <a:r>
              <a:rPr lang="en-US" dirty="0" smtClean="0"/>
              <a:t> M, </a:t>
            </a:r>
            <a:r>
              <a:rPr lang="en-US" dirty="0" err="1" smtClean="0"/>
              <a:t>Raftery</a:t>
            </a:r>
            <a:r>
              <a:rPr lang="en-US" dirty="0" smtClean="0"/>
              <a:t> M, </a:t>
            </a:r>
            <a:r>
              <a:rPr lang="en-US" dirty="0" err="1" smtClean="0"/>
              <a:t>Yaqoob</a:t>
            </a:r>
            <a:r>
              <a:rPr lang="en-US" dirty="0" smtClean="0"/>
              <a:t> M. Bicarbonate supplementation slows progression of CKD and improves nutritional status</a:t>
            </a:r>
            <a:r>
              <a:rPr lang="en-US" i="1" dirty="0" smtClean="0"/>
              <a:t>. J Am </a:t>
            </a:r>
            <a:r>
              <a:rPr lang="en-US" i="1" dirty="0" err="1" smtClean="0"/>
              <a:t>Soc</a:t>
            </a:r>
            <a:r>
              <a:rPr lang="en-US" i="1" dirty="0" smtClean="0"/>
              <a:t> </a:t>
            </a:r>
            <a:r>
              <a:rPr lang="en-US" i="1" dirty="0" err="1" smtClean="0"/>
              <a:t>Nephrol</a:t>
            </a:r>
            <a:r>
              <a:rPr lang="en-US" dirty="0" smtClean="0"/>
              <a:t>. 2009;20:2075-2084.</a:t>
            </a:r>
            <a:endParaRPr lang="en-US" dirty="0"/>
          </a:p>
        </p:txBody>
      </p:sp>
      <p:sp>
        <p:nvSpPr>
          <p:cNvPr id="4" name="Slide Number Placeholder 3"/>
          <p:cNvSpPr>
            <a:spLocks noGrp="1"/>
          </p:cNvSpPr>
          <p:nvPr>
            <p:ph type="sldNum" sz="quarter" idx="10"/>
          </p:nvPr>
        </p:nvSpPr>
        <p:spPr/>
        <p:txBody>
          <a:bodyPr/>
          <a:lstStyle/>
          <a:p>
            <a:fld id="{F9C30826-453F-4879-941E-DEB2F0836B09}" type="slidenum">
              <a:rPr lang="en-US" smtClean="0"/>
              <a:t>36</a:t>
            </a:fld>
            <a:endParaRPr lang="en-US"/>
          </a:p>
        </p:txBody>
      </p:sp>
    </p:spTree>
    <p:extLst>
      <p:ext uri="{BB962C8B-B14F-4D97-AF65-F5344CB8AC3E}">
        <p14:creationId xmlns:p14="http://schemas.microsoft.com/office/powerpoint/2010/main" val="34702178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854" indent="-285713" eaLnBrk="0" hangingPunct="0">
              <a:defRPr>
                <a:solidFill>
                  <a:schemeClr val="tx1"/>
                </a:solidFill>
                <a:latin typeface="Arial" pitchFamily="34" charset="0"/>
              </a:defRPr>
            </a:lvl2pPr>
            <a:lvl3pPr marL="1142852" indent="-228571" eaLnBrk="0" hangingPunct="0">
              <a:defRPr>
                <a:solidFill>
                  <a:schemeClr val="tx1"/>
                </a:solidFill>
                <a:latin typeface="Arial" pitchFamily="34" charset="0"/>
              </a:defRPr>
            </a:lvl3pPr>
            <a:lvl4pPr marL="1599993" indent="-228571" eaLnBrk="0" hangingPunct="0">
              <a:defRPr>
                <a:solidFill>
                  <a:schemeClr val="tx1"/>
                </a:solidFill>
                <a:latin typeface="Arial" pitchFamily="34" charset="0"/>
              </a:defRPr>
            </a:lvl4pPr>
            <a:lvl5pPr marL="2057133" indent="-228571" eaLnBrk="0" hangingPunct="0">
              <a:defRPr>
                <a:solidFill>
                  <a:schemeClr val="tx1"/>
                </a:solidFill>
                <a:latin typeface="Arial" pitchFamily="34" charset="0"/>
              </a:defRPr>
            </a:lvl5pPr>
            <a:lvl6pPr marL="2514274" indent="-228571" eaLnBrk="0" fontAlgn="base" hangingPunct="0">
              <a:spcBef>
                <a:spcPct val="0"/>
              </a:spcBef>
              <a:spcAft>
                <a:spcPct val="0"/>
              </a:spcAft>
              <a:defRPr>
                <a:solidFill>
                  <a:schemeClr val="tx1"/>
                </a:solidFill>
                <a:latin typeface="Arial" pitchFamily="34" charset="0"/>
              </a:defRPr>
            </a:lvl6pPr>
            <a:lvl7pPr marL="2971415" indent="-228571" eaLnBrk="0" fontAlgn="base" hangingPunct="0">
              <a:spcBef>
                <a:spcPct val="0"/>
              </a:spcBef>
              <a:spcAft>
                <a:spcPct val="0"/>
              </a:spcAft>
              <a:defRPr>
                <a:solidFill>
                  <a:schemeClr val="tx1"/>
                </a:solidFill>
                <a:latin typeface="Arial" pitchFamily="34" charset="0"/>
              </a:defRPr>
            </a:lvl7pPr>
            <a:lvl8pPr marL="3428556" indent="-228571" eaLnBrk="0" fontAlgn="base" hangingPunct="0">
              <a:spcBef>
                <a:spcPct val="0"/>
              </a:spcBef>
              <a:spcAft>
                <a:spcPct val="0"/>
              </a:spcAft>
              <a:defRPr>
                <a:solidFill>
                  <a:schemeClr val="tx1"/>
                </a:solidFill>
                <a:latin typeface="Arial" pitchFamily="34" charset="0"/>
              </a:defRPr>
            </a:lvl8pPr>
            <a:lvl9pPr marL="3885696" indent="-228571" eaLnBrk="0" fontAlgn="base" hangingPunct="0">
              <a:spcBef>
                <a:spcPct val="0"/>
              </a:spcBef>
              <a:spcAft>
                <a:spcPct val="0"/>
              </a:spcAft>
              <a:defRPr>
                <a:solidFill>
                  <a:schemeClr val="tx1"/>
                </a:solidFill>
                <a:latin typeface="Arial" pitchFamily="34" charset="0"/>
              </a:defRPr>
            </a:lvl9pPr>
          </a:lstStyle>
          <a:p>
            <a:pPr eaLnBrk="1" hangingPunct="1"/>
            <a:fld id="{D358296F-5D8E-443C-8334-B47435392C26}" type="slidenum">
              <a:rPr lang="en-US" altLang="en-US" smtClean="0"/>
              <a:pPr eaLnBrk="1" hangingPunct="1"/>
              <a:t>43</a:t>
            </a:fld>
            <a:endParaRPr lang="en-US" alt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Hedayati</a:t>
            </a:r>
            <a:r>
              <a:rPr lang="en-US" dirty="0" smtClean="0"/>
              <a:t> SS, </a:t>
            </a:r>
            <a:r>
              <a:rPr lang="en-US" dirty="0" err="1" smtClean="0"/>
              <a:t>Minhajuddin</a:t>
            </a:r>
            <a:r>
              <a:rPr lang="en-US" dirty="0" smtClean="0"/>
              <a:t> AT, Toto RD, Morris DW, Rush AJ. Prevalence of major depressive episode in CKD. Am J Kidney Dis. 2009 Sep;54(3):424-32.</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Palmer SC, </a:t>
            </a:r>
            <a:r>
              <a:rPr lang="en-US" dirty="0" err="1" smtClean="0"/>
              <a:t>Vecchio</a:t>
            </a:r>
            <a:r>
              <a:rPr lang="en-US" dirty="0" smtClean="0"/>
              <a:t> M, Craig JC, </a:t>
            </a:r>
            <a:r>
              <a:rPr lang="en-US" dirty="0" err="1" smtClean="0"/>
              <a:t>Tonelli</a:t>
            </a:r>
            <a:r>
              <a:rPr lang="en-US" dirty="0" smtClean="0"/>
              <a:t> M, Johnson DW, </a:t>
            </a:r>
            <a:r>
              <a:rPr lang="en-US" dirty="0" err="1" smtClean="0"/>
              <a:t>Nicolucci</a:t>
            </a:r>
            <a:r>
              <a:rPr lang="en-US" dirty="0" smtClean="0"/>
              <a:t> A, </a:t>
            </a:r>
            <a:r>
              <a:rPr lang="en-US" dirty="0" err="1" smtClean="0"/>
              <a:t>Pellegrini</a:t>
            </a:r>
            <a:r>
              <a:rPr lang="en-US" dirty="0" smtClean="0"/>
              <a:t> F, </a:t>
            </a:r>
            <a:r>
              <a:rPr lang="en-US" dirty="0" err="1" smtClean="0"/>
              <a:t>Saglimbene</a:t>
            </a:r>
            <a:r>
              <a:rPr lang="en-US" dirty="0" smtClean="0"/>
              <a:t> V, </a:t>
            </a:r>
            <a:r>
              <a:rPr lang="en-US" dirty="0" err="1" smtClean="0"/>
              <a:t>Logroscino</a:t>
            </a:r>
            <a:r>
              <a:rPr lang="en-US" dirty="0" smtClean="0"/>
              <a:t> G, </a:t>
            </a:r>
            <a:r>
              <a:rPr lang="en-US" dirty="0" err="1" smtClean="0"/>
              <a:t>Hedayati</a:t>
            </a:r>
            <a:r>
              <a:rPr lang="en-US" dirty="0" smtClean="0"/>
              <a:t> SS, </a:t>
            </a:r>
            <a:r>
              <a:rPr lang="en-US" dirty="0" err="1" smtClean="0"/>
              <a:t>Strippoli</a:t>
            </a:r>
            <a:r>
              <a:rPr lang="en-US" dirty="0" smtClean="0"/>
              <a:t> GF. Association between depression and death in people with CKD: a meta-analysis of cohort studies. Am J Kidney Dis. 2013 Sep;62(3):493-505.</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Kimmel PL, Peterson RA, </a:t>
            </a:r>
            <a:r>
              <a:rPr lang="en-US" dirty="0" err="1" smtClean="0"/>
              <a:t>Weihs</a:t>
            </a:r>
            <a:r>
              <a:rPr lang="en-US" dirty="0" smtClean="0"/>
              <a:t> KL, </a:t>
            </a:r>
            <a:r>
              <a:rPr lang="en-US" dirty="0" err="1" smtClean="0"/>
              <a:t>Simmens</a:t>
            </a:r>
            <a:r>
              <a:rPr lang="en-US" dirty="0" smtClean="0"/>
              <a:t> SJ, Alleyne S, Cruz I, </a:t>
            </a:r>
            <a:r>
              <a:rPr lang="en-US" dirty="0" err="1" smtClean="0"/>
              <a:t>Veis</a:t>
            </a:r>
            <a:r>
              <a:rPr lang="en-US" dirty="0" smtClean="0"/>
              <a:t> JH. Multiple measurements of depression predict mortality in a longitudinal study of chronic hemodialysis outpatients. Kidney Int. 2000 May;57(5):2093-8.</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Tsai YC, Chiu YW, Hung CC, Hwang SJ, Tsai JC, Wang SL, Lin MY, Chen HC. Association of symptoms of depression with progression of CKD. </a:t>
            </a:r>
          </a:p>
          <a:p>
            <a:r>
              <a:rPr lang="en-US" dirty="0" smtClean="0"/>
              <a:t>Am J Kidney Dis. 2012 Jul;60(1):54-61. </a:t>
            </a:r>
            <a:endParaRPr lang="en-US" dirty="0"/>
          </a:p>
        </p:txBody>
      </p:sp>
      <p:sp>
        <p:nvSpPr>
          <p:cNvPr id="4" name="Slide Number Placeholder 3"/>
          <p:cNvSpPr>
            <a:spLocks noGrp="1"/>
          </p:cNvSpPr>
          <p:nvPr>
            <p:ph type="sldNum" sz="quarter" idx="10"/>
          </p:nvPr>
        </p:nvSpPr>
        <p:spPr/>
        <p:txBody>
          <a:bodyPr/>
          <a:lstStyle/>
          <a:p>
            <a:fld id="{F9C30826-453F-4879-941E-DEB2F0836B09}" type="slidenum">
              <a:rPr lang="en-US" smtClean="0"/>
              <a:t>45</a:t>
            </a:fld>
            <a:endParaRPr lang="en-US"/>
          </a:p>
        </p:txBody>
      </p:sp>
    </p:spTree>
    <p:extLst>
      <p:ext uri="{BB962C8B-B14F-4D97-AF65-F5344CB8AC3E}">
        <p14:creationId xmlns:p14="http://schemas.microsoft.com/office/powerpoint/2010/main" val="38690232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correct answer is E.</a:t>
            </a:r>
          </a:p>
          <a:p>
            <a:endParaRPr lang="en-US" dirty="0" smtClean="0"/>
          </a:p>
          <a:p>
            <a:r>
              <a:rPr lang="en-US" dirty="0" smtClean="0"/>
              <a:t>Routine daily aspirin prophylaxis for CVD is not contraindicated in CKD. Nonsteroidal anti-inflammatory drugs (ibuprofen, naproxen) use should generally be avoided. </a:t>
            </a:r>
            <a:r>
              <a:rPr lang="en-US" sz="1200" dirty="0" smtClean="0"/>
              <a:t>ACE and ARB in combination is not recommended.</a:t>
            </a:r>
            <a:endParaRPr lang="en-US" dirty="0"/>
          </a:p>
        </p:txBody>
      </p:sp>
      <p:sp>
        <p:nvSpPr>
          <p:cNvPr id="4" name="Slide Number Placeholder 3"/>
          <p:cNvSpPr>
            <a:spLocks noGrp="1"/>
          </p:cNvSpPr>
          <p:nvPr>
            <p:ph type="sldNum" sz="quarter" idx="10"/>
          </p:nvPr>
        </p:nvSpPr>
        <p:spPr/>
        <p:txBody>
          <a:bodyPr/>
          <a:lstStyle/>
          <a:p>
            <a:fld id="{F9C30826-453F-4879-941E-DEB2F0836B09}" type="slidenum">
              <a:rPr lang="en-US" smtClean="0"/>
              <a:t>3</a:t>
            </a:fld>
            <a:endParaRPr lang="en-US"/>
          </a:p>
        </p:txBody>
      </p:sp>
    </p:spTree>
    <p:extLst>
      <p:ext uri="{BB962C8B-B14F-4D97-AF65-F5344CB8AC3E}">
        <p14:creationId xmlns:p14="http://schemas.microsoft.com/office/powerpoint/2010/main" val="24250636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Ethnicity has been associated with advanced CKD, poorly controlled diabetes and high risk of cardiovascular disease.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Arial" charset="0"/>
                <a:ea typeface="ＭＳ Ｐゴシック" pitchFamily="34" charset="-128"/>
              </a:defRPr>
            </a:lvl1pPr>
            <a:lvl2pPr marL="742935" indent="-285744" eaLnBrk="0" hangingPunct="0">
              <a:defRPr sz="4000">
                <a:solidFill>
                  <a:schemeClr val="tx1"/>
                </a:solidFill>
                <a:latin typeface="Arial" charset="0"/>
                <a:ea typeface="ＭＳ Ｐゴシック" pitchFamily="34" charset="-128"/>
              </a:defRPr>
            </a:lvl2pPr>
            <a:lvl3pPr marL="1142977" indent="-228596" eaLnBrk="0" hangingPunct="0">
              <a:defRPr sz="4000">
                <a:solidFill>
                  <a:schemeClr val="tx1"/>
                </a:solidFill>
                <a:latin typeface="Arial" charset="0"/>
                <a:ea typeface="ＭＳ Ｐゴシック" pitchFamily="34" charset="-128"/>
              </a:defRPr>
            </a:lvl3pPr>
            <a:lvl4pPr marL="1600168" indent="-228596" eaLnBrk="0" hangingPunct="0">
              <a:defRPr sz="4000">
                <a:solidFill>
                  <a:schemeClr val="tx1"/>
                </a:solidFill>
                <a:latin typeface="Arial" charset="0"/>
                <a:ea typeface="ＭＳ Ｐゴシック" pitchFamily="34" charset="-128"/>
              </a:defRPr>
            </a:lvl4pPr>
            <a:lvl5pPr marL="2057359" indent="-228596" eaLnBrk="0" hangingPunct="0">
              <a:defRPr sz="4000">
                <a:solidFill>
                  <a:schemeClr val="tx1"/>
                </a:solidFill>
                <a:latin typeface="Arial" charset="0"/>
                <a:ea typeface="ＭＳ Ｐゴシック" pitchFamily="34" charset="-128"/>
              </a:defRPr>
            </a:lvl5pPr>
            <a:lvl6pPr marL="2514550" indent="-228596" algn="ctr" eaLnBrk="0" fontAlgn="base" hangingPunct="0">
              <a:spcBef>
                <a:spcPct val="0"/>
              </a:spcBef>
              <a:spcAft>
                <a:spcPct val="0"/>
              </a:spcAft>
              <a:defRPr sz="4000">
                <a:solidFill>
                  <a:schemeClr val="tx1"/>
                </a:solidFill>
                <a:latin typeface="Arial" charset="0"/>
                <a:ea typeface="ＭＳ Ｐゴシック" pitchFamily="34" charset="-128"/>
              </a:defRPr>
            </a:lvl6pPr>
            <a:lvl7pPr marL="2971741" indent="-228596" algn="ctr" eaLnBrk="0" fontAlgn="base" hangingPunct="0">
              <a:spcBef>
                <a:spcPct val="0"/>
              </a:spcBef>
              <a:spcAft>
                <a:spcPct val="0"/>
              </a:spcAft>
              <a:defRPr sz="4000">
                <a:solidFill>
                  <a:schemeClr val="tx1"/>
                </a:solidFill>
                <a:latin typeface="Arial" charset="0"/>
                <a:ea typeface="ＭＳ Ｐゴシック" pitchFamily="34" charset="-128"/>
              </a:defRPr>
            </a:lvl7pPr>
            <a:lvl8pPr marL="3428932" indent="-228596" algn="ctr" eaLnBrk="0" fontAlgn="base" hangingPunct="0">
              <a:spcBef>
                <a:spcPct val="0"/>
              </a:spcBef>
              <a:spcAft>
                <a:spcPct val="0"/>
              </a:spcAft>
              <a:defRPr sz="4000">
                <a:solidFill>
                  <a:schemeClr val="tx1"/>
                </a:solidFill>
                <a:latin typeface="Arial" charset="0"/>
                <a:ea typeface="ＭＳ Ｐゴシック" pitchFamily="34" charset="-128"/>
              </a:defRPr>
            </a:lvl8pPr>
            <a:lvl9pPr marL="3886122" indent="-228596" algn="ctr" eaLnBrk="0" fontAlgn="base" hangingPunct="0">
              <a:spcBef>
                <a:spcPct val="0"/>
              </a:spcBef>
              <a:spcAft>
                <a:spcPct val="0"/>
              </a:spcAft>
              <a:defRPr sz="4000">
                <a:solidFill>
                  <a:schemeClr val="tx1"/>
                </a:solidFill>
                <a:latin typeface="Arial" charset="0"/>
                <a:ea typeface="ＭＳ Ｐゴシック" pitchFamily="34" charset="-128"/>
              </a:defRPr>
            </a:lvl9pPr>
          </a:lstStyle>
          <a:p>
            <a:fld id="{3494D2CF-3D0B-4AF2-B1FE-F5405F5DDD86}" type="slidenum">
              <a:rPr lang="en-US" sz="1200">
                <a:solidFill>
                  <a:srgbClr val="000000"/>
                </a:solidFill>
              </a:rPr>
              <a:pPr/>
              <a:t>4</a:t>
            </a:fld>
            <a:endParaRPr lang="en-US" sz="1200">
              <a:solidFill>
                <a:srgbClr val="000000"/>
              </a:solidFill>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381">
              <a:defRPr/>
            </a:pPr>
            <a:r>
              <a:rPr lang="en-US" dirty="0"/>
              <a:t>The correct answer is E. This patient has CKD G3bA1 with no indication for nephrology referral. Answer B is incorrect as the </a:t>
            </a:r>
            <a:r>
              <a:rPr lang="en-US" dirty="0" err="1"/>
              <a:t>eGFR</a:t>
            </a:r>
            <a:r>
              <a:rPr lang="en-US" dirty="0"/>
              <a:t> trend reflects rapid progression of CKD, which is defined as a sustained decline of more than 5 ml/min/1.73 m</a:t>
            </a:r>
            <a:r>
              <a:rPr lang="en-US" baseline="30000" dirty="0"/>
              <a:t>2</a:t>
            </a:r>
            <a:r>
              <a:rPr lang="en-US" dirty="0"/>
              <a:t> per year. Answer A and C are incorrect with low </a:t>
            </a:r>
            <a:r>
              <a:rPr lang="en-US" dirty="0" err="1"/>
              <a:t>eGFR</a:t>
            </a:r>
            <a:r>
              <a:rPr lang="en-US" dirty="0"/>
              <a:t> (G4) and severe albuminuria (A3) as indications for nephrology referral, respectively. Answer D is incorrect as a hereditary cause of CKD.</a:t>
            </a:r>
          </a:p>
          <a:p>
            <a:pPr eaLnBrk="1" hangingPunct="1"/>
            <a:endParaRPr lang="en-US" dirty="0" smtClean="0">
              <a:latin typeface="Arial"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Earlier referral might also be acceptable, and should be a clinical judgment, based on age, etiology, and rate of decline of kidney function.</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Key to Figure:</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Colors:</a:t>
            </a:r>
            <a:r>
              <a:rPr lang="en-US" sz="1200" kern="1200" dirty="0" smtClean="0">
                <a:solidFill>
                  <a:schemeClr val="tx1"/>
                </a:solidFill>
                <a:effectLst/>
                <a:latin typeface="+mn-lt"/>
                <a:ea typeface="+mn-ea"/>
                <a:cs typeface="+mn-cs"/>
              </a:rPr>
              <a:t> Represents the risk for progression, morbidity and mortality by color from best to worst.  </a:t>
            </a:r>
          </a:p>
          <a:p>
            <a:r>
              <a:rPr lang="en-US" sz="1200" kern="1200" dirty="0" smtClean="0">
                <a:solidFill>
                  <a:schemeClr val="tx1"/>
                </a:solidFill>
                <a:effectLst/>
                <a:latin typeface="+mn-lt"/>
                <a:ea typeface="+mn-ea"/>
                <a:cs typeface="+mn-cs"/>
              </a:rPr>
              <a:t>Green: low risk (if no other markers of kidney disease, no CKD); Yellow: moderately increased risk; </a:t>
            </a:r>
            <a:r>
              <a:rPr lang="en-US" sz="1200" u="sng" kern="1200" dirty="0" smtClean="0">
                <a:solidFill>
                  <a:schemeClr val="tx1"/>
                </a:solidFill>
                <a:effectLst/>
                <a:latin typeface="+mn-lt"/>
                <a:ea typeface="+mn-ea"/>
                <a:cs typeface="+mn-cs"/>
              </a:rPr>
              <a:t>Orange</a:t>
            </a:r>
            <a:r>
              <a:rPr lang="en-US" sz="1200" kern="1200" dirty="0" smtClean="0">
                <a:solidFill>
                  <a:schemeClr val="tx1"/>
                </a:solidFill>
                <a:effectLst/>
                <a:latin typeface="+mn-lt"/>
                <a:ea typeface="+mn-ea"/>
                <a:cs typeface="+mn-cs"/>
              </a:rPr>
              <a:t>: high risk;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Red, very high risk.</a:t>
            </a:r>
          </a:p>
          <a:p>
            <a:r>
              <a:rPr lang="en-US" sz="1200" b="1" kern="1200" dirty="0" smtClean="0">
                <a:solidFill>
                  <a:schemeClr val="tx1"/>
                </a:solidFill>
                <a:effectLst/>
                <a:latin typeface="+mn-lt"/>
                <a:ea typeface="+mn-ea"/>
                <a:cs typeface="+mn-cs"/>
              </a:rPr>
              <a:t>Numbers:</a:t>
            </a:r>
            <a:r>
              <a:rPr lang="en-US" sz="1200" kern="1200" dirty="0" smtClean="0">
                <a:solidFill>
                  <a:schemeClr val="tx1"/>
                </a:solidFill>
                <a:effectLst/>
                <a:latin typeface="+mn-lt"/>
                <a:ea typeface="+mn-ea"/>
                <a:cs typeface="+mn-cs"/>
              </a:rPr>
              <a:t>  Represent a recommendation for the number of times per year the patient should be monitored.</a:t>
            </a:r>
          </a:p>
          <a:p>
            <a:r>
              <a:rPr lang="en-US" sz="1200" b="1" kern="1200" dirty="0" smtClean="0">
                <a:solidFill>
                  <a:schemeClr val="tx1"/>
                </a:solidFill>
                <a:effectLst/>
                <a:latin typeface="+mn-lt"/>
                <a:ea typeface="+mn-ea"/>
                <a:cs typeface="+mn-cs"/>
              </a:rPr>
              <a:t>Refer:</a:t>
            </a:r>
            <a:r>
              <a:rPr lang="en-US" sz="1200" kern="1200" dirty="0" smtClean="0">
                <a:solidFill>
                  <a:schemeClr val="tx1"/>
                </a:solidFill>
                <a:effectLst/>
                <a:latin typeface="+mn-lt"/>
                <a:ea typeface="+mn-ea"/>
                <a:cs typeface="+mn-cs"/>
              </a:rPr>
              <a:t>  Indicates that nephrology referral and services are recommended.</a:t>
            </a:r>
          </a:p>
          <a:p>
            <a:r>
              <a:rPr lang="en-US" sz="1200" kern="1200" dirty="0" smtClean="0">
                <a:solidFill>
                  <a:schemeClr val="tx1"/>
                </a:solidFill>
                <a:effectLst/>
                <a:latin typeface="+mn-lt"/>
                <a:ea typeface="+mn-ea"/>
                <a:cs typeface="+mn-cs"/>
              </a:rPr>
              <a:t>*Referring clinicians may wish to discuss with their nephrology service depending on local arrangements regarding monitoring or referral.</a:t>
            </a:r>
          </a:p>
          <a:p>
            <a:r>
              <a:rPr lang="en-US" sz="1200" kern="1200" dirty="0" smtClean="0">
                <a:solidFill>
                  <a:schemeClr val="tx1"/>
                </a:solidFill>
                <a:effectLst/>
                <a:latin typeface="+mn-lt"/>
                <a:ea typeface="+mn-ea"/>
                <a:cs typeface="+mn-cs"/>
              </a:rPr>
              <a:t>Adapted with permission from KDIGO 2012</a:t>
            </a:r>
            <a:endParaRPr lang="en-US" dirty="0"/>
          </a:p>
        </p:txBody>
      </p:sp>
      <p:sp>
        <p:nvSpPr>
          <p:cNvPr id="4" name="Slide Number Placeholder 3"/>
          <p:cNvSpPr>
            <a:spLocks noGrp="1"/>
          </p:cNvSpPr>
          <p:nvPr>
            <p:ph type="sldNum" sz="quarter" idx="10"/>
          </p:nvPr>
        </p:nvSpPr>
        <p:spPr/>
        <p:txBody>
          <a:bodyPr/>
          <a:lstStyle/>
          <a:p>
            <a:fld id="{F9C30826-453F-4879-941E-DEB2F0836B09}" type="slidenum">
              <a:rPr lang="en-US" smtClean="0"/>
              <a:t>9</a:t>
            </a:fld>
            <a:endParaRPr lang="en-US"/>
          </a:p>
        </p:txBody>
      </p:sp>
    </p:spTree>
    <p:extLst>
      <p:ext uri="{BB962C8B-B14F-4D97-AF65-F5344CB8AC3E}">
        <p14:creationId xmlns:p14="http://schemas.microsoft.com/office/powerpoint/2010/main" val="2842203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Serum creatinine alone should not be used to estimate kidney function. A rise in blood creatinine levels is observed only after significant loss of functioning nephrons.</a:t>
            </a:r>
          </a:p>
          <a:p>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Estimates of GFR (</a:t>
            </a:r>
            <a:r>
              <a:rPr lang="en-US" sz="1200" dirty="0" err="1" smtClean="0"/>
              <a:t>eGFR</a:t>
            </a:r>
            <a:r>
              <a:rPr lang="en-US" sz="1200" dirty="0" smtClean="0"/>
              <a:t>) is considered a better way to measure kidney function. </a:t>
            </a:r>
            <a:r>
              <a:rPr lang="en-US" sz="1200" dirty="0" err="1" smtClean="0"/>
              <a:t>eGFR</a:t>
            </a:r>
            <a:r>
              <a:rPr lang="en-US" sz="1200" dirty="0" smtClean="0"/>
              <a:t> utilizes equations that use serum creatinine levels and some or all of the following variables: gender, age, weight, and race.</a:t>
            </a:r>
          </a:p>
          <a:p>
            <a:endParaRPr lang="en-US" dirty="0" smtClean="0"/>
          </a:p>
          <a:p>
            <a:r>
              <a:rPr lang="en-US" dirty="0" smtClean="0"/>
              <a:t>Glomerular filtration rate (GFR) is considered the best overall index of kidney function. Normal GFR varies according to age, sex, and body size, and declines with age. The National Kidney Foundation recommends using the CKD-EPI Creatinine Equation (2009) to estimate GFR.</a:t>
            </a:r>
          </a:p>
          <a:p>
            <a:endParaRPr lang="en-US" sz="2000" dirty="0" smtClean="0"/>
          </a:p>
          <a:p>
            <a:r>
              <a:rPr lang="en-US" sz="2000" dirty="0" smtClean="0"/>
              <a:t>No methods to estimate GFR unless patient is in steady state. All are of limited value for patients at extremes of age, over/underweight, amputees, non black/white racial groups.</a:t>
            </a:r>
          </a:p>
          <a:p>
            <a:pPr marL="342900" lvl="0" indent="-342900">
              <a:buFont typeface="Arial" panose="020B0604020202020204" pitchFamily="34" charset="0"/>
              <a:buChar char="•"/>
            </a:pPr>
            <a:r>
              <a:rPr lang="en-US" sz="2000" dirty="0" smtClean="0"/>
              <a:t>MDRD</a:t>
            </a:r>
          </a:p>
          <a:p>
            <a:pPr marL="342900" lvl="0" indent="-342900">
              <a:buFont typeface="Arial" panose="020B0604020202020204" pitchFamily="34" charset="0"/>
              <a:buChar char="•"/>
            </a:pPr>
            <a:r>
              <a:rPr lang="en-US" sz="2000" dirty="0" err="1" smtClean="0"/>
              <a:t>Cockroft</a:t>
            </a:r>
            <a:r>
              <a:rPr lang="en-US" sz="2000" dirty="0" smtClean="0"/>
              <a:t> Gault</a:t>
            </a:r>
          </a:p>
          <a:p>
            <a:pPr marL="342900" lvl="0" indent="-342900">
              <a:buFont typeface="Arial" panose="020B0604020202020204" pitchFamily="34" charset="0"/>
              <a:buChar char="•"/>
            </a:pPr>
            <a:r>
              <a:rPr lang="en-US" sz="2000" dirty="0" smtClean="0"/>
              <a:t>CKD-EPI (Preferred)</a:t>
            </a:r>
          </a:p>
          <a:p>
            <a:pPr marL="342900" lvl="0" indent="-342900">
              <a:buFont typeface="Arial" panose="020B0604020202020204" pitchFamily="34" charset="0"/>
              <a:buChar char="•"/>
            </a:pPr>
            <a:endParaRPr lang="en-US" sz="2000" dirty="0" smtClean="0"/>
          </a:p>
          <a:p>
            <a:r>
              <a:rPr lang="en-US" sz="2000" b="0" i="0" u="none" strike="noStrike" kern="1200" baseline="0" dirty="0" smtClean="0">
                <a:solidFill>
                  <a:schemeClr val="tx1"/>
                </a:solidFill>
                <a:latin typeface="+mn-lt"/>
                <a:ea typeface="+mn-ea"/>
                <a:cs typeface="+mn-cs"/>
              </a:rPr>
              <a:t>The MDRD equation was the first and most widely used </a:t>
            </a:r>
            <a:r>
              <a:rPr lang="en-US" sz="2000" b="0" i="0" u="none" strike="noStrike" kern="1200" baseline="0" dirty="0" err="1" smtClean="0">
                <a:solidFill>
                  <a:schemeClr val="tx1"/>
                </a:solidFill>
                <a:latin typeface="+mn-lt"/>
                <a:ea typeface="+mn-ea"/>
                <a:cs typeface="+mn-cs"/>
              </a:rPr>
              <a:t>eGFRcr</a:t>
            </a:r>
            <a:r>
              <a:rPr lang="en-US" sz="2000" b="0" i="0" u="none" strike="noStrike" kern="1200" baseline="0" dirty="0" smtClean="0">
                <a:solidFill>
                  <a:schemeClr val="tx1"/>
                </a:solidFill>
                <a:latin typeface="+mn-lt"/>
                <a:ea typeface="+mn-ea"/>
                <a:cs typeface="+mn-cs"/>
              </a:rPr>
              <a:t> equation with a known calibration. Recommended by NKF KDOQI 2002.</a:t>
            </a:r>
            <a:endParaRPr lang="en-US" sz="2000" dirty="0" smtClean="0"/>
          </a:p>
          <a:p>
            <a:endParaRPr lang="en-US" sz="2000" dirty="0" smtClean="0"/>
          </a:p>
          <a:p>
            <a:r>
              <a:rPr lang="en-US" sz="2000" dirty="0" smtClean="0"/>
              <a:t>The CKD-EPI (2009) equation i</a:t>
            </a:r>
            <a:r>
              <a:rPr lang="en-US" sz="2000" b="0" i="0" u="none" strike="noStrike" kern="1200" baseline="0" dirty="0" smtClean="0">
                <a:solidFill>
                  <a:schemeClr val="tx1"/>
                </a:solidFill>
                <a:latin typeface="+mn-lt"/>
                <a:ea typeface="+mn-ea"/>
                <a:cs typeface="+mn-cs"/>
              </a:rPr>
              <a:t>mproves on the MDRD Study equation, particularly in reducing bias at </a:t>
            </a:r>
            <a:r>
              <a:rPr lang="en-US" sz="2000" b="0" i="0" u="none" strike="noStrike" kern="1200" baseline="0" dirty="0" err="1" smtClean="0">
                <a:solidFill>
                  <a:schemeClr val="tx1"/>
                </a:solidFill>
                <a:latin typeface="+mn-lt"/>
                <a:ea typeface="+mn-ea"/>
                <a:cs typeface="+mn-cs"/>
              </a:rPr>
              <a:t>eGFR</a:t>
            </a:r>
            <a:r>
              <a:rPr lang="en-US" sz="2000" b="0" i="0" u="none" strike="noStrike" kern="1200" baseline="0" dirty="0" smtClean="0">
                <a:solidFill>
                  <a:schemeClr val="tx1"/>
                </a:solidFill>
                <a:latin typeface="+mn-lt"/>
                <a:ea typeface="+mn-ea"/>
                <a:cs typeface="+mn-cs"/>
              </a:rPr>
              <a:t> &gt;60 allowing for reporting across the full range of </a:t>
            </a:r>
            <a:r>
              <a:rPr lang="en-US" sz="2000" b="0" i="0" u="none" strike="noStrike" kern="1200" baseline="0" dirty="0" err="1" smtClean="0">
                <a:solidFill>
                  <a:schemeClr val="tx1"/>
                </a:solidFill>
                <a:latin typeface="+mn-lt"/>
                <a:ea typeface="+mn-ea"/>
                <a:cs typeface="+mn-cs"/>
              </a:rPr>
              <a:t>eGFR</a:t>
            </a:r>
            <a:r>
              <a:rPr lang="en-US" sz="2000" b="0" i="0" u="none" strike="noStrike" kern="1200" baseline="0" dirty="0" smtClean="0">
                <a:solidFill>
                  <a:schemeClr val="tx1"/>
                </a:solidFill>
                <a:latin typeface="+mn-lt"/>
                <a:ea typeface="+mn-ea"/>
                <a:cs typeface="+mn-cs"/>
              </a:rPr>
              <a:t>. </a:t>
            </a:r>
            <a:r>
              <a:rPr lang="en-US" sz="2000" b="0" i="0" u="none" strike="noStrike" kern="1200" baseline="0" smtClean="0">
                <a:solidFill>
                  <a:schemeClr val="tx1"/>
                </a:solidFill>
                <a:latin typeface="+mn-lt"/>
                <a:ea typeface="+mn-ea"/>
                <a:cs typeface="+mn-cs"/>
              </a:rPr>
              <a:t>Recommended by KDIGO 2013</a:t>
            </a:r>
            <a:endParaRPr lang="en-US" sz="2000" smtClean="0"/>
          </a:p>
          <a:p>
            <a:pPr lvl="0"/>
            <a:endParaRPr lang="en-US" sz="2000" dirty="0" smtClean="0"/>
          </a:p>
          <a:p>
            <a:pPr marL="0" lvl="0" indent="0">
              <a:buFont typeface="Arial" panose="020B0604020202020204" pitchFamily="34" charset="0"/>
              <a:buNone/>
            </a:pPr>
            <a:r>
              <a:rPr lang="en-US" sz="2000" dirty="0" smtClean="0"/>
              <a:t>Adjust for body size for most accurate </a:t>
            </a:r>
            <a:r>
              <a:rPr lang="en-US" sz="2000" dirty="0" err="1" smtClean="0"/>
              <a:t>eGFR</a:t>
            </a:r>
            <a:r>
              <a:rPr lang="en-US" sz="2000" dirty="0" smtClean="0"/>
              <a:t> with MDRD and CKD-EPI Creatinine Clearance</a:t>
            </a:r>
          </a:p>
          <a:p>
            <a:pPr>
              <a:lnSpc>
                <a:spcPct val="80000"/>
              </a:lnSpc>
            </a:pPr>
            <a:endParaRPr lang="en-US" altLang="en-US" sz="2000" dirty="0" smtClean="0"/>
          </a:p>
          <a:p>
            <a:pPr>
              <a:lnSpc>
                <a:spcPct val="80000"/>
              </a:lnSpc>
            </a:pPr>
            <a:r>
              <a:rPr lang="en-US" altLang="en-US" sz="2000" dirty="0" smtClean="0"/>
              <a:t>GFR calculators are available online at </a:t>
            </a:r>
            <a:r>
              <a:rPr lang="en-US" altLang="en-US" sz="2000" dirty="0" smtClean="0">
                <a:hlinkClick r:id="rId3"/>
              </a:rPr>
              <a:t>www.kidney.org/GFR</a:t>
            </a:r>
            <a:r>
              <a:rPr lang="en-US" altLang="en-US" sz="2000" dirty="0" smtClean="0"/>
              <a:t>.</a:t>
            </a:r>
          </a:p>
          <a:p>
            <a:endParaRPr lang="en-US" dirty="0" smtClean="0"/>
          </a:p>
          <a:p>
            <a:r>
              <a:rPr lang="en-US" sz="1200" b="1" i="0" u="none" strike="noStrike" kern="1200" baseline="0" dirty="0" smtClean="0">
                <a:solidFill>
                  <a:schemeClr val="tx1"/>
                </a:solidFill>
                <a:latin typeface="+mn-lt"/>
                <a:ea typeface="+mn-ea"/>
                <a:cs typeface="+mn-cs"/>
              </a:rPr>
              <a:t>Summary of the MDRD Study and CKD-EPI Estimating Equations</a:t>
            </a:r>
            <a:endParaRPr lang="en-US" dirty="0" smtClean="0"/>
          </a:p>
          <a:p>
            <a:r>
              <a:rPr lang="en-US" dirty="0" smtClean="0"/>
              <a:t>https://www.kidney.org/sites/default/files/docs/mdrd-study-and-ckd-epi-gfr-estimating-equations-summary-ta.pdf</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Calculators for Health Care Professionals</a:t>
            </a:r>
          </a:p>
          <a:p>
            <a:r>
              <a:rPr lang="en-US" dirty="0" smtClean="0"/>
              <a:t>http://www.kidney.org/professionals/KDOQI/gfr_calculator</a:t>
            </a:r>
          </a:p>
          <a:p>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F9C30826-453F-4879-941E-DEB2F0836B09}" type="slidenum">
              <a:rPr lang="en-US" smtClean="0"/>
              <a:t>10</a:t>
            </a:fld>
            <a:endParaRPr lang="en-US"/>
          </a:p>
        </p:txBody>
      </p:sp>
    </p:spTree>
    <p:extLst>
      <p:ext uri="{BB962C8B-B14F-4D97-AF65-F5344CB8AC3E}">
        <p14:creationId xmlns:p14="http://schemas.microsoft.com/office/powerpoint/2010/main" val="3444745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This slide shows the average values of estimated GFR by decade in the general population.</a:t>
            </a:r>
            <a:r>
              <a:rPr lang="en-US" altLang="en-US" baseline="30000" dirty="0" smtClean="0"/>
              <a:t>1</a:t>
            </a:r>
          </a:p>
          <a:p>
            <a:pPr eaLnBrk="1" hangingPunct="1"/>
            <a:endParaRPr lang="en-US" altLang="en-US" dirty="0" smtClean="0"/>
          </a:p>
          <a:p>
            <a:pPr eaLnBrk="1" hangingPunct="1"/>
            <a:r>
              <a:rPr lang="en-US" altLang="en-US" dirty="0" smtClean="0"/>
              <a:t>GFR declines gradually with age, even in people without kidney disease. However, there appears to be substantial variation among individuals and the reasons for decline are not known. Although the age-related decline in GFR was formerly considered part of normal aging, decreased GFR in the elderly is an independent predictor of adverse outcomes, such as death and cardiovascular disease. In addition, decreased GFR in the elderly requires adjustment in drug dosages, as with other patients with CKD.</a:t>
            </a:r>
          </a:p>
          <a:p>
            <a:pPr eaLnBrk="1" hangingPunct="1"/>
            <a:endParaRPr lang="en-US" altLang="en-US" dirty="0" smtClean="0"/>
          </a:p>
          <a:p>
            <a:pPr eaLnBrk="1" hangingPunct="1"/>
            <a:r>
              <a:rPr lang="en-US" altLang="en-US" dirty="0" smtClean="0"/>
              <a:t>1. </a:t>
            </a:r>
            <a:r>
              <a:rPr lang="en-US" altLang="en-US" dirty="0" err="1" smtClean="0"/>
              <a:t>Coresh</a:t>
            </a:r>
            <a:r>
              <a:rPr lang="en-US" altLang="en-US" dirty="0" smtClean="0"/>
              <a:t> J, Astor BC, Greene T, </a:t>
            </a:r>
            <a:r>
              <a:rPr lang="en-US" altLang="en-US" dirty="0" err="1" smtClean="0"/>
              <a:t>Eknoyan</a:t>
            </a:r>
            <a:r>
              <a:rPr lang="en-US" altLang="en-US" dirty="0" smtClean="0"/>
              <a:t> G, </a:t>
            </a:r>
            <a:r>
              <a:rPr lang="en-US" altLang="en-US" dirty="0" err="1" smtClean="0"/>
              <a:t>Levey</a:t>
            </a:r>
            <a:r>
              <a:rPr lang="en-US" altLang="en-US" dirty="0" smtClean="0"/>
              <a:t> AS. Prevalence of chronic kidney disease and decreased kidney function in the adult U.S. population: Third National Health and  Nutrition Examination Survey. </a:t>
            </a:r>
            <a:r>
              <a:rPr lang="en-US" altLang="en-US" i="1" dirty="0" smtClean="0"/>
              <a:t>Am J Kidney Dis. </a:t>
            </a:r>
            <a:r>
              <a:rPr lang="en-US" altLang="en-US" dirty="0" smtClean="0"/>
              <a:t>2003;41(1):1-12.</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endParaRPr lang="en-US" smtClean="0">
              <a:latin typeface="Arial" pitchFamily="34" charset="0"/>
            </a:endParaRPr>
          </a:p>
        </p:txBody>
      </p:sp>
      <p:sp>
        <p:nvSpPr>
          <p:cNvPr id="44036" name="Slide Number Placeholder 3"/>
          <p:cNvSpPr>
            <a:spLocks noGrp="1"/>
          </p:cNvSpPr>
          <p:nvPr>
            <p:ph type="sldNum" sz="quarter" idx="5"/>
          </p:nvPr>
        </p:nvSpPr>
        <p:spPr>
          <a:noFill/>
        </p:spPr>
        <p:txBody>
          <a:bodyPr/>
          <a:lstStyle/>
          <a:p>
            <a:fld id="{A0F37773-F3B8-480C-8490-6A0656AEE5E5}" type="slidenum">
              <a:rPr lang="en-US" smtClean="0">
                <a:latin typeface="Arial" pitchFamily="34" charset="0"/>
              </a:rPr>
              <a:pPr/>
              <a:t>19</a:t>
            </a:fld>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mn-lt"/>
              </a:rPr>
              <a:t>Fujisaki K, </a:t>
            </a:r>
            <a:r>
              <a:rPr lang="en-US" sz="1200" dirty="0" err="1" smtClean="0">
                <a:latin typeface="+mn-lt"/>
              </a:rPr>
              <a:t>Tsuruya</a:t>
            </a:r>
            <a:r>
              <a:rPr lang="en-US" sz="1200" dirty="0" smtClean="0">
                <a:latin typeface="+mn-lt"/>
              </a:rPr>
              <a:t> K, Nakano T, Taniguchi M, Higashi H, </a:t>
            </a:r>
            <a:r>
              <a:rPr lang="en-US" sz="1200" dirty="0" err="1" smtClean="0">
                <a:latin typeface="+mn-lt"/>
              </a:rPr>
              <a:t>Katafuchi</a:t>
            </a:r>
            <a:r>
              <a:rPr lang="en-US" sz="1200" dirty="0" smtClean="0">
                <a:latin typeface="+mn-lt"/>
              </a:rPr>
              <a:t> R, Kanai H, Nakayama M, Hirakata H, </a:t>
            </a:r>
            <a:r>
              <a:rPr lang="en-US" sz="1200" dirty="0" err="1" smtClean="0">
                <a:latin typeface="+mn-lt"/>
              </a:rPr>
              <a:t>Kitazono</a:t>
            </a:r>
            <a:r>
              <a:rPr lang="en-US" sz="1200" dirty="0" smtClean="0">
                <a:latin typeface="+mn-lt"/>
              </a:rPr>
              <a:t> T. Impact of combined losartan/hydrochlorothiazide on proteinuria in patients with chronic kidney disease and hypertension. </a:t>
            </a:r>
            <a:r>
              <a:rPr lang="en-US" sz="1200" i="1" dirty="0" err="1" smtClean="0">
                <a:latin typeface="+mn-lt"/>
              </a:rPr>
              <a:t>Hypertens</a:t>
            </a:r>
            <a:r>
              <a:rPr lang="en-US" sz="1200" i="1" dirty="0" smtClean="0">
                <a:latin typeface="+mn-lt"/>
              </a:rPr>
              <a:t> Res</a:t>
            </a:r>
            <a:r>
              <a:rPr lang="en-US" sz="1200" dirty="0" smtClean="0">
                <a:latin typeface="+mn-lt"/>
              </a:rPr>
              <a:t>. 2014;37(11):993-998.</a:t>
            </a:r>
            <a:endParaRPr lang="en-US" dirty="0"/>
          </a:p>
        </p:txBody>
      </p:sp>
      <p:sp>
        <p:nvSpPr>
          <p:cNvPr id="4" name="Slide Number Placeholder 3"/>
          <p:cNvSpPr>
            <a:spLocks noGrp="1"/>
          </p:cNvSpPr>
          <p:nvPr>
            <p:ph type="sldNum" sz="quarter" idx="10"/>
          </p:nvPr>
        </p:nvSpPr>
        <p:spPr/>
        <p:txBody>
          <a:bodyPr/>
          <a:lstStyle/>
          <a:p>
            <a:fld id="{F9C30826-453F-4879-941E-DEB2F0836B09}" type="slidenum">
              <a:rPr lang="en-US" smtClean="0"/>
              <a:t>20</a:t>
            </a:fld>
            <a:endParaRPr lang="en-US"/>
          </a:p>
        </p:txBody>
      </p:sp>
    </p:spTree>
    <p:extLst>
      <p:ext uri="{BB962C8B-B14F-4D97-AF65-F5344CB8AC3E}">
        <p14:creationId xmlns:p14="http://schemas.microsoft.com/office/powerpoint/2010/main" val="2185905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Avoid  combination of </a:t>
            </a:r>
            <a:r>
              <a:rPr lang="en-US" sz="1200" b="0" i="0" u="none" strike="noStrike" kern="1200" baseline="0" dirty="0" err="1" smtClean="0">
                <a:solidFill>
                  <a:schemeClr val="tx1"/>
                </a:solidFill>
                <a:latin typeface="+mn-lt"/>
                <a:ea typeface="+mn-ea"/>
                <a:cs typeface="+mn-cs"/>
              </a:rPr>
              <a:t>ACEi</a:t>
            </a:r>
            <a:r>
              <a:rPr lang="en-US" sz="1200" b="0" i="0" u="none" strike="noStrike" kern="1200" baseline="0" dirty="0" smtClean="0">
                <a:solidFill>
                  <a:schemeClr val="tx1"/>
                </a:solidFill>
                <a:latin typeface="+mn-lt"/>
                <a:ea typeface="+mn-ea"/>
                <a:cs typeface="+mn-cs"/>
              </a:rPr>
              <a:t> and ARB. Data has shown an increase in adverse events, particularly impaired kidney function and hyperkalemia.1,2</a:t>
            </a:r>
          </a:p>
          <a:p>
            <a:endParaRPr lang="en-US" sz="1200" b="0" i="0" u="none" strike="noStrike" kern="1200" baseline="0" dirty="0" smtClean="0">
              <a:solidFill>
                <a:schemeClr val="tx1"/>
              </a:solidFill>
              <a:latin typeface="+mn-lt"/>
              <a:ea typeface="+mn-ea"/>
              <a:cs typeface="+mn-cs"/>
            </a:endParaRPr>
          </a:p>
          <a:p>
            <a:r>
              <a:rPr lang="de-DE" sz="1200" b="0" i="0" u="none" strike="noStrike" kern="1200" baseline="0" dirty="0" smtClean="0">
                <a:solidFill>
                  <a:schemeClr val="tx1"/>
                </a:solidFill>
                <a:latin typeface="+mn-lt"/>
                <a:ea typeface="+mn-ea"/>
                <a:cs typeface="+mn-cs"/>
              </a:rPr>
              <a:t>1. Kunz R, Friedrich C,Wolbers M, Mann JF. Meta-analysis: </a:t>
            </a:r>
            <a:r>
              <a:rPr lang="en-US" sz="1200" b="0" i="0" u="none" strike="noStrike" kern="1200" baseline="0" dirty="0" smtClean="0">
                <a:solidFill>
                  <a:schemeClr val="tx1"/>
                </a:solidFill>
                <a:latin typeface="+mn-lt"/>
                <a:ea typeface="+mn-ea"/>
                <a:cs typeface="+mn-cs"/>
              </a:rPr>
              <a:t>effect of monotherapy and combination therapy with inhibitors of</a:t>
            </a:r>
          </a:p>
          <a:p>
            <a:r>
              <a:rPr lang="en-US" sz="1200" b="0" i="0" u="none" strike="noStrike" kern="1200" baseline="0" dirty="0" smtClean="0">
                <a:solidFill>
                  <a:schemeClr val="tx1"/>
                </a:solidFill>
                <a:latin typeface="+mn-lt"/>
                <a:ea typeface="+mn-ea"/>
                <a:cs typeface="+mn-cs"/>
              </a:rPr>
              <a:t>the renin angiotensin system on proteinuria in renal disease. </a:t>
            </a:r>
            <a:r>
              <a:rPr lang="en-US" sz="1200" b="0" i="1" u="none" strike="noStrike" kern="1200" baseline="0" dirty="0" smtClean="0">
                <a:solidFill>
                  <a:schemeClr val="tx1"/>
                </a:solidFill>
                <a:latin typeface="+mn-lt"/>
                <a:ea typeface="+mn-ea"/>
                <a:cs typeface="+mn-cs"/>
              </a:rPr>
              <a:t>Ann </a:t>
            </a:r>
            <a:r>
              <a:rPr lang="sv-SE" sz="1200" b="0" i="1" u="none" strike="noStrike" kern="1200" baseline="0" dirty="0" smtClean="0">
                <a:solidFill>
                  <a:schemeClr val="tx1"/>
                </a:solidFill>
                <a:latin typeface="+mn-lt"/>
                <a:ea typeface="+mn-ea"/>
                <a:cs typeface="+mn-cs"/>
              </a:rPr>
              <a:t>Intern Med</a:t>
            </a:r>
            <a:r>
              <a:rPr lang="sv-SE" sz="1200" b="0" i="0" u="none" strike="noStrike" kern="1200" baseline="0" dirty="0" smtClean="0">
                <a:solidFill>
                  <a:schemeClr val="tx1"/>
                </a:solidFill>
                <a:latin typeface="+mn-lt"/>
                <a:ea typeface="+mn-ea"/>
                <a:cs typeface="+mn-cs"/>
              </a:rPr>
              <a:t>. Jan 1 2008;148(1):30-48.</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2. Mann JF, </a:t>
            </a:r>
            <a:r>
              <a:rPr lang="en-US" sz="1200" b="0" i="0" u="none" strike="noStrike" kern="1200" baseline="0" dirty="0" err="1" smtClean="0">
                <a:solidFill>
                  <a:schemeClr val="tx1"/>
                </a:solidFill>
                <a:latin typeface="+mn-lt"/>
                <a:ea typeface="+mn-ea"/>
                <a:cs typeface="+mn-cs"/>
              </a:rPr>
              <a:t>Schmieder</a:t>
            </a:r>
            <a:r>
              <a:rPr lang="en-US" sz="1200" b="0" i="0" u="none" strike="noStrike" kern="1200" baseline="0" dirty="0" smtClean="0">
                <a:solidFill>
                  <a:schemeClr val="tx1"/>
                </a:solidFill>
                <a:latin typeface="+mn-lt"/>
                <a:ea typeface="+mn-ea"/>
                <a:cs typeface="+mn-cs"/>
              </a:rPr>
              <a:t> RE, McQueen M, et al. Renal outcomes with </a:t>
            </a:r>
            <a:r>
              <a:rPr lang="en-US" sz="1200" b="0" i="0" u="none" strike="noStrike" kern="1200" baseline="0" dirty="0" err="1" smtClean="0">
                <a:solidFill>
                  <a:schemeClr val="tx1"/>
                </a:solidFill>
                <a:latin typeface="+mn-lt"/>
                <a:ea typeface="+mn-ea"/>
                <a:cs typeface="+mn-cs"/>
              </a:rPr>
              <a:t>telmisartan</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ramipril</a:t>
            </a:r>
            <a:r>
              <a:rPr lang="en-US" sz="1200" b="0" i="0" u="none" strike="noStrike" kern="1200" baseline="0" dirty="0" smtClean="0">
                <a:solidFill>
                  <a:schemeClr val="tx1"/>
                </a:solidFill>
                <a:latin typeface="+mn-lt"/>
                <a:ea typeface="+mn-ea"/>
                <a:cs typeface="+mn-cs"/>
              </a:rPr>
              <a:t>, or both, in people at high vascular risk (the ONTARGET study): a </a:t>
            </a:r>
            <a:r>
              <a:rPr lang="en-US" sz="1200" b="0" i="0" u="none" strike="noStrike" kern="1200" baseline="0" dirty="0" err="1" smtClean="0">
                <a:solidFill>
                  <a:schemeClr val="tx1"/>
                </a:solidFill>
                <a:latin typeface="+mn-lt"/>
                <a:ea typeface="+mn-ea"/>
                <a:cs typeface="+mn-cs"/>
              </a:rPr>
              <a:t>multicentre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randomised</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doubleblind</a:t>
            </a:r>
            <a:r>
              <a:rPr lang="en-US" sz="1200" b="0" i="0" u="none" strike="noStrike" kern="1200" baseline="0" dirty="0" smtClean="0">
                <a:solidFill>
                  <a:schemeClr val="tx1"/>
                </a:solidFill>
                <a:latin typeface="+mn-lt"/>
                <a:ea typeface="+mn-ea"/>
                <a:cs typeface="+mn-cs"/>
              </a:rPr>
              <a:t>, controlled trial. </a:t>
            </a:r>
            <a:r>
              <a:rPr lang="en-US" sz="1200" b="0" i="1" u="none" strike="noStrike" kern="1200" baseline="0" dirty="0" smtClean="0">
                <a:solidFill>
                  <a:schemeClr val="tx1"/>
                </a:solidFill>
                <a:latin typeface="+mn-lt"/>
                <a:ea typeface="+mn-ea"/>
                <a:cs typeface="+mn-cs"/>
              </a:rPr>
              <a:t>Lancet</a:t>
            </a:r>
            <a:r>
              <a:rPr lang="en-US" sz="1200" b="0" i="0" u="none" strike="noStrike" kern="1200" baseline="0" dirty="0" smtClean="0">
                <a:solidFill>
                  <a:schemeClr val="tx1"/>
                </a:solidFill>
                <a:latin typeface="+mn-lt"/>
                <a:ea typeface="+mn-ea"/>
                <a:cs typeface="+mn-cs"/>
              </a:rPr>
              <a:t>. Aug 16 2008;372(9638):547-553.</a:t>
            </a:r>
            <a:endParaRPr lang="en-US" dirty="0"/>
          </a:p>
        </p:txBody>
      </p:sp>
      <p:sp>
        <p:nvSpPr>
          <p:cNvPr id="4" name="Slide Number Placeholder 3"/>
          <p:cNvSpPr>
            <a:spLocks noGrp="1"/>
          </p:cNvSpPr>
          <p:nvPr>
            <p:ph type="sldNum" sz="quarter" idx="10"/>
          </p:nvPr>
        </p:nvSpPr>
        <p:spPr/>
        <p:txBody>
          <a:bodyPr/>
          <a:lstStyle/>
          <a:p>
            <a:fld id="{F9C30826-453F-4879-941E-DEB2F0836B09}" type="slidenum">
              <a:rPr lang="en-US" smtClean="0"/>
              <a:t>22</a:t>
            </a:fld>
            <a:endParaRPr lang="en-US"/>
          </a:p>
        </p:txBody>
      </p:sp>
    </p:spTree>
    <p:extLst>
      <p:ext uri="{BB962C8B-B14F-4D97-AF65-F5344CB8AC3E}">
        <p14:creationId xmlns:p14="http://schemas.microsoft.com/office/powerpoint/2010/main" val="13564394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76600" y="914400"/>
            <a:ext cx="5181600" cy="2362199"/>
          </a:xfrm>
        </p:spPr>
        <p:txBody>
          <a:bodyPr anchor="b" anchorCtr="0"/>
          <a:lstStyle>
            <a:lvl1pPr algn="l">
              <a:defRPr>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3276600" y="3886200"/>
            <a:ext cx="5181600" cy="19050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Rectangle 6"/>
          <p:cNvSpPr/>
          <p:nvPr userDrawn="1"/>
        </p:nvSpPr>
        <p:spPr>
          <a:xfrm>
            <a:off x="0" y="0"/>
            <a:ext cx="9144000" cy="381000"/>
          </a:xfrm>
          <a:prstGeom prst="rect">
            <a:avLst/>
          </a:prstGeom>
          <a:solidFill>
            <a:srgbClr val="F16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a:off x="609600" y="3505200"/>
            <a:ext cx="77724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304800" y="5791200"/>
            <a:ext cx="9906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p:nvPr userDrawn="1"/>
        </p:nvCxnSpPr>
        <p:spPr>
          <a:xfrm>
            <a:off x="2743200" y="914400"/>
            <a:ext cx="0" cy="54864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914400"/>
            <a:ext cx="1723450" cy="2237207"/>
          </a:xfrm>
          <a:prstGeom prst="rect">
            <a:avLst/>
          </a:prstGeom>
        </p:spPr>
      </p:pic>
    </p:spTree>
    <p:extLst>
      <p:ext uri="{BB962C8B-B14F-4D97-AF65-F5344CB8AC3E}">
        <p14:creationId xmlns:p14="http://schemas.microsoft.com/office/powerpoint/2010/main" val="1817555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6400" y="4800600"/>
            <a:ext cx="5486400" cy="566738"/>
          </a:xfrm>
        </p:spPr>
        <p:txBody>
          <a:bodyPr anchor="t" anchorCtr="0"/>
          <a:lstStyle>
            <a:lvl1pPr algn="l">
              <a:defRPr sz="2000" b="0">
                <a:latin typeface="+mn-l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67640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67640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lvl1pPr algn="l">
              <a:defRPr/>
            </a:lvl1pPr>
          </a:lstStyle>
          <a:p>
            <a:endParaRPr lang="en-US" dirty="0"/>
          </a:p>
        </p:txBody>
      </p:sp>
      <p:sp>
        <p:nvSpPr>
          <p:cNvPr id="7" name="Slide Number Placeholder 6"/>
          <p:cNvSpPr>
            <a:spLocks noGrp="1"/>
          </p:cNvSpPr>
          <p:nvPr>
            <p:ph type="sldNum" sz="quarter" idx="12"/>
          </p:nvPr>
        </p:nvSpPr>
        <p:spPr/>
        <p:txBody>
          <a:bodyPr/>
          <a:lstStyle/>
          <a:p>
            <a:fld id="{C13BEFDB-380D-4F20-8840-15375148300B}" type="slidenum">
              <a:rPr lang="en-US" smtClean="0"/>
              <a:t>‹#›</a:t>
            </a:fld>
            <a:endParaRPr lang="en-US"/>
          </a:p>
        </p:txBody>
      </p:sp>
    </p:spTree>
    <p:extLst>
      <p:ext uri="{BB962C8B-B14F-4D97-AF65-F5344CB8AC3E}">
        <p14:creationId xmlns:p14="http://schemas.microsoft.com/office/powerpoint/2010/main" val="116482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rIns="0" bIns="0" anchor="t" anchorCtr="0">
            <a:normAutofit/>
          </a:bodyPr>
          <a:lstStyle>
            <a:lvl1pPr>
              <a:defRPr sz="4000">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838200" y="1600200"/>
            <a:ext cx="7848600" cy="4190999"/>
          </a:xfrm>
        </p:spPr>
        <p:txBody>
          <a:bodyPr t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lvl1pPr algn="l">
              <a:defRPr/>
            </a:lvl1pPr>
          </a:lstStyle>
          <a:p>
            <a:endParaRPr lang="en-US" dirty="0"/>
          </a:p>
        </p:txBody>
      </p:sp>
      <p:sp>
        <p:nvSpPr>
          <p:cNvPr id="6" name="Slide Number Placeholder 5"/>
          <p:cNvSpPr>
            <a:spLocks noGrp="1"/>
          </p:cNvSpPr>
          <p:nvPr>
            <p:ph type="sldNum" sz="quarter" idx="12"/>
          </p:nvPr>
        </p:nvSpPr>
        <p:spPr/>
        <p:txBody>
          <a:bodyPr/>
          <a:lstStyle/>
          <a:p>
            <a:fld id="{C13BEFDB-380D-4F20-8840-15375148300B}" type="slidenum">
              <a:rPr lang="en-US" smtClean="0"/>
              <a:t>‹#›</a:t>
            </a:fld>
            <a:endParaRPr lang="en-US"/>
          </a:p>
        </p:txBody>
      </p:sp>
    </p:spTree>
    <p:extLst>
      <p:ext uri="{BB962C8B-B14F-4D97-AF65-F5344CB8AC3E}">
        <p14:creationId xmlns:p14="http://schemas.microsoft.com/office/powerpoint/2010/main" val="174964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2262187"/>
            <a:ext cx="7772400" cy="1362075"/>
          </a:xfrm>
        </p:spPr>
        <p:txBody>
          <a:bodyPr anchor="t"/>
          <a:lstStyle>
            <a:lvl1pPr algn="l">
              <a:defRPr sz="4000" b="0" cap="none">
                <a:latin typeface="+mn-l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33400" y="7620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lvl1pPr algn="l">
              <a:defRPr/>
            </a:lvl1pPr>
          </a:lstStyle>
          <a:p>
            <a:endParaRPr lang="en-US" dirty="0"/>
          </a:p>
        </p:txBody>
      </p:sp>
      <p:sp>
        <p:nvSpPr>
          <p:cNvPr id="6" name="Slide Number Placeholder 5"/>
          <p:cNvSpPr>
            <a:spLocks noGrp="1"/>
          </p:cNvSpPr>
          <p:nvPr>
            <p:ph type="sldNum" sz="quarter" idx="12"/>
          </p:nvPr>
        </p:nvSpPr>
        <p:spPr/>
        <p:txBody>
          <a:bodyPr/>
          <a:lstStyle/>
          <a:p>
            <a:fld id="{C13BEFDB-380D-4F20-8840-15375148300B}" type="slidenum">
              <a:rPr lang="en-US" smtClean="0"/>
              <a:t>‹#›</a:t>
            </a:fld>
            <a:endParaRPr lang="en-US"/>
          </a:p>
        </p:txBody>
      </p:sp>
    </p:spTree>
    <p:extLst>
      <p:ext uri="{BB962C8B-B14F-4D97-AF65-F5344CB8AC3E}">
        <p14:creationId xmlns:p14="http://schemas.microsoft.com/office/powerpoint/2010/main" val="243311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atin typeface="+mn-lt"/>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1"/>
            <a:ext cx="4038600" cy="4190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1"/>
            <a:ext cx="4038600" cy="4190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lvl1pPr algn="l">
              <a:defRPr/>
            </a:lvl1pPr>
          </a:lstStyle>
          <a:p>
            <a:endParaRPr lang="en-US" dirty="0"/>
          </a:p>
        </p:txBody>
      </p:sp>
      <p:sp>
        <p:nvSpPr>
          <p:cNvPr id="7" name="Slide Number Placeholder 6"/>
          <p:cNvSpPr>
            <a:spLocks noGrp="1"/>
          </p:cNvSpPr>
          <p:nvPr>
            <p:ph type="sldNum" sz="quarter" idx="12"/>
          </p:nvPr>
        </p:nvSpPr>
        <p:spPr/>
        <p:txBody>
          <a:bodyPr/>
          <a:lstStyle/>
          <a:p>
            <a:fld id="{C13BEFDB-380D-4F20-8840-15375148300B}" type="slidenum">
              <a:rPr lang="en-US" smtClean="0"/>
              <a:t>‹#›</a:t>
            </a:fld>
            <a:endParaRPr lang="en-US"/>
          </a:p>
        </p:txBody>
      </p:sp>
    </p:spTree>
    <p:extLst>
      <p:ext uri="{BB962C8B-B14F-4D97-AF65-F5344CB8AC3E}">
        <p14:creationId xmlns:p14="http://schemas.microsoft.com/office/powerpoint/2010/main" val="3408893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t" anchorCtr="0">
            <a:noAutofit/>
          </a:bodyPr>
          <a:lstStyle>
            <a:lvl1pPr marL="0" indent="0">
              <a:buNone/>
              <a:defRPr sz="2400" b="0">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16325"/>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nchorCtr="0">
            <a:noAutofit/>
          </a:bodyPr>
          <a:lstStyle>
            <a:lvl1pPr marL="0" indent="0">
              <a:buNone/>
              <a:defRPr sz="2400" b="0">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16325"/>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lvl1pPr algn="l">
              <a:defRPr/>
            </a:lvl1pPr>
          </a:lstStyle>
          <a:p>
            <a:endParaRPr lang="en-US" dirty="0"/>
          </a:p>
        </p:txBody>
      </p:sp>
      <p:sp>
        <p:nvSpPr>
          <p:cNvPr id="9" name="Slide Number Placeholder 8"/>
          <p:cNvSpPr>
            <a:spLocks noGrp="1"/>
          </p:cNvSpPr>
          <p:nvPr>
            <p:ph type="sldNum" sz="quarter" idx="12"/>
          </p:nvPr>
        </p:nvSpPr>
        <p:spPr/>
        <p:txBody>
          <a:bodyPr/>
          <a:lstStyle/>
          <a:p>
            <a:fld id="{C13BEFDB-380D-4F20-8840-15375148300B}" type="slidenum">
              <a:rPr lang="en-US" smtClean="0"/>
              <a:t>‹#›</a:t>
            </a:fld>
            <a:endParaRPr lang="en-US"/>
          </a:p>
        </p:txBody>
      </p:sp>
    </p:spTree>
    <p:extLst>
      <p:ext uri="{BB962C8B-B14F-4D97-AF65-F5344CB8AC3E}">
        <p14:creationId xmlns:p14="http://schemas.microsoft.com/office/powerpoint/2010/main" val="522063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lvl1pPr algn="l">
              <a:defRPr/>
            </a:lvl1pPr>
          </a:lstStyle>
          <a:p>
            <a:endParaRPr lang="en-US" dirty="0"/>
          </a:p>
        </p:txBody>
      </p:sp>
      <p:sp>
        <p:nvSpPr>
          <p:cNvPr id="5" name="Slide Number Placeholder 4"/>
          <p:cNvSpPr>
            <a:spLocks noGrp="1"/>
          </p:cNvSpPr>
          <p:nvPr>
            <p:ph type="sldNum" sz="quarter" idx="12"/>
          </p:nvPr>
        </p:nvSpPr>
        <p:spPr/>
        <p:txBody>
          <a:bodyPr/>
          <a:lstStyle/>
          <a:p>
            <a:fld id="{C13BEFDB-380D-4F20-8840-15375148300B}" type="slidenum">
              <a:rPr lang="en-US" smtClean="0"/>
              <a:t>‹#›</a:t>
            </a:fld>
            <a:endParaRPr lang="en-US"/>
          </a:p>
        </p:txBody>
      </p:sp>
    </p:spTree>
    <p:extLst>
      <p:ext uri="{BB962C8B-B14F-4D97-AF65-F5344CB8AC3E}">
        <p14:creationId xmlns:p14="http://schemas.microsoft.com/office/powerpoint/2010/main" val="1971941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Rectangle 2"/>
          <p:cNvSpPr/>
          <p:nvPr userDrawn="1"/>
        </p:nvSpPr>
        <p:spPr>
          <a:xfrm>
            <a:off x="0" y="381000"/>
            <a:ext cx="9144000" cy="6477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sz="4000">
                <a:solidFill>
                  <a:schemeClr val="bg1"/>
                </a:solidFill>
                <a:latin typeface="+mn-lt"/>
              </a:defRPr>
            </a:lvl1pPr>
          </a:lstStyle>
          <a:p>
            <a:r>
              <a:rPr lang="en-US" smtClean="0"/>
              <a:t>Click to edit Master title style</a:t>
            </a:r>
            <a:endParaRPr lang="en-US" dirty="0"/>
          </a:p>
        </p:txBody>
      </p:sp>
    </p:spTree>
    <p:extLst>
      <p:ext uri="{BB962C8B-B14F-4D97-AF65-F5344CB8AC3E}">
        <p14:creationId xmlns:p14="http://schemas.microsoft.com/office/powerpoint/2010/main" val="1463678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lgn="l">
              <a:defRPr/>
            </a:lvl1pPr>
          </a:lstStyle>
          <a:p>
            <a:endParaRPr lang="en-US" dirty="0"/>
          </a:p>
        </p:txBody>
      </p:sp>
      <p:sp>
        <p:nvSpPr>
          <p:cNvPr id="4" name="Slide Number Placeholder 3"/>
          <p:cNvSpPr>
            <a:spLocks noGrp="1"/>
          </p:cNvSpPr>
          <p:nvPr>
            <p:ph type="sldNum" sz="quarter" idx="12"/>
          </p:nvPr>
        </p:nvSpPr>
        <p:spPr/>
        <p:txBody>
          <a:bodyPr/>
          <a:lstStyle/>
          <a:p>
            <a:fld id="{C13BEFDB-380D-4F20-8840-15375148300B}" type="slidenum">
              <a:rPr lang="en-US" smtClean="0"/>
              <a:t>‹#›</a:t>
            </a:fld>
            <a:endParaRPr lang="en-US"/>
          </a:p>
        </p:txBody>
      </p:sp>
    </p:spTree>
    <p:extLst>
      <p:ext uri="{BB962C8B-B14F-4D97-AF65-F5344CB8AC3E}">
        <p14:creationId xmlns:p14="http://schemas.microsoft.com/office/powerpoint/2010/main" val="4028993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3008313" cy="10541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380999"/>
            <a:ext cx="5111750" cy="54102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1"/>
            <a:ext cx="3008313" cy="4356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lvl1pPr algn="l">
              <a:defRPr/>
            </a:lvl1pPr>
          </a:lstStyle>
          <a:p>
            <a:endParaRPr lang="en-US" dirty="0"/>
          </a:p>
        </p:txBody>
      </p:sp>
      <p:sp>
        <p:nvSpPr>
          <p:cNvPr id="7" name="Slide Number Placeholder 6"/>
          <p:cNvSpPr>
            <a:spLocks noGrp="1"/>
          </p:cNvSpPr>
          <p:nvPr>
            <p:ph type="sldNum" sz="quarter" idx="12"/>
          </p:nvPr>
        </p:nvSpPr>
        <p:spPr/>
        <p:txBody>
          <a:bodyPr/>
          <a:lstStyle/>
          <a:p>
            <a:fld id="{C13BEFDB-380D-4F20-8840-15375148300B}" type="slidenum">
              <a:rPr lang="en-US" smtClean="0"/>
              <a:t>‹#›</a:t>
            </a:fld>
            <a:endParaRPr lang="en-US"/>
          </a:p>
        </p:txBody>
      </p:sp>
    </p:spTree>
    <p:extLst>
      <p:ext uri="{BB962C8B-B14F-4D97-AF65-F5344CB8AC3E}">
        <p14:creationId xmlns:p14="http://schemas.microsoft.com/office/powerpoint/2010/main" val="3268753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884238"/>
          </a:xfrm>
          <a:prstGeom prst="rect">
            <a:avLst/>
          </a:prstGeom>
        </p:spPr>
        <p:txBody>
          <a:bodyPr vert="horz" lIns="0" tIns="0" rIns="0" bIns="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190999"/>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1676400" y="6400800"/>
            <a:ext cx="6248400" cy="457200"/>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endParaRPr lang="en-US" dirty="0"/>
          </a:p>
        </p:txBody>
      </p:sp>
      <p:sp>
        <p:nvSpPr>
          <p:cNvPr id="6" name="Slide Number Placeholder 5"/>
          <p:cNvSpPr>
            <a:spLocks noGrp="1"/>
          </p:cNvSpPr>
          <p:nvPr>
            <p:ph type="sldNum" sz="quarter" idx="4"/>
          </p:nvPr>
        </p:nvSpPr>
        <p:spPr>
          <a:xfrm>
            <a:off x="8001000" y="6400800"/>
            <a:ext cx="685800" cy="457200"/>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t>12</a:t>
            </a:r>
            <a:endParaRPr lang="en-US" dirty="0"/>
          </a:p>
        </p:txBody>
      </p:sp>
      <p:sp>
        <p:nvSpPr>
          <p:cNvPr id="7" name="Rectangle 6"/>
          <p:cNvSpPr/>
          <p:nvPr/>
        </p:nvSpPr>
        <p:spPr>
          <a:xfrm>
            <a:off x="0" y="0"/>
            <a:ext cx="9144000" cy="381000"/>
          </a:xfrm>
          <a:prstGeom prst="rect">
            <a:avLst/>
          </a:prstGeom>
          <a:solidFill>
            <a:srgbClr val="F16025"/>
          </a:solidFill>
          <a:ln>
            <a:solidFill>
              <a:srgbClr val="F160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70213" y="5884161"/>
            <a:ext cx="632801" cy="821439"/>
          </a:xfrm>
          <a:prstGeom prst="rect">
            <a:avLst/>
          </a:prstGeom>
        </p:spPr>
      </p:pic>
    </p:spTree>
    <p:extLst>
      <p:ext uri="{BB962C8B-B14F-4D97-AF65-F5344CB8AC3E}">
        <p14:creationId xmlns:p14="http://schemas.microsoft.com/office/powerpoint/2010/main" val="11147845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8" r:id="rId7"/>
    <p:sldLayoutId id="2147483655" r:id="rId8"/>
    <p:sldLayoutId id="2147483656" r:id="rId9"/>
    <p:sldLayoutId id="2147483657"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spcBef>
          <a:spcPct val="0"/>
        </a:spcBef>
        <a:buNone/>
        <a:defRPr sz="4400" kern="1200">
          <a:solidFill>
            <a:schemeClr val="tx1">
              <a:lumMod val="65000"/>
              <a:lumOff val="35000"/>
            </a:schemeClr>
          </a:solidFill>
          <a:latin typeface="+mj-lt"/>
          <a:ea typeface="+mj-ea"/>
          <a:cs typeface="+mj-cs"/>
        </a:defRPr>
      </a:lvl1pPr>
    </p:titleStyle>
    <p:bodyStyle>
      <a:lvl1pPr marL="342900" indent="-342900" algn="l" defTabSz="914400" rtl="0" eaLnBrk="1" latinLnBrk="0" hangingPunct="1">
        <a:spcBef>
          <a:spcPct val="20000"/>
        </a:spcBef>
        <a:buClr>
          <a:srgbClr val="F16025"/>
        </a:buClr>
        <a:buSzPct val="125000"/>
        <a:buFont typeface="Segoe UI"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F16025"/>
        </a:buClr>
        <a:buSzPct val="75000"/>
        <a:buFont typeface="Courier New" pitchFamily="49" charset="0"/>
        <a:buChar char="o"/>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tx1">
            <a:lumMod val="75000"/>
            <a:lumOff val="25000"/>
          </a:schemeClr>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tx1">
            <a:lumMod val="75000"/>
            <a:lumOff val="25000"/>
          </a:schemeClr>
        </a:buClr>
        <a:buSzPct val="80000"/>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tx1">
            <a:lumMod val="75000"/>
            <a:lumOff val="25000"/>
          </a:schemeClr>
        </a:buClr>
        <a:buSzPct val="80000"/>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kidney.org/GFR"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kidney.org/sites/default/files/docs/mdrd-study-and-ckd-epi-gfr-estimating-equations-summary-ta.pd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kdigo.org/home/2013/11/04/kdigo-announces-publication-of-guideline-on-lipid-management/"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census.gov/"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usrds.org/" TargetMode="External"/><Relationship Id="rId2" Type="http://schemas.openxmlformats.org/officeDocument/2006/relationships/hyperlink" Target="http://www.kidney.org/" TargetMode="External"/><Relationship Id="rId1" Type="http://schemas.openxmlformats.org/officeDocument/2006/relationships/slideLayout" Target="../slideLayouts/slideLayout8.xml"/><Relationship Id="rId5" Type="http://schemas.openxmlformats.org/officeDocument/2006/relationships/hyperlink" Target="http://nkdep.nih.gov/" TargetMode="External"/><Relationship Id="rId4" Type="http://schemas.openxmlformats.org/officeDocument/2006/relationships/hyperlink" Target="http://nccd.cdc.gov/ckd"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package" Target="../embeddings/Microsoft_Word_Document1.doc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smtClean="0"/>
              <a:t>A PCP’s Guide to CKD Screening and Delaying Progression</a:t>
            </a:r>
            <a:endParaRPr lang="en-US" sz="3000" dirty="0">
              <a:solidFill>
                <a:schemeClr val="tx2"/>
              </a:solidFill>
            </a:endParaRPr>
          </a:p>
        </p:txBody>
      </p:sp>
      <p:sp>
        <p:nvSpPr>
          <p:cNvPr id="3" name="Subtitle 2"/>
          <p:cNvSpPr>
            <a:spLocks noGrp="1"/>
          </p:cNvSpPr>
          <p:nvPr>
            <p:ph type="subTitle" idx="1"/>
          </p:nvPr>
        </p:nvSpPr>
        <p:spPr/>
        <p:txBody>
          <a:bodyPr/>
          <a:lstStyle/>
          <a:p>
            <a:endParaRPr lang="en-US" sz="2000" dirty="0"/>
          </a:p>
        </p:txBody>
      </p:sp>
      <p:sp>
        <p:nvSpPr>
          <p:cNvPr id="5" name="TextBox 4"/>
          <p:cNvSpPr txBox="1"/>
          <p:nvPr/>
        </p:nvSpPr>
        <p:spPr>
          <a:xfrm>
            <a:off x="3296742" y="5142939"/>
            <a:ext cx="5179162" cy="694944"/>
          </a:xfrm>
          <a:prstGeom prst="rect">
            <a:avLst/>
          </a:prstGeom>
        </p:spPr>
        <p:txBody>
          <a:bodyPr vert="horz" lIns="0" tIns="137160" rIns="0" bIns="45720" rtlCol="0">
            <a:noAutofit/>
          </a:bodyPr>
          <a:lstStyle>
            <a:lvl1pPr lvl="0" indent="0">
              <a:lnSpc>
                <a:spcPct val="90000"/>
              </a:lnSpc>
              <a:spcBef>
                <a:spcPts val="0"/>
              </a:spcBef>
              <a:buClr>
                <a:schemeClr val="tx2"/>
              </a:buClr>
              <a:buSzPct val="120000"/>
              <a:buFont typeface="Arial" pitchFamily="34" charset="0"/>
              <a:buNone/>
              <a:defRPr lang="en-US" smtClean="0">
                <a:solidFill>
                  <a:schemeClr val="accent5"/>
                </a:solidFill>
              </a:defRPr>
            </a:lvl1pPr>
            <a:lvl2pPr marL="800100" indent="-228600">
              <a:lnSpc>
                <a:spcPct val="90000"/>
              </a:lnSpc>
              <a:spcBef>
                <a:spcPts val="600"/>
              </a:spcBef>
              <a:buClr>
                <a:schemeClr val="accent5"/>
              </a:buClr>
              <a:buSzPct val="120000"/>
              <a:buFont typeface="Arial" pitchFamily="34" charset="0"/>
              <a:buChar char="•"/>
              <a:defRPr lang="en-US" sz="2800" smtClean="0"/>
            </a:lvl2pPr>
            <a:lvl3pPr marL="1143000" indent="-228600">
              <a:lnSpc>
                <a:spcPct val="90000"/>
              </a:lnSpc>
              <a:spcBef>
                <a:spcPts val="600"/>
              </a:spcBef>
              <a:buClr>
                <a:schemeClr val="accent5"/>
              </a:buClr>
              <a:buFont typeface="Arial" pitchFamily="34" charset="0"/>
              <a:buChar char="•"/>
              <a:defRPr lang="en-US" sz="2800" smtClean="0"/>
            </a:lvl3pPr>
            <a:lvl4pPr marL="1600200" indent="-228600">
              <a:lnSpc>
                <a:spcPct val="90000"/>
              </a:lnSpc>
              <a:spcBef>
                <a:spcPts val="600"/>
              </a:spcBef>
              <a:buClr>
                <a:schemeClr val="accent5"/>
              </a:buClr>
              <a:buFont typeface="Arial" pitchFamily="34" charset="0"/>
              <a:buChar char="•"/>
              <a:defRPr lang="en-US" sz="2800" smtClean="0"/>
            </a:lvl4pPr>
            <a:lvl5pPr marL="2057400" indent="-228600">
              <a:lnSpc>
                <a:spcPct val="90000"/>
              </a:lnSpc>
              <a:spcBef>
                <a:spcPts val="600"/>
              </a:spcBef>
              <a:buClr>
                <a:schemeClr val="accent5"/>
              </a:buClr>
              <a:buFont typeface="Arial" pitchFamily="34" charset="0"/>
              <a:buChar char="•"/>
              <a:defRPr lang="en-US" sz="2800" dirty="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0">
              <a:buClr>
                <a:srgbClr val="F16025"/>
              </a:buClr>
              <a:buSzPct val="125000"/>
            </a:pPr>
            <a:endParaRPr lang="en-US" sz="2000" dirty="0">
              <a:solidFill>
                <a:schemeClr val="tx2"/>
              </a:solidFill>
            </a:endParaRPr>
          </a:p>
        </p:txBody>
      </p:sp>
      <p:sp>
        <p:nvSpPr>
          <p:cNvPr id="6" name="Footer Placeholder 3"/>
          <p:cNvSpPr>
            <a:spLocks noGrp="1"/>
          </p:cNvSpPr>
          <p:nvPr>
            <p:ph type="ftr" sz="quarter" idx="4294967295"/>
          </p:nvPr>
        </p:nvSpPr>
        <p:spPr>
          <a:xfrm>
            <a:off x="690471" y="5176394"/>
            <a:ext cx="1430162" cy="669921"/>
          </a:xfrm>
          <a:prstGeom prst="rect">
            <a:avLst/>
          </a:prstGeom>
        </p:spPr>
        <p:txBody>
          <a:bodyPr/>
          <a:lstStyle/>
          <a:p>
            <a:pPr algn="l"/>
            <a:endParaRPr lang="en-US" dirty="0"/>
          </a:p>
        </p:txBody>
      </p:sp>
    </p:spTree>
    <p:extLst>
      <p:ext uri="{BB962C8B-B14F-4D97-AF65-F5344CB8AC3E}">
        <p14:creationId xmlns:p14="http://schemas.microsoft.com/office/powerpoint/2010/main" val="197661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640" y="405318"/>
            <a:ext cx="7827264" cy="509082"/>
          </a:xfrm>
        </p:spPr>
        <p:txBody>
          <a:bodyPr>
            <a:noAutofit/>
          </a:bodyPr>
          <a:lstStyle/>
          <a:p>
            <a:r>
              <a:rPr lang="en-US" sz="3600" dirty="0"/>
              <a:t>Screening </a:t>
            </a:r>
            <a:r>
              <a:rPr lang="en-US" sz="3600" dirty="0" smtClean="0"/>
              <a:t>Tools: </a:t>
            </a:r>
            <a:r>
              <a:rPr lang="en-US" sz="3600" dirty="0" err="1" smtClean="0"/>
              <a:t>eGFR</a:t>
            </a:r>
            <a:endParaRPr lang="en-US" sz="3600" dirty="0"/>
          </a:p>
        </p:txBody>
      </p:sp>
      <p:sp>
        <p:nvSpPr>
          <p:cNvPr id="3" name="Content Placeholder 2"/>
          <p:cNvSpPr>
            <a:spLocks noGrp="1"/>
          </p:cNvSpPr>
          <p:nvPr>
            <p:ph idx="1"/>
          </p:nvPr>
        </p:nvSpPr>
        <p:spPr>
          <a:xfrm>
            <a:off x="685800" y="1066800"/>
            <a:ext cx="7772400" cy="3962400"/>
          </a:xfrm>
        </p:spPr>
        <p:txBody>
          <a:bodyPr>
            <a:noAutofit/>
          </a:bodyPr>
          <a:lstStyle/>
          <a:p>
            <a:r>
              <a:rPr lang="en-US" sz="2400" dirty="0" smtClean="0"/>
              <a:t>Considered the </a:t>
            </a:r>
            <a:r>
              <a:rPr lang="en-US" sz="2400" dirty="0"/>
              <a:t>best overall index of kidney function. </a:t>
            </a:r>
            <a:endParaRPr lang="en-US" sz="2400" dirty="0" smtClean="0"/>
          </a:p>
          <a:p>
            <a:r>
              <a:rPr lang="en-US" sz="2400" dirty="0" smtClean="0"/>
              <a:t>Normal</a:t>
            </a:r>
            <a:r>
              <a:rPr lang="en-US" sz="2400" dirty="0"/>
              <a:t> GFR varies according to age, sex, and body size, and declines with age. </a:t>
            </a:r>
            <a:endParaRPr lang="en-US" sz="2400" dirty="0" smtClean="0"/>
          </a:p>
          <a:p>
            <a:r>
              <a:rPr lang="en-US" sz="2400" dirty="0" smtClean="0"/>
              <a:t>The NKF recommends using </a:t>
            </a:r>
            <a:r>
              <a:rPr lang="en-US" sz="2400" dirty="0"/>
              <a:t>the CKD-EPI Creatinine Equation (2009) to estimate GFR. Other useful calculators related to kidney disease </a:t>
            </a:r>
            <a:r>
              <a:rPr lang="en-US" sz="2400" dirty="0" smtClean="0"/>
              <a:t>include MDRD and </a:t>
            </a:r>
            <a:r>
              <a:rPr lang="en-US" sz="2400" dirty="0" err="1" smtClean="0"/>
              <a:t>Cockroft</a:t>
            </a:r>
            <a:r>
              <a:rPr lang="en-US" sz="2400" dirty="0" smtClean="0"/>
              <a:t> Gault.</a:t>
            </a:r>
          </a:p>
          <a:p>
            <a:r>
              <a:rPr lang="en-US" altLang="en-US" sz="2400" dirty="0" smtClean="0"/>
              <a:t>GFR </a:t>
            </a:r>
            <a:r>
              <a:rPr lang="en-US" altLang="en-US" sz="2400" dirty="0"/>
              <a:t>calculators are available online at </a:t>
            </a:r>
            <a:r>
              <a:rPr lang="en-US" altLang="en-US" sz="2400" dirty="0">
                <a:hlinkClick r:id="rId3"/>
              </a:rPr>
              <a:t>www.kidney.org/GFR</a:t>
            </a:r>
            <a:r>
              <a:rPr lang="en-US" altLang="en-US" sz="2400" dirty="0" smtClean="0"/>
              <a:t>.</a:t>
            </a:r>
            <a:endParaRPr lang="en-US" altLang="en-US" sz="2400" dirty="0"/>
          </a:p>
        </p:txBody>
      </p:sp>
      <p:sp>
        <p:nvSpPr>
          <p:cNvPr id="4" name="Rectangle 3"/>
          <p:cNvSpPr/>
          <p:nvPr/>
        </p:nvSpPr>
        <p:spPr>
          <a:xfrm>
            <a:off x="1828800" y="6248400"/>
            <a:ext cx="7315201" cy="430887"/>
          </a:xfrm>
          <a:prstGeom prst="rect">
            <a:avLst/>
          </a:prstGeom>
        </p:spPr>
        <p:txBody>
          <a:bodyPr wrap="square">
            <a:spAutoFit/>
          </a:bodyPr>
          <a:lstStyle/>
          <a:p>
            <a:r>
              <a:rPr lang="en-US" sz="1100" dirty="0" smtClean="0"/>
              <a:t>Summary </a:t>
            </a:r>
            <a:r>
              <a:rPr lang="en-US" sz="1100" dirty="0"/>
              <a:t>of the MDRD Study and CKD-EPI Estimating </a:t>
            </a:r>
            <a:r>
              <a:rPr lang="en-US" sz="1100" dirty="0" smtClean="0"/>
              <a:t>Equations: </a:t>
            </a:r>
            <a:endParaRPr lang="en-US" sz="1100" dirty="0" smtClean="0">
              <a:hlinkClick r:id=""/>
            </a:endParaRPr>
          </a:p>
          <a:p>
            <a:r>
              <a:rPr lang="en-US" sz="1100" dirty="0" smtClean="0">
                <a:hlinkClick r:id=""/>
              </a:rPr>
              <a:t>https</a:t>
            </a:r>
            <a:r>
              <a:rPr lang="en-US" sz="1100" dirty="0">
                <a:hlinkClick r:id="rId4"/>
              </a:rPr>
              <a:t>://</a:t>
            </a:r>
            <a:r>
              <a:rPr lang="en-US" sz="1100" dirty="0" smtClean="0">
                <a:hlinkClick r:id="rId4"/>
              </a:rPr>
              <a:t>www.kidney.org/sites/default/files/docs/mdrd-study-and-ckd-epi-gfr-estimating-equations-summary-ta.pdf</a:t>
            </a:r>
            <a:endParaRPr lang="en-US" sz="1100" dirty="0"/>
          </a:p>
        </p:txBody>
      </p:sp>
    </p:spTree>
    <p:extLst>
      <p:ext uri="{BB962C8B-B14F-4D97-AF65-F5344CB8AC3E}">
        <p14:creationId xmlns:p14="http://schemas.microsoft.com/office/powerpoint/2010/main" val="1798670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eGFR</a:t>
            </a:r>
            <a:r>
              <a:rPr lang="en-US" dirty="0" smtClean="0"/>
              <a:t>, </a:t>
            </a:r>
            <a:r>
              <a:rPr lang="en-US" dirty="0" err="1" smtClean="0"/>
              <a:t>SCr</a:t>
            </a:r>
            <a:r>
              <a:rPr lang="en-US" dirty="0" smtClean="0"/>
              <a:t> Comparison</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435638818"/>
              </p:ext>
            </p:extLst>
          </p:nvPr>
        </p:nvGraphicFramePr>
        <p:xfrm>
          <a:off x="603111" y="1611009"/>
          <a:ext cx="8073961" cy="3749040"/>
        </p:xfrm>
        <a:graphic>
          <a:graphicData uri="http://schemas.openxmlformats.org/drawingml/2006/table">
            <a:tbl>
              <a:tblPr firstRow="1" bandRow="1">
                <a:tableStyleId>{5C22544A-7EE6-4342-B048-85BDC9FD1C3A}</a:tableStyleId>
              </a:tblPr>
              <a:tblGrid>
                <a:gridCol w="700396"/>
                <a:gridCol w="1606450"/>
                <a:gridCol w="621184"/>
                <a:gridCol w="1361872"/>
                <a:gridCol w="797668"/>
                <a:gridCol w="1634247"/>
                <a:gridCol w="1352144"/>
              </a:tblGrid>
              <a:tr h="370840">
                <a:tc>
                  <a:txBody>
                    <a:bodyPr/>
                    <a:lstStyle/>
                    <a:p>
                      <a:pPr algn="l"/>
                      <a:r>
                        <a:rPr lang="en-US" sz="1800" b="0" i="0" u="none" strike="noStrike" baseline="0" dirty="0" smtClean="0">
                          <a:solidFill>
                            <a:srgbClr val="FFFFFF"/>
                          </a:solidFill>
                          <a:latin typeface="CalisMTBol"/>
                        </a:rPr>
                        <a:t>Age</a:t>
                      </a:r>
                      <a:endParaRPr lang="en-US" dirty="0"/>
                    </a:p>
                  </a:txBody>
                  <a:tcPr/>
                </a:tc>
                <a:tc>
                  <a:txBody>
                    <a:bodyPr/>
                    <a:lstStyle/>
                    <a:p>
                      <a:pPr algn="l"/>
                      <a:r>
                        <a:rPr lang="en-US" sz="1800" b="0" i="0" u="none" strike="noStrike" baseline="0" dirty="0" smtClean="0">
                          <a:solidFill>
                            <a:srgbClr val="FFFFFF"/>
                          </a:solidFill>
                          <a:latin typeface="CalisMTBol"/>
                        </a:rPr>
                        <a:t>Weight in </a:t>
                      </a:r>
                      <a:r>
                        <a:rPr lang="en-US" sz="1800" b="0" i="0" u="none" strike="noStrike" baseline="0" dirty="0" err="1" smtClean="0">
                          <a:solidFill>
                            <a:srgbClr val="FFFFFF"/>
                          </a:solidFill>
                          <a:latin typeface="CalisMTBol"/>
                        </a:rPr>
                        <a:t>lbs</a:t>
                      </a:r>
                      <a:endParaRPr lang="en-US" sz="1800" b="0" i="0" u="none" strike="noStrike" baseline="0" dirty="0" smtClean="0">
                        <a:solidFill>
                          <a:srgbClr val="FFFFFF"/>
                        </a:solidFill>
                        <a:latin typeface="CalisMTBol"/>
                      </a:endParaRPr>
                    </a:p>
                    <a:p>
                      <a:pPr algn="l"/>
                      <a:r>
                        <a:rPr lang="en-US" sz="1800" b="0" i="0" u="none" strike="noStrike" baseline="0" dirty="0" smtClean="0">
                          <a:solidFill>
                            <a:srgbClr val="FFFFFF"/>
                          </a:solidFill>
                          <a:latin typeface="CalisMTBol"/>
                        </a:rPr>
                        <a:t>Height in Ft/in</a:t>
                      </a:r>
                      <a:endParaRPr lang="en-US" dirty="0"/>
                    </a:p>
                  </a:txBody>
                  <a:tcPr/>
                </a:tc>
                <a:tc>
                  <a:txBody>
                    <a:bodyPr/>
                    <a:lstStyle/>
                    <a:p>
                      <a:pPr algn="l"/>
                      <a:r>
                        <a:rPr lang="en-US" sz="1800" b="0" i="0" u="none" strike="noStrike" baseline="0" dirty="0" smtClean="0">
                          <a:solidFill>
                            <a:srgbClr val="FFFFFF"/>
                          </a:solidFill>
                          <a:latin typeface="CalisMTBol"/>
                        </a:rPr>
                        <a:t>Sex</a:t>
                      </a:r>
                      <a:endParaRPr lang="en-US" dirty="0"/>
                    </a:p>
                  </a:txBody>
                  <a:tcPr/>
                </a:tc>
                <a:tc>
                  <a:txBody>
                    <a:bodyPr/>
                    <a:lstStyle/>
                    <a:p>
                      <a:pPr algn="l"/>
                      <a:r>
                        <a:rPr lang="en-US" sz="1800" b="0" i="0" u="none" strike="noStrike" baseline="0" dirty="0" smtClean="0">
                          <a:solidFill>
                            <a:srgbClr val="FFFFFF"/>
                          </a:solidFill>
                          <a:latin typeface="CalisMTBol"/>
                        </a:rPr>
                        <a:t>Race</a:t>
                      </a:r>
                      <a:endParaRPr lang="en-US" dirty="0"/>
                    </a:p>
                  </a:txBody>
                  <a:tcPr/>
                </a:tc>
                <a:tc>
                  <a:txBody>
                    <a:bodyPr/>
                    <a:lstStyle/>
                    <a:p>
                      <a:pPr algn="l"/>
                      <a:r>
                        <a:rPr lang="en-US" sz="1800" b="0" i="0" u="none" strike="noStrike" baseline="0" dirty="0" err="1" smtClean="0">
                          <a:solidFill>
                            <a:srgbClr val="FFFFFF"/>
                          </a:solidFill>
                          <a:latin typeface="CalisMTBol"/>
                        </a:rPr>
                        <a:t>SCr</a:t>
                      </a:r>
                      <a:r>
                        <a:rPr lang="en-US" sz="1800" b="0" i="0" u="none" strike="noStrike" baseline="0" dirty="0" smtClean="0">
                          <a:solidFill>
                            <a:srgbClr val="FFFFFF"/>
                          </a:solidFill>
                          <a:latin typeface="CalisMTBol"/>
                        </a:rPr>
                        <a:t> mg/dl</a:t>
                      </a:r>
                      <a:endParaRPr lang="en-US" dirty="0"/>
                    </a:p>
                  </a:txBody>
                  <a:tcPr/>
                </a:tc>
                <a:tc>
                  <a:txBody>
                    <a:bodyPr/>
                    <a:lstStyle/>
                    <a:p>
                      <a:pPr algn="l"/>
                      <a:r>
                        <a:rPr lang="en-US" sz="1800" b="0" i="0" u="none" strike="noStrike" baseline="0" dirty="0" err="1" smtClean="0">
                          <a:solidFill>
                            <a:srgbClr val="FFFFFF"/>
                          </a:solidFill>
                          <a:latin typeface="CalisMTBol"/>
                        </a:rPr>
                        <a:t>eGFR</a:t>
                      </a:r>
                      <a:r>
                        <a:rPr lang="en-US" sz="1800" b="0" i="0" u="none" strike="noStrike" baseline="0" dirty="0" smtClean="0">
                          <a:solidFill>
                            <a:srgbClr val="FFFFFF"/>
                          </a:solidFill>
                          <a:latin typeface="CalisMTBol"/>
                        </a:rPr>
                        <a:t> ml/</a:t>
                      </a:r>
                    </a:p>
                    <a:p>
                      <a:pPr algn="l"/>
                      <a:r>
                        <a:rPr lang="en-US" sz="1800" b="0" i="0" u="none" strike="noStrike" baseline="0" dirty="0" smtClean="0">
                          <a:solidFill>
                            <a:srgbClr val="FFFFFF"/>
                          </a:solidFill>
                          <a:latin typeface="CalisMTBol"/>
                        </a:rPr>
                        <a:t>min</a:t>
                      </a:r>
                    </a:p>
                    <a:p>
                      <a:pPr algn="l"/>
                      <a:r>
                        <a:rPr lang="en-US" sz="1800" b="0" i="0" u="none" strike="noStrike" baseline="0" dirty="0" smtClean="0">
                          <a:solidFill>
                            <a:srgbClr val="FFFFFF"/>
                          </a:solidFill>
                          <a:latin typeface="CalisMTBol"/>
                        </a:rPr>
                        <a:t>per CKD-EPI</a:t>
                      </a:r>
                    </a:p>
                    <a:p>
                      <a:pPr algn="l"/>
                      <a:endParaRPr lang="en-US" dirty="0"/>
                    </a:p>
                  </a:txBody>
                  <a:tcPr/>
                </a:tc>
                <a:tc>
                  <a:txBody>
                    <a:bodyPr/>
                    <a:lstStyle/>
                    <a:p>
                      <a:pPr algn="l"/>
                      <a:r>
                        <a:rPr lang="en-US" sz="1800" b="0" i="0" u="none" strike="noStrike" baseline="0" dirty="0" err="1" smtClean="0">
                          <a:solidFill>
                            <a:srgbClr val="FFFFFF"/>
                          </a:solidFill>
                          <a:latin typeface="CalisMTBol"/>
                        </a:rPr>
                        <a:t>eGFR</a:t>
                      </a:r>
                      <a:endParaRPr lang="en-US" sz="1800" b="0" i="0" u="none" strike="noStrike" baseline="0" dirty="0" smtClean="0">
                        <a:solidFill>
                          <a:srgbClr val="FFFFFF"/>
                        </a:solidFill>
                        <a:latin typeface="CalisMTBol"/>
                      </a:endParaRPr>
                    </a:p>
                    <a:p>
                      <a:pPr algn="l"/>
                      <a:r>
                        <a:rPr lang="en-US" sz="1800" b="0" i="0" u="none" strike="noStrike" baseline="0" dirty="0" err="1" smtClean="0">
                          <a:solidFill>
                            <a:srgbClr val="FFFFFF"/>
                          </a:solidFill>
                          <a:latin typeface="CalisMTBol"/>
                        </a:rPr>
                        <a:t>Adj</a:t>
                      </a:r>
                      <a:r>
                        <a:rPr lang="en-US" sz="1800" b="0" i="0" u="none" strike="noStrike" baseline="0" dirty="0" smtClean="0">
                          <a:solidFill>
                            <a:srgbClr val="FFFFFF"/>
                          </a:solidFill>
                          <a:latin typeface="CalisMTBol"/>
                        </a:rPr>
                        <a:t> for BMI</a:t>
                      </a:r>
                      <a:endParaRPr lang="en-US" dirty="0"/>
                    </a:p>
                  </a:txBody>
                  <a:tcPr/>
                </a:tc>
              </a:tr>
              <a:tr h="370840">
                <a:tc>
                  <a:txBody>
                    <a:bodyPr/>
                    <a:lstStyle/>
                    <a:p>
                      <a:r>
                        <a:rPr lang="en-US" dirty="0" smtClean="0"/>
                        <a:t>25</a:t>
                      </a:r>
                      <a:endParaRPr lang="en-US" dirty="0"/>
                    </a:p>
                  </a:txBody>
                  <a:tcPr/>
                </a:tc>
                <a:tc>
                  <a:txBody>
                    <a:bodyPr/>
                    <a:lstStyle/>
                    <a:p>
                      <a:r>
                        <a:rPr lang="en-US" dirty="0" smtClean="0"/>
                        <a:t>285</a:t>
                      </a:r>
                    </a:p>
                    <a:p>
                      <a:r>
                        <a:rPr lang="en-US" dirty="0" smtClean="0"/>
                        <a:t>6’</a:t>
                      </a:r>
                      <a:endParaRPr lang="en-US" dirty="0"/>
                    </a:p>
                  </a:txBody>
                  <a:tcPr/>
                </a:tc>
                <a:tc>
                  <a:txBody>
                    <a:bodyPr/>
                    <a:lstStyle/>
                    <a:p>
                      <a:r>
                        <a:rPr lang="en-US" dirty="0" smtClean="0"/>
                        <a:t>M</a:t>
                      </a:r>
                      <a:endParaRPr lang="en-US" dirty="0"/>
                    </a:p>
                  </a:txBody>
                  <a:tcPr/>
                </a:tc>
                <a:tc>
                  <a:txBody>
                    <a:bodyPr/>
                    <a:lstStyle/>
                    <a:p>
                      <a:r>
                        <a:rPr lang="en-US" dirty="0" smtClean="0"/>
                        <a:t>AA</a:t>
                      </a:r>
                      <a:endParaRPr lang="en-US" dirty="0"/>
                    </a:p>
                  </a:txBody>
                  <a:tcPr/>
                </a:tc>
                <a:tc>
                  <a:txBody>
                    <a:bodyPr/>
                    <a:lstStyle/>
                    <a:p>
                      <a:r>
                        <a:rPr lang="en-US" dirty="0" smtClean="0"/>
                        <a:t>1.6</a:t>
                      </a:r>
                      <a:endParaRPr lang="en-US" dirty="0"/>
                    </a:p>
                  </a:txBody>
                  <a:tcPr/>
                </a:tc>
                <a:tc>
                  <a:txBody>
                    <a:bodyPr/>
                    <a:lstStyle/>
                    <a:p>
                      <a:r>
                        <a:rPr lang="en-US" dirty="0" smtClean="0"/>
                        <a:t>68</a:t>
                      </a:r>
                      <a:endParaRPr lang="en-US" dirty="0"/>
                    </a:p>
                  </a:txBody>
                  <a:tcPr/>
                </a:tc>
                <a:tc>
                  <a:txBody>
                    <a:bodyPr/>
                    <a:lstStyle/>
                    <a:p>
                      <a:r>
                        <a:rPr lang="en-US" dirty="0" smtClean="0"/>
                        <a:t>97</a:t>
                      </a:r>
                      <a:endParaRPr lang="en-US" dirty="0"/>
                    </a:p>
                  </a:txBody>
                  <a:tcPr/>
                </a:tc>
              </a:tr>
              <a:tr h="370840">
                <a:tc>
                  <a:txBody>
                    <a:bodyPr/>
                    <a:lstStyle/>
                    <a:p>
                      <a:r>
                        <a:rPr lang="en-US" dirty="0" smtClean="0"/>
                        <a:t>49</a:t>
                      </a:r>
                      <a:endParaRPr lang="en-US" dirty="0"/>
                    </a:p>
                  </a:txBody>
                  <a:tcPr/>
                </a:tc>
                <a:tc>
                  <a:txBody>
                    <a:bodyPr/>
                    <a:lstStyle/>
                    <a:p>
                      <a:r>
                        <a:rPr lang="en-US" dirty="0" smtClean="0"/>
                        <a:t>180</a:t>
                      </a:r>
                    </a:p>
                    <a:p>
                      <a:r>
                        <a:rPr lang="en-US" dirty="0" smtClean="0"/>
                        <a:t>5’4’’</a:t>
                      </a:r>
                      <a:endParaRPr lang="en-US" dirty="0"/>
                    </a:p>
                  </a:txBody>
                  <a:tcPr/>
                </a:tc>
                <a:tc>
                  <a:txBody>
                    <a:bodyPr/>
                    <a:lstStyle/>
                    <a:p>
                      <a:r>
                        <a:rPr lang="en-US" dirty="0" smtClean="0"/>
                        <a:t>F</a:t>
                      </a:r>
                      <a:endParaRPr lang="en-US" dirty="0"/>
                    </a:p>
                  </a:txBody>
                  <a:tcPr/>
                </a:tc>
                <a:tc>
                  <a:txBody>
                    <a:bodyPr/>
                    <a:lstStyle/>
                    <a:p>
                      <a:r>
                        <a:rPr lang="en-US" dirty="0" smtClean="0"/>
                        <a:t>Hispanic</a:t>
                      </a:r>
                      <a:endParaRPr lang="en-US" dirty="0"/>
                    </a:p>
                  </a:txBody>
                  <a:tcPr/>
                </a:tc>
                <a:tc>
                  <a:txBody>
                    <a:bodyPr/>
                    <a:lstStyle/>
                    <a:p>
                      <a:r>
                        <a:rPr lang="en-US" dirty="0" smtClean="0"/>
                        <a:t>1.6</a:t>
                      </a:r>
                      <a:endParaRPr lang="en-US" dirty="0"/>
                    </a:p>
                  </a:txBody>
                  <a:tcPr/>
                </a:tc>
                <a:tc>
                  <a:txBody>
                    <a:bodyPr/>
                    <a:lstStyle/>
                    <a:p>
                      <a:r>
                        <a:rPr lang="en-US" dirty="0" smtClean="0"/>
                        <a:t>38</a:t>
                      </a:r>
                      <a:endParaRPr lang="en-US" dirty="0"/>
                    </a:p>
                  </a:txBody>
                  <a:tcPr/>
                </a:tc>
                <a:tc>
                  <a:txBody>
                    <a:bodyPr/>
                    <a:lstStyle/>
                    <a:p>
                      <a:r>
                        <a:rPr lang="en-US" dirty="0" smtClean="0"/>
                        <a:t>41</a:t>
                      </a:r>
                      <a:endParaRPr lang="en-US" dirty="0"/>
                    </a:p>
                  </a:txBody>
                  <a:tcPr/>
                </a:tc>
              </a:tr>
              <a:tr h="370840">
                <a:tc>
                  <a:txBody>
                    <a:bodyPr/>
                    <a:lstStyle/>
                    <a:p>
                      <a:r>
                        <a:rPr lang="en-US" dirty="0" smtClean="0"/>
                        <a:t>67</a:t>
                      </a:r>
                      <a:endParaRPr lang="en-US" dirty="0"/>
                    </a:p>
                  </a:txBody>
                  <a:tcPr/>
                </a:tc>
                <a:tc>
                  <a:txBody>
                    <a:bodyPr/>
                    <a:lstStyle/>
                    <a:p>
                      <a:r>
                        <a:rPr lang="en-US" dirty="0" smtClean="0"/>
                        <a:t>155</a:t>
                      </a:r>
                    </a:p>
                    <a:p>
                      <a:r>
                        <a:rPr lang="en-US" dirty="0" smtClean="0"/>
                        <a:t>5’8’’</a:t>
                      </a:r>
                      <a:endParaRPr lang="en-US" dirty="0"/>
                    </a:p>
                  </a:txBody>
                  <a:tcPr/>
                </a:tc>
                <a:tc>
                  <a:txBody>
                    <a:bodyPr/>
                    <a:lstStyle/>
                    <a:p>
                      <a:r>
                        <a:rPr lang="en-US" dirty="0" smtClean="0"/>
                        <a:t>M</a:t>
                      </a:r>
                      <a:endParaRPr lang="en-US" dirty="0"/>
                    </a:p>
                  </a:txBody>
                  <a:tcPr/>
                </a:tc>
                <a:tc>
                  <a:txBody>
                    <a:bodyPr/>
                    <a:lstStyle/>
                    <a:p>
                      <a:r>
                        <a:rPr lang="en-US" dirty="0" smtClean="0"/>
                        <a:t>Asian</a:t>
                      </a:r>
                      <a:endParaRPr lang="en-US" dirty="0"/>
                    </a:p>
                  </a:txBody>
                  <a:tcPr/>
                </a:tc>
                <a:tc>
                  <a:txBody>
                    <a:bodyPr/>
                    <a:lstStyle/>
                    <a:p>
                      <a:r>
                        <a:rPr lang="en-US" dirty="0" smtClean="0"/>
                        <a:t>1.6</a:t>
                      </a:r>
                      <a:endParaRPr lang="en-US" dirty="0"/>
                    </a:p>
                  </a:txBody>
                  <a:tcPr/>
                </a:tc>
                <a:tc>
                  <a:txBody>
                    <a:bodyPr/>
                    <a:lstStyle/>
                    <a:p>
                      <a:r>
                        <a:rPr lang="en-US" dirty="0" smtClean="0"/>
                        <a:t>44</a:t>
                      </a:r>
                      <a:endParaRPr lang="en-US" dirty="0"/>
                    </a:p>
                  </a:txBody>
                  <a:tcPr/>
                </a:tc>
                <a:tc>
                  <a:txBody>
                    <a:bodyPr/>
                    <a:lstStyle/>
                    <a:p>
                      <a:r>
                        <a:rPr lang="en-US" dirty="0" smtClean="0"/>
                        <a:t>46</a:t>
                      </a:r>
                      <a:endParaRPr lang="en-US" dirty="0"/>
                    </a:p>
                  </a:txBody>
                  <a:tcPr/>
                </a:tc>
              </a:tr>
              <a:tr h="370840">
                <a:tc>
                  <a:txBody>
                    <a:bodyPr/>
                    <a:lstStyle/>
                    <a:p>
                      <a:r>
                        <a:rPr lang="en-US" dirty="0" smtClean="0"/>
                        <a:t>92</a:t>
                      </a:r>
                      <a:endParaRPr lang="en-US" dirty="0"/>
                    </a:p>
                  </a:txBody>
                  <a:tcPr/>
                </a:tc>
                <a:tc>
                  <a:txBody>
                    <a:bodyPr/>
                    <a:lstStyle/>
                    <a:p>
                      <a:r>
                        <a:rPr lang="en-US" dirty="0" smtClean="0"/>
                        <a:t>98</a:t>
                      </a:r>
                    </a:p>
                    <a:p>
                      <a:r>
                        <a:rPr lang="en-US" dirty="0" smtClean="0"/>
                        <a:t>5’1’’</a:t>
                      </a:r>
                      <a:endParaRPr lang="en-US" dirty="0"/>
                    </a:p>
                  </a:txBody>
                  <a:tcPr/>
                </a:tc>
                <a:tc>
                  <a:txBody>
                    <a:bodyPr/>
                    <a:lstStyle/>
                    <a:p>
                      <a:r>
                        <a:rPr lang="en-US" dirty="0" smtClean="0"/>
                        <a:t>F</a:t>
                      </a:r>
                      <a:endParaRPr lang="en-US" dirty="0"/>
                    </a:p>
                  </a:txBody>
                  <a:tcPr/>
                </a:tc>
                <a:tc>
                  <a:txBody>
                    <a:bodyPr/>
                    <a:lstStyle/>
                    <a:p>
                      <a:r>
                        <a:rPr lang="en-US" dirty="0" smtClean="0"/>
                        <a:t>Caucasian</a:t>
                      </a:r>
                      <a:endParaRPr lang="en-US" dirty="0"/>
                    </a:p>
                  </a:txBody>
                  <a:tcPr/>
                </a:tc>
                <a:tc>
                  <a:txBody>
                    <a:bodyPr/>
                    <a:lstStyle/>
                    <a:p>
                      <a:r>
                        <a:rPr lang="en-US" dirty="0" smtClean="0"/>
                        <a:t>1.6</a:t>
                      </a:r>
                      <a:endParaRPr lang="en-US" dirty="0"/>
                    </a:p>
                  </a:txBody>
                  <a:tcPr/>
                </a:tc>
                <a:tc>
                  <a:txBody>
                    <a:bodyPr/>
                    <a:lstStyle/>
                    <a:p>
                      <a:r>
                        <a:rPr lang="en-US" dirty="0" smtClean="0"/>
                        <a:t>28</a:t>
                      </a:r>
                      <a:endParaRPr lang="en-US" dirty="0"/>
                    </a:p>
                  </a:txBody>
                  <a:tcPr/>
                </a:tc>
                <a:tc>
                  <a:txBody>
                    <a:bodyPr/>
                    <a:lstStyle/>
                    <a:p>
                      <a:r>
                        <a:rPr lang="en-US" dirty="0" smtClean="0"/>
                        <a:t>22</a:t>
                      </a:r>
                      <a:endParaRPr lang="en-US" dirty="0"/>
                    </a:p>
                  </a:txBody>
                  <a:tcPr/>
                </a:tc>
              </a:tr>
            </a:tbl>
          </a:graphicData>
        </a:graphic>
      </p:graphicFrame>
    </p:spTree>
    <p:extLst>
      <p:ext uri="{BB962C8B-B14F-4D97-AF65-F5344CB8AC3E}">
        <p14:creationId xmlns:p14="http://schemas.microsoft.com/office/powerpoint/2010/main" val="743890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457200" y="533400"/>
            <a:ext cx="7620000" cy="884238"/>
          </a:xfrm>
        </p:spPr>
        <p:txBody>
          <a:bodyPr>
            <a:normAutofit fontScale="90000"/>
          </a:bodyPr>
          <a:lstStyle/>
          <a:p>
            <a:pPr eaLnBrk="1" hangingPunct="1"/>
            <a:r>
              <a:rPr lang="en-US" altLang="en-US" sz="3200" dirty="0" smtClean="0"/>
              <a:t>Average Measured GFR by Age in People Without CKD</a:t>
            </a:r>
          </a:p>
        </p:txBody>
      </p:sp>
      <p:sp>
        <p:nvSpPr>
          <p:cNvPr id="7" name="TextBox 6"/>
          <p:cNvSpPr txBox="1"/>
          <p:nvPr/>
        </p:nvSpPr>
        <p:spPr>
          <a:xfrm>
            <a:off x="5816600" y="6459536"/>
            <a:ext cx="3215640" cy="246063"/>
          </a:xfrm>
          <a:prstGeom prst="rect">
            <a:avLst/>
          </a:prstGeom>
          <a:noFill/>
        </p:spPr>
        <p:txBody>
          <a:bodyPr wrap="square">
            <a:spAutoFit/>
          </a:bodyPr>
          <a:lstStyle/>
          <a:p>
            <a:pPr fontAlgn="auto">
              <a:spcBef>
                <a:spcPts val="0"/>
              </a:spcBef>
              <a:spcAft>
                <a:spcPts val="0"/>
              </a:spcAft>
              <a:defRPr/>
            </a:pPr>
            <a:r>
              <a:rPr lang="en-US" sz="1000" kern="0" dirty="0" err="1">
                <a:solidFill>
                  <a:sysClr val="windowText" lastClr="000000"/>
                </a:solidFill>
              </a:rPr>
              <a:t>Coresh</a:t>
            </a:r>
            <a:r>
              <a:rPr lang="en-US" sz="1000" kern="0" dirty="0">
                <a:solidFill>
                  <a:sysClr val="windowText" lastClr="000000"/>
                </a:solidFill>
              </a:rPr>
              <a:t> J, et al.  </a:t>
            </a:r>
            <a:r>
              <a:rPr lang="en-US" sz="1000" i="1" kern="0" dirty="0">
                <a:solidFill>
                  <a:sysClr val="windowText" lastClr="000000"/>
                </a:solidFill>
              </a:rPr>
              <a:t>Am J Kidney Dis. </a:t>
            </a:r>
            <a:r>
              <a:rPr lang="en-US" sz="1000" kern="0" dirty="0">
                <a:solidFill>
                  <a:sysClr val="windowText" lastClr="000000"/>
                </a:solidFill>
              </a:rPr>
              <a:t>2003;41(1):1-12.</a:t>
            </a:r>
          </a:p>
        </p:txBody>
      </p:sp>
      <p:pic>
        <p:nvPicPr>
          <p:cNvPr id="6246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1873" y="2047241"/>
            <a:ext cx="6058928"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8764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609600" y="304800"/>
            <a:ext cx="8323072" cy="1371600"/>
          </a:xfrm>
        </p:spPr>
        <p:txBody>
          <a:bodyPr/>
          <a:lstStyle/>
          <a:p>
            <a:r>
              <a:rPr lang="en-US" altLang="en-US" dirty="0" smtClean="0"/>
              <a:t>Use These Equations Cautiously, if at all in ….</a:t>
            </a:r>
          </a:p>
        </p:txBody>
      </p:sp>
      <p:sp>
        <p:nvSpPr>
          <p:cNvPr id="29698" name="Content Placeholder 2"/>
          <p:cNvSpPr>
            <a:spLocks noGrp="1"/>
          </p:cNvSpPr>
          <p:nvPr>
            <p:ph idx="1"/>
          </p:nvPr>
        </p:nvSpPr>
        <p:spPr>
          <a:xfrm>
            <a:off x="838200" y="1752600"/>
            <a:ext cx="7848600" cy="4190999"/>
          </a:xfrm>
        </p:spPr>
        <p:txBody>
          <a:bodyPr/>
          <a:lstStyle/>
          <a:p>
            <a:r>
              <a:rPr lang="en-US" altLang="en-US" dirty="0" smtClean="0"/>
              <a:t>Patients who have/are:</a:t>
            </a:r>
          </a:p>
          <a:p>
            <a:pPr lvl="1"/>
            <a:r>
              <a:rPr lang="en-US" altLang="en-US" dirty="0" smtClean="0"/>
              <a:t>Poor nutrition/loss of muscle mass</a:t>
            </a:r>
          </a:p>
          <a:p>
            <a:pPr lvl="1"/>
            <a:r>
              <a:rPr lang="en-US" altLang="en-US" dirty="0" smtClean="0"/>
              <a:t>Amputation</a:t>
            </a:r>
          </a:p>
          <a:p>
            <a:pPr lvl="1"/>
            <a:r>
              <a:rPr lang="en-US" altLang="en-US" dirty="0" smtClean="0"/>
              <a:t>Chronic illness</a:t>
            </a:r>
          </a:p>
          <a:p>
            <a:pPr lvl="1"/>
            <a:r>
              <a:rPr lang="en-US" altLang="en-US" dirty="0" smtClean="0"/>
              <a:t>Not African American or Caucasian</a:t>
            </a:r>
          </a:p>
          <a:p>
            <a:pPr lvl="1"/>
            <a:r>
              <a:rPr lang="en-US" altLang="en-US" dirty="0" smtClean="0"/>
              <a:t>Changing serum creatinine </a:t>
            </a:r>
          </a:p>
          <a:p>
            <a:pPr lvl="1"/>
            <a:r>
              <a:rPr lang="en-US" altLang="en-US" dirty="0" smtClean="0"/>
              <a:t>Obese</a:t>
            </a:r>
          </a:p>
          <a:p>
            <a:pPr lvl="1"/>
            <a:r>
              <a:rPr lang="en-US" altLang="en-US" dirty="0" smtClean="0"/>
              <a:t>Very elderly, young</a:t>
            </a:r>
          </a:p>
          <a:p>
            <a:pPr lvl="1"/>
            <a:endParaRPr lang="en-US" altLang="en-US" dirty="0" smtClean="0"/>
          </a:p>
          <a:p>
            <a:pPr lvl="1"/>
            <a:endParaRPr lang="en-US" altLang="en-US" dirty="0" smtClean="0"/>
          </a:p>
        </p:txBody>
      </p:sp>
    </p:spTree>
    <p:extLst>
      <p:ext uri="{BB962C8B-B14F-4D97-AF65-F5344CB8AC3E}">
        <p14:creationId xmlns:p14="http://schemas.microsoft.com/office/powerpoint/2010/main" val="4206026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026"/>
          <p:cNvSpPr>
            <a:spLocks noGrp="1" noChangeArrowheads="1"/>
          </p:cNvSpPr>
          <p:nvPr>
            <p:ph type="title"/>
          </p:nvPr>
        </p:nvSpPr>
        <p:spPr>
          <a:xfrm>
            <a:off x="381000" y="457200"/>
            <a:ext cx="8382000" cy="1143000"/>
          </a:xfrm>
        </p:spPr>
        <p:txBody>
          <a:bodyPr>
            <a:normAutofit/>
          </a:bodyPr>
          <a:lstStyle/>
          <a:p>
            <a:r>
              <a:rPr lang="en-US" altLang="en-US" sz="3400" dirty="0" smtClean="0"/>
              <a:t>Clinical Evaluation of Patients with CKD</a:t>
            </a:r>
          </a:p>
        </p:txBody>
      </p:sp>
      <p:sp>
        <p:nvSpPr>
          <p:cNvPr id="30722" name="Rectangle 1027"/>
          <p:cNvSpPr>
            <a:spLocks noGrp="1" noChangeArrowheads="1"/>
          </p:cNvSpPr>
          <p:nvPr>
            <p:ph type="body" idx="1"/>
          </p:nvPr>
        </p:nvSpPr>
        <p:spPr>
          <a:xfrm>
            <a:off x="436880" y="1356360"/>
            <a:ext cx="8001000" cy="4267200"/>
          </a:xfrm>
        </p:spPr>
        <p:txBody>
          <a:bodyPr/>
          <a:lstStyle/>
          <a:p>
            <a:r>
              <a:rPr lang="en-US" altLang="en-US" sz="2500" dirty="0" smtClean="0"/>
              <a:t>Blood pressure</a:t>
            </a:r>
          </a:p>
          <a:p>
            <a:r>
              <a:rPr lang="en-US" altLang="en-US" sz="2500" dirty="0" smtClean="0"/>
              <a:t>HbA1c</a:t>
            </a:r>
          </a:p>
          <a:p>
            <a:r>
              <a:rPr lang="en-US" altLang="en-US" sz="2500" dirty="0" smtClean="0"/>
              <a:t>Serum creatinine</a:t>
            </a:r>
          </a:p>
          <a:p>
            <a:pPr lvl="1"/>
            <a:r>
              <a:rPr lang="en-US" altLang="en-US" sz="1800" dirty="0" smtClean="0"/>
              <a:t>Use a GFR estimating equation or clearance measurement; don</a:t>
            </a:r>
            <a:r>
              <a:rPr lang="ja-JP" altLang="en-US" sz="1800" dirty="0" smtClean="0"/>
              <a:t>’</a:t>
            </a:r>
            <a:r>
              <a:rPr lang="en-US" altLang="ja-JP" sz="1800" dirty="0" smtClean="0"/>
              <a:t>t rely on serum creatinine concentration alone</a:t>
            </a:r>
          </a:p>
          <a:p>
            <a:pPr lvl="1"/>
            <a:r>
              <a:rPr lang="en-US" altLang="en-US" sz="1800" dirty="0" smtClean="0"/>
              <a:t>Be attentive to changes in creatinine over time--even in </a:t>
            </a:r>
            <a:r>
              <a:rPr lang="ja-JP" altLang="en-US" sz="1800" dirty="0" smtClean="0"/>
              <a:t>“</a:t>
            </a:r>
            <a:r>
              <a:rPr lang="en-US" altLang="ja-JP" sz="1800" dirty="0" smtClean="0"/>
              <a:t>normal</a:t>
            </a:r>
            <a:r>
              <a:rPr lang="ja-JP" altLang="en-US" sz="1800" dirty="0" smtClean="0"/>
              <a:t>”</a:t>
            </a:r>
            <a:r>
              <a:rPr lang="en-US" altLang="ja-JP" sz="1800" dirty="0" smtClean="0"/>
              <a:t> range</a:t>
            </a:r>
            <a:endParaRPr lang="en-US" altLang="ja-JP" dirty="0" smtClean="0"/>
          </a:p>
          <a:p>
            <a:r>
              <a:rPr lang="en-US" altLang="en-US" sz="2500" dirty="0" smtClean="0"/>
              <a:t>Urinalysis</a:t>
            </a:r>
          </a:p>
          <a:p>
            <a:pPr lvl="1"/>
            <a:r>
              <a:rPr lang="en-US" altLang="en-US" sz="1800" dirty="0" smtClean="0"/>
              <a:t>Urine sediment</a:t>
            </a:r>
          </a:p>
          <a:p>
            <a:pPr lvl="1"/>
            <a:r>
              <a:rPr lang="en-US" altLang="en-US" sz="1800" dirty="0" smtClean="0"/>
              <a:t>Spot urine for protein/creatinine or albumin/creatinine ratio</a:t>
            </a:r>
          </a:p>
          <a:p>
            <a:r>
              <a:rPr lang="en-US" altLang="en-US" sz="2500" dirty="0" smtClean="0"/>
              <a:t>Albuminuria/Proteinuria</a:t>
            </a:r>
          </a:p>
          <a:p>
            <a:r>
              <a:rPr lang="en-US" altLang="en-US" sz="2500" dirty="0" smtClean="0"/>
              <a:t>Electrolytes, blood glucose, CBC</a:t>
            </a:r>
          </a:p>
        </p:txBody>
      </p:sp>
    </p:spTree>
    <p:extLst>
      <p:ext uri="{BB962C8B-B14F-4D97-AF65-F5344CB8AC3E}">
        <p14:creationId xmlns:p14="http://schemas.microsoft.com/office/powerpoint/2010/main" val="700638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Content Placeholder 2"/>
          <p:cNvSpPr>
            <a:spLocks noGrp="1"/>
          </p:cNvSpPr>
          <p:nvPr>
            <p:ph idx="1"/>
          </p:nvPr>
        </p:nvSpPr>
        <p:spPr>
          <a:xfrm>
            <a:off x="685800" y="1447800"/>
            <a:ext cx="8229600" cy="3830320"/>
          </a:xfrm>
        </p:spPr>
        <p:txBody>
          <a:bodyPr/>
          <a:lstStyle/>
          <a:p>
            <a:pPr eaLnBrk="1" hangingPunct="1"/>
            <a:r>
              <a:rPr lang="en-US" altLang="en-US" sz="2400" dirty="0" smtClean="0"/>
              <a:t>Depending on stage: albumin, phosphate, calcium, </a:t>
            </a:r>
            <a:r>
              <a:rPr lang="en-US" altLang="en-US" sz="2400" dirty="0" err="1" smtClean="0"/>
              <a:t>iPTH</a:t>
            </a:r>
            <a:endParaRPr lang="en-US" altLang="en-US" sz="2400" dirty="0" smtClean="0"/>
          </a:p>
          <a:p>
            <a:pPr eaLnBrk="1" hangingPunct="1"/>
            <a:r>
              <a:rPr lang="en-US" altLang="en-US" sz="2400" dirty="0" smtClean="0"/>
              <a:t>Renal imaging</a:t>
            </a:r>
          </a:p>
          <a:p>
            <a:pPr eaLnBrk="1" hangingPunct="1"/>
            <a:r>
              <a:rPr lang="en-US" altLang="en-US" sz="2400" dirty="0" smtClean="0"/>
              <a:t>Depending on age and H&amp;P</a:t>
            </a:r>
          </a:p>
          <a:p>
            <a:pPr lvl="1" eaLnBrk="1" hangingPunct="1"/>
            <a:r>
              <a:rPr lang="en-US" altLang="en-US" dirty="0" smtClean="0"/>
              <a:t>Light chain assay, serum or urine protein electrophoresis (SPEP, UPEP)</a:t>
            </a:r>
          </a:p>
          <a:p>
            <a:pPr lvl="1" eaLnBrk="1" hangingPunct="1"/>
            <a:r>
              <a:rPr lang="en-US" altLang="en-US" dirty="0" smtClean="0"/>
              <a:t>HIV, HCV, HBV tests</a:t>
            </a:r>
          </a:p>
          <a:p>
            <a:pPr lvl="1" eaLnBrk="1" hangingPunct="1"/>
            <a:r>
              <a:rPr lang="en-US" altLang="en-US" dirty="0" smtClean="0"/>
              <a:t>Complements, other </a:t>
            </a:r>
            <a:r>
              <a:rPr lang="en-US" altLang="en-US" dirty="0" err="1" smtClean="0"/>
              <a:t>serologies</a:t>
            </a:r>
            <a:r>
              <a:rPr lang="en-US" altLang="en-US" dirty="0" smtClean="0"/>
              <a:t>—limited role unless specific reason</a:t>
            </a:r>
          </a:p>
          <a:p>
            <a:pPr lvl="1" eaLnBrk="1" hangingPunct="1"/>
            <a:endParaRPr lang="en-US" altLang="en-US" dirty="0" smtClean="0"/>
          </a:p>
          <a:p>
            <a:pPr lvl="1" eaLnBrk="1" hangingPunct="1"/>
            <a:endParaRPr lang="en-US" altLang="en-US" dirty="0" smtClean="0"/>
          </a:p>
        </p:txBody>
      </p:sp>
      <p:sp>
        <p:nvSpPr>
          <p:cNvPr id="31746" name="Rectangle 1026"/>
          <p:cNvSpPr>
            <a:spLocks noGrp="1" noChangeArrowheads="1"/>
          </p:cNvSpPr>
          <p:nvPr>
            <p:ph type="title"/>
          </p:nvPr>
        </p:nvSpPr>
        <p:spPr>
          <a:xfrm>
            <a:off x="685800" y="533400"/>
            <a:ext cx="7772400" cy="1143000"/>
          </a:xfrm>
        </p:spPr>
        <p:txBody>
          <a:bodyPr>
            <a:normAutofit/>
          </a:bodyPr>
          <a:lstStyle/>
          <a:p>
            <a:r>
              <a:rPr lang="en-US" altLang="en-US" sz="3400" dirty="0" smtClean="0"/>
              <a:t>Clinical Evaluation of Patients with CKD</a:t>
            </a:r>
          </a:p>
        </p:txBody>
      </p:sp>
    </p:spTree>
    <p:extLst>
      <p:ext uri="{BB962C8B-B14F-4D97-AF65-F5344CB8AC3E}">
        <p14:creationId xmlns:p14="http://schemas.microsoft.com/office/powerpoint/2010/main" val="3974111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Content Placeholder 2"/>
          <p:cNvSpPr>
            <a:spLocks noGrp="1"/>
          </p:cNvSpPr>
          <p:nvPr>
            <p:ph idx="1"/>
          </p:nvPr>
        </p:nvSpPr>
        <p:spPr>
          <a:xfrm>
            <a:off x="680720" y="1351280"/>
            <a:ext cx="7132320" cy="4760913"/>
          </a:xfrm>
        </p:spPr>
        <p:txBody>
          <a:bodyPr/>
          <a:lstStyle/>
          <a:p>
            <a:pPr marL="342900" indent="-342900"/>
            <a:r>
              <a:rPr lang="en-US" altLang="en-US" sz="2500" dirty="0"/>
              <a:t>Standard urine dipsticks detect total </a:t>
            </a:r>
            <a:r>
              <a:rPr lang="en-US" altLang="en-US" sz="2500" dirty="0" smtClean="0"/>
              <a:t>protein &gt;30 mg/</a:t>
            </a:r>
            <a:r>
              <a:rPr lang="en-US" altLang="en-US" sz="2500" dirty="0" err="1" smtClean="0"/>
              <a:t>dL</a:t>
            </a:r>
            <a:r>
              <a:rPr lang="en-US" altLang="en-US" sz="2500" dirty="0" smtClean="0"/>
              <a:t> - not </a:t>
            </a:r>
            <a:r>
              <a:rPr lang="en-US" altLang="en-US" sz="2500" dirty="0"/>
              <a:t>sensitive enough </a:t>
            </a:r>
            <a:r>
              <a:rPr lang="en-US" altLang="en-US" sz="2500" dirty="0" smtClean="0"/>
              <a:t>for </a:t>
            </a:r>
            <a:r>
              <a:rPr lang="ja-JP" altLang="en-US" sz="2500" dirty="0" smtClean="0"/>
              <a:t>“</a:t>
            </a:r>
            <a:r>
              <a:rPr lang="en-US" altLang="ja-JP" sz="2500" dirty="0" err="1"/>
              <a:t>microalbuminuria</a:t>
            </a:r>
            <a:r>
              <a:rPr lang="ja-JP" altLang="en-US" sz="2500" dirty="0"/>
              <a:t>”</a:t>
            </a:r>
            <a:r>
              <a:rPr lang="en-US" altLang="ja-JP" sz="2500" dirty="0"/>
              <a:t> screening  </a:t>
            </a:r>
          </a:p>
          <a:p>
            <a:pPr marL="342900" indent="-342900"/>
            <a:r>
              <a:rPr lang="en-US" altLang="en-US" sz="2500" dirty="0" smtClean="0"/>
              <a:t>Untimed</a:t>
            </a:r>
            <a:r>
              <a:rPr lang="en-US" altLang="en-US" sz="2500" dirty="0"/>
              <a:t>, random </a:t>
            </a:r>
            <a:r>
              <a:rPr lang="ja-JP" altLang="en-US" sz="2500" dirty="0"/>
              <a:t>“</a:t>
            </a:r>
            <a:r>
              <a:rPr lang="en-US" altLang="ja-JP" sz="2500" dirty="0"/>
              <a:t>spot</a:t>
            </a:r>
            <a:r>
              <a:rPr lang="ja-JP" altLang="en-US" sz="2500" dirty="0"/>
              <a:t>”</a:t>
            </a:r>
            <a:r>
              <a:rPr lang="en-US" altLang="ja-JP" sz="2500" dirty="0"/>
              <a:t> urine </a:t>
            </a:r>
            <a:r>
              <a:rPr lang="en-US" altLang="ja-JP" sz="2500" dirty="0" smtClean="0"/>
              <a:t>for albumin/creatinine </a:t>
            </a:r>
            <a:r>
              <a:rPr lang="en-US" altLang="ja-JP" sz="2500" dirty="0"/>
              <a:t>or </a:t>
            </a:r>
            <a:r>
              <a:rPr lang="en-US" altLang="ja-JP" sz="2500" dirty="0" smtClean="0"/>
              <a:t>protein/creatinine ratio </a:t>
            </a:r>
            <a:r>
              <a:rPr lang="en-US" altLang="ja-JP" sz="2500" dirty="0"/>
              <a:t>(first morning void preferred)</a:t>
            </a:r>
          </a:p>
          <a:p>
            <a:pPr>
              <a:spcBef>
                <a:spcPct val="50000"/>
              </a:spcBef>
              <a:buFontTx/>
              <a:buChar char="•"/>
            </a:pPr>
            <a:endParaRPr lang="en-US" altLang="en-US" dirty="0"/>
          </a:p>
          <a:p>
            <a:pPr lvl="1" eaLnBrk="1" hangingPunct="1"/>
            <a:endParaRPr lang="en-US" altLang="en-US" dirty="0" smtClean="0"/>
          </a:p>
          <a:p>
            <a:pPr lvl="1" eaLnBrk="1" hangingPunct="1"/>
            <a:endParaRPr lang="en-US" altLang="en-US" dirty="0" smtClean="0"/>
          </a:p>
        </p:txBody>
      </p:sp>
      <p:sp>
        <p:nvSpPr>
          <p:cNvPr id="31746" name="Rectangle 1026"/>
          <p:cNvSpPr>
            <a:spLocks noGrp="1" noChangeArrowheads="1"/>
          </p:cNvSpPr>
          <p:nvPr>
            <p:ph type="title"/>
          </p:nvPr>
        </p:nvSpPr>
        <p:spPr>
          <a:xfrm>
            <a:off x="685800" y="533400"/>
            <a:ext cx="7772400" cy="1143000"/>
          </a:xfrm>
        </p:spPr>
        <p:txBody>
          <a:bodyPr>
            <a:normAutofit/>
          </a:bodyPr>
          <a:lstStyle/>
          <a:p>
            <a:r>
              <a:rPr lang="en-US" altLang="en-US" sz="3400" dirty="0" smtClean="0"/>
              <a:t>Clinical Evaluation of Patients with CKD</a:t>
            </a:r>
          </a:p>
        </p:txBody>
      </p:sp>
    </p:spTree>
    <p:extLst>
      <p:ext uri="{BB962C8B-B14F-4D97-AF65-F5344CB8AC3E}">
        <p14:creationId xmlns:p14="http://schemas.microsoft.com/office/powerpoint/2010/main" val="511717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Content Placeholder 2"/>
          <p:cNvSpPr>
            <a:spLocks noGrp="1"/>
          </p:cNvSpPr>
          <p:nvPr>
            <p:ph idx="1"/>
          </p:nvPr>
        </p:nvSpPr>
        <p:spPr>
          <a:xfrm>
            <a:off x="731520" y="1259840"/>
            <a:ext cx="7670800" cy="4760913"/>
          </a:xfrm>
        </p:spPr>
        <p:txBody>
          <a:bodyPr>
            <a:normAutofit lnSpcReduction="10000"/>
          </a:bodyPr>
          <a:lstStyle/>
          <a:p>
            <a:pPr>
              <a:spcBef>
                <a:spcPct val="20000"/>
              </a:spcBef>
            </a:pPr>
            <a:r>
              <a:rPr lang="en-US" altLang="en-US" sz="1900" dirty="0"/>
              <a:t>Normal </a:t>
            </a:r>
            <a:r>
              <a:rPr lang="en-US" altLang="en-US" sz="1900" dirty="0" smtClean="0"/>
              <a:t>Albuminuria</a:t>
            </a:r>
            <a:endParaRPr lang="en-US" altLang="en-US" sz="1900" dirty="0"/>
          </a:p>
          <a:p>
            <a:pPr lvl="1">
              <a:spcBef>
                <a:spcPct val="20000"/>
              </a:spcBef>
            </a:pPr>
            <a:r>
              <a:rPr lang="en-US" altLang="en-US" sz="1900" dirty="0" err="1"/>
              <a:t>Albumin:creatinine</a:t>
            </a:r>
            <a:r>
              <a:rPr lang="en-US" altLang="en-US" sz="1900" dirty="0"/>
              <a:t> ratio &lt; 30 mg/g creatinine</a:t>
            </a:r>
          </a:p>
          <a:p>
            <a:pPr>
              <a:spcBef>
                <a:spcPct val="20000"/>
              </a:spcBef>
            </a:pPr>
            <a:endParaRPr lang="en-US" altLang="en-US" sz="1900" dirty="0"/>
          </a:p>
          <a:p>
            <a:pPr>
              <a:spcBef>
                <a:spcPct val="20000"/>
              </a:spcBef>
            </a:pPr>
            <a:r>
              <a:rPr lang="en-US" altLang="en-US" sz="1900" dirty="0"/>
              <a:t>Moderately Increased Albuminuria</a:t>
            </a:r>
          </a:p>
          <a:p>
            <a:pPr lvl="1">
              <a:spcBef>
                <a:spcPct val="20000"/>
              </a:spcBef>
            </a:pPr>
            <a:r>
              <a:rPr lang="en-US" altLang="en-US" sz="1900" dirty="0" err="1"/>
              <a:t>Albumin:creatinine</a:t>
            </a:r>
            <a:r>
              <a:rPr lang="en-US" altLang="en-US" sz="1900" dirty="0"/>
              <a:t> ratio 30-300 mg/g creatinine</a:t>
            </a:r>
          </a:p>
          <a:p>
            <a:pPr lvl="1">
              <a:spcBef>
                <a:spcPct val="20000"/>
              </a:spcBef>
            </a:pPr>
            <a:r>
              <a:rPr lang="en-US" altLang="en-US" sz="1900" dirty="0"/>
              <a:t>24-hour urine albumin 30-300 mg/d </a:t>
            </a:r>
          </a:p>
          <a:p>
            <a:pPr>
              <a:spcBef>
                <a:spcPct val="20000"/>
              </a:spcBef>
            </a:pPr>
            <a:endParaRPr lang="en-US" altLang="en-US" sz="1900" dirty="0"/>
          </a:p>
          <a:p>
            <a:pPr>
              <a:spcBef>
                <a:spcPct val="20000"/>
              </a:spcBef>
            </a:pPr>
            <a:r>
              <a:rPr lang="en-US" altLang="en-US" sz="1900" dirty="0"/>
              <a:t>Severely Increased Albuminuria</a:t>
            </a:r>
          </a:p>
          <a:p>
            <a:pPr lvl="1">
              <a:spcBef>
                <a:spcPct val="20000"/>
              </a:spcBef>
            </a:pPr>
            <a:r>
              <a:rPr lang="en-US" altLang="en-US" sz="1900" dirty="0" err="1"/>
              <a:t>Albumin:creatinine</a:t>
            </a:r>
            <a:r>
              <a:rPr lang="en-US" altLang="en-US" sz="1900" dirty="0"/>
              <a:t> ratio </a:t>
            </a:r>
            <a:r>
              <a:rPr lang="en-US" altLang="en-US" sz="1900" u="sng" dirty="0"/>
              <a:t>&gt;</a:t>
            </a:r>
            <a:r>
              <a:rPr lang="en-US" altLang="en-US" sz="1900" dirty="0"/>
              <a:t> 300 mg albumin/g  creatinine</a:t>
            </a:r>
          </a:p>
          <a:p>
            <a:pPr lvl="1">
              <a:spcBef>
                <a:spcPct val="20000"/>
              </a:spcBef>
            </a:pPr>
            <a:r>
              <a:rPr lang="en-US" altLang="en-US" sz="1900" dirty="0"/>
              <a:t>24-hour urine albumin &gt; 300 mg/d</a:t>
            </a:r>
          </a:p>
          <a:p>
            <a:pPr>
              <a:spcBef>
                <a:spcPct val="20000"/>
              </a:spcBef>
            </a:pPr>
            <a:endParaRPr lang="en-US" altLang="en-US" sz="1900" dirty="0"/>
          </a:p>
          <a:p>
            <a:pPr>
              <a:spcBef>
                <a:spcPct val="20000"/>
              </a:spcBef>
            </a:pPr>
            <a:r>
              <a:rPr lang="en-US" altLang="en-US" sz="1900" dirty="0"/>
              <a:t>Proteinuria</a:t>
            </a:r>
          </a:p>
          <a:p>
            <a:pPr lvl="1">
              <a:spcBef>
                <a:spcPct val="20000"/>
              </a:spcBef>
            </a:pPr>
            <a:r>
              <a:rPr lang="en-US" altLang="en-US" sz="1900" dirty="0"/>
              <a:t>(+) urine dipstick at &gt; 30 mg/dl</a:t>
            </a:r>
          </a:p>
          <a:p>
            <a:pPr lvl="1">
              <a:spcBef>
                <a:spcPct val="20000"/>
              </a:spcBef>
            </a:pPr>
            <a:r>
              <a:rPr lang="en-US" altLang="en-US" sz="1900" dirty="0"/>
              <a:t> </a:t>
            </a:r>
            <a:r>
              <a:rPr lang="en-US" altLang="en-US" sz="1900" u="sng" dirty="0"/>
              <a:t>&gt;</a:t>
            </a:r>
            <a:r>
              <a:rPr lang="en-US" altLang="en-US" sz="1900" dirty="0"/>
              <a:t> 200 mg protein/g creatinine</a:t>
            </a:r>
          </a:p>
          <a:p>
            <a:pPr lvl="1">
              <a:spcBef>
                <a:spcPct val="20000"/>
              </a:spcBef>
            </a:pPr>
            <a:r>
              <a:rPr lang="en-US" altLang="en-US" sz="1900" dirty="0"/>
              <a:t>24-hour urine protein &gt; 300 </a:t>
            </a:r>
            <a:r>
              <a:rPr lang="en-US" altLang="en-US" sz="1900" dirty="0" smtClean="0"/>
              <a:t>mg/d</a:t>
            </a:r>
          </a:p>
        </p:txBody>
      </p:sp>
      <p:sp>
        <p:nvSpPr>
          <p:cNvPr id="31746" name="Rectangle 1026"/>
          <p:cNvSpPr>
            <a:spLocks noGrp="1" noChangeArrowheads="1"/>
          </p:cNvSpPr>
          <p:nvPr>
            <p:ph type="title"/>
          </p:nvPr>
        </p:nvSpPr>
        <p:spPr>
          <a:xfrm>
            <a:off x="685800" y="609600"/>
            <a:ext cx="7772400" cy="609600"/>
          </a:xfrm>
        </p:spPr>
        <p:txBody>
          <a:bodyPr>
            <a:normAutofit/>
          </a:bodyPr>
          <a:lstStyle/>
          <a:p>
            <a:pPr>
              <a:lnSpc>
                <a:spcPct val="80000"/>
              </a:lnSpc>
            </a:pPr>
            <a:r>
              <a:rPr lang="en-US" altLang="en-US" sz="3200" dirty="0"/>
              <a:t>Definitions: Albuminuria and Proteinuria</a:t>
            </a:r>
          </a:p>
        </p:txBody>
      </p:sp>
    </p:spTree>
    <p:extLst>
      <p:ext uri="{BB962C8B-B14F-4D97-AF65-F5344CB8AC3E}">
        <p14:creationId xmlns:p14="http://schemas.microsoft.com/office/powerpoint/2010/main" val="2354862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17728" y="2245360"/>
            <a:ext cx="7827264" cy="1371600"/>
          </a:xfrm>
        </p:spPr>
        <p:txBody>
          <a:bodyPr/>
          <a:lstStyle/>
          <a:p>
            <a:pPr algn="ctr"/>
            <a:r>
              <a:rPr lang="en-US" dirty="0" smtClean="0"/>
              <a:t>Slowing Progression of CKD</a:t>
            </a:r>
            <a:endParaRPr lang="en-US" dirty="0"/>
          </a:p>
        </p:txBody>
      </p:sp>
    </p:spTree>
    <p:extLst>
      <p:ext uri="{BB962C8B-B14F-4D97-AF65-F5344CB8AC3E}">
        <p14:creationId xmlns:p14="http://schemas.microsoft.com/office/powerpoint/2010/main" val="175373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2552" y="360362"/>
            <a:ext cx="6395048" cy="1163638"/>
          </a:xfrm>
        </p:spPr>
        <p:txBody>
          <a:bodyPr>
            <a:normAutofit fontScale="90000"/>
          </a:bodyPr>
          <a:lstStyle/>
          <a:p>
            <a:pPr>
              <a:defRPr/>
            </a:pPr>
            <a:r>
              <a:rPr lang="en-US" sz="3600" dirty="0" smtClean="0"/>
              <a:t>CKD- Progression of Kidney Failure</a:t>
            </a:r>
            <a:br>
              <a:rPr lang="en-US" sz="3600" dirty="0" smtClean="0"/>
            </a:br>
            <a:r>
              <a:rPr lang="en-US" sz="2200" dirty="0" smtClean="0">
                <a:solidFill>
                  <a:schemeClr val="tx1"/>
                </a:solidFill>
              </a:rPr>
              <a:t>Variable depending on several factors including (1) type of disease and (2) </a:t>
            </a:r>
            <a:r>
              <a:rPr lang="en-US" sz="2200" i="1" u="sng" dirty="0" smtClean="0">
                <a:solidFill>
                  <a:schemeClr val="tx1"/>
                </a:solidFill>
              </a:rPr>
              <a:t>how well it is treated</a:t>
            </a:r>
            <a:endParaRPr lang="en-US" sz="2200" i="1" u="sng" dirty="0">
              <a:solidFill>
                <a:schemeClr val="tx1"/>
              </a:solidFill>
            </a:endParaRPr>
          </a:p>
        </p:txBody>
      </p:sp>
      <p:cxnSp>
        <p:nvCxnSpPr>
          <p:cNvPr id="9219" name="Straight Arrow Connector 3"/>
          <p:cNvCxnSpPr>
            <a:cxnSpLocks noChangeShapeType="1"/>
          </p:cNvCxnSpPr>
          <p:nvPr/>
        </p:nvCxnSpPr>
        <p:spPr bwMode="auto">
          <a:xfrm>
            <a:off x="969963" y="5976938"/>
            <a:ext cx="7054850" cy="33337"/>
          </a:xfrm>
          <a:prstGeom prst="straightConnector1">
            <a:avLst/>
          </a:prstGeom>
          <a:noFill/>
          <a:ln w="28575" algn="ctr">
            <a:solidFill>
              <a:schemeClr val="tx1"/>
            </a:solidFill>
            <a:round/>
            <a:headEnd type="none" w="sm" len="sm"/>
            <a:tailEnd type="arrow" w="med" len="med"/>
          </a:ln>
        </p:spPr>
      </p:cxnSp>
      <p:cxnSp>
        <p:nvCxnSpPr>
          <p:cNvPr id="9220" name="Straight Arrow Connector 6"/>
          <p:cNvCxnSpPr>
            <a:cxnSpLocks noChangeShapeType="1"/>
          </p:cNvCxnSpPr>
          <p:nvPr/>
        </p:nvCxnSpPr>
        <p:spPr bwMode="auto">
          <a:xfrm rot="16200000" flipV="1">
            <a:off x="-1299368" y="3723481"/>
            <a:ext cx="4522788" cy="15875"/>
          </a:xfrm>
          <a:prstGeom prst="straightConnector1">
            <a:avLst/>
          </a:prstGeom>
          <a:noFill/>
          <a:ln w="28575" algn="ctr">
            <a:solidFill>
              <a:schemeClr val="tx1"/>
            </a:solidFill>
            <a:round/>
            <a:headEnd type="none" w="sm" len="sm"/>
            <a:tailEnd type="arrow" w="med" len="med"/>
          </a:ln>
        </p:spPr>
      </p:cxnSp>
      <p:sp>
        <p:nvSpPr>
          <p:cNvPr id="9221" name="TextBox 18"/>
          <p:cNvSpPr txBox="1">
            <a:spLocks noChangeArrowheads="1"/>
          </p:cNvSpPr>
          <p:nvPr/>
        </p:nvSpPr>
        <p:spPr bwMode="auto">
          <a:xfrm>
            <a:off x="447675" y="1666875"/>
            <a:ext cx="473206" cy="4185761"/>
          </a:xfrm>
          <a:prstGeom prst="rect">
            <a:avLst/>
          </a:prstGeom>
          <a:noFill/>
          <a:ln w="9525">
            <a:noFill/>
            <a:miter lim="800000"/>
            <a:headEnd/>
            <a:tailEnd/>
          </a:ln>
        </p:spPr>
        <p:txBody>
          <a:bodyPr wrap="none">
            <a:spAutoFit/>
          </a:bodyPr>
          <a:lstStyle/>
          <a:p>
            <a:r>
              <a:rPr lang="en-US" sz="1400"/>
              <a:t>100</a:t>
            </a:r>
          </a:p>
          <a:p>
            <a:endParaRPr lang="en-US" sz="1400"/>
          </a:p>
          <a:p>
            <a:r>
              <a:rPr lang="en-US" sz="1400"/>
              <a:t>90</a:t>
            </a:r>
          </a:p>
          <a:p>
            <a:endParaRPr lang="en-US" sz="1400"/>
          </a:p>
          <a:p>
            <a:r>
              <a:rPr lang="en-US" sz="1400"/>
              <a:t>80</a:t>
            </a:r>
          </a:p>
          <a:p>
            <a:endParaRPr lang="en-US" sz="1400"/>
          </a:p>
          <a:p>
            <a:r>
              <a:rPr lang="en-US" sz="1400"/>
              <a:t>70</a:t>
            </a:r>
          </a:p>
          <a:p>
            <a:endParaRPr lang="en-US" sz="1400"/>
          </a:p>
          <a:p>
            <a:r>
              <a:rPr lang="en-US" sz="1400"/>
              <a:t>60</a:t>
            </a:r>
          </a:p>
          <a:p>
            <a:endParaRPr lang="en-US" sz="1400"/>
          </a:p>
          <a:p>
            <a:r>
              <a:rPr lang="en-US" sz="1400"/>
              <a:t>50</a:t>
            </a:r>
          </a:p>
          <a:p>
            <a:endParaRPr lang="en-US" sz="1400"/>
          </a:p>
          <a:p>
            <a:r>
              <a:rPr lang="en-US" sz="1400"/>
              <a:t>40</a:t>
            </a:r>
          </a:p>
          <a:p>
            <a:endParaRPr lang="en-US" sz="1400"/>
          </a:p>
          <a:p>
            <a:r>
              <a:rPr lang="en-US" sz="1400"/>
              <a:t>30</a:t>
            </a:r>
          </a:p>
          <a:p>
            <a:endParaRPr lang="en-US" sz="1400"/>
          </a:p>
          <a:p>
            <a:r>
              <a:rPr lang="en-US" sz="1400"/>
              <a:t>20</a:t>
            </a:r>
          </a:p>
          <a:p>
            <a:endParaRPr lang="en-US" sz="1400"/>
          </a:p>
          <a:p>
            <a:r>
              <a:rPr lang="en-US" sz="1400"/>
              <a:t>10</a:t>
            </a:r>
          </a:p>
        </p:txBody>
      </p:sp>
      <p:sp>
        <p:nvSpPr>
          <p:cNvPr id="9222" name="TextBox 19"/>
          <p:cNvSpPr txBox="1">
            <a:spLocks noChangeArrowheads="1"/>
          </p:cNvSpPr>
          <p:nvPr/>
        </p:nvSpPr>
        <p:spPr bwMode="auto">
          <a:xfrm>
            <a:off x="7848600" y="6091238"/>
            <a:ext cx="900112" cy="369887"/>
          </a:xfrm>
          <a:prstGeom prst="rect">
            <a:avLst/>
          </a:prstGeom>
          <a:noFill/>
          <a:ln w="9525">
            <a:noFill/>
            <a:miter lim="800000"/>
            <a:headEnd/>
            <a:tailEnd/>
          </a:ln>
        </p:spPr>
        <p:txBody>
          <a:bodyPr wrap="none">
            <a:spAutoFit/>
          </a:bodyPr>
          <a:lstStyle/>
          <a:p>
            <a:r>
              <a:rPr lang="en-US" dirty="0"/>
              <a:t>Years</a:t>
            </a:r>
          </a:p>
        </p:txBody>
      </p:sp>
      <p:cxnSp>
        <p:nvCxnSpPr>
          <p:cNvPr id="9223" name="Straight Connector 21"/>
          <p:cNvCxnSpPr>
            <a:cxnSpLocks noChangeShapeType="1"/>
          </p:cNvCxnSpPr>
          <p:nvPr/>
        </p:nvCxnSpPr>
        <p:spPr bwMode="auto">
          <a:xfrm>
            <a:off x="985838" y="3527425"/>
            <a:ext cx="6891337" cy="17463"/>
          </a:xfrm>
          <a:prstGeom prst="line">
            <a:avLst/>
          </a:prstGeom>
          <a:noFill/>
          <a:ln w="76200" algn="ctr">
            <a:solidFill>
              <a:srgbClr val="FF0000">
                <a:alpha val="50196"/>
              </a:srgbClr>
            </a:solidFill>
            <a:round/>
            <a:headEnd type="none" w="sm" len="sm"/>
            <a:tailEnd type="none" w="sm" len="sm"/>
          </a:ln>
        </p:spPr>
      </p:cxnSp>
      <p:cxnSp>
        <p:nvCxnSpPr>
          <p:cNvPr id="9224" name="Straight Connector 23"/>
          <p:cNvCxnSpPr>
            <a:cxnSpLocks noChangeShapeType="1"/>
          </p:cNvCxnSpPr>
          <p:nvPr/>
        </p:nvCxnSpPr>
        <p:spPr bwMode="auto">
          <a:xfrm>
            <a:off x="985838" y="4840288"/>
            <a:ext cx="6891337" cy="15875"/>
          </a:xfrm>
          <a:prstGeom prst="line">
            <a:avLst/>
          </a:prstGeom>
          <a:noFill/>
          <a:ln w="76200" algn="ctr">
            <a:solidFill>
              <a:srgbClr val="FF0000">
                <a:alpha val="50196"/>
              </a:srgbClr>
            </a:solidFill>
            <a:round/>
            <a:headEnd type="none" w="sm" len="sm"/>
            <a:tailEnd type="none" w="sm" len="sm"/>
          </a:ln>
        </p:spPr>
      </p:cxnSp>
      <p:cxnSp>
        <p:nvCxnSpPr>
          <p:cNvPr id="9225" name="Straight Connector 24"/>
          <p:cNvCxnSpPr>
            <a:cxnSpLocks noChangeShapeType="1"/>
          </p:cNvCxnSpPr>
          <p:nvPr/>
        </p:nvCxnSpPr>
        <p:spPr bwMode="auto">
          <a:xfrm>
            <a:off x="985838" y="5459413"/>
            <a:ext cx="6891337" cy="17462"/>
          </a:xfrm>
          <a:prstGeom prst="line">
            <a:avLst/>
          </a:prstGeom>
          <a:noFill/>
          <a:ln w="76200" algn="ctr">
            <a:solidFill>
              <a:srgbClr val="FF0000">
                <a:alpha val="50196"/>
              </a:srgbClr>
            </a:solidFill>
            <a:round/>
            <a:headEnd type="none" w="sm" len="sm"/>
            <a:tailEnd type="none" w="sm" len="sm"/>
          </a:ln>
        </p:spPr>
      </p:cxnSp>
      <p:sp>
        <p:nvSpPr>
          <p:cNvPr id="10253" name="TextBox 25"/>
          <p:cNvSpPr txBox="1">
            <a:spLocks noChangeArrowheads="1"/>
          </p:cNvSpPr>
          <p:nvPr/>
        </p:nvSpPr>
        <p:spPr bwMode="auto">
          <a:xfrm>
            <a:off x="6708775" y="2695575"/>
            <a:ext cx="986809" cy="369332"/>
          </a:xfrm>
          <a:prstGeom prst="rect">
            <a:avLst/>
          </a:prstGeom>
          <a:noFill/>
          <a:ln w="9525">
            <a:noFill/>
            <a:miter lim="800000"/>
            <a:headEnd/>
            <a:tailEnd/>
          </a:ln>
        </p:spPr>
        <p:txBody>
          <a:bodyPr wrap="none">
            <a:spAutoFit/>
          </a:bodyPr>
          <a:lstStyle/>
          <a:p>
            <a:pPr>
              <a:defRPr/>
            </a:pPr>
            <a:r>
              <a:rPr lang="en-US" b="1" dirty="0">
                <a:solidFill>
                  <a:srgbClr val="002060"/>
                </a:solidFill>
              </a:rPr>
              <a:t>Stage 2</a:t>
            </a:r>
          </a:p>
        </p:txBody>
      </p:sp>
      <p:sp>
        <p:nvSpPr>
          <p:cNvPr id="10254" name="TextBox 26"/>
          <p:cNvSpPr txBox="1">
            <a:spLocks noChangeArrowheads="1"/>
          </p:cNvSpPr>
          <p:nvPr/>
        </p:nvSpPr>
        <p:spPr bwMode="auto">
          <a:xfrm>
            <a:off x="6708775" y="4022725"/>
            <a:ext cx="986809" cy="369332"/>
          </a:xfrm>
          <a:prstGeom prst="rect">
            <a:avLst/>
          </a:prstGeom>
          <a:noFill/>
          <a:ln w="9525">
            <a:noFill/>
            <a:miter lim="800000"/>
            <a:headEnd/>
            <a:tailEnd/>
          </a:ln>
        </p:spPr>
        <p:txBody>
          <a:bodyPr wrap="none">
            <a:spAutoFit/>
          </a:bodyPr>
          <a:lstStyle/>
          <a:p>
            <a:pPr>
              <a:defRPr/>
            </a:pPr>
            <a:r>
              <a:rPr lang="en-US" b="1" dirty="0">
                <a:solidFill>
                  <a:srgbClr val="002060"/>
                </a:solidFill>
              </a:rPr>
              <a:t>Stage 3</a:t>
            </a:r>
          </a:p>
        </p:txBody>
      </p:sp>
      <p:sp>
        <p:nvSpPr>
          <p:cNvPr id="10255" name="TextBox 27"/>
          <p:cNvSpPr txBox="1">
            <a:spLocks noChangeArrowheads="1"/>
          </p:cNvSpPr>
          <p:nvPr/>
        </p:nvSpPr>
        <p:spPr bwMode="auto">
          <a:xfrm>
            <a:off x="6708775" y="4954588"/>
            <a:ext cx="986809" cy="369332"/>
          </a:xfrm>
          <a:prstGeom prst="rect">
            <a:avLst/>
          </a:prstGeom>
          <a:noFill/>
          <a:ln w="9525">
            <a:noFill/>
            <a:miter lim="800000"/>
            <a:headEnd/>
            <a:tailEnd/>
          </a:ln>
        </p:spPr>
        <p:txBody>
          <a:bodyPr wrap="none">
            <a:spAutoFit/>
          </a:bodyPr>
          <a:lstStyle/>
          <a:p>
            <a:pPr>
              <a:defRPr/>
            </a:pPr>
            <a:r>
              <a:rPr lang="en-US" b="1" dirty="0">
                <a:solidFill>
                  <a:srgbClr val="002060"/>
                </a:solidFill>
              </a:rPr>
              <a:t>Stage 4</a:t>
            </a:r>
          </a:p>
        </p:txBody>
      </p:sp>
      <p:sp>
        <p:nvSpPr>
          <p:cNvPr id="10256" name="TextBox 28"/>
          <p:cNvSpPr txBox="1">
            <a:spLocks noChangeArrowheads="1"/>
          </p:cNvSpPr>
          <p:nvPr/>
        </p:nvSpPr>
        <p:spPr bwMode="auto">
          <a:xfrm>
            <a:off x="6708775" y="5526088"/>
            <a:ext cx="2036776" cy="369332"/>
          </a:xfrm>
          <a:prstGeom prst="rect">
            <a:avLst/>
          </a:prstGeom>
          <a:noFill/>
          <a:ln w="9525">
            <a:noFill/>
            <a:miter lim="800000"/>
            <a:headEnd/>
            <a:tailEnd/>
          </a:ln>
        </p:spPr>
        <p:txBody>
          <a:bodyPr wrap="none">
            <a:spAutoFit/>
          </a:bodyPr>
          <a:lstStyle/>
          <a:p>
            <a:pPr>
              <a:defRPr/>
            </a:pPr>
            <a:r>
              <a:rPr lang="en-US" b="1" dirty="0">
                <a:solidFill>
                  <a:srgbClr val="002060"/>
                </a:solidFill>
              </a:rPr>
              <a:t>Stage 5 (Dialysis)</a:t>
            </a:r>
          </a:p>
        </p:txBody>
      </p:sp>
      <p:sp>
        <p:nvSpPr>
          <p:cNvPr id="9230" name="TextBox 30"/>
          <p:cNvSpPr txBox="1">
            <a:spLocks noChangeArrowheads="1"/>
          </p:cNvSpPr>
          <p:nvPr/>
        </p:nvSpPr>
        <p:spPr bwMode="auto">
          <a:xfrm>
            <a:off x="355600" y="1306513"/>
            <a:ext cx="711200" cy="369887"/>
          </a:xfrm>
          <a:prstGeom prst="rect">
            <a:avLst/>
          </a:prstGeom>
          <a:noFill/>
          <a:ln w="9525">
            <a:noFill/>
            <a:miter lim="800000"/>
            <a:headEnd/>
            <a:tailEnd/>
          </a:ln>
        </p:spPr>
        <p:txBody>
          <a:bodyPr wrap="none">
            <a:spAutoFit/>
          </a:bodyPr>
          <a:lstStyle/>
          <a:p>
            <a:r>
              <a:rPr lang="en-US" dirty="0"/>
              <a:t>GFR</a:t>
            </a:r>
          </a:p>
        </p:txBody>
      </p:sp>
      <p:cxnSp>
        <p:nvCxnSpPr>
          <p:cNvPr id="9231" name="Straight Connector 21"/>
          <p:cNvCxnSpPr>
            <a:cxnSpLocks noChangeShapeType="1"/>
          </p:cNvCxnSpPr>
          <p:nvPr/>
        </p:nvCxnSpPr>
        <p:spPr bwMode="auto">
          <a:xfrm>
            <a:off x="990600" y="2243138"/>
            <a:ext cx="6891338" cy="17462"/>
          </a:xfrm>
          <a:prstGeom prst="line">
            <a:avLst/>
          </a:prstGeom>
          <a:noFill/>
          <a:ln w="76200" algn="ctr">
            <a:solidFill>
              <a:srgbClr val="FF0000">
                <a:alpha val="50196"/>
              </a:srgbClr>
            </a:solidFill>
            <a:round/>
            <a:headEnd type="none" w="sm" len="sm"/>
            <a:tailEnd type="none" w="sm" len="sm"/>
          </a:ln>
        </p:spPr>
      </p:cxnSp>
      <p:cxnSp>
        <p:nvCxnSpPr>
          <p:cNvPr id="9232" name="Straight Arrow Connector 16"/>
          <p:cNvCxnSpPr>
            <a:cxnSpLocks noChangeShapeType="1"/>
          </p:cNvCxnSpPr>
          <p:nvPr/>
        </p:nvCxnSpPr>
        <p:spPr bwMode="auto">
          <a:xfrm>
            <a:off x="1154113" y="1770063"/>
            <a:ext cx="5538787" cy="1192212"/>
          </a:xfrm>
          <a:prstGeom prst="straightConnector1">
            <a:avLst/>
          </a:prstGeom>
          <a:noFill/>
          <a:ln w="38100" algn="ctr">
            <a:solidFill>
              <a:schemeClr val="tx1"/>
            </a:solidFill>
            <a:round/>
            <a:headEnd type="none" w="sm" len="sm"/>
            <a:tailEnd type="arrow" w="med" len="med"/>
          </a:ln>
        </p:spPr>
      </p:cxnSp>
      <p:cxnSp>
        <p:nvCxnSpPr>
          <p:cNvPr id="9233" name="Straight Arrow Connector 8"/>
          <p:cNvCxnSpPr>
            <a:cxnSpLocks noChangeShapeType="1"/>
          </p:cNvCxnSpPr>
          <p:nvPr/>
        </p:nvCxnSpPr>
        <p:spPr bwMode="auto">
          <a:xfrm rot="16200000" flipH="1">
            <a:off x="463550" y="2597151"/>
            <a:ext cx="3787775" cy="2514600"/>
          </a:xfrm>
          <a:prstGeom prst="straightConnector1">
            <a:avLst/>
          </a:prstGeom>
          <a:noFill/>
          <a:ln w="38100" algn="ctr">
            <a:solidFill>
              <a:schemeClr val="tx1"/>
            </a:solidFill>
            <a:round/>
            <a:headEnd type="none" w="sm" len="sm"/>
            <a:tailEnd type="arrow" w="med" len="med"/>
          </a:ln>
        </p:spPr>
      </p:cxnSp>
      <p:cxnSp>
        <p:nvCxnSpPr>
          <p:cNvPr id="9234" name="Straight Arrow Connector 13"/>
          <p:cNvCxnSpPr>
            <a:cxnSpLocks noChangeShapeType="1"/>
          </p:cNvCxnSpPr>
          <p:nvPr/>
        </p:nvCxnSpPr>
        <p:spPr bwMode="auto">
          <a:xfrm>
            <a:off x="1100138" y="1911350"/>
            <a:ext cx="5062537" cy="3836988"/>
          </a:xfrm>
          <a:prstGeom prst="straightConnector1">
            <a:avLst/>
          </a:prstGeom>
          <a:noFill/>
          <a:ln w="38100" algn="ctr">
            <a:solidFill>
              <a:schemeClr val="tx1"/>
            </a:solidFill>
            <a:round/>
            <a:headEnd type="none" w="sm" len="sm"/>
            <a:tailEnd type="arrow" w="med" len="med"/>
          </a:ln>
        </p:spPr>
      </p:cxnSp>
      <p:cxnSp>
        <p:nvCxnSpPr>
          <p:cNvPr id="9235" name="Straight Arrow Connector 16"/>
          <p:cNvCxnSpPr>
            <a:cxnSpLocks noChangeShapeType="1"/>
          </p:cNvCxnSpPr>
          <p:nvPr/>
        </p:nvCxnSpPr>
        <p:spPr bwMode="auto">
          <a:xfrm>
            <a:off x="1100138" y="1812925"/>
            <a:ext cx="5618162" cy="2579688"/>
          </a:xfrm>
          <a:prstGeom prst="straightConnector1">
            <a:avLst/>
          </a:prstGeom>
          <a:noFill/>
          <a:ln w="38100" algn="ctr">
            <a:solidFill>
              <a:schemeClr val="tx1"/>
            </a:solidFill>
            <a:round/>
            <a:headEnd type="none" w="sm" len="sm"/>
            <a:tailEnd type="arrow" w="med" len="med"/>
          </a:ln>
        </p:spPr>
      </p:cxnSp>
      <p:cxnSp>
        <p:nvCxnSpPr>
          <p:cNvPr id="9236" name="Straight Arrow Connector 8"/>
          <p:cNvCxnSpPr>
            <a:cxnSpLocks noChangeShapeType="1"/>
          </p:cNvCxnSpPr>
          <p:nvPr/>
        </p:nvCxnSpPr>
        <p:spPr bwMode="auto">
          <a:xfrm rot="16200000" flipH="1">
            <a:off x="-200025" y="3336925"/>
            <a:ext cx="3700463" cy="1122363"/>
          </a:xfrm>
          <a:prstGeom prst="straightConnector1">
            <a:avLst/>
          </a:prstGeom>
          <a:noFill/>
          <a:ln w="38100" algn="ctr">
            <a:solidFill>
              <a:schemeClr val="tx1"/>
            </a:solidFill>
            <a:round/>
            <a:headEnd type="none" w="sm" len="sm"/>
            <a:tailEnd type="arrow" w="med" len="med"/>
          </a:ln>
        </p:spPr>
      </p:cxnSp>
      <p:sp>
        <p:nvSpPr>
          <p:cNvPr id="26" name="TextBox 25"/>
          <p:cNvSpPr txBox="1"/>
          <p:nvPr/>
        </p:nvSpPr>
        <p:spPr>
          <a:xfrm rot="2285072">
            <a:off x="3335338" y="3981450"/>
            <a:ext cx="2408237" cy="369888"/>
          </a:xfrm>
          <a:prstGeom prst="rect">
            <a:avLst/>
          </a:prstGeom>
          <a:noFill/>
        </p:spPr>
        <p:txBody>
          <a:bodyPr>
            <a:spAutoFit/>
          </a:bodyPr>
          <a:lstStyle/>
          <a:p>
            <a:pPr>
              <a:defRPr/>
            </a:pPr>
            <a:r>
              <a:rPr lang="en-US" b="1" dirty="0">
                <a:solidFill>
                  <a:srgbClr val="002060"/>
                </a:solidFill>
              </a:rPr>
              <a:t>Moderate</a:t>
            </a:r>
            <a:r>
              <a:rPr lang="en-US" b="1" dirty="0"/>
              <a:t> </a:t>
            </a:r>
            <a:r>
              <a:rPr lang="en-US" b="1" dirty="0">
                <a:solidFill>
                  <a:srgbClr val="002060"/>
                </a:solidFill>
              </a:rPr>
              <a:t>decline</a:t>
            </a:r>
          </a:p>
        </p:txBody>
      </p:sp>
      <p:sp>
        <p:nvSpPr>
          <p:cNvPr id="27" name="TextBox 26"/>
          <p:cNvSpPr txBox="1"/>
          <p:nvPr/>
        </p:nvSpPr>
        <p:spPr>
          <a:xfrm rot="4301270">
            <a:off x="1299970" y="4034116"/>
            <a:ext cx="1648208" cy="369332"/>
          </a:xfrm>
          <a:prstGeom prst="rect">
            <a:avLst/>
          </a:prstGeom>
          <a:noFill/>
        </p:spPr>
        <p:txBody>
          <a:bodyPr wrap="none">
            <a:spAutoFit/>
          </a:bodyPr>
          <a:lstStyle/>
          <a:p>
            <a:pPr>
              <a:defRPr/>
            </a:pPr>
            <a:r>
              <a:rPr lang="en-US" b="1" dirty="0">
                <a:solidFill>
                  <a:srgbClr val="002060"/>
                </a:solidFill>
              </a:rPr>
              <a:t>Rapid decline</a:t>
            </a:r>
          </a:p>
        </p:txBody>
      </p:sp>
      <p:sp>
        <p:nvSpPr>
          <p:cNvPr id="28" name="TextBox 27"/>
          <p:cNvSpPr txBox="1"/>
          <p:nvPr/>
        </p:nvSpPr>
        <p:spPr>
          <a:xfrm rot="750768">
            <a:off x="4536594" y="2727603"/>
            <a:ext cx="1544012" cy="369332"/>
          </a:xfrm>
          <a:prstGeom prst="rect">
            <a:avLst/>
          </a:prstGeom>
          <a:noFill/>
        </p:spPr>
        <p:txBody>
          <a:bodyPr wrap="none">
            <a:spAutoFit/>
          </a:bodyPr>
          <a:lstStyle/>
          <a:p>
            <a:pPr>
              <a:defRPr/>
            </a:pPr>
            <a:r>
              <a:rPr lang="en-US" b="1" dirty="0">
                <a:solidFill>
                  <a:srgbClr val="002060"/>
                </a:solidFill>
              </a:rPr>
              <a:t>Slow decline</a:t>
            </a:r>
          </a:p>
        </p:txBody>
      </p:sp>
      <p:sp>
        <p:nvSpPr>
          <p:cNvPr id="9240" name="TextBox 28"/>
          <p:cNvSpPr txBox="1">
            <a:spLocks noChangeArrowheads="1"/>
          </p:cNvSpPr>
          <p:nvPr/>
        </p:nvSpPr>
        <p:spPr bwMode="auto">
          <a:xfrm>
            <a:off x="1057275" y="6107113"/>
            <a:ext cx="6800850" cy="369887"/>
          </a:xfrm>
          <a:prstGeom prst="rect">
            <a:avLst/>
          </a:prstGeom>
          <a:noFill/>
          <a:ln w="9525">
            <a:noFill/>
            <a:miter lim="800000"/>
            <a:headEnd/>
            <a:tailEnd/>
          </a:ln>
        </p:spPr>
        <p:txBody>
          <a:bodyPr wrap="none">
            <a:spAutoFit/>
          </a:bodyPr>
          <a:lstStyle/>
          <a:p>
            <a:pPr algn="l"/>
            <a:r>
              <a:rPr lang="en-US"/>
              <a:t>0	1	2	3	4	5	6	7</a:t>
            </a:r>
          </a:p>
        </p:txBody>
      </p:sp>
    </p:spTree>
    <p:extLst>
      <p:ext uri="{BB962C8B-B14F-4D97-AF65-F5344CB8AC3E}">
        <p14:creationId xmlns:p14="http://schemas.microsoft.com/office/powerpoint/2010/main" val="1941480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Learning Objectives</a:t>
            </a:r>
            <a:endParaRPr lang="en-US" dirty="0"/>
          </a:p>
        </p:txBody>
      </p:sp>
      <p:sp>
        <p:nvSpPr>
          <p:cNvPr id="6" name="Content Placeholder 7"/>
          <p:cNvSpPr>
            <a:spLocks noGrp="1"/>
          </p:cNvSpPr>
          <p:nvPr>
            <p:ph idx="1"/>
          </p:nvPr>
        </p:nvSpPr>
        <p:spPr>
          <a:xfrm>
            <a:off x="658368" y="1371601"/>
            <a:ext cx="7827264" cy="3190240"/>
          </a:xfrm>
        </p:spPr>
        <p:txBody>
          <a:bodyPr/>
          <a:lstStyle/>
          <a:p>
            <a:r>
              <a:rPr lang="en-US" sz="2400" dirty="0" smtClean="0"/>
              <a:t>Utilize appropriate screening  tools, such as GFR and ACR, in order to diagnose and monitor CKD patients.</a:t>
            </a:r>
          </a:p>
          <a:p>
            <a:r>
              <a:rPr lang="en-US" sz="2400" dirty="0" smtClean="0"/>
              <a:t>Classify CKD, based on GFR and albuminuria categories, in order to guide appropriate treatment. </a:t>
            </a:r>
          </a:p>
          <a:p>
            <a:r>
              <a:rPr lang="en-US" sz="2400" dirty="0" smtClean="0"/>
              <a:t>Implement evidence-based management strategies to delay CKD progression in patients and </a:t>
            </a:r>
            <a:r>
              <a:rPr lang="en-US" sz="2400" dirty="0"/>
              <a:t>improve </a:t>
            </a:r>
            <a:r>
              <a:rPr lang="en-US" sz="2400" dirty="0" smtClean="0"/>
              <a:t>outcomes.</a:t>
            </a:r>
          </a:p>
        </p:txBody>
      </p:sp>
    </p:spTree>
    <p:extLst>
      <p:ext uri="{BB962C8B-B14F-4D97-AF65-F5344CB8AC3E}">
        <p14:creationId xmlns:p14="http://schemas.microsoft.com/office/powerpoint/2010/main" val="2032633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609600" y="457200"/>
            <a:ext cx="7772400" cy="1143000"/>
          </a:xfrm>
        </p:spPr>
        <p:txBody>
          <a:bodyPr>
            <a:normAutofit fontScale="90000"/>
          </a:bodyPr>
          <a:lstStyle/>
          <a:p>
            <a:r>
              <a:rPr lang="en-US" altLang="en-US" dirty="0" smtClean="0"/>
              <a:t>Blood Pressure and CKD Progression</a:t>
            </a:r>
          </a:p>
        </p:txBody>
      </p:sp>
      <p:sp>
        <p:nvSpPr>
          <p:cNvPr id="41986" name="Content Placeholder 2"/>
          <p:cNvSpPr>
            <a:spLocks noGrp="1"/>
          </p:cNvSpPr>
          <p:nvPr>
            <p:ph idx="1"/>
          </p:nvPr>
        </p:nvSpPr>
        <p:spPr>
          <a:xfrm>
            <a:off x="619760" y="1600200"/>
            <a:ext cx="7772400" cy="3500120"/>
          </a:xfrm>
        </p:spPr>
        <p:txBody>
          <a:bodyPr/>
          <a:lstStyle/>
          <a:p>
            <a:r>
              <a:rPr lang="en-US" altLang="en-US" dirty="0" smtClean="0"/>
              <a:t>Control of BP more important than exactly which agents are used</a:t>
            </a:r>
          </a:p>
          <a:p>
            <a:pPr lvl="1"/>
            <a:r>
              <a:rPr lang="en-US" altLang="en-US" dirty="0" smtClean="0"/>
              <a:t>Avoidance of side-effects is important</a:t>
            </a:r>
          </a:p>
          <a:p>
            <a:r>
              <a:rPr lang="en-US" altLang="en-US" dirty="0" smtClean="0"/>
              <a:t>With proteinuria: </a:t>
            </a:r>
            <a:r>
              <a:rPr lang="en-US" altLang="en-US" u="sng" dirty="0" smtClean="0"/>
              <a:t>diuretic</a:t>
            </a:r>
            <a:r>
              <a:rPr lang="en-US" altLang="en-US" dirty="0" smtClean="0"/>
              <a:t> + </a:t>
            </a:r>
            <a:r>
              <a:rPr lang="en-US" altLang="en-US" dirty="0" err="1" smtClean="0"/>
              <a:t>ACEi</a:t>
            </a:r>
            <a:r>
              <a:rPr lang="en-US" altLang="en-US" dirty="0" smtClean="0"/>
              <a:t> </a:t>
            </a:r>
            <a:r>
              <a:rPr lang="en-US" altLang="en-US" u="sng" dirty="0" smtClean="0"/>
              <a:t>or</a:t>
            </a:r>
            <a:r>
              <a:rPr lang="en-US" altLang="en-US" dirty="0" smtClean="0"/>
              <a:t> ARB</a:t>
            </a:r>
          </a:p>
          <a:p>
            <a:r>
              <a:rPr lang="en-US" altLang="en-US" dirty="0" smtClean="0"/>
              <a:t>No proteinuria: no clear drug preference</a:t>
            </a:r>
          </a:p>
          <a:p>
            <a:pPr lvl="1"/>
            <a:r>
              <a:rPr lang="en-US" altLang="en-US" dirty="0" err="1" smtClean="0"/>
              <a:t>ACEi</a:t>
            </a:r>
            <a:r>
              <a:rPr lang="en-US" altLang="en-US" dirty="0" smtClean="0"/>
              <a:t> </a:t>
            </a:r>
            <a:r>
              <a:rPr lang="en-US" altLang="en-US" u="sng" dirty="0" smtClean="0"/>
              <a:t>or</a:t>
            </a:r>
            <a:r>
              <a:rPr lang="en-US" altLang="en-US" dirty="0" smtClean="0"/>
              <a:t> ARB ok to use</a:t>
            </a:r>
          </a:p>
        </p:txBody>
      </p:sp>
      <p:sp>
        <p:nvSpPr>
          <p:cNvPr id="4" name="TextBox 90"/>
          <p:cNvSpPr txBox="1">
            <a:spLocks noChangeArrowheads="1"/>
          </p:cNvSpPr>
          <p:nvPr/>
        </p:nvSpPr>
        <p:spPr bwMode="auto">
          <a:xfrm>
            <a:off x="3505200" y="6324600"/>
            <a:ext cx="55754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ct val="50000"/>
              </a:spcBef>
              <a:buClr>
                <a:srgbClr val="33CCFF"/>
              </a:buClr>
              <a:buFont typeface="Symbol" pitchFamily="18" charset="2"/>
              <a:buChar char="·"/>
              <a:defRPr sz="2800">
                <a:solidFill>
                  <a:schemeClr val="tx1"/>
                </a:solidFill>
                <a:latin typeface="Arial" pitchFamily="34" charset="0"/>
                <a:cs typeface="Arial" pitchFamily="34" charset="0"/>
              </a:defRPr>
            </a:lvl1pPr>
            <a:lvl2pPr marL="742950" indent="-285750" eaLnBrk="0" hangingPunct="0">
              <a:lnSpc>
                <a:spcPct val="90000"/>
              </a:lnSpc>
              <a:spcBef>
                <a:spcPct val="25000"/>
              </a:spcBef>
              <a:buClr>
                <a:srgbClr val="FFFF00"/>
              </a:buClr>
              <a:buChar char="–"/>
              <a:defRPr sz="2600">
                <a:solidFill>
                  <a:schemeClr val="tx1"/>
                </a:solidFill>
                <a:latin typeface="Arial" pitchFamily="34" charset="0"/>
                <a:cs typeface="Arial" pitchFamily="34" charset="0"/>
              </a:defRPr>
            </a:lvl2pPr>
            <a:lvl3pPr marL="1143000" indent="-228600" eaLnBrk="0" hangingPunct="0">
              <a:lnSpc>
                <a:spcPct val="90000"/>
              </a:lnSpc>
              <a:spcBef>
                <a:spcPct val="25000"/>
              </a:spcBef>
              <a:buClr>
                <a:schemeClr val="tx1"/>
              </a:buClr>
              <a:buFont typeface="Symbol" pitchFamily="18" charset="2"/>
              <a:buChar char="·"/>
              <a:defRPr sz="2200">
                <a:solidFill>
                  <a:schemeClr val="tx1"/>
                </a:solidFill>
                <a:latin typeface="Arial" pitchFamily="34" charset="0"/>
                <a:cs typeface="Arial" pitchFamily="34" charset="0"/>
              </a:defRPr>
            </a:lvl3pPr>
            <a:lvl4pPr marL="1600200" indent="-228600" eaLnBrk="0" hangingPunct="0">
              <a:lnSpc>
                <a:spcPct val="90000"/>
              </a:lnSpc>
              <a:spcBef>
                <a:spcPct val="25000"/>
              </a:spcBef>
              <a:buClr>
                <a:schemeClr val="tx1"/>
              </a:buClr>
              <a:buFont typeface="Symbol" pitchFamily="18" charset="2"/>
              <a:buChar char="·"/>
              <a:defRPr sz="2200">
                <a:solidFill>
                  <a:schemeClr val="tx1"/>
                </a:solidFill>
                <a:latin typeface="Arial" pitchFamily="34" charset="0"/>
                <a:cs typeface="Arial" pitchFamily="34" charset="0"/>
              </a:defRPr>
            </a:lvl4pPr>
            <a:lvl5pPr marL="2057400" indent="-228600" eaLnBrk="0" hangingPunct="0">
              <a:spcBef>
                <a:spcPct val="15000"/>
              </a:spcBef>
              <a:spcAft>
                <a:spcPct val="15000"/>
              </a:spcAft>
              <a:buClr>
                <a:schemeClr val="accent1"/>
              </a:buClr>
              <a:buFont typeface="Wingdings 2" pitchFamily="18" charset="2"/>
              <a:buChar char="¡"/>
              <a:defRPr sz="2000" b="1">
                <a:solidFill>
                  <a:schemeClr val="tx1"/>
                </a:solidFill>
                <a:latin typeface="Arial" pitchFamily="34" charset="0"/>
                <a:cs typeface="Arial" pitchFamily="34" charset="0"/>
              </a:defRPr>
            </a:lvl5pPr>
            <a:lvl6pPr marL="2514600" indent="-228600" eaLnBrk="0" fontAlgn="base" hangingPunct="0">
              <a:spcBef>
                <a:spcPct val="15000"/>
              </a:spcBef>
              <a:spcAft>
                <a:spcPct val="15000"/>
              </a:spcAft>
              <a:buClr>
                <a:schemeClr val="accent1"/>
              </a:buClr>
              <a:buFont typeface="Wingdings 2" pitchFamily="18" charset="2"/>
              <a:buChar char="¡"/>
              <a:defRPr sz="2000" b="1">
                <a:solidFill>
                  <a:schemeClr val="tx1"/>
                </a:solidFill>
                <a:latin typeface="Arial" pitchFamily="34" charset="0"/>
                <a:cs typeface="Arial" pitchFamily="34" charset="0"/>
              </a:defRPr>
            </a:lvl6pPr>
            <a:lvl7pPr marL="2971800" indent="-228600" eaLnBrk="0" fontAlgn="base" hangingPunct="0">
              <a:spcBef>
                <a:spcPct val="15000"/>
              </a:spcBef>
              <a:spcAft>
                <a:spcPct val="15000"/>
              </a:spcAft>
              <a:buClr>
                <a:schemeClr val="accent1"/>
              </a:buClr>
              <a:buFont typeface="Wingdings 2" pitchFamily="18" charset="2"/>
              <a:buChar char="¡"/>
              <a:defRPr sz="2000" b="1">
                <a:solidFill>
                  <a:schemeClr val="tx1"/>
                </a:solidFill>
                <a:latin typeface="Arial" pitchFamily="34" charset="0"/>
                <a:cs typeface="Arial" pitchFamily="34" charset="0"/>
              </a:defRPr>
            </a:lvl7pPr>
            <a:lvl8pPr marL="3429000" indent="-228600" eaLnBrk="0" fontAlgn="base" hangingPunct="0">
              <a:spcBef>
                <a:spcPct val="15000"/>
              </a:spcBef>
              <a:spcAft>
                <a:spcPct val="15000"/>
              </a:spcAft>
              <a:buClr>
                <a:schemeClr val="accent1"/>
              </a:buClr>
              <a:buFont typeface="Wingdings 2" pitchFamily="18" charset="2"/>
              <a:buChar char="¡"/>
              <a:defRPr sz="2000" b="1">
                <a:solidFill>
                  <a:schemeClr val="tx1"/>
                </a:solidFill>
                <a:latin typeface="Arial" pitchFamily="34" charset="0"/>
                <a:cs typeface="Arial" pitchFamily="34" charset="0"/>
              </a:defRPr>
            </a:lvl8pPr>
            <a:lvl9pPr marL="3886200" indent="-228600" eaLnBrk="0" fontAlgn="base" hangingPunct="0">
              <a:spcBef>
                <a:spcPct val="15000"/>
              </a:spcBef>
              <a:spcAft>
                <a:spcPct val="15000"/>
              </a:spcAft>
              <a:buClr>
                <a:schemeClr val="accent1"/>
              </a:buClr>
              <a:buFont typeface="Wingdings 2" pitchFamily="18" charset="2"/>
              <a:buChar char="¡"/>
              <a:defRPr sz="2000" b="1">
                <a:solidFill>
                  <a:schemeClr val="tx1"/>
                </a:solidFill>
                <a:latin typeface="Arial" pitchFamily="34" charset="0"/>
                <a:cs typeface="Arial" pitchFamily="34" charset="0"/>
              </a:defRPr>
            </a:lvl9pPr>
          </a:lstStyle>
          <a:p>
            <a:pPr eaLnBrk="1" hangingPunct="1">
              <a:lnSpc>
                <a:spcPct val="100000"/>
              </a:lnSpc>
              <a:spcBef>
                <a:spcPct val="0"/>
              </a:spcBef>
              <a:buClrTx/>
              <a:buNone/>
            </a:pPr>
            <a:r>
              <a:rPr lang="en-US" sz="1200" dirty="0"/>
              <a:t>Fujisaki K, </a:t>
            </a:r>
            <a:r>
              <a:rPr lang="en-US" sz="1200" dirty="0" smtClean="0"/>
              <a:t>et al. Impact </a:t>
            </a:r>
            <a:r>
              <a:rPr lang="en-US" sz="1200" dirty="0"/>
              <a:t>of combined </a:t>
            </a:r>
            <a:r>
              <a:rPr lang="en-US" sz="1200" dirty="0" smtClean="0"/>
              <a:t>losartan/hydrochlorothiazide on proteinuria </a:t>
            </a:r>
            <a:r>
              <a:rPr lang="en-US" sz="1200" dirty="0"/>
              <a:t>in patients with </a:t>
            </a:r>
            <a:r>
              <a:rPr lang="en-US" sz="1200" dirty="0" smtClean="0"/>
              <a:t>CKD and </a:t>
            </a:r>
            <a:r>
              <a:rPr lang="en-US" sz="1200" dirty="0"/>
              <a:t>hypertension. </a:t>
            </a:r>
            <a:r>
              <a:rPr lang="en-US" sz="1200" i="1" dirty="0" err="1"/>
              <a:t>Hypertens</a:t>
            </a:r>
            <a:r>
              <a:rPr lang="en-US" sz="1200" i="1" dirty="0"/>
              <a:t> Res</a:t>
            </a:r>
            <a:r>
              <a:rPr lang="en-US" sz="1200" dirty="0"/>
              <a:t>. </a:t>
            </a:r>
            <a:r>
              <a:rPr lang="en-US" sz="1200" dirty="0" smtClean="0"/>
              <a:t>2014;37:993-998.</a:t>
            </a:r>
            <a:endParaRPr lang="en-GB" altLang="en-US" sz="1200" dirty="0">
              <a:latin typeface="+mn-lt"/>
            </a:endParaRPr>
          </a:p>
        </p:txBody>
      </p:sp>
    </p:spTree>
    <p:extLst>
      <p:ext uri="{BB962C8B-B14F-4D97-AF65-F5344CB8AC3E}">
        <p14:creationId xmlns:p14="http://schemas.microsoft.com/office/powerpoint/2010/main" val="1767326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t>Slowing CKD </a:t>
            </a:r>
            <a:r>
              <a:rPr lang="en-US" sz="3400" dirty="0" smtClean="0"/>
              <a:t>Progression: </a:t>
            </a:r>
            <a:r>
              <a:rPr lang="en-US" sz="3400" dirty="0" err="1" smtClean="0"/>
              <a:t>ACEi</a:t>
            </a:r>
            <a:r>
              <a:rPr lang="en-US" sz="3400" dirty="0" smtClean="0"/>
              <a:t>/ARB</a:t>
            </a:r>
            <a:endParaRPr lang="en-US" sz="3400" dirty="0"/>
          </a:p>
        </p:txBody>
      </p:sp>
      <p:sp>
        <p:nvSpPr>
          <p:cNvPr id="3" name="Content Placeholder 2"/>
          <p:cNvSpPr>
            <a:spLocks noGrp="1"/>
          </p:cNvSpPr>
          <p:nvPr>
            <p:ph idx="1"/>
          </p:nvPr>
        </p:nvSpPr>
        <p:spPr>
          <a:xfrm>
            <a:off x="658368" y="1303504"/>
            <a:ext cx="7827264" cy="4679004"/>
          </a:xfrm>
        </p:spPr>
        <p:txBody>
          <a:bodyPr/>
          <a:lstStyle/>
          <a:p>
            <a:r>
              <a:rPr lang="en-US" sz="2200" dirty="0" smtClean="0"/>
              <a:t>Check </a:t>
            </a:r>
            <a:r>
              <a:rPr lang="en-US" sz="2200" dirty="0"/>
              <a:t>labs after initiation</a:t>
            </a:r>
          </a:p>
          <a:p>
            <a:pPr lvl="1"/>
            <a:r>
              <a:rPr lang="en-US" sz="2200" dirty="0" smtClean="0"/>
              <a:t>If </a:t>
            </a:r>
            <a:r>
              <a:rPr lang="en-US" sz="2200" dirty="0"/>
              <a:t>less than 25% </a:t>
            </a:r>
            <a:r>
              <a:rPr lang="en-US" sz="2200" dirty="0" err="1" smtClean="0"/>
              <a:t>SCr</a:t>
            </a:r>
            <a:r>
              <a:rPr lang="en-US" sz="2200" dirty="0" smtClean="0"/>
              <a:t> increase, continue </a:t>
            </a:r>
            <a:r>
              <a:rPr lang="en-US" sz="2200" dirty="0"/>
              <a:t>and monitor</a:t>
            </a:r>
          </a:p>
          <a:p>
            <a:pPr lvl="1"/>
            <a:r>
              <a:rPr lang="en-US" sz="2200" dirty="0" smtClean="0"/>
              <a:t>If </a:t>
            </a:r>
            <a:r>
              <a:rPr lang="en-US" sz="2200" dirty="0"/>
              <a:t>more than 25% </a:t>
            </a:r>
            <a:r>
              <a:rPr lang="en-US" sz="2200" dirty="0" err="1" smtClean="0"/>
              <a:t>SCr</a:t>
            </a:r>
            <a:r>
              <a:rPr lang="en-US" sz="2200" dirty="0" smtClean="0"/>
              <a:t> increase</a:t>
            </a:r>
            <a:r>
              <a:rPr lang="en-US" sz="2200" dirty="0"/>
              <a:t>, stop </a:t>
            </a:r>
            <a:r>
              <a:rPr lang="en-US" sz="2200" dirty="0" err="1"/>
              <a:t>ACEi</a:t>
            </a:r>
            <a:r>
              <a:rPr lang="en-US" sz="2200" dirty="0"/>
              <a:t> and evaluate for RAS</a:t>
            </a:r>
          </a:p>
          <a:p>
            <a:r>
              <a:rPr lang="en-US" sz="2200" dirty="0" smtClean="0"/>
              <a:t>Continue </a:t>
            </a:r>
            <a:r>
              <a:rPr lang="en-US" sz="2200" dirty="0"/>
              <a:t>until contraindication arises, no absolute </a:t>
            </a:r>
            <a:r>
              <a:rPr lang="en-US" sz="2200" dirty="0" err="1"/>
              <a:t>eGFR</a:t>
            </a:r>
            <a:r>
              <a:rPr lang="en-US" sz="2200" dirty="0"/>
              <a:t> cutoff</a:t>
            </a:r>
          </a:p>
          <a:p>
            <a:r>
              <a:rPr lang="en-US" sz="2200" dirty="0" smtClean="0"/>
              <a:t>Better </a:t>
            </a:r>
            <a:r>
              <a:rPr lang="en-US" sz="2200" dirty="0"/>
              <a:t>proteinuria suppression with low Na diet and </a:t>
            </a:r>
            <a:r>
              <a:rPr lang="en-US" sz="2200" dirty="0" smtClean="0"/>
              <a:t>diuretics</a:t>
            </a:r>
          </a:p>
          <a:p>
            <a:r>
              <a:rPr lang="en-US" sz="2200" dirty="0" smtClean="0"/>
              <a:t>Avoid volume depletion</a:t>
            </a:r>
          </a:p>
        </p:txBody>
      </p:sp>
    </p:spTree>
    <p:extLst>
      <p:ext uri="{BB962C8B-B14F-4D97-AF65-F5344CB8AC3E}">
        <p14:creationId xmlns:p14="http://schemas.microsoft.com/office/powerpoint/2010/main" val="2547447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p:txBody>
          <a:bodyPr>
            <a:normAutofit/>
          </a:bodyPr>
          <a:lstStyle/>
          <a:p>
            <a:r>
              <a:rPr lang="en-US" altLang="en-US" sz="3200" dirty="0" smtClean="0"/>
              <a:t>Goals for </a:t>
            </a:r>
            <a:r>
              <a:rPr lang="en-US" altLang="en-US" sz="3200" dirty="0" err="1" smtClean="0"/>
              <a:t>Renoprotection</a:t>
            </a:r>
            <a:endParaRPr lang="en-US" altLang="en-US" sz="3200" dirty="0" smtClean="0"/>
          </a:p>
        </p:txBody>
      </p:sp>
      <p:sp>
        <p:nvSpPr>
          <p:cNvPr id="45058" name="Rectangle 3"/>
          <p:cNvSpPr>
            <a:spLocks noGrp="1" noChangeArrowheads="1"/>
          </p:cNvSpPr>
          <p:nvPr>
            <p:ph type="body" idx="1"/>
          </p:nvPr>
        </p:nvSpPr>
        <p:spPr>
          <a:xfrm>
            <a:off x="726440" y="1427480"/>
            <a:ext cx="7807960" cy="3449320"/>
          </a:xfrm>
        </p:spPr>
        <p:txBody>
          <a:bodyPr>
            <a:noAutofit/>
          </a:bodyPr>
          <a:lstStyle/>
          <a:p>
            <a:pPr>
              <a:lnSpc>
                <a:spcPct val="90000"/>
              </a:lnSpc>
            </a:pPr>
            <a:r>
              <a:rPr lang="en-US" altLang="en-US" sz="2400" dirty="0"/>
              <a:t>Target blood pressure in non-dialysis </a:t>
            </a:r>
            <a:r>
              <a:rPr lang="en-US" altLang="en-US" sz="2400" dirty="0" smtClean="0"/>
              <a:t>CKD:</a:t>
            </a:r>
            <a:r>
              <a:rPr lang="en-US" altLang="en-US" sz="2400" baseline="30000" dirty="0" smtClean="0"/>
              <a:t>1</a:t>
            </a:r>
            <a:endParaRPr lang="en-US" altLang="en-US" sz="2400" baseline="30000" dirty="0"/>
          </a:p>
          <a:p>
            <a:pPr lvl="1">
              <a:lnSpc>
                <a:spcPct val="90000"/>
              </a:lnSpc>
            </a:pPr>
            <a:r>
              <a:rPr lang="en-US" altLang="en-US" sz="2400" dirty="0"/>
              <a:t>ACR &lt;30 </a:t>
            </a:r>
            <a:r>
              <a:rPr lang="en-US" altLang="en-US" sz="2400" dirty="0" smtClean="0"/>
              <a:t>mg/g: ≤140/90  </a:t>
            </a:r>
            <a:r>
              <a:rPr lang="en-US" altLang="en-US" sz="2400" dirty="0"/>
              <a:t>mm Hg</a:t>
            </a:r>
          </a:p>
          <a:p>
            <a:pPr lvl="1">
              <a:lnSpc>
                <a:spcPct val="90000"/>
              </a:lnSpc>
            </a:pPr>
            <a:r>
              <a:rPr lang="en-US" altLang="en-US" sz="2400" dirty="0"/>
              <a:t>ACR </a:t>
            </a:r>
            <a:r>
              <a:rPr lang="en-US" altLang="en-US" sz="2400" dirty="0" smtClean="0"/>
              <a:t>30-300 mg/g: ≤</a:t>
            </a:r>
            <a:r>
              <a:rPr lang="en-US" altLang="en-US" sz="2400" dirty="0"/>
              <a:t>130/80 mm </a:t>
            </a:r>
            <a:r>
              <a:rPr lang="en-US" altLang="en-US" sz="2400" dirty="0" smtClean="0"/>
              <a:t>Hg*</a:t>
            </a:r>
            <a:endParaRPr lang="en-US" altLang="en-US" sz="2400" dirty="0"/>
          </a:p>
          <a:p>
            <a:pPr lvl="1">
              <a:lnSpc>
                <a:spcPct val="90000"/>
              </a:lnSpc>
            </a:pPr>
            <a:r>
              <a:rPr lang="en-US" altLang="en-US" sz="2400" dirty="0"/>
              <a:t>ACR &gt;300 </a:t>
            </a:r>
            <a:r>
              <a:rPr lang="en-US" altLang="en-US" sz="2400" dirty="0" smtClean="0"/>
              <a:t>mg/g: ≤</a:t>
            </a:r>
            <a:r>
              <a:rPr lang="en-US" altLang="en-US" sz="2400" dirty="0"/>
              <a:t>130/80 mm Hg</a:t>
            </a:r>
          </a:p>
          <a:p>
            <a:pPr lvl="1">
              <a:lnSpc>
                <a:spcPct val="90000"/>
              </a:lnSpc>
            </a:pPr>
            <a:r>
              <a:rPr lang="en-US" altLang="en-US" sz="2400" dirty="0"/>
              <a:t>Individualize targets and agents according to age, coexistent CVD, and other comorbidities</a:t>
            </a:r>
          </a:p>
          <a:p>
            <a:r>
              <a:rPr lang="en-US" sz="2400" dirty="0">
                <a:solidFill>
                  <a:srgbClr val="FF0000"/>
                </a:solidFill>
              </a:rPr>
              <a:t>Avoid </a:t>
            </a:r>
            <a:r>
              <a:rPr lang="en-US" sz="2400" dirty="0" err="1">
                <a:solidFill>
                  <a:srgbClr val="FF0000"/>
                </a:solidFill>
              </a:rPr>
              <a:t>ACEi</a:t>
            </a:r>
            <a:r>
              <a:rPr lang="en-US" sz="2400" dirty="0">
                <a:solidFill>
                  <a:srgbClr val="FF0000"/>
                </a:solidFill>
              </a:rPr>
              <a:t> and ARB in </a:t>
            </a:r>
            <a:r>
              <a:rPr lang="en-US" sz="2400" dirty="0" smtClean="0">
                <a:solidFill>
                  <a:srgbClr val="FF0000"/>
                </a:solidFill>
              </a:rPr>
              <a:t>combination</a:t>
            </a:r>
            <a:r>
              <a:rPr lang="en-US" sz="2400" baseline="30000" dirty="0" smtClean="0">
                <a:solidFill>
                  <a:srgbClr val="FF0000"/>
                </a:solidFill>
              </a:rPr>
              <a:t>3,4</a:t>
            </a:r>
          </a:p>
          <a:p>
            <a:pPr lvl="1"/>
            <a:r>
              <a:rPr lang="en-US" sz="2400" dirty="0" smtClean="0"/>
              <a:t>Risk of adverse events (impaired kidney function, hyperkalemia)</a:t>
            </a:r>
            <a:endParaRPr lang="en-US" sz="2400" dirty="0"/>
          </a:p>
        </p:txBody>
      </p:sp>
      <p:sp>
        <p:nvSpPr>
          <p:cNvPr id="5" name="TextBox 90"/>
          <p:cNvSpPr txBox="1">
            <a:spLocks noChangeArrowheads="1"/>
          </p:cNvSpPr>
          <p:nvPr/>
        </p:nvSpPr>
        <p:spPr bwMode="auto">
          <a:xfrm>
            <a:off x="1892135" y="5534592"/>
            <a:ext cx="7239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ct val="50000"/>
              </a:spcBef>
              <a:buClr>
                <a:srgbClr val="33CCFF"/>
              </a:buClr>
              <a:buFont typeface="Symbol" pitchFamily="18" charset="2"/>
              <a:buChar char="·"/>
              <a:defRPr sz="2800">
                <a:solidFill>
                  <a:schemeClr val="tx1"/>
                </a:solidFill>
                <a:latin typeface="Arial" pitchFamily="34" charset="0"/>
                <a:cs typeface="Arial" pitchFamily="34" charset="0"/>
              </a:defRPr>
            </a:lvl1pPr>
            <a:lvl2pPr marL="742950" indent="-285750" eaLnBrk="0" hangingPunct="0">
              <a:lnSpc>
                <a:spcPct val="90000"/>
              </a:lnSpc>
              <a:spcBef>
                <a:spcPct val="25000"/>
              </a:spcBef>
              <a:buClr>
                <a:srgbClr val="FFFF00"/>
              </a:buClr>
              <a:buChar char="–"/>
              <a:defRPr sz="2600">
                <a:solidFill>
                  <a:schemeClr val="tx1"/>
                </a:solidFill>
                <a:latin typeface="Arial" pitchFamily="34" charset="0"/>
                <a:cs typeface="Arial" pitchFamily="34" charset="0"/>
              </a:defRPr>
            </a:lvl2pPr>
            <a:lvl3pPr marL="1143000" indent="-228600" eaLnBrk="0" hangingPunct="0">
              <a:lnSpc>
                <a:spcPct val="90000"/>
              </a:lnSpc>
              <a:spcBef>
                <a:spcPct val="25000"/>
              </a:spcBef>
              <a:buClr>
                <a:schemeClr val="tx1"/>
              </a:buClr>
              <a:buFont typeface="Symbol" pitchFamily="18" charset="2"/>
              <a:buChar char="·"/>
              <a:defRPr sz="2200">
                <a:solidFill>
                  <a:schemeClr val="tx1"/>
                </a:solidFill>
                <a:latin typeface="Arial" pitchFamily="34" charset="0"/>
                <a:cs typeface="Arial" pitchFamily="34" charset="0"/>
              </a:defRPr>
            </a:lvl3pPr>
            <a:lvl4pPr marL="1600200" indent="-228600" eaLnBrk="0" hangingPunct="0">
              <a:lnSpc>
                <a:spcPct val="90000"/>
              </a:lnSpc>
              <a:spcBef>
                <a:spcPct val="25000"/>
              </a:spcBef>
              <a:buClr>
                <a:schemeClr val="tx1"/>
              </a:buClr>
              <a:buFont typeface="Symbol" pitchFamily="18" charset="2"/>
              <a:buChar char="·"/>
              <a:defRPr sz="2200">
                <a:solidFill>
                  <a:schemeClr val="tx1"/>
                </a:solidFill>
                <a:latin typeface="Arial" pitchFamily="34" charset="0"/>
                <a:cs typeface="Arial" pitchFamily="34" charset="0"/>
              </a:defRPr>
            </a:lvl4pPr>
            <a:lvl5pPr marL="2057400" indent="-228600" eaLnBrk="0" hangingPunct="0">
              <a:spcBef>
                <a:spcPct val="15000"/>
              </a:spcBef>
              <a:spcAft>
                <a:spcPct val="15000"/>
              </a:spcAft>
              <a:buClr>
                <a:schemeClr val="accent1"/>
              </a:buClr>
              <a:buFont typeface="Wingdings 2" pitchFamily="18" charset="2"/>
              <a:buChar char="¡"/>
              <a:defRPr sz="2000" b="1">
                <a:solidFill>
                  <a:schemeClr val="tx1"/>
                </a:solidFill>
                <a:latin typeface="Arial" pitchFamily="34" charset="0"/>
                <a:cs typeface="Arial" pitchFamily="34" charset="0"/>
              </a:defRPr>
            </a:lvl5pPr>
            <a:lvl6pPr marL="2514600" indent="-228600" eaLnBrk="0" fontAlgn="base" hangingPunct="0">
              <a:spcBef>
                <a:spcPct val="15000"/>
              </a:spcBef>
              <a:spcAft>
                <a:spcPct val="15000"/>
              </a:spcAft>
              <a:buClr>
                <a:schemeClr val="accent1"/>
              </a:buClr>
              <a:buFont typeface="Wingdings 2" pitchFamily="18" charset="2"/>
              <a:buChar char="¡"/>
              <a:defRPr sz="2000" b="1">
                <a:solidFill>
                  <a:schemeClr val="tx1"/>
                </a:solidFill>
                <a:latin typeface="Arial" pitchFamily="34" charset="0"/>
                <a:cs typeface="Arial" pitchFamily="34" charset="0"/>
              </a:defRPr>
            </a:lvl6pPr>
            <a:lvl7pPr marL="2971800" indent="-228600" eaLnBrk="0" fontAlgn="base" hangingPunct="0">
              <a:spcBef>
                <a:spcPct val="15000"/>
              </a:spcBef>
              <a:spcAft>
                <a:spcPct val="15000"/>
              </a:spcAft>
              <a:buClr>
                <a:schemeClr val="accent1"/>
              </a:buClr>
              <a:buFont typeface="Wingdings 2" pitchFamily="18" charset="2"/>
              <a:buChar char="¡"/>
              <a:defRPr sz="2000" b="1">
                <a:solidFill>
                  <a:schemeClr val="tx1"/>
                </a:solidFill>
                <a:latin typeface="Arial" pitchFamily="34" charset="0"/>
                <a:cs typeface="Arial" pitchFamily="34" charset="0"/>
              </a:defRPr>
            </a:lvl7pPr>
            <a:lvl8pPr marL="3429000" indent="-228600" eaLnBrk="0" fontAlgn="base" hangingPunct="0">
              <a:spcBef>
                <a:spcPct val="15000"/>
              </a:spcBef>
              <a:spcAft>
                <a:spcPct val="15000"/>
              </a:spcAft>
              <a:buClr>
                <a:schemeClr val="accent1"/>
              </a:buClr>
              <a:buFont typeface="Wingdings 2" pitchFamily="18" charset="2"/>
              <a:buChar char="¡"/>
              <a:defRPr sz="2000" b="1">
                <a:solidFill>
                  <a:schemeClr val="tx1"/>
                </a:solidFill>
                <a:latin typeface="Arial" pitchFamily="34" charset="0"/>
                <a:cs typeface="Arial" pitchFamily="34" charset="0"/>
              </a:defRPr>
            </a:lvl8pPr>
            <a:lvl9pPr marL="3886200" indent="-228600" eaLnBrk="0" fontAlgn="base" hangingPunct="0">
              <a:spcBef>
                <a:spcPct val="15000"/>
              </a:spcBef>
              <a:spcAft>
                <a:spcPct val="15000"/>
              </a:spcAft>
              <a:buClr>
                <a:schemeClr val="accent1"/>
              </a:buClr>
              <a:buFont typeface="Wingdings 2" pitchFamily="18" charset="2"/>
              <a:buChar char="¡"/>
              <a:defRPr sz="2000" b="1">
                <a:solidFill>
                  <a:schemeClr val="tx1"/>
                </a:solidFill>
                <a:latin typeface="Arial" pitchFamily="34" charset="0"/>
                <a:cs typeface="Arial" pitchFamily="34" charset="0"/>
              </a:defRPr>
            </a:lvl9pPr>
          </a:lstStyle>
          <a:p>
            <a:pPr eaLnBrk="1" hangingPunct="1">
              <a:lnSpc>
                <a:spcPct val="100000"/>
              </a:lnSpc>
              <a:spcBef>
                <a:spcPct val="0"/>
              </a:spcBef>
              <a:buClrTx/>
              <a:buFontTx/>
              <a:buNone/>
            </a:pPr>
            <a:r>
              <a:rPr lang="en-GB" altLang="en-US" sz="1200" dirty="0" smtClean="0">
                <a:latin typeface="+mn-lt"/>
              </a:rPr>
              <a:t>*</a:t>
            </a:r>
            <a:r>
              <a:rPr lang="en-US" altLang="en-US" sz="1200" dirty="0">
                <a:latin typeface="+mn-lt"/>
              </a:rPr>
              <a:t>Reasonable to select a goal </a:t>
            </a:r>
            <a:r>
              <a:rPr lang="en-US" altLang="en-US" sz="1200" dirty="0" smtClean="0">
                <a:latin typeface="+mn-lt"/>
              </a:rPr>
              <a:t>of 140/90 </a:t>
            </a:r>
            <a:r>
              <a:rPr lang="en-US" altLang="en-US" sz="1200" dirty="0">
                <a:latin typeface="+mn-lt"/>
              </a:rPr>
              <a:t>mm Hg, especially for </a:t>
            </a:r>
            <a:r>
              <a:rPr lang="en-US" altLang="en-US" sz="1200" dirty="0" smtClean="0">
                <a:latin typeface="+mn-lt"/>
              </a:rPr>
              <a:t>moderate albuminuria (ACR 30-300 mg/g.)</a:t>
            </a:r>
            <a:r>
              <a:rPr lang="en-US" altLang="en-US" sz="1200" baseline="30000" dirty="0" smtClean="0">
                <a:latin typeface="+mn-lt"/>
              </a:rPr>
              <a:t>2</a:t>
            </a:r>
            <a:r>
              <a:rPr lang="en-US" altLang="en-US" sz="1200" dirty="0" smtClean="0">
                <a:latin typeface="+mn-lt"/>
              </a:rPr>
              <a:t> </a:t>
            </a:r>
          </a:p>
          <a:p>
            <a:pPr marL="228600" indent="-228600" eaLnBrk="1" hangingPunct="1">
              <a:lnSpc>
                <a:spcPct val="100000"/>
              </a:lnSpc>
              <a:spcBef>
                <a:spcPct val="0"/>
              </a:spcBef>
              <a:buClrTx/>
              <a:buFontTx/>
              <a:buAutoNum type="arabicParenR"/>
            </a:pPr>
            <a:r>
              <a:rPr lang="en-GB" altLang="en-US" sz="1200" dirty="0" smtClean="0">
                <a:latin typeface="+mn-lt"/>
              </a:rPr>
              <a:t>Kidney </a:t>
            </a:r>
            <a:r>
              <a:rPr lang="en-GB" altLang="en-US" sz="1200" dirty="0">
                <a:latin typeface="+mn-lt"/>
              </a:rPr>
              <a:t>Disease: Improving Global Outcomes (KDIGO) </a:t>
            </a:r>
            <a:r>
              <a:rPr lang="en-GB" altLang="en-US" sz="1200" dirty="0" smtClean="0">
                <a:latin typeface="+mn-lt"/>
              </a:rPr>
              <a:t>Blood Pressure Work </a:t>
            </a:r>
            <a:r>
              <a:rPr lang="en-GB" altLang="en-US" sz="1200" dirty="0">
                <a:latin typeface="+mn-lt"/>
              </a:rPr>
              <a:t>Group. </a:t>
            </a:r>
            <a:r>
              <a:rPr lang="en-GB" altLang="en-US" sz="1200" i="1" dirty="0">
                <a:latin typeface="+mn-lt"/>
              </a:rPr>
              <a:t>Kidney </a:t>
            </a:r>
            <a:r>
              <a:rPr lang="en-GB" altLang="en-US" sz="1200" i="1" dirty="0" err="1">
                <a:latin typeface="+mn-lt"/>
              </a:rPr>
              <a:t>Int</a:t>
            </a:r>
            <a:r>
              <a:rPr lang="en-GB" altLang="en-US" sz="1200" i="1" dirty="0">
                <a:latin typeface="+mn-lt"/>
              </a:rPr>
              <a:t> Suppl</a:t>
            </a:r>
            <a:r>
              <a:rPr lang="en-GB" altLang="en-US" sz="1200" dirty="0">
                <a:latin typeface="+mn-lt"/>
              </a:rPr>
              <a:t>. (2012</a:t>
            </a:r>
            <a:r>
              <a:rPr lang="en-GB" altLang="en-US" sz="1200" dirty="0" smtClean="0">
                <a:latin typeface="+mn-lt"/>
              </a:rPr>
              <a:t>);2:341-342.</a:t>
            </a:r>
          </a:p>
          <a:p>
            <a:pPr marL="228600" indent="-228600" eaLnBrk="1" hangingPunct="1">
              <a:lnSpc>
                <a:spcPct val="100000"/>
              </a:lnSpc>
              <a:spcBef>
                <a:spcPct val="0"/>
              </a:spcBef>
              <a:buClrTx/>
              <a:buFontTx/>
              <a:buAutoNum type="arabicParenR"/>
            </a:pPr>
            <a:r>
              <a:rPr lang="en-GB" altLang="en-US" sz="1200" dirty="0" smtClean="0">
                <a:latin typeface="+mn-lt"/>
              </a:rPr>
              <a:t>KDOQI Commentary on KDIGO Blood Pressure Guidelines. </a:t>
            </a:r>
            <a:r>
              <a:rPr lang="en-US" sz="1200" i="1" dirty="0">
                <a:latin typeface="+mn-lt"/>
              </a:rPr>
              <a:t>Am J Kidney Dis</a:t>
            </a:r>
            <a:r>
              <a:rPr lang="en-US" sz="1200" dirty="0">
                <a:latin typeface="+mn-lt"/>
              </a:rPr>
              <a:t>. </a:t>
            </a:r>
            <a:r>
              <a:rPr lang="en-US" sz="1200" dirty="0" smtClean="0">
                <a:latin typeface="+mn-lt"/>
              </a:rPr>
              <a:t>2013;62:201-213.</a:t>
            </a:r>
          </a:p>
          <a:p>
            <a:pPr marL="228600" indent="-228600" eaLnBrk="1" hangingPunct="1">
              <a:lnSpc>
                <a:spcPct val="100000"/>
              </a:lnSpc>
              <a:spcBef>
                <a:spcPct val="0"/>
              </a:spcBef>
              <a:buClrTx/>
              <a:buFontTx/>
              <a:buAutoNum type="arabicParenR"/>
            </a:pPr>
            <a:r>
              <a:rPr lang="de-DE" sz="1200" dirty="0" smtClean="0">
                <a:latin typeface="+mn-lt"/>
              </a:rPr>
              <a:t>Kunz </a:t>
            </a:r>
            <a:r>
              <a:rPr lang="de-DE" sz="1200" dirty="0">
                <a:latin typeface="+mn-lt"/>
              </a:rPr>
              <a:t>R, </a:t>
            </a:r>
            <a:r>
              <a:rPr lang="de-DE" sz="1200" dirty="0" smtClean="0">
                <a:latin typeface="+mn-lt"/>
              </a:rPr>
              <a:t>et al.</a:t>
            </a:r>
            <a:r>
              <a:rPr lang="en-US" sz="1200" dirty="0" smtClean="0">
                <a:latin typeface="+mn-lt"/>
              </a:rPr>
              <a:t> </a:t>
            </a:r>
            <a:r>
              <a:rPr lang="en-US" sz="1200" i="1" dirty="0">
                <a:latin typeface="+mn-lt"/>
              </a:rPr>
              <a:t>Ann </a:t>
            </a:r>
            <a:r>
              <a:rPr lang="sv-SE" sz="1200" i="1" dirty="0">
                <a:latin typeface="+mn-lt"/>
              </a:rPr>
              <a:t>Intern Med</a:t>
            </a:r>
            <a:r>
              <a:rPr lang="sv-SE" sz="1200" dirty="0">
                <a:latin typeface="+mn-lt"/>
              </a:rPr>
              <a:t>. </a:t>
            </a:r>
            <a:r>
              <a:rPr lang="sv-SE" sz="1200" dirty="0" smtClean="0">
                <a:latin typeface="+mn-lt"/>
              </a:rPr>
              <a:t>2008;148:30-48.</a:t>
            </a:r>
          </a:p>
          <a:p>
            <a:pPr marL="228600" indent="-228600" eaLnBrk="1" hangingPunct="1">
              <a:lnSpc>
                <a:spcPct val="100000"/>
              </a:lnSpc>
              <a:spcBef>
                <a:spcPct val="0"/>
              </a:spcBef>
              <a:buClrTx/>
              <a:buFontTx/>
              <a:buAutoNum type="arabicParenR"/>
            </a:pPr>
            <a:r>
              <a:rPr lang="en-US" sz="1200" dirty="0">
                <a:latin typeface="+mn-lt"/>
              </a:rPr>
              <a:t>Mann </a:t>
            </a:r>
            <a:r>
              <a:rPr lang="en-US" sz="1200" dirty="0" smtClean="0">
                <a:latin typeface="+mn-lt"/>
              </a:rPr>
              <a:t>J, et al. ONTARGET study. </a:t>
            </a:r>
            <a:r>
              <a:rPr lang="en-US" sz="1200" i="1" dirty="0" smtClean="0">
                <a:latin typeface="+mn-lt"/>
              </a:rPr>
              <a:t>Lancet</a:t>
            </a:r>
            <a:r>
              <a:rPr lang="en-US" sz="1200" dirty="0">
                <a:latin typeface="+mn-lt"/>
              </a:rPr>
              <a:t>. </a:t>
            </a:r>
            <a:r>
              <a:rPr lang="en-US" sz="1200" dirty="0" smtClean="0">
                <a:latin typeface="+mn-lt"/>
              </a:rPr>
              <a:t>2008;372:547-553.</a:t>
            </a:r>
            <a:endParaRPr lang="en-GB" altLang="en-US" sz="1200" dirty="0">
              <a:latin typeface="+mn-lt"/>
            </a:endParaRPr>
          </a:p>
        </p:txBody>
      </p:sp>
    </p:spTree>
    <p:extLst>
      <p:ext uri="{BB962C8B-B14F-4D97-AF65-F5344CB8AC3E}">
        <p14:creationId xmlns:p14="http://schemas.microsoft.com/office/powerpoint/2010/main" val="3168627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173037" y="496953"/>
            <a:ext cx="8775700" cy="965200"/>
          </a:xfrm>
          <a:noFill/>
        </p:spPr>
        <p:txBody>
          <a:bodyPr>
            <a:normAutofit/>
          </a:bodyPr>
          <a:lstStyle/>
          <a:p>
            <a:r>
              <a:rPr lang="en-US" altLang="en-US" sz="3200" dirty="0" smtClean="0"/>
              <a:t>Lower BP Slows Decline in GFR</a:t>
            </a:r>
          </a:p>
        </p:txBody>
      </p:sp>
      <p:sp>
        <p:nvSpPr>
          <p:cNvPr id="43010" name="Freeform 3"/>
          <p:cNvSpPr>
            <a:spLocks/>
          </p:cNvSpPr>
          <p:nvPr/>
        </p:nvSpPr>
        <p:spPr bwMode="auto">
          <a:xfrm>
            <a:off x="1630363" y="2041525"/>
            <a:ext cx="5538787" cy="3187700"/>
          </a:xfrm>
          <a:custGeom>
            <a:avLst/>
            <a:gdLst>
              <a:gd name="T0" fmla="*/ 0 w 4393"/>
              <a:gd name="T1" fmla="*/ 2147483647 h 2196"/>
              <a:gd name="T2" fmla="*/ 0 w 4393"/>
              <a:gd name="T3" fmla="*/ 0 h 2196"/>
              <a:gd name="T4" fmla="*/ 2147483647 w 4393"/>
              <a:gd name="T5" fmla="*/ 0 h 2196"/>
              <a:gd name="T6" fmla="*/ 0 60000 65536"/>
              <a:gd name="T7" fmla="*/ 0 60000 65536"/>
              <a:gd name="T8" fmla="*/ 0 60000 65536"/>
              <a:gd name="T9" fmla="*/ 0 w 4393"/>
              <a:gd name="T10" fmla="*/ 0 h 2196"/>
              <a:gd name="T11" fmla="*/ 4393 w 4393"/>
              <a:gd name="T12" fmla="*/ 2196 h 2196"/>
            </a:gdLst>
            <a:ahLst/>
            <a:cxnLst>
              <a:cxn ang="T6">
                <a:pos x="T0" y="T1"/>
              </a:cxn>
              <a:cxn ang="T7">
                <a:pos x="T2" y="T3"/>
              </a:cxn>
              <a:cxn ang="T8">
                <a:pos x="T4" y="T5"/>
              </a:cxn>
            </a:cxnLst>
            <a:rect l="T9" t="T10" r="T11" b="T12"/>
            <a:pathLst>
              <a:path w="4393" h="2196">
                <a:moveTo>
                  <a:pt x="0" y="2196"/>
                </a:moveTo>
                <a:lnTo>
                  <a:pt x="0" y="0"/>
                </a:lnTo>
                <a:lnTo>
                  <a:pt x="4393" y="0"/>
                </a:lnTo>
              </a:path>
            </a:pathLst>
          </a:custGeom>
          <a:noFill/>
          <a:ln w="254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011" name="Line 4"/>
          <p:cNvSpPr>
            <a:spLocks noChangeAspect="1" noChangeShapeType="1"/>
          </p:cNvSpPr>
          <p:nvPr/>
        </p:nvSpPr>
        <p:spPr bwMode="auto">
          <a:xfrm>
            <a:off x="1841500" y="2279650"/>
            <a:ext cx="5153025" cy="24860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12" name="Line 5"/>
          <p:cNvSpPr>
            <a:spLocks noChangeAspect="1" noChangeShapeType="1"/>
          </p:cNvSpPr>
          <p:nvPr/>
        </p:nvSpPr>
        <p:spPr bwMode="auto">
          <a:xfrm>
            <a:off x="1638300" y="4792663"/>
            <a:ext cx="82550" cy="158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13" name="Line 6"/>
          <p:cNvSpPr>
            <a:spLocks noChangeAspect="1" noChangeShapeType="1"/>
          </p:cNvSpPr>
          <p:nvPr/>
        </p:nvSpPr>
        <p:spPr bwMode="auto">
          <a:xfrm>
            <a:off x="1638300" y="4340225"/>
            <a:ext cx="82550" cy="158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14" name="Line 7"/>
          <p:cNvSpPr>
            <a:spLocks noChangeAspect="1" noChangeShapeType="1"/>
          </p:cNvSpPr>
          <p:nvPr/>
        </p:nvSpPr>
        <p:spPr bwMode="auto">
          <a:xfrm>
            <a:off x="1638300" y="3884613"/>
            <a:ext cx="82550" cy="158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15" name="Line 8"/>
          <p:cNvSpPr>
            <a:spLocks noChangeAspect="1" noChangeShapeType="1"/>
          </p:cNvSpPr>
          <p:nvPr/>
        </p:nvSpPr>
        <p:spPr bwMode="auto">
          <a:xfrm>
            <a:off x="1638300" y="3425825"/>
            <a:ext cx="82550" cy="158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16" name="Line 9"/>
          <p:cNvSpPr>
            <a:spLocks noChangeAspect="1" noChangeShapeType="1"/>
          </p:cNvSpPr>
          <p:nvPr/>
        </p:nvSpPr>
        <p:spPr bwMode="auto">
          <a:xfrm>
            <a:off x="1638300" y="2976563"/>
            <a:ext cx="82550" cy="158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17" name="Line 10"/>
          <p:cNvSpPr>
            <a:spLocks noChangeAspect="1" noChangeShapeType="1"/>
          </p:cNvSpPr>
          <p:nvPr/>
        </p:nvSpPr>
        <p:spPr bwMode="auto">
          <a:xfrm>
            <a:off x="1638300" y="2524125"/>
            <a:ext cx="82550" cy="1588"/>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18" name="Freeform 11"/>
          <p:cNvSpPr>
            <a:spLocks noChangeAspect="1"/>
          </p:cNvSpPr>
          <p:nvPr/>
        </p:nvSpPr>
        <p:spPr bwMode="auto">
          <a:xfrm>
            <a:off x="2473325" y="2352675"/>
            <a:ext cx="119063" cy="131763"/>
          </a:xfrm>
          <a:custGeom>
            <a:avLst/>
            <a:gdLst>
              <a:gd name="T0" fmla="*/ 2147483647 w 77"/>
              <a:gd name="T1" fmla="*/ 0 h 73"/>
              <a:gd name="T2" fmla="*/ 2147483647 w 77"/>
              <a:gd name="T3" fmla="*/ 2147483647 h 73"/>
              <a:gd name="T4" fmla="*/ 2147483647 w 77"/>
              <a:gd name="T5" fmla="*/ 2147483647 h 73"/>
              <a:gd name="T6" fmla="*/ 0 w 77"/>
              <a:gd name="T7" fmla="*/ 2147483647 h 73"/>
              <a:gd name="T8" fmla="*/ 2147483647 w 77"/>
              <a:gd name="T9" fmla="*/ 0 h 73"/>
              <a:gd name="T10" fmla="*/ 0 60000 65536"/>
              <a:gd name="T11" fmla="*/ 0 60000 65536"/>
              <a:gd name="T12" fmla="*/ 0 60000 65536"/>
              <a:gd name="T13" fmla="*/ 0 60000 65536"/>
              <a:gd name="T14" fmla="*/ 0 60000 65536"/>
              <a:gd name="T15" fmla="*/ 0 w 77"/>
              <a:gd name="T16" fmla="*/ 0 h 73"/>
              <a:gd name="T17" fmla="*/ 77 w 77"/>
              <a:gd name="T18" fmla="*/ 73 h 73"/>
            </a:gdLst>
            <a:ahLst/>
            <a:cxnLst>
              <a:cxn ang="T10">
                <a:pos x="T0" y="T1"/>
              </a:cxn>
              <a:cxn ang="T11">
                <a:pos x="T2" y="T3"/>
              </a:cxn>
              <a:cxn ang="T12">
                <a:pos x="T4" y="T5"/>
              </a:cxn>
              <a:cxn ang="T13">
                <a:pos x="T6" y="T7"/>
              </a:cxn>
              <a:cxn ang="T14">
                <a:pos x="T8" y="T9"/>
              </a:cxn>
            </a:cxnLst>
            <a:rect l="T15" t="T16" r="T17" b="T18"/>
            <a:pathLst>
              <a:path w="77" h="73">
                <a:moveTo>
                  <a:pt x="36" y="0"/>
                </a:moveTo>
                <a:lnTo>
                  <a:pt x="77" y="36"/>
                </a:lnTo>
                <a:lnTo>
                  <a:pt x="36" y="73"/>
                </a:lnTo>
                <a:lnTo>
                  <a:pt x="0" y="36"/>
                </a:lnTo>
                <a:lnTo>
                  <a:pt x="36" y="0"/>
                </a:lnTo>
                <a:close/>
              </a:path>
            </a:pathLst>
          </a:custGeom>
          <a:solidFill>
            <a:srgbClr val="FFCC00"/>
          </a:solidFill>
          <a:ln w="25400" cap="flat" cmpd="sng">
            <a:solidFill>
              <a:schemeClr val="bg2"/>
            </a:solidFill>
            <a:prstDash val="solid"/>
            <a:round/>
            <a:headEnd type="none" w="med" len="med"/>
            <a:tailEnd type="none" w="med" len="med"/>
          </a:ln>
        </p:spPr>
        <p:txBody>
          <a:bodyPr wrap="none" anchor="ctr"/>
          <a:lstStyle/>
          <a:p>
            <a:endParaRPr lang="en-US"/>
          </a:p>
        </p:txBody>
      </p:sp>
      <p:sp>
        <p:nvSpPr>
          <p:cNvPr id="43019" name="Freeform 12"/>
          <p:cNvSpPr>
            <a:spLocks noChangeAspect="1"/>
          </p:cNvSpPr>
          <p:nvPr/>
        </p:nvSpPr>
        <p:spPr bwMode="auto">
          <a:xfrm>
            <a:off x="2711450" y="2457450"/>
            <a:ext cx="117475" cy="142875"/>
          </a:xfrm>
          <a:custGeom>
            <a:avLst/>
            <a:gdLst>
              <a:gd name="T0" fmla="*/ 2147483647 w 77"/>
              <a:gd name="T1" fmla="*/ 0 h 78"/>
              <a:gd name="T2" fmla="*/ 2147483647 w 77"/>
              <a:gd name="T3" fmla="*/ 2147483647 h 78"/>
              <a:gd name="T4" fmla="*/ 2147483647 w 77"/>
              <a:gd name="T5" fmla="*/ 2147483647 h 78"/>
              <a:gd name="T6" fmla="*/ 0 w 77"/>
              <a:gd name="T7" fmla="*/ 2147483647 h 78"/>
              <a:gd name="T8" fmla="*/ 2147483647 w 77"/>
              <a:gd name="T9" fmla="*/ 0 h 78"/>
              <a:gd name="T10" fmla="*/ 0 60000 65536"/>
              <a:gd name="T11" fmla="*/ 0 60000 65536"/>
              <a:gd name="T12" fmla="*/ 0 60000 65536"/>
              <a:gd name="T13" fmla="*/ 0 60000 65536"/>
              <a:gd name="T14" fmla="*/ 0 60000 65536"/>
              <a:gd name="T15" fmla="*/ 0 w 77"/>
              <a:gd name="T16" fmla="*/ 0 h 78"/>
              <a:gd name="T17" fmla="*/ 77 w 77"/>
              <a:gd name="T18" fmla="*/ 78 h 78"/>
            </a:gdLst>
            <a:ahLst/>
            <a:cxnLst>
              <a:cxn ang="T10">
                <a:pos x="T0" y="T1"/>
              </a:cxn>
              <a:cxn ang="T11">
                <a:pos x="T2" y="T3"/>
              </a:cxn>
              <a:cxn ang="T12">
                <a:pos x="T4" y="T5"/>
              </a:cxn>
              <a:cxn ang="T13">
                <a:pos x="T6" y="T7"/>
              </a:cxn>
              <a:cxn ang="T14">
                <a:pos x="T8" y="T9"/>
              </a:cxn>
            </a:cxnLst>
            <a:rect l="T15" t="T16" r="T17" b="T18"/>
            <a:pathLst>
              <a:path w="77" h="78">
                <a:moveTo>
                  <a:pt x="41" y="0"/>
                </a:moveTo>
                <a:lnTo>
                  <a:pt x="77" y="42"/>
                </a:lnTo>
                <a:lnTo>
                  <a:pt x="41" y="78"/>
                </a:lnTo>
                <a:lnTo>
                  <a:pt x="0" y="42"/>
                </a:lnTo>
                <a:lnTo>
                  <a:pt x="41" y="0"/>
                </a:lnTo>
                <a:close/>
              </a:path>
            </a:pathLst>
          </a:custGeom>
          <a:solidFill>
            <a:srgbClr val="FFCC00"/>
          </a:solidFill>
          <a:ln w="25400" cap="flat" cmpd="sng">
            <a:solidFill>
              <a:schemeClr val="bg2"/>
            </a:solidFill>
            <a:prstDash val="solid"/>
            <a:round/>
            <a:headEnd type="none" w="med" len="med"/>
            <a:tailEnd type="none" w="med" len="med"/>
          </a:ln>
        </p:spPr>
        <p:txBody>
          <a:bodyPr wrap="none" anchor="ctr"/>
          <a:lstStyle/>
          <a:p>
            <a:endParaRPr lang="en-US"/>
          </a:p>
        </p:txBody>
      </p:sp>
      <p:sp>
        <p:nvSpPr>
          <p:cNvPr id="43020" name="Freeform 13"/>
          <p:cNvSpPr>
            <a:spLocks noChangeAspect="1"/>
          </p:cNvSpPr>
          <p:nvPr/>
        </p:nvSpPr>
        <p:spPr bwMode="auto">
          <a:xfrm>
            <a:off x="3568700" y="3825875"/>
            <a:ext cx="119063" cy="130175"/>
          </a:xfrm>
          <a:custGeom>
            <a:avLst/>
            <a:gdLst>
              <a:gd name="T0" fmla="*/ 2147483647 w 77"/>
              <a:gd name="T1" fmla="*/ 0 h 73"/>
              <a:gd name="T2" fmla="*/ 2147483647 w 77"/>
              <a:gd name="T3" fmla="*/ 2147483647 h 73"/>
              <a:gd name="T4" fmla="*/ 2147483647 w 77"/>
              <a:gd name="T5" fmla="*/ 2147483647 h 73"/>
              <a:gd name="T6" fmla="*/ 0 w 77"/>
              <a:gd name="T7" fmla="*/ 2147483647 h 73"/>
              <a:gd name="T8" fmla="*/ 2147483647 w 77"/>
              <a:gd name="T9" fmla="*/ 0 h 73"/>
              <a:gd name="T10" fmla="*/ 0 60000 65536"/>
              <a:gd name="T11" fmla="*/ 0 60000 65536"/>
              <a:gd name="T12" fmla="*/ 0 60000 65536"/>
              <a:gd name="T13" fmla="*/ 0 60000 65536"/>
              <a:gd name="T14" fmla="*/ 0 60000 65536"/>
              <a:gd name="T15" fmla="*/ 0 w 77"/>
              <a:gd name="T16" fmla="*/ 0 h 73"/>
              <a:gd name="T17" fmla="*/ 77 w 77"/>
              <a:gd name="T18" fmla="*/ 73 h 73"/>
            </a:gdLst>
            <a:ahLst/>
            <a:cxnLst>
              <a:cxn ang="T10">
                <a:pos x="T0" y="T1"/>
              </a:cxn>
              <a:cxn ang="T11">
                <a:pos x="T2" y="T3"/>
              </a:cxn>
              <a:cxn ang="T12">
                <a:pos x="T4" y="T5"/>
              </a:cxn>
              <a:cxn ang="T13">
                <a:pos x="T6" y="T7"/>
              </a:cxn>
              <a:cxn ang="T14">
                <a:pos x="T8" y="T9"/>
              </a:cxn>
            </a:cxnLst>
            <a:rect l="T15" t="T16" r="T17" b="T18"/>
            <a:pathLst>
              <a:path w="77" h="73">
                <a:moveTo>
                  <a:pt x="37" y="0"/>
                </a:moveTo>
                <a:lnTo>
                  <a:pt x="77" y="37"/>
                </a:lnTo>
                <a:lnTo>
                  <a:pt x="37" y="73"/>
                </a:lnTo>
                <a:lnTo>
                  <a:pt x="0" y="37"/>
                </a:lnTo>
                <a:lnTo>
                  <a:pt x="37" y="0"/>
                </a:lnTo>
                <a:close/>
              </a:path>
            </a:pathLst>
          </a:custGeom>
          <a:solidFill>
            <a:srgbClr val="FFCC00"/>
          </a:solidFill>
          <a:ln w="25400" cap="flat" cmpd="sng">
            <a:solidFill>
              <a:schemeClr val="bg2"/>
            </a:solidFill>
            <a:prstDash val="solid"/>
            <a:round/>
            <a:headEnd type="none" w="med" len="med"/>
            <a:tailEnd type="none" w="med" len="med"/>
          </a:ln>
        </p:spPr>
        <p:txBody>
          <a:bodyPr wrap="none" anchor="ctr"/>
          <a:lstStyle/>
          <a:p>
            <a:endParaRPr lang="en-US"/>
          </a:p>
        </p:txBody>
      </p:sp>
      <p:sp>
        <p:nvSpPr>
          <p:cNvPr id="43021" name="Freeform 14"/>
          <p:cNvSpPr>
            <a:spLocks noChangeAspect="1"/>
          </p:cNvSpPr>
          <p:nvPr/>
        </p:nvSpPr>
        <p:spPr bwMode="auto">
          <a:xfrm>
            <a:off x="3803650" y="2909888"/>
            <a:ext cx="112713" cy="141287"/>
          </a:xfrm>
          <a:custGeom>
            <a:avLst/>
            <a:gdLst>
              <a:gd name="T0" fmla="*/ 2147483647 w 72"/>
              <a:gd name="T1" fmla="*/ 0 h 78"/>
              <a:gd name="T2" fmla="*/ 2147483647 w 72"/>
              <a:gd name="T3" fmla="*/ 2147483647 h 78"/>
              <a:gd name="T4" fmla="*/ 2147483647 w 72"/>
              <a:gd name="T5" fmla="*/ 2147483647 h 78"/>
              <a:gd name="T6" fmla="*/ 0 w 72"/>
              <a:gd name="T7" fmla="*/ 2147483647 h 78"/>
              <a:gd name="T8" fmla="*/ 2147483647 w 72"/>
              <a:gd name="T9" fmla="*/ 0 h 78"/>
              <a:gd name="T10" fmla="*/ 0 60000 65536"/>
              <a:gd name="T11" fmla="*/ 0 60000 65536"/>
              <a:gd name="T12" fmla="*/ 0 60000 65536"/>
              <a:gd name="T13" fmla="*/ 0 60000 65536"/>
              <a:gd name="T14" fmla="*/ 0 60000 65536"/>
              <a:gd name="T15" fmla="*/ 0 w 72"/>
              <a:gd name="T16" fmla="*/ 0 h 78"/>
              <a:gd name="T17" fmla="*/ 72 w 72"/>
              <a:gd name="T18" fmla="*/ 78 h 78"/>
            </a:gdLst>
            <a:ahLst/>
            <a:cxnLst>
              <a:cxn ang="T10">
                <a:pos x="T0" y="T1"/>
              </a:cxn>
              <a:cxn ang="T11">
                <a:pos x="T2" y="T3"/>
              </a:cxn>
              <a:cxn ang="T12">
                <a:pos x="T4" y="T5"/>
              </a:cxn>
              <a:cxn ang="T13">
                <a:pos x="T6" y="T7"/>
              </a:cxn>
              <a:cxn ang="T14">
                <a:pos x="T8" y="T9"/>
              </a:cxn>
            </a:cxnLst>
            <a:rect l="T15" t="T16" r="T17" b="T18"/>
            <a:pathLst>
              <a:path w="72" h="78">
                <a:moveTo>
                  <a:pt x="36" y="0"/>
                </a:moveTo>
                <a:lnTo>
                  <a:pt x="72" y="42"/>
                </a:lnTo>
                <a:lnTo>
                  <a:pt x="36" y="78"/>
                </a:lnTo>
                <a:lnTo>
                  <a:pt x="0" y="42"/>
                </a:lnTo>
                <a:lnTo>
                  <a:pt x="36" y="0"/>
                </a:lnTo>
                <a:close/>
              </a:path>
            </a:pathLst>
          </a:custGeom>
          <a:solidFill>
            <a:srgbClr val="FFCC00"/>
          </a:solidFill>
          <a:ln w="25400" cap="flat" cmpd="sng">
            <a:solidFill>
              <a:schemeClr val="bg2"/>
            </a:solidFill>
            <a:prstDash val="solid"/>
            <a:round/>
            <a:headEnd type="none" w="med" len="med"/>
            <a:tailEnd type="none" w="med" len="med"/>
          </a:ln>
        </p:spPr>
        <p:txBody>
          <a:bodyPr wrap="none" anchor="ctr"/>
          <a:lstStyle/>
          <a:p>
            <a:endParaRPr lang="en-US"/>
          </a:p>
        </p:txBody>
      </p:sp>
      <p:sp>
        <p:nvSpPr>
          <p:cNvPr id="43022" name="Freeform 15"/>
          <p:cNvSpPr>
            <a:spLocks noChangeAspect="1"/>
          </p:cNvSpPr>
          <p:nvPr/>
        </p:nvSpPr>
        <p:spPr bwMode="auto">
          <a:xfrm>
            <a:off x="4283075" y="3592513"/>
            <a:ext cx="112713" cy="131762"/>
          </a:xfrm>
          <a:custGeom>
            <a:avLst/>
            <a:gdLst>
              <a:gd name="T0" fmla="*/ 2147483647 w 73"/>
              <a:gd name="T1" fmla="*/ 0 h 73"/>
              <a:gd name="T2" fmla="*/ 2147483647 w 73"/>
              <a:gd name="T3" fmla="*/ 2147483647 h 73"/>
              <a:gd name="T4" fmla="*/ 2147483647 w 73"/>
              <a:gd name="T5" fmla="*/ 2147483647 h 73"/>
              <a:gd name="T6" fmla="*/ 0 w 73"/>
              <a:gd name="T7" fmla="*/ 2147483647 h 73"/>
              <a:gd name="T8" fmla="*/ 2147483647 w 73"/>
              <a:gd name="T9" fmla="*/ 0 h 73"/>
              <a:gd name="T10" fmla="*/ 0 60000 65536"/>
              <a:gd name="T11" fmla="*/ 0 60000 65536"/>
              <a:gd name="T12" fmla="*/ 0 60000 65536"/>
              <a:gd name="T13" fmla="*/ 0 60000 65536"/>
              <a:gd name="T14" fmla="*/ 0 60000 65536"/>
              <a:gd name="T15" fmla="*/ 0 w 73"/>
              <a:gd name="T16" fmla="*/ 0 h 73"/>
              <a:gd name="T17" fmla="*/ 73 w 73"/>
              <a:gd name="T18" fmla="*/ 73 h 73"/>
            </a:gdLst>
            <a:ahLst/>
            <a:cxnLst>
              <a:cxn ang="T10">
                <a:pos x="T0" y="T1"/>
              </a:cxn>
              <a:cxn ang="T11">
                <a:pos x="T2" y="T3"/>
              </a:cxn>
              <a:cxn ang="T12">
                <a:pos x="T4" y="T5"/>
              </a:cxn>
              <a:cxn ang="T13">
                <a:pos x="T6" y="T7"/>
              </a:cxn>
              <a:cxn ang="T14">
                <a:pos x="T8" y="T9"/>
              </a:cxn>
            </a:cxnLst>
            <a:rect l="T15" t="T16" r="T17" b="T18"/>
            <a:pathLst>
              <a:path w="73" h="73">
                <a:moveTo>
                  <a:pt x="36" y="0"/>
                </a:moveTo>
                <a:lnTo>
                  <a:pt x="73" y="37"/>
                </a:lnTo>
                <a:lnTo>
                  <a:pt x="36" y="73"/>
                </a:lnTo>
                <a:lnTo>
                  <a:pt x="0" y="37"/>
                </a:lnTo>
                <a:lnTo>
                  <a:pt x="36" y="0"/>
                </a:lnTo>
                <a:close/>
              </a:path>
            </a:pathLst>
          </a:custGeom>
          <a:solidFill>
            <a:srgbClr val="FFCC00"/>
          </a:solidFill>
          <a:ln w="25400" cap="flat" cmpd="sng">
            <a:solidFill>
              <a:schemeClr val="bg2"/>
            </a:solidFill>
            <a:prstDash val="solid"/>
            <a:round/>
            <a:headEnd type="none" w="med" len="med"/>
            <a:tailEnd type="none" w="med" len="med"/>
          </a:ln>
        </p:spPr>
        <p:txBody>
          <a:bodyPr wrap="none" anchor="ctr"/>
          <a:lstStyle/>
          <a:p>
            <a:endParaRPr lang="en-US"/>
          </a:p>
        </p:txBody>
      </p:sp>
      <p:sp>
        <p:nvSpPr>
          <p:cNvPr id="43023" name="Freeform 16"/>
          <p:cNvSpPr>
            <a:spLocks noChangeAspect="1"/>
          </p:cNvSpPr>
          <p:nvPr/>
        </p:nvSpPr>
        <p:spPr bwMode="auto">
          <a:xfrm>
            <a:off x="4505325" y="3359150"/>
            <a:ext cx="111125" cy="139700"/>
          </a:xfrm>
          <a:custGeom>
            <a:avLst/>
            <a:gdLst>
              <a:gd name="T0" fmla="*/ 2147483647 w 73"/>
              <a:gd name="T1" fmla="*/ 0 h 78"/>
              <a:gd name="T2" fmla="*/ 2147483647 w 73"/>
              <a:gd name="T3" fmla="*/ 2147483647 h 78"/>
              <a:gd name="T4" fmla="*/ 2147483647 w 73"/>
              <a:gd name="T5" fmla="*/ 2147483647 h 78"/>
              <a:gd name="T6" fmla="*/ 0 w 73"/>
              <a:gd name="T7" fmla="*/ 2147483647 h 78"/>
              <a:gd name="T8" fmla="*/ 2147483647 w 73"/>
              <a:gd name="T9" fmla="*/ 0 h 78"/>
              <a:gd name="T10" fmla="*/ 0 60000 65536"/>
              <a:gd name="T11" fmla="*/ 0 60000 65536"/>
              <a:gd name="T12" fmla="*/ 0 60000 65536"/>
              <a:gd name="T13" fmla="*/ 0 60000 65536"/>
              <a:gd name="T14" fmla="*/ 0 60000 65536"/>
              <a:gd name="T15" fmla="*/ 0 w 73"/>
              <a:gd name="T16" fmla="*/ 0 h 78"/>
              <a:gd name="T17" fmla="*/ 73 w 73"/>
              <a:gd name="T18" fmla="*/ 78 h 78"/>
            </a:gdLst>
            <a:ahLst/>
            <a:cxnLst>
              <a:cxn ang="T10">
                <a:pos x="T0" y="T1"/>
              </a:cxn>
              <a:cxn ang="T11">
                <a:pos x="T2" y="T3"/>
              </a:cxn>
              <a:cxn ang="T12">
                <a:pos x="T4" y="T5"/>
              </a:cxn>
              <a:cxn ang="T13">
                <a:pos x="T6" y="T7"/>
              </a:cxn>
              <a:cxn ang="T14">
                <a:pos x="T8" y="T9"/>
              </a:cxn>
            </a:cxnLst>
            <a:rect l="T15" t="T16" r="T17" b="T18"/>
            <a:pathLst>
              <a:path w="73" h="78">
                <a:moveTo>
                  <a:pt x="37" y="0"/>
                </a:moveTo>
                <a:lnTo>
                  <a:pt x="73" y="42"/>
                </a:lnTo>
                <a:lnTo>
                  <a:pt x="37" y="78"/>
                </a:lnTo>
                <a:lnTo>
                  <a:pt x="0" y="42"/>
                </a:lnTo>
                <a:lnTo>
                  <a:pt x="37" y="0"/>
                </a:lnTo>
                <a:close/>
              </a:path>
            </a:pathLst>
          </a:custGeom>
          <a:solidFill>
            <a:srgbClr val="FFCC00"/>
          </a:solidFill>
          <a:ln w="25400" cap="flat" cmpd="sng">
            <a:solidFill>
              <a:schemeClr val="bg2"/>
            </a:solidFill>
            <a:prstDash val="solid"/>
            <a:round/>
            <a:headEnd type="none" w="med" len="med"/>
            <a:tailEnd type="none" w="med" len="med"/>
          </a:ln>
        </p:spPr>
        <p:txBody>
          <a:bodyPr wrap="none" anchor="ctr"/>
          <a:lstStyle/>
          <a:p>
            <a:endParaRPr lang="en-US"/>
          </a:p>
        </p:txBody>
      </p:sp>
      <p:sp>
        <p:nvSpPr>
          <p:cNvPr id="43024" name="Freeform 17"/>
          <p:cNvSpPr>
            <a:spLocks noChangeAspect="1"/>
          </p:cNvSpPr>
          <p:nvPr/>
        </p:nvSpPr>
        <p:spPr bwMode="auto">
          <a:xfrm>
            <a:off x="6975475" y="4732338"/>
            <a:ext cx="111125" cy="133350"/>
          </a:xfrm>
          <a:custGeom>
            <a:avLst/>
            <a:gdLst>
              <a:gd name="T0" fmla="*/ 2147483647 w 72"/>
              <a:gd name="T1" fmla="*/ 0 h 73"/>
              <a:gd name="T2" fmla="*/ 2147483647 w 72"/>
              <a:gd name="T3" fmla="*/ 2147483647 h 73"/>
              <a:gd name="T4" fmla="*/ 2147483647 w 72"/>
              <a:gd name="T5" fmla="*/ 2147483647 h 73"/>
              <a:gd name="T6" fmla="*/ 0 w 72"/>
              <a:gd name="T7" fmla="*/ 2147483647 h 73"/>
              <a:gd name="T8" fmla="*/ 2147483647 w 72"/>
              <a:gd name="T9" fmla="*/ 0 h 73"/>
              <a:gd name="T10" fmla="*/ 0 60000 65536"/>
              <a:gd name="T11" fmla="*/ 0 60000 65536"/>
              <a:gd name="T12" fmla="*/ 0 60000 65536"/>
              <a:gd name="T13" fmla="*/ 0 60000 65536"/>
              <a:gd name="T14" fmla="*/ 0 60000 65536"/>
              <a:gd name="T15" fmla="*/ 0 w 72"/>
              <a:gd name="T16" fmla="*/ 0 h 73"/>
              <a:gd name="T17" fmla="*/ 72 w 72"/>
              <a:gd name="T18" fmla="*/ 73 h 73"/>
            </a:gdLst>
            <a:ahLst/>
            <a:cxnLst>
              <a:cxn ang="T10">
                <a:pos x="T0" y="T1"/>
              </a:cxn>
              <a:cxn ang="T11">
                <a:pos x="T2" y="T3"/>
              </a:cxn>
              <a:cxn ang="T12">
                <a:pos x="T4" y="T5"/>
              </a:cxn>
              <a:cxn ang="T13">
                <a:pos x="T6" y="T7"/>
              </a:cxn>
              <a:cxn ang="T14">
                <a:pos x="T8" y="T9"/>
              </a:cxn>
            </a:cxnLst>
            <a:rect l="T15" t="T16" r="T17" b="T18"/>
            <a:pathLst>
              <a:path w="72" h="73">
                <a:moveTo>
                  <a:pt x="36" y="0"/>
                </a:moveTo>
                <a:lnTo>
                  <a:pt x="72" y="37"/>
                </a:lnTo>
                <a:lnTo>
                  <a:pt x="36" y="73"/>
                </a:lnTo>
                <a:lnTo>
                  <a:pt x="0" y="37"/>
                </a:lnTo>
                <a:lnTo>
                  <a:pt x="36" y="0"/>
                </a:lnTo>
                <a:close/>
              </a:path>
            </a:pathLst>
          </a:custGeom>
          <a:solidFill>
            <a:srgbClr val="FF6600"/>
          </a:solidFill>
          <a:ln w="25400" cap="flat" cmpd="sng">
            <a:solidFill>
              <a:schemeClr val="bg2"/>
            </a:solidFill>
            <a:prstDash val="solid"/>
            <a:round/>
            <a:headEnd type="none" w="med" len="med"/>
            <a:tailEnd type="none" w="med" len="med"/>
          </a:ln>
        </p:spPr>
        <p:txBody>
          <a:bodyPr wrap="none" anchor="ctr"/>
          <a:lstStyle/>
          <a:p>
            <a:endParaRPr lang="en-US"/>
          </a:p>
        </p:txBody>
      </p:sp>
      <p:sp>
        <p:nvSpPr>
          <p:cNvPr id="43025" name="Freeform 18"/>
          <p:cNvSpPr>
            <a:spLocks noChangeAspect="1"/>
          </p:cNvSpPr>
          <p:nvPr/>
        </p:nvSpPr>
        <p:spPr bwMode="auto">
          <a:xfrm>
            <a:off x="4032250" y="3135313"/>
            <a:ext cx="117475" cy="131762"/>
          </a:xfrm>
          <a:custGeom>
            <a:avLst/>
            <a:gdLst>
              <a:gd name="T0" fmla="*/ 2147483647 w 77"/>
              <a:gd name="T1" fmla="*/ 0 h 73"/>
              <a:gd name="T2" fmla="*/ 2147483647 w 77"/>
              <a:gd name="T3" fmla="*/ 2147483647 h 73"/>
              <a:gd name="T4" fmla="*/ 2147483647 w 77"/>
              <a:gd name="T5" fmla="*/ 2147483647 h 73"/>
              <a:gd name="T6" fmla="*/ 0 w 77"/>
              <a:gd name="T7" fmla="*/ 2147483647 h 73"/>
              <a:gd name="T8" fmla="*/ 2147483647 w 77"/>
              <a:gd name="T9" fmla="*/ 0 h 73"/>
              <a:gd name="T10" fmla="*/ 0 60000 65536"/>
              <a:gd name="T11" fmla="*/ 0 60000 65536"/>
              <a:gd name="T12" fmla="*/ 0 60000 65536"/>
              <a:gd name="T13" fmla="*/ 0 60000 65536"/>
              <a:gd name="T14" fmla="*/ 0 60000 65536"/>
              <a:gd name="T15" fmla="*/ 0 w 77"/>
              <a:gd name="T16" fmla="*/ 0 h 73"/>
              <a:gd name="T17" fmla="*/ 77 w 77"/>
              <a:gd name="T18" fmla="*/ 73 h 73"/>
            </a:gdLst>
            <a:ahLst/>
            <a:cxnLst>
              <a:cxn ang="T10">
                <a:pos x="T0" y="T1"/>
              </a:cxn>
              <a:cxn ang="T11">
                <a:pos x="T2" y="T3"/>
              </a:cxn>
              <a:cxn ang="T12">
                <a:pos x="T4" y="T5"/>
              </a:cxn>
              <a:cxn ang="T13">
                <a:pos x="T6" y="T7"/>
              </a:cxn>
              <a:cxn ang="T14">
                <a:pos x="T8" y="T9"/>
              </a:cxn>
            </a:cxnLst>
            <a:rect l="T15" t="T16" r="T17" b="T18"/>
            <a:pathLst>
              <a:path w="77" h="73">
                <a:moveTo>
                  <a:pt x="41" y="0"/>
                </a:moveTo>
                <a:lnTo>
                  <a:pt x="77" y="36"/>
                </a:lnTo>
                <a:lnTo>
                  <a:pt x="41" y="73"/>
                </a:lnTo>
                <a:lnTo>
                  <a:pt x="0" y="36"/>
                </a:lnTo>
                <a:lnTo>
                  <a:pt x="41" y="0"/>
                </a:lnTo>
                <a:close/>
              </a:path>
            </a:pathLst>
          </a:custGeom>
          <a:solidFill>
            <a:srgbClr val="FFCC00"/>
          </a:solidFill>
          <a:ln w="25400" cap="flat" cmpd="sng">
            <a:solidFill>
              <a:schemeClr val="bg2"/>
            </a:solidFill>
            <a:prstDash val="solid"/>
            <a:round/>
            <a:headEnd type="none" w="med" len="med"/>
            <a:tailEnd type="none" w="med" len="med"/>
          </a:ln>
        </p:spPr>
        <p:txBody>
          <a:bodyPr wrap="none" anchor="ctr"/>
          <a:lstStyle/>
          <a:p>
            <a:endParaRPr lang="en-US"/>
          </a:p>
        </p:txBody>
      </p:sp>
      <p:sp>
        <p:nvSpPr>
          <p:cNvPr id="43026" name="Freeform 19"/>
          <p:cNvSpPr>
            <a:spLocks noChangeAspect="1"/>
          </p:cNvSpPr>
          <p:nvPr/>
        </p:nvSpPr>
        <p:spPr bwMode="auto">
          <a:xfrm>
            <a:off x="1797050" y="2352675"/>
            <a:ext cx="112713" cy="131763"/>
          </a:xfrm>
          <a:custGeom>
            <a:avLst/>
            <a:gdLst>
              <a:gd name="T0" fmla="*/ 2147483647 w 73"/>
              <a:gd name="T1" fmla="*/ 0 h 73"/>
              <a:gd name="T2" fmla="*/ 2147483647 w 73"/>
              <a:gd name="T3" fmla="*/ 2147483647 h 73"/>
              <a:gd name="T4" fmla="*/ 2147483647 w 73"/>
              <a:gd name="T5" fmla="*/ 2147483647 h 73"/>
              <a:gd name="T6" fmla="*/ 0 w 73"/>
              <a:gd name="T7" fmla="*/ 2147483647 h 73"/>
              <a:gd name="T8" fmla="*/ 2147483647 w 73"/>
              <a:gd name="T9" fmla="*/ 0 h 73"/>
              <a:gd name="T10" fmla="*/ 0 60000 65536"/>
              <a:gd name="T11" fmla="*/ 0 60000 65536"/>
              <a:gd name="T12" fmla="*/ 0 60000 65536"/>
              <a:gd name="T13" fmla="*/ 0 60000 65536"/>
              <a:gd name="T14" fmla="*/ 0 60000 65536"/>
              <a:gd name="T15" fmla="*/ 0 w 73"/>
              <a:gd name="T16" fmla="*/ 0 h 73"/>
              <a:gd name="T17" fmla="*/ 73 w 73"/>
              <a:gd name="T18" fmla="*/ 73 h 73"/>
            </a:gdLst>
            <a:ahLst/>
            <a:cxnLst>
              <a:cxn ang="T10">
                <a:pos x="T0" y="T1"/>
              </a:cxn>
              <a:cxn ang="T11">
                <a:pos x="T2" y="T3"/>
              </a:cxn>
              <a:cxn ang="T12">
                <a:pos x="T4" y="T5"/>
              </a:cxn>
              <a:cxn ang="T13">
                <a:pos x="T6" y="T7"/>
              </a:cxn>
              <a:cxn ang="T14">
                <a:pos x="T8" y="T9"/>
              </a:cxn>
            </a:cxnLst>
            <a:rect l="T15" t="T16" r="T17" b="T18"/>
            <a:pathLst>
              <a:path w="73" h="73">
                <a:moveTo>
                  <a:pt x="36" y="0"/>
                </a:moveTo>
                <a:lnTo>
                  <a:pt x="73" y="36"/>
                </a:lnTo>
                <a:lnTo>
                  <a:pt x="36" y="73"/>
                </a:lnTo>
                <a:lnTo>
                  <a:pt x="0" y="36"/>
                </a:lnTo>
                <a:lnTo>
                  <a:pt x="36" y="0"/>
                </a:lnTo>
                <a:close/>
              </a:path>
            </a:pathLst>
          </a:custGeom>
          <a:solidFill>
            <a:srgbClr val="FFCC00"/>
          </a:solidFill>
          <a:ln w="25400" cap="flat" cmpd="sng">
            <a:solidFill>
              <a:schemeClr val="bg2"/>
            </a:solidFill>
            <a:prstDash val="solid"/>
            <a:round/>
            <a:headEnd type="none" w="med" len="med"/>
            <a:tailEnd type="none" w="med" len="med"/>
          </a:ln>
        </p:spPr>
        <p:txBody>
          <a:bodyPr wrap="none" anchor="ctr"/>
          <a:lstStyle/>
          <a:p>
            <a:endParaRPr lang="en-US"/>
          </a:p>
        </p:txBody>
      </p:sp>
      <p:sp>
        <p:nvSpPr>
          <p:cNvPr id="43027" name="Freeform 20"/>
          <p:cNvSpPr>
            <a:spLocks noChangeAspect="1"/>
          </p:cNvSpPr>
          <p:nvPr/>
        </p:nvSpPr>
        <p:spPr bwMode="auto">
          <a:xfrm>
            <a:off x="2246313" y="2490788"/>
            <a:ext cx="111125" cy="134937"/>
          </a:xfrm>
          <a:custGeom>
            <a:avLst/>
            <a:gdLst>
              <a:gd name="T0" fmla="*/ 2147483647 w 72"/>
              <a:gd name="T1" fmla="*/ 0 h 73"/>
              <a:gd name="T2" fmla="*/ 2147483647 w 72"/>
              <a:gd name="T3" fmla="*/ 2147483647 h 73"/>
              <a:gd name="T4" fmla="*/ 2147483647 w 72"/>
              <a:gd name="T5" fmla="*/ 2147483647 h 73"/>
              <a:gd name="T6" fmla="*/ 0 w 72"/>
              <a:gd name="T7" fmla="*/ 2147483647 h 73"/>
              <a:gd name="T8" fmla="*/ 2147483647 w 72"/>
              <a:gd name="T9" fmla="*/ 0 h 73"/>
              <a:gd name="T10" fmla="*/ 0 60000 65536"/>
              <a:gd name="T11" fmla="*/ 0 60000 65536"/>
              <a:gd name="T12" fmla="*/ 0 60000 65536"/>
              <a:gd name="T13" fmla="*/ 0 60000 65536"/>
              <a:gd name="T14" fmla="*/ 0 60000 65536"/>
              <a:gd name="T15" fmla="*/ 0 w 72"/>
              <a:gd name="T16" fmla="*/ 0 h 73"/>
              <a:gd name="T17" fmla="*/ 72 w 72"/>
              <a:gd name="T18" fmla="*/ 73 h 73"/>
            </a:gdLst>
            <a:ahLst/>
            <a:cxnLst>
              <a:cxn ang="T10">
                <a:pos x="T0" y="T1"/>
              </a:cxn>
              <a:cxn ang="T11">
                <a:pos x="T2" y="T3"/>
              </a:cxn>
              <a:cxn ang="T12">
                <a:pos x="T4" y="T5"/>
              </a:cxn>
              <a:cxn ang="T13">
                <a:pos x="T6" y="T7"/>
              </a:cxn>
              <a:cxn ang="T14">
                <a:pos x="T8" y="T9"/>
              </a:cxn>
            </a:cxnLst>
            <a:rect l="T15" t="T16" r="T17" b="T18"/>
            <a:pathLst>
              <a:path w="72" h="73">
                <a:moveTo>
                  <a:pt x="36" y="0"/>
                </a:moveTo>
                <a:lnTo>
                  <a:pt x="72" y="37"/>
                </a:lnTo>
                <a:lnTo>
                  <a:pt x="36" y="73"/>
                </a:lnTo>
                <a:lnTo>
                  <a:pt x="0" y="37"/>
                </a:lnTo>
                <a:lnTo>
                  <a:pt x="36" y="0"/>
                </a:lnTo>
                <a:close/>
              </a:path>
            </a:pathLst>
          </a:custGeom>
          <a:solidFill>
            <a:srgbClr val="FFCC00"/>
          </a:solidFill>
          <a:ln w="25400" cap="flat" cmpd="sng">
            <a:solidFill>
              <a:schemeClr val="bg2"/>
            </a:solidFill>
            <a:prstDash val="solid"/>
            <a:round/>
            <a:headEnd type="none" w="med" len="med"/>
            <a:tailEnd type="none" w="med" len="med"/>
          </a:ln>
        </p:spPr>
        <p:txBody>
          <a:bodyPr wrap="none" anchor="ctr"/>
          <a:lstStyle/>
          <a:p>
            <a:endParaRPr lang="en-US"/>
          </a:p>
        </p:txBody>
      </p:sp>
      <p:grpSp>
        <p:nvGrpSpPr>
          <p:cNvPr id="43028" name="Group 21"/>
          <p:cNvGrpSpPr>
            <a:grpSpLocks/>
          </p:cNvGrpSpPr>
          <p:nvPr/>
        </p:nvGrpSpPr>
        <p:grpSpPr bwMode="auto">
          <a:xfrm>
            <a:off x="1503363" y="1749425"/>
            <a:ext cx="5699125" cy="258763"/>
            <a:chOff x="1224" y="962"/>
            <a:chExt cx="4420" cy="178"/>
          </a:xfrm>
        </p:grpSpPr>
        <p:sp>
          <p:nvSpPr>
            <p:cNvPr id="43098" name="Rectangle 22"/>
            <p:cNvSpPr>
              <a:spLocks noChangeAspect="1" noChangeArrowheads="1"/>
            </p:cNvSpPr>
            <p:nvPr/>
          </p:nvSpPr>
          <p:spPr bwMode="auto">
            <a:xfrm>
              <a:off x="1224" y="962"/>
              <a:ext cx="186"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96938">
                <a:defRPr sz="2400">
                  <a:solidFill>
                    <a:schemeClr val="tx1"/>
                  </a:solidFill>
                  <a:latin typeface="Times New Roman" pitchFamily="18" charset="0"/>
                  <a:ea typeface="MS PGothic" pitchFamily="34" charset="-128"/>
                </a:defRPr>
              </a:lvl1pPr>
              <a:lvl2pPr marL="742950" indent="-285750" defTabSz="896938">
                <a:defRPr sz="2400">
                  <a:solidFill>
                    <a:schemeClr val="tx1"/>
                  </a:solidFill>
                  <a:latin typeface="Times New Roman" pitchFamily="18" charset="0"/>
                  <a:ea typeface="MS PGothic" pitchFamily="34" charset="-128"/>
                </a:defRPr>
              </a:lvl2pPr>
              <a:lvl3pPr marL="1143000" indent="-228600" defTabSz="896938">
                <a:defRPr sz="2400">
                  <a:solidFill>
                    <a:schemeClr val="tx1"/>
                  </a:solidFill>
                  <a:latin typeface="Times New Roman" pitchFamily="18" charset="0"/>
                  <a:ea typeface="MS PGothic" pitchFamily="34" charset="-128"/>
                </a:defRPr>
              </a:lvl3pPr>
              <a:lvl4pPr marL="1600200" indent="-228600" defTabSz="896938">
                <a:defRPr sz="2400">
                  <a:solidFill>
                    <a:schemeClr val="tx1"/>
                  </a:solidFill>
                  <a:latin typeface="Times New Roman" pitchFamily="18" charset="0"/>
                  <a:ea typeface="MS PGothic" pitchFamily="34" charset="-128"/>
                </a:defRPr>
              </a:lvl4pPr>
              <a:lvl5pPr marL="2057400" indent="-228600" defTabSz="896938">
                <a:defRPr sz="2400">
                  <a:solidFill>
                    <a:schemeClr val="tx1"/>
                  </a:solidFill>
                  <a:latin typeface="Times New Roman" pitchFamily="18" charset="0"/>
                  <a:ea typeface="MS PGothic" pitchFamily="34" charset="-128"/>
                </a:defRPr>
              </a:lvl5pPr>
              <a:lvl6pPr marL="2514600" indent="-228600" defTabSz="89693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89693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89693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89693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r>
                <a:rPr lang="en-US" altLang="en-US" sz="1700">
                  <a:latin typeface="Arial" pitchFamily="34" charset="0"/>
                </a:rPr>
                <a:t>95</a:t>
              </a:r>
            </a:p>
          </p:txBody>
        </p:sp>
        <p:sp>
          <p:nvSpPr>
            <p:cNvPr id="43099" name="Rectangle 23"/>
            <p:cNvSpPr>
              <a:spLocks noChangeAspect="1" noChangeArrowheads="1"/>
            </p:cNvSpPr>
            <p:nvPr/>
          </p:nvSpPr>
          <p:spPr bwMode="auto">
            <a:xfrm>
              <a:off x="1748" y="962"/>
              <a:ext cx="186"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96938">
                <a:defRPr sz="2400">
                  <a:solidFill>
                    <a:schemeClr val="tx1"/>
                  </a:solidFill>
                  <a:latin typeface="Times New Roman" pitchFamily="18" charset="0"/>
                  <a:ea typeface="MS PGothic" pitchFamily="34" charset="-128"/>
                </a:defRPr>
              </a:lvl1pPr>
              <a:lvl2pPr marL="742950" indent="-285750" defTabSz="896938">
                <a:defRPr sz="2400">
                  <a:solidFill>
                    <a:schemeClr val="tx1"/>
                  </a:solidFill>
                  <a:latin typeface="Times New Roman" pitchFamily="18" charset="0"/>
                  <a:ea typeface="MS PGothic" pitchFamily="34" charset="-128"/>
                </a:defRPr>
              </a:lvl2pPr>
              <a:lvl3pPr marL="1143000" indent="-228600" defTabSz="896938">
                <a:defRPr sz="2400">
                  <a:solidFill>
                    <a:schemeClr val="tx1"/>
                  </a:solidFill>
                  <a:latin typeface="Times New Roman" pitchFamily="18" charset="0"/>
                  <a:ea typeface="MS PGothic" pitchFamily="34" charset="-128"/>
                </a:defRPr>
              </a:lvl3pPr>
              <a:lvl4pPr marL="1600200" indent="-228600" defTabSz="896938">
                <a:defRPr sz="2400">
                  <a:solidFill>
                    <a:schemeClr val="tx1"/>
                  </a:solidFill>
                  <a:latin typeface="Times New Roman" pitchFamily="18" charset="0"/>
                  <a:ea typeface="MS PGothic" pitchFamily="34" charset="-128"/>
                </a:defRPr>
              </a:lvl4pPr>
              <a:lvl5pPr marL="2057400" indent="-228600" defTabSz="896938">
                <a:defRPr sz="2400">
                  <a:solidFill>
                    <a:schemeClr val="tx1"/>
                  </a:solidFill>
                  <a:latin typeface="Times New Roman" pitchFamily="18" charset="0"/>
                  <a:ea typeface="MS PGothic" pitchFamily="34" charset="-128"/>
                </a:defRPr>
              </a:lvl5pPr>
              <a:lvl6pPr marL="2514600" indent="-228600" defTabSz="89693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89693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89693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89693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r>
                <a:rPr lang="en-US" altLang="en-US" sz="1700">
                  <a:latin typeface="Arial" pitchFamily="34" charset="0"/>
                </a:rPr>
                <a:t>98</a:t>
              </a:r>
            </a:p>
          </p:txBody>
        </p:sp>
        <p:sp>
          <p:nvSpPr>
            <p:cNvPr id="43100" name="Rectangle 24"/>
            <p:cNvSpPr>
              <a:spLocks noChangeAspect="1" noChangeArrowheads="1"/>
            </p:cNvSpPr>
            <p:nvPr/>
          </p:nvSpPr>
          <p:spPr bwMode="auto">
            <a:xfrm>
              <a:off x="2218" y="962"/>
              <a:ext cx="279"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96938">
                <a:defRPr sz="2400">
                  <a:solidFill>
                    <a:schemeClr val="tx1"/>
                  </a:solidFill>
                  <a:latin typeface="Times New Roman" pitchFamily="18" charset="0"/>
                  <a:ea typeface="MS PGothic" pitchFamily="34" charset="-128"/>
                </a:defRPr>
              </a:lvl1pPr>
              <a:lvl2pPr marL="742950" indent="-285750" defTabSz="896938">
                <a:defRPr sz="2400">
                  <a:solidFill>
                    <a:schemeClr val="tx1"/>
                  </a:solidFill>
                  <a:latin typeface="Times New Roman" pitchFamily="18" charset="0"/>
                  <a:ea typeface="MS PGothic" pitchFamily="34" charset="-128"/>
                </a:defRPr>
              </a:lvl2pPr>
              <a:lvl3pPr marL="1143000" indent="-228600" defTabSz="896938">
                <a:defRPr sz="2400">
                  <a:solidFill>
                    <a:schemeClr val="tx1"/>
                  </a:solidFill>
                  <a:latin typeface="Times New Roman" pitchFamily="18" charset="0"/>
                  <a:ea typeface="MS PGothic" pitchFamily="34" charset="-128"/>
                </a:defRPr>
              </a:lvl3pPr>
              <a:lvl4pPr marL="1600200" indent="-228600" defTabSz="896938">
                <a:defRPr sz="2400">
                  <a:solidFill>
                    <a:schemeClr val="tx1"/>
                  </a:solidFill>
                  <a:latin typeface="Times New Roman" pitchFamily="18" charset="0"/>
                  <a:ea typeface="MS PGothic" pitchFamily="34" charset="-128"/>
                </a:defRPr>
              </a:lvl4pPr>
              <a:lvl5pPr marL="2057400" indent="-228600" defTabSz="896938">
                <a:defRPr sz="2400">
                  <a:solidFill>
                    <a:schemeClr val="tx1"/>
                  </a:solidFill>
                  <a:latin typeface="Times New Roman" pitchFamily="18" charset="0"/>
                  <a:ea typeface="MS PGothic" pitchFamily="34" charset="-128"/>
                </a:defRPr>
              </a:lvl5pPr>
              <a:lvl6pPr marL="2514600" indent="-228600" defTabSz="89693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89693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89693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89693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r>
                <a:rPr lang="en-US" altLang="en-US" sz="1700">
                  <a:latin typeface="Arial" pitchFamily="34" charset="0"/>
                </a:rPr>
                <a:t>101</a:t>
              </a:r>
            </a:p>
          </p:txBody>
        </p:sp>
        <p:sp>
          <p:nvSpPr>
            <p:cNvPr id="43101" name="Rectangle 25"/>
            <p:cNvSpPr>
              <a:spLocks noChangeAspect="1" noChangeArrowheads="1"/>
            </p:cNvSpPr>
            <p:nvPr/>
          </p:nvSpPr>
          <p:spPr bwMode="auto">
            <a:xfrm>
              <a:off x="2743" y="962"/>
              <a:ext cx="280"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96938">
                <a:defRPr sz="2400">
                  <a:solidFill>
                    <a:schemeClr val="tx1"/>
                  </a:solidFill>
                  <a:latin typeface="Times New Roman" pitchFamily="18" charset="0"/>
                  <a:ea typeface="MS PGothic" pitchFamily="34" charset="-128"/>
                </a:defRPr>
              </a:lvl1pPr>
              <a:lvl2pPr marL="742950" indent="-285750" defTabSz="896938">
                <a:defRPr sz="2400">
                  <a:solidFill>
                    <a:schemeClr val="tx1"/>
                  </a:solidFill>
                  <a:latin typeface="Times New Roman" pitchFamily="18" charset="0"/>
                  <a:ea typeface="MS PGothic" pitchFamily="34" charset="-128"/>
                </a:defRPr>
              </a:lvl2pPr>
              <a:lvl3pPr marL="1143000" indent="-228600" defTabSz="896938">
                <a:defRPr sz="2400">
                  <a:solidFill>
                    <a:schemeClr val="tx1"/>
                  </a:solidFill>
                  <a:latin typeface="Times New Roman" pitchFamily="18" charset="0"/>
                  <a:ea typeface="MS PGothic" pitchFamily="34" charset="-128"/>
                </a:defRPr>
              </a:lvl3pPr>
              <a:lvl4pPr marL="1600200" indent="-228600" defTabSz="896938">
                <a:defRPr sz="2400">
                  <a:solidFill>
                    <a:schemeClr val="tx1"/>
                  </a:solidFill>
                  <a:latin typeface="Times New Roman" pitchFamily="18" charset="0"/>
                  <a:ea typeface="MS PGothic" pitchFamily="34" charset="-128"/>
                </a:defRPr>
              </a:lvl4pPr>
              <a:lvl5pPr marL="2057400" indent="-228600" defTabSz="896938">
                <a:defRPr sz="2400">
                  <a:solidFill>
                    <a:schemeClr val="tx1"/>
                  </a:solidFill>
                  <a:latin typeface="Times New Roman" pitchFamily="18" charset="0"/>
                  <a:ea typeface="MS PGothic" pitchFamily="34" charset="-128"/>
                </a:defRPr>
              </a:lvl5pPr>
              <a:lvl6pPr marL="2514600" indent="-228600" defTabSz="89693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89693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89693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89693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r>
                <a:rPr lang="en-US" altLang="en-US" sz="1700">
                  <a:latin typeface="Arial" pitchFamily="34" charset="0"/>
                </a:rPr>
                <a:t>104</a:t>
              </a:r>
            </a:p>
          </p:txBody>
        </p:sp>
        <p:sp>
          <p:nvSpPr>
            <p:cNvPr id="43102" name="Rectangle 26"/>
            <p:cNvSpPr>
              <a:spLocks noChangeAspect="1" noChangeArrowheads="1"/>
            </p:cNvSpPr>
            <p:nvPr/>
          </p:nvSpPr>
          <p:spPr bwMode="auto">
            <a:xfrm>
              <a:off x="3273" y="962"/>
              <a:ext cx="279"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96938">
                <a:defRPr sz="2400">
                  <a:solidFill>
                    <a:schemeClr val="tx1"/>
                  </a:solidFill>
                  <a:latin typeface="Times New Roman" pitchFamily="18" charset="0"/>
                  <a:ea typeface="MS PGothic" pitchFamily="34" charset="-128"/>
                </a:defRPr>
              </a:lvl1pPr>
              <a:lvl2pPr marL="742950" indent="-285750" defTabSz="896938">
                <a:defRPr sz="2400">
                  <a:solidFill>
                    <a:schemeClr val="tx1"/>
                  </a:solidFill>
                  <a:latin typeface="Times New Roman" pitchFamily="18" charset="0"/>
                  <a:ea typeface="MS PGothic" pitchFamily="34" charset="-128"/>
                </a:defRPr>
              </a:lvl2pPr>
              <a:lvl3pPr marL="1143000" indent="-228600" defTabSz="896938">
                <a:defRPr sz="2400">
                  <a:solidFill>
                    <a:schemeClr val="tx1"/>
                  </a:solidFill>
                  <a:latin typeface="Times New Roman" pitchFamily="18" charset="0"/>
                  <a:ea typeface="MS PGothic" pitchFamily="34" charset="-128"/>
                </a:defRPr>
              </a:lvl3pPr>
              <a:lvl4pPr marL="1600200" indent="-228600" defTabSz="896938">
                <a:defRPr sz="2400">
                  <a:solidFill>
                    <a:schemeClr val="tx1"/>
                  </a:solidFill>
                  <a:latin typeface="Times New Roman" pitchFamily="18" charset="0"/>
                  <a:ea typeface="MS PGothic" pitchFamily="34" charset="-128"/>
                </a:defRPr>
              </a:lvl4pPr>
              <a:lvl5pPr marL="2057400" indent="-228600" defTabSz="896938">
                <a:defRPr sz="2400">
                  <a:solidFill>
                    <a:schemeClr val="tx1"/>
                  </a:solidFill>
                  <a:latin typeface="Times New Roman" pitchFamily="18" charset="0"/>
                  <a:ea typeface="MS PGothic" pitchFamily="34" charset="-128"/>
                </a:defRPr>
              </a:lvl5pPr>
              <a:lvl6pPr marL="2514600" indent="-228600" defTabSz="89693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89693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89693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89693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r>
                <a:rPr lang="en-US" altLang="en-US" sz="1700">
                  <a:latin typeface="Arial" pitchFamily="34" charset="0"/>
                </a:rPr>
                <a:t>107</a:t>
              </a:r>
            </a:p>
          </p:txBody>
        </p:sp>
        <p:sp>
          <p:nvSpPr>
            <p:cNvPr id="43103" name="Rectangle 27"/>
            <p:cNvSpPr>
              <a:spLocks noChangeAspect="1" noChangeArrowheads="1"/>
            </p:cNvSpPr>
            <p:nvPr/>
          </p:nvSpPr>
          <p:spPr bwMode="auto">
            <a:xfrm>
              <a:off x="3791" y="962"/>
              <a:ext cx="279"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96938">
                <a:defRPr sz="2400">
                  <a:solidFill>
                    <a:schemeClr val="tx1"/>
                  </a:solidFill>
                  <a:latin typeface="Times New Roman" pitchFamily="18" charset="0"/>
                  <a:ea typeface="MS PGothic" pitchFamily="34" charset="-128"/>
                </a:defRPr>
              </a:lvl1pPr>
              <a:lvl2pPr marL="742950" indent="-285750" defTabSz="896938">
                <a:defRPr sz="2400">
                  <a:solidFill>
                    <a:schemeClr val="tx1"/>
                  </a:solidFill>
                  <a:latin typeface="Times New Roman" pitchFamily="18" charset="0"/>
                  <a:ea typeface="MS PGothic" pitchFamily="34" charset="-128"/>
                </a:defRPr>
              </a:lvl2pPr>
              <a:lvl3pPr marL="1143000" indent="-228600" defTabSz="896938">
                <a:defRPr sz="2400">
                  <a:solidFill>
                    <a:schemeClr val="tx1"/>
                  </a:solidFill>
                  <a:latin typeface="Times New Roman" pitchFamily="18" charset="0"/>
                  <a:ea typeface="MS PGothic" pitchFamily="34" charset="-128"/>
                </a:defRPr>
              </a:lvl3pPr>
              <a:lvl4pPr marL="1600200" indent="-228600" defTabSz="896938">
                <a:defRPr sz="2400">
                  <a:solidFill>
                    <a:schemeClr val="tx1"/>
                  </a:solidFill>
                  <a:latin typeface="Times New Roman" pitchFamily="18" charset="0"/>
                  <a:ea typeface="MS PGothic" pitchFamily="34" charset="-128"/>
                </a:defRPr>
              </a:lvl4pPr>
              <a:lvl5pPr marL="2057400" indent="-228600" defTabSz="896938">
                <a:defRPr sz="2400">
                  <a:solidFill>
                    <a:schemeClr val="tx1"/>
                  </a:solidFill>
                  <a:latin typeface="Times New Roman" pitchFamily="18" charset="0"/>
                  <a:ea typeface="MS PGothic" pitchFamily="34" charset="-128"/>
                </a:defRPr>
              </a:lvl5pPr>
              <a:lvl6pPr marL="2514600" indent="-228600" defTabSz="89693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89693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89693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89693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r>
                <a:rPr lang="en-US" altLang="en-US" sz="1700">
                  <a:latin typeface="Arial" pitchFamily="34" charset="0"/>
                </a:rPr>
                <a:t>110</a:t>
              </a:r>
            </a:p>
          </p:txBody>
        </p:sp>
        <p:sp>
          <p:nvSpPr>
            <p:cNvPr id="43104" name="Rectangle 28"/>
            <p:cNvSpPr>
              <a:spLocks noChangeAspect="1" noChangeArrowheads="1"/>
            </p:cNvSpPr>
            <p:nvPr/>
          </p:nvSpPr>
          <p:spPr bwMode="auto">
            <a:xfrm>
              <a:off x="4320" y="962"/>
              <a:ext cx="280"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96938">
                <a:defRPr sz="2400">
                  <a:solidFill>
                    <a:schemeClr val="tx1"/>
                  </a:solidFill>
                  <a:latin typeface="Times New Roman" pitchFamily="18" charset="0"/>
                  <a:ea typeface="MS PGothic" pitchFamily="34" charset="-128"/>
                </a:defRPr>
              </a:lvl1pPr>
              <a:lvl2pPr marL="742950" indent="-285750" defTabSz="896938">
                <a:defRPr sz="2400">
                  <a:solidFill>
                    <a:schemeClr val="tx1"/>
                  </a:solidFill>
                  <a:latin typeface="Times New Roman" pitchFamily="18" charset="0"/>
                  <a:ea typeface="MS PGothic" pitchFamily="34" charset="-128"/>
                </a:defRPr>
              </a:lvl2pPr>
              <a:lvl3pPr marL="1143000" indent="-228600" defTabSz="896938">
                <a:defRPr sz="2400">
                  <a:solidFill>
                    <a:schemeClr val="tx1"/>
                  </a:solidFill>
                  <a:latin typeface="Times New Roman" pitchFamily="18" charset="0"/>
                  <a:ea typeface="MS PGothic" pitchFamily="34" charset="-128"/>
                </a:defRPr>
              </a:lvl3pPr>
              <a:lvl4pPr marL="1600200" indent="-228600" defTabSz="896938">
                <a:defRPr sz="2400">
                  <a:solidFill>
                    <a:schemeClr val="tx1"/>
                  </a:solidFill>
                  <a:latin typeface="Times New Roman" pitchFamily="18" charset="0"/>
                  <a:ea typeface="MS PGothic" pitchFamily="34" charset="-128"/>
                </a:defRPr>
              </a:lvl4pPr>
              <a:lvl5pPr marL="2057400" indent="-228600" defTabSz="896938">
                <a:defRPr sz="2400">
                  <a:solidFill>
                    <a:schemeClr val="tx1"/>
                  </a:solidFill>
                  <a:latin typeface="Times New Roman" pitchFamily="18" charset="0"/>
                  <a:ea typeface="MS PGothic" pitchFamily="34" charset="-128"/>
                </a:defRPr>
              </a:lvl5pPr>
              <a:lvl6pPr marL="2514600" indent="-228600" defTabSz="89693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89693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89693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89693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r>
                <a:rPr lang="en-US" altLang="en-US" sz="1700">
                  <a:latin typeface="Arial" pitchFamily="34" charset="0"/>
                </a:rPr>
                <a:t>113</a:t>
              </a:r>
            </a:p>
          </p:txBody>
        </p:sp>
        <p:sp>
          <p:nvSpPr>
            <p:cNvPr id="43105" name="Rectangle 29"/>
            <p:cNvSpPr>
              <a:spLocks noChangeAspect="1" noChangeArrowheads="1"/>
            </p:cNvSpPr>
            <p:nvPr/>
          </p:nvSpPr>
          <p:spPr bwMode="auto">
            <a:xfrm>
              <a:off x="4842" y="962"/>
              <a:ext cx="280"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96938">
                <a:defRPr sz="2400">
                  <a:solidFill>
                    <a:schemeClr val="tx1"/>
                  </a:solidFill>
                  <a:latin typeface="Times New Roman" pitchFamily="18" charset="0"/>
                  <a:ea typeface="MS PGothic" pitchFamily="34" charset="-128"/>
                </a:defRPr>
              </a:lvl1pPr>
              <a:lvl2pPr marL="742950" indent="-285750" defTabSz="896938">
                <a:defRPr sz="2400">
                  <a:solidFill>
                    <a:schemeClr val="tx1"/>
                  </a:solidFill>
                  <a:latin typeface="Times New Roman" pitchFamily="18" charset="0"/>
                  <a:ea typeface="MS PGothic" pitchFamily="34" charset="-128"/>
                </a:defRPr>
              </a:lvl2pPr>
              <a:lvl3pPr marL="1143000" indent="-228600" defTabSz="896938">
                <a:defRPr sz="2400">
                  <a:solidFill>
                    <a:schemeClr val="tx1"/>
                  </a:solidFill>
                  <a:latin typeface="Times New Roman" pitchFamily="18" charset="0"/>
                  <a:ea typeface="MS PGothic" pitchFamily="34" charset="-128"/>
                </a:defRPr>
              </a:lvl3pPr>
              <a:lvl4pPr marL="1600200" indent="-228600" defTabSz="896938">
                <a:defRPr sz="2400">
                  <a:solidFill>
                    <a:schemeClr val="tx1"/>
                  </a:solidFill>
                  <a:latin typeface="Times New Roman" pitchFamily="18" charset="0"/>
                  <a:ea typeface="MS PGothic" pitchFamily="34" charset="-128"/>
                </a:defRPr>
              </a:lvl4pPr>
              <a:lvl5pPr marL="2057400" indent="-228600" defTabSz="896938">
                <a:defRPr sz="2400">
                  <a:solidFill>
                    <a:schemeClr val="tx1"/>
                  </a:solidFill>
                  <a:latin typeface="Times New Roman" pitchFamily="18" charset="0"/>
                  <a:ea typeface="MS PGothic" pitchFamily="34" charset="-128"/>
                </a:defRPr>
              </a:lvl5pPr>
              <a:lvl6pPr marL="2514600" indent="-228600" defTabSz="89693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89693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89693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89693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r>
                <a:rPr lang="en-US" altLang="en-US" sz="1700">
                  <a:latin typeface="Arial" pitchFamily="34" charset="0"/>
                </a:rPr>
                <a:t>116</a:t>
              </a:r>
            </a:p>
          </p:txBody>
        </p:sp>
        <p:sp>
          <p:nvSpPr>
            <p:cNvPr id="43106" name="Rectangle 30"/>
            <p:cNvSpPr>
              <a:spLocks noChangeAspect="1" noChangeArrowheads="1"/>
            </p:cNvSpPr>
            <p:nvPr/>
          </p:nvSpPr>
          <p:spPr bwMode="auto">
            <a:xfrm>
              <a:off x="5364" y="962"/>
              <a:ext cx="280"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96938">
                <a:defRPr sz="2400">
                  <a:solidFill>
                    <a:schemeClr val="tx1"/>
                  </a:solidFill>
                  <a:latin typeface="Times New Roman" pitchFamily="18" charset="0"/>
                  <a:ea typeface="MS PGothic" pitchFamily="34" charset="-128"/>
                </a:defRPr>
              </a:lvl1pPr>
              <a:lvl2pPr marL="742950" indent="-285750" defTabSz="896938">
                <a:defRPr sz="2400">
                  <a:solidFill>
                    <a:schemeClr val="tx1"/>
                  </a:solidFill>
                  <a:latin typeface="Times New Roman" pitchFamily="18" charset="0"/>
                  <a:ea typeface="MS PGothic" pitchFamily="34" charset="-128"/>
                </a:defRPr>
              </a:lvl2pPr>
              <a:lvl3pPr marL="1143000" indent="-228600" defTabSz="896938">
                <a:defRPr sz="2400">
                  <a:solidFill>
                    <a:schemeClr val="tx1"/>
                  </a:solidFill>
                  <a:latin typeface="Times New Roman" pitchFamily="18" charset="0"/>
                  <a:ea typeface="MS PGothic" pitchFamily="34" charset="-128"/>
                </a:defRPr>
              </a:lvl3pPr>
              <a:lvl4pPr marL="1600200" indent="-228600" defTabSz="896938">
                <a:defRPr sz="2400">
                  <a:solidFill>
                    <a:schemeClr val="tx1"/>
                  </a:solidFill>
                  <a:latin typeface="Times New Roman" pitchFamily="18" charset="0"/>
                  <a:ea typeface="MS PGothic" pitchFamily="34" charset="-128"/>
                </a:defRPr>
              </a:lvl4pPr>
              <a:lvl5pPr marL="2057400" indent="-228600" defTabSz="896938">
                <a:defRPr sz="2400">
                  <a:solidFill>
                    <a:schemeClr val="tx1"/>
                  </a:solidFill>
                  <a:latin typeface="Times New Roman" pitchFamily="18" charset="0"/>
                  <a:ea typeface="MS PGothic" pitchFamily="34" charset="-128"/>
                </a:defRPr>
              </a:lvl5pPr>
              <a:lvl6pPr marL="2514600" indent="-228600" defTabSz="89693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89693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89693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89693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r>
                <a:rPr lang="en-US" altLang="en-US" sz="1700">
                  <a:latin typeface="Arial" pitchFamily="34" charset="0"/>
                </a:rPr>
                <a:t>119</a:t>
              </a:r>
            </a:p>
          </p:txBody>
        </p:sp>
      </p:grpSp>
      <p:sp>
        <p:nvSpPr>
          <p:cNvPr id="43029" name="Rectangle 32"/>
          <p:cNvSpPr>
            <a:spLocks noChangeAspect="1" noChangeArrowheads="1"/>
          </p:cNvSpPr>
          <p:nvPr/>
        </p:nvSpPr>
        <p:spPr bwMode="auto">
          <a:xfrm>
            <a:off x="3690505" y="1295400"/>
            <a:ext cx="15470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96938">
              <a:defRPr sz="2400">
                <a:solidFill>
                  <a:schemeClr val="tx1"/>
                </a:solidFill>
                <a:latin typeface="Times New Roman" pitchFamily="18" charset="0"/>
                <a:ea typeface="MS PGothic" pitchFamily="34" charset="-128"/>
              </a:defRPr>
            </a:lvl1pPr>
            <a:lvl2pPr marL="742950" indent="-285750" defTabSz="896938">
              <a:defRPr sz="2400">
                <a:solidFill>
                  <a:schemeClr val="tx1"/>
                </a:solidFill>
                <a:latin typeface="Times New Roman" pitchFamily="18" charset="0"/>
                <a:ea typeface="MS PGothic" pitchFamily="34" charset="-128"/>
              </a:defRPr>
            </a:lvl2pPr>
            <a:lvl3pPr marL="1143000" indent="-228600" defTabSz="896938">
              <a:defRPr sz="2400">
                <a:solidFill>
                  <a:schemeClr val="tx1"/>
                </a:solidFill>
                <a:latin typeface="Times New Roman" pitchFamily="18" charset="0"/>
                <a:ea typeface="MS PGothic" pitchFamily="34" charset="-128"/>
              </a:defRPr>
            </a:lvl3pPr>
            <a:lvl4pPr marL="1600200" indent="-228600" defTabSz="896938">
              <a:defRPr sz="2400">
                <a:solidFill>
                  <a:schemeClr val="tx1"/>
                </a:solidFill>
                <a:latin typeface="Times New Roman" pitchFamily="18" charset="0"/>
                <a:ea typeface="MS PGothic" pitchFamily="34" charset="-128"/>
              </a:defRPr>
            </a:lvl4pPr>
            <a:lvl5pPr marL="2057400" indent="-228600" defTabSz="896938">
              <a:defRPr sz="2400">
                <a:solidFill>
                  <a:schemeClr val="tx1"/>
                </a:solidFill>
                <a:latin typeface="Times New Roman" pitchFamily="18" charset="0"/>
                <a:ea typeface="MS PGothic" pitchFamily="34" charset="-128"/>
              </a:defRPr>
            </a:lvl5pPr>
            <a:lvl6pPr marL="2514600" indent="-228600" defTabSz="89693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89693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89693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89693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r>
              <a:rPr lang="en-US" altLang="en-US" sz="2000" dirty="0">
                <a:solidFill>
                  <a:schemeClr val="accent2"/>
                </a:solidFill>
                <a:latin typeface="+mj-lt"/>
              </a:rPr>
              <a:t>MAP (mmHg)</a:t>
            </a:r>
          </a:p>
        </p:txBody>
      </p:sp>
      <p:sp>
        <p:nvSpPr>
          <p:cNvPr id="43030" name="Rectangle 33"/>
          <p:cNvSpPr>
            <a:spLocks noChangeAspect="1" noChangeArrowheads="1"/>
          </p:cNvSpPr>
          <p:nvPr/>
        </p:nvSpPr>
        <p:spPr bwMode="auto">
          <a:xfrm rot="-5400000">
            <a:off x="-419100" y="3454400"/>
            <a:ext cx="2514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96938">
              <a:defRPr sz="2400">
                <a:solidFill>
                  <a:schemeClr val="tx1"/>
                </a:solidFill>
                <a:latin typeface="Times New Roman" pitchFamily="18" charset="0"/>
                <a:ea typeface="MS PGothic" pitchFamily="34" charset="-128"/>
              </a:defRPr>
            </a:lvl1pPr>
            <a:lvl2pPr marL="742950" indent="-285750" defTabSz="896938">
              <a:defRPr sz="2400">
                <a:solidFill>
                  <a:schemeClr val="tx1"/>
                </a:solidFill>
                <a:latin typeface="Times New Roman" pitchFamily="18" charset="0"/>
                <a:ea typeface="MS PGothic" pitchFamily="34" charset="-128"/>
              </a:defRPr>
            </a:lvl2pPr>
            <a:lvl3pPr marL="1143000" indent="-228600" defTabSz="896938">
              <a:defRPr sz="2400">
                <a:solidFill>
                  <a:schemeClr val="tx1"/>
                </a:solidFill>
                <a:latin typeface="Times New Roman" pitchFamily="18" charset="0"/>
                <a:ea typeface="MS PGothic" pitchFamily="34" charset="-128"/>
              </a:defRPr>
            </a:lvl3pPr>
            <a:lvl4pPr marL="1600200" indent="-228600" defTabSz="896938">
              <a:defRPr sz="2400">
                <a:solidFill>
                  <a:schemeClr val="tx1"/>
                </a:solidFill>
                <a:latin typeface="Times New Roman" pitchFamily="18" charset="0"/>
                <a:ea typeface="MS PGothic" pitchFamily="34" charset="-128"/>
              </a:defRPr>
            </a:lvl4pPr>
            <a:lvl5pPr marL="2057400" indent="-228600" defTabSz="896938">
              <a:defRPr sz="2400">
                <a:solidFill>
                  <a:schemeClr val="tx1"/>
                </a:solidFill>
                <a:latin typeface="Times New Roman" pitchFamily="18" charset="0"/>
                <a:ea typeface="MS PGothic" pitchFamily="34" charset="-128"/>
              </a:defRPr>
            </a:lvl5pPr>
            <a:lvl6pPr marL="2514600" indent="-228600" defTabSz="89693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89693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89693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89693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r>
              <a:rPr lang="en-US" altLang="en-US" sz="2000" b="1">
                <a:solidFill>
                  <a:schemeClr val="accent2"/>
                </a:solidFill>
                <a:latin typeface="Arial" pitchFamily="34" charset="0"/>
              </a:rPr>
              <a:t>GFR (mL/min/year)</a:t>
            </a:r>
            <a:r>
              <a:rPr lang="en-US" altLang="en-US" sz="2000">
                <a:solidFill>
                  <a:srgbClr val="FFFF66"/>
                </a:solidFill>
                <a:latin typeface="Arial" pitchFamily="34" charset="0"/>
              </a:rPr>
              <a:t> </a:t>
            </a:r>
          </a:p>
        </p:txBody>
      </p:sp>
      <p:sp>
        <p:nvSpPr>
          <p:cNvPr id="43031" name="Rectangle 34"/>
          <p:cNvSpPr>
            <a:spLocks noChangeAspect="1" noChangeArrowheads="1"/>
          </p:cNvSpPr>
          <p:nvPr/>
        </p:nvSpPr>
        <p:spPr bwMode="auto">
          <a:xfrm>
            <a:off x="2351088" y="4856163"/>
            <a:ext cx="66040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96938">
              <a:defRPr sz="2400">
                <a:solidFill>
                  <a:schemeClr val="tx1"/>
                </a:solidFill>
                <a:latin typeface="Times New Roman" pitchFamily="18" charset="0"/>
                <a:ea typeface="MS PGothic" pitchFamily="34" charset="-128"/>
              </a:defRPr>
            </a:lvl1pPr>
            <a:lvl2pPr marL="742950" indent="-285750" defTabSz="896938">
              <a:defRPr sz="2400">
                <a:solidFill>
                  <a:schemeClr val="tx1"/>
                </a:solidFill>
                <a:latin typeface="Times New Roman" pitchFamily="18" charset="0"/>
                <a:ea typeface="MS PGothic" pitchFamily="34" charset="-128"/>
              </a:defRPr>
            </a:lvl2pPr>
            <a:lvl3pPr marL="1143000" indent="-228600" defTabSz="896938">
              <a:defRPr sz="2400">
                <a:solidFill>
                  <a:schemeClr val="tx1"/>
                </a:solidFill>
                <a:latin typeface="Times New Roman" pitchFamily="18" charset="0"/>
                <a:ea typeface="MS PGothic" pitchFamily="34" charset="-128"/>
              </a:defRPr>
            </a:lvl3pPr>
            <a:lvl4pPr marL="1600200" indent="-228600" defTabSz="896938">
              <a:defRPr sz="2400">
                <a:solidFill>
                  <a:schemeClr val="tx1"/>
                </a:solidFill>
                <a:latin typeface="Times New Roman" pitchFamily="18" charset="0"/>
                <a:ea typeface="MS PGothic" pitchFamily="34" charset="-128"/>
              </a:defRPr>
            </a:lvl4pPr>
            <a:lvl5pPr marL="2057400" indent="-228600" defTabSz="896938">
              <a:defRPr sz="2400">
                <a:solidFill>
                  <a:schemeClr val="tx1"/>
                </a:solidFill>
                <a:latin typeface="Times New Roman" pitchFamily="18" charset="0"/>
                <a:ea typeface="MS PGothic" pitchFamily="34" charset="-128"/>
              </a:defRPr>
            </a:lvl5pPr>
            <a:lvl6pPr marL="2514600" indent="-228600" defTabSz="89693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89693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89693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89693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r>
              <a:rPr lang="en-US" altLang="en-US" sz="1700" b="1">
                <a:latin typeface="Arial" pitchFamily="34" charset="0"/>
              </a:rPr>
              <a:t>130/85</a:t>
            </a:r>
          </a:p>
        </p:txBody>
      </p:sp>
      <p:sp>
        <p:nvSpPr>
          <p:cNvPr id="43032" name="Rectangle 35"/>
          <p:cNvSpPr>
            <a:spLocks noChangeAspect="1" noChangeArrowheads="1"/>
          </p:cNvSpPr>
          <p:nvPr/>
        </p:nvSpPr>
        <p:spPr bwMode="auto">
          <a:xfrm>
            <a:off x="3865563" y="4856163"/>
            <a:ext cx="66040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96938">
              <a:defRPr sz="2400">
                <a:solidFill>
                  <a:schemeClr val="tx1"/>
                </a:solidFill>
                <a:latin typeface="Times New Roman" pitchFamily="18" charset="0"/>
                <a:ea typeface="MS PGothic" pitchFamily="34" charset="-128"/>
              </a:defRPr>
            </a:lvl1pPr>
            <a:lvl2pPr marL="742950" indent="-285750" defTabSz="896938">
              <a:defRPr sz="2400">
                <a:solidFill>
                  <a:schemeClr val="tx1"/>
                </a:solidFill>
                <a:latin typeface="Times New Roman" pitchFamily="18" charset="0"/>
                <a:ea typeface="MS PGothic" pitchFamily="34" charset="-128"/>
              </a:defRPr>
            </a:lvl2pPr>
            <a:lvl3pPr marL="1143000" indent="-228600" defTabSz="896938">
              <a:defRPr sz="2400">
                <a:solidFill>
                  <a:schemeClr val="tx1"/>
                </a:solidFill>
                <a:latin typeface="Times New Roman" pitchFamily="18" charset="0"/>
                <a:ea typeface="MS PGothic" pitchFamily="34" charset="-128"/>
              </a:defRPr>
            </a:lvl3pPr>
            <a:lvl4pPr marL="1600200" indent="-228600" defTabSz="896938">
              <a:defRPr sz="2400">
                <a:solidFill>
                  <a:schemeClr val="tx1"/>
                </a:solidFill>
                <a:latin typeface="Times New Roman" pitchFamily="18" charset="0"/>
                <a:ea typeface="MS PGothic" pitchFamily="34" charset="-128"/>
              </a:defRPr>
            </a:lvl4pPr>
            <a:lvl5pPr marL="2057400" indent="-228600" defTabSz="896938">
              <a:defRPr sz="2400">
                <a:solidFill>
                  <a:schemeClr val="tx1"/>
                </a:solidFill>
                <a:latin typeface="Times New Roman" pitchFamily="18" charset="0"/>
                <a:ea typeface="MS PGothic" pitchFamily="34" charset="-128"/>
              </a:defRPr>
            </a:lvl5pPr>
            <a:lvl6pPr marL="2514600" indent="-228600" defTabSz="89693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89693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89693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89693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r>
              <a:rPr lang="en-US" altLang="en-US" sz="1700" b="1">
                <a:latin typeface="Arial" pitchFamily="34" charset="0"/>
              </a:rPr>
              <a:t>140/90</a:t>
            </a:r>
          </a:p>
        </p:txBody>
      </p:sp>
      <p:sp>
        <p:nvSpPr>
          <p:cNvPr id="43033" name="Rectangle 36"/>
          <p:cNvSpPr>
            <a:spLocks noChangeAspect="1" noChangeArrowheads="1"/>
          </p:cNvSpPr>
          <p:nvPr/>
        </p:nvSpPr>
        <p:spPr bwMode="auto">
          <a:xfrm>
            <a:off x="6253163" y="3678238"/>
            <a:ext cx="100806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96938">
              <a:defRPr sz="2400">
                <a:solidFill>
                  <a:schemeClr val="tx1"/>
                </a:solidFill>
                <a:latin typeface="Times New Roman" pitchFamily="18" charset="0"/>
                <a:ea typeface="MS PGothic" pitchFamily="34" charset="-128"/>
              </a:defRPr>
            </a:lvl1pPr>
            <a:lvl2pPr marL="742950" indent="-285750" defTabSz="896938">
              <a:defRPr sz="2400">
                <a:solidFill>
                  <a:schemeClr val="tx1"/>
                </a:solidFill>
                <a:latin typeface="Times New Roman" pitchFamily="18" charset="0"/>
                <a:ea typeface="MS PGothic" pitchFamily="34" charset="-128"/>
              </a:defRPr>
            </a:lvl2pPr>
            <a:lvl3pPr marL="1143000" indent="-228600" defTabSz="896938">
              <a:defRPr sz="2400">
                <a:solidFill>
                  <a:schemeClr val="tx1"/>
                </a:solidFill>
                <a:latin typeface="Times New Roman" pitchFamily="18" charset="0"/>
                <a:ea typeface="MS PGothic" pitchFamily="34" charset="-128"/>
              </a:defRPr>
            </a:lvl3pPr>
            <a:lvl4pPr marL="1600200" indent="-228600" defTabSz="896938">
              <a:defRPr sz="2400">
                <a:solidFill>
                  <a:schemeClr val="tx1"/>
                </a:solidFill>
                <a:latin typeface="Times New Roman" pitchFamily="18" charset="0"/>
                <a:ea typeface="MS PGothic" pitchFamily="34" charset="-128"/>
              </a:defRPr>
            </a:lvl4pPr>
            <a:lvl5pPr marL="2057400" indent="-228600" defTabSz="896938">
              <a:defRPr sz="2400">
                <a:solidFill>
                  <a:schemeClr val="tx1"/>
                </a:solidFill>
                <a:latin typeface="Times New Roman" pitchFamily="18" charset="0"/>
                <a:ea typeface="MS PGothic" pitchFamily="34" charset="-128"/>
              </a:defRPr>
            </a:lvl5pPr>
            <a:lvl6pPr marL="2514600" indent="-228600" defTabSz="89693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89693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89693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89693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r>
              <a:rPr lang="en-US" altLang="en-US" sz="1700" b="1">
                <a:latin typeface="Arial" pitchFamily="34" charset="0"/>
              </a:rPr>
              <a:t>Untreated</a:t>
            </a:r>
          </a:p>
          <a:p>
            <a:pPr algn="ctr"/>
            <a:r>
              <a:rPr lang="en-US" altLang="en-US" sz="1700" b="1">
                <a:latin typeface="Arial" pitchFamily="34" charset="0"/>
              </a:rPr>
              <a:t>HTN</a:t>
            </a:r>
          </a:p>
        </p:txBody>
      </p:sp>
      <p:sp>
        <p:nvSpPr>
          <p:cNvPr id="43034" name="Rectangle 37"/>
          <p:cNvSpPr>
            <a:spLocks noChangeAspect="1" noChangeArrowheads="1"/>
          </p:cNvSpPr>
          <p:nvPr/>
        </p:nvSpPr>
        <p:spPr bwMode="auto">
          <a:xfrm>
            <a:off x="1387475" y="1951038"/>
            <a:ext cx="12065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96938">
              <a:defRPr sz="2400">
                <a:solidFill>
                  <a:schemeClr val="tx1"/>
                </a:solidFill>
                <a:latin typeface="Times New Roman" pitchFamily="18" charset="0"/>
                <a:ea typeface="MS PGothic" pitchFamily="34" charset="-128"/>
              </a:defRPr>
            </a:lvl1pPr>
            <a:lvl2pPr marL="742950" indent="-285750" defTabSz="896938">
              <a:defRPr sz="2400">
                <a:solidFill>
                  <a:schemeClr val="tx1"/>
                </a:solidFill>
                <a:latin typeface="Times New Roman" pitchFamily="18" charset="0"/>
                <a:ea typeface="MS PGothic" pitchFamily="34" charset="-128"/>
              </a:defRPr>
            </a:lvl2pPr>
            <a:lvl3pPr marL="1143000" indent="-228600" defTabSz="896938">
              <a:defRPr sz="2400">
                <a:solidFill>
                  <a:schemeClr val="tx1"/>
                </a:solidFill>
                <a:latin typeface="Times New Roman" pitchFamily="18" charset="0"/>
                <a:ea typeface="MS PGothic" pitchFamily="34" charset="-128"/>
              </a:defRPr>
            </a:lvl3pPr>
            <a:lvl4pPr marL="1600200" indent="-228600" defTabSz="896938">
              <a:defRPr sz="2400">
                <a:solidFill>
                  <a:schemeClr val="tx1"/>
                </a:solidFill>
                <a:latin typeface="Times New Roman" pitchFamily="18" charset="0"/>
                <a:ea typeface="MS PGothic" pitchFamily="34" charset="-128"/>
              </a:defRPr>
            </a:lvl4pPr>
            <a:lvl5pPr marL="2057400" indent="-228600" defTabSz="896938">
              <a:defRPr sz="2400">
                <a:solidFill>
                  <a:schemeClr val="tx1"/>
                </a:solidFill>
                <a:latin typeface="Times New Roman" pitchFamily="18" charset="0"/>
                <a:ea typeface="MS PGothic" pitchFamily="34" charset="-128"/>
              </a:defRPr>
            </a:lvl5pPr>
            <a:lvl6pPr marL="2514600" indent="-228600" defTabSz="89693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89693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89693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89693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a:r>
              <a:rPr lang="en-US" altLang="en-US" sz="1700">
                <a:latin typeface="Arial" pitchFamily="34" charset="0"/>
              </a:rPr>
              <a:t>0</a:t>
            </a:r>
          </a:p>
        </p:txBody>
      </p:sp>
      <p:sp>
        <p:nvSpPr>
          <p:cNvPr id="43035" name="Rectangle 38"/>
          <p:cNvSpPr>
            <a:spLocks noChangeAspect="1" noChangeArrowheads="1"/>
          </p:cNvSpPr>
          <p:nvPr/>
        </p:nvSpPr>
        <p:spPr bwMode="auto">
          <a:xfrm>
            <a:off x="1316038" y="2398713"/>
            <a:ext cx="192087"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96938">
              <a:defRPr sz="2400">
                <a:solidFill>
                  <a:schemeClr val="tx1"/>
                </a:solidFill>
                <a:latin typeface="Times New Roman" pitchFamily="18" charset="0"/>
                <a:ea typeface="MS PGothic" pitchFamily="34" charset="-128"/>
              </a:defRPr>
            </a:lvl1pPr>
            <a:lvl2pPr marL="742950" indent="-285750" defTabSz="896938">
              <a:defRPr sz="2400">
                <a:solidFill>
                  <a:schemeClr val="tx1"/>
                </a:solidFill>
                <a:latin typeface="Times New Roman" pitchFamily="18" charset="0"/>
                <a:ea typeface="MS PGothic" pitchFamily="34" charset="-128"/>
              </a:defRPr>
            </a:lvl2pPr>
            <a:lvl3pPr marL="1143000" indent="-228600" defTabSz="896938">
              <a:defRPr sz="2400">
                <a:solidFill>
                  <a:schemeClr val="tx1"/>
                </a:solidFill>
                <a:latin typeface="Times New Roman" pitchFamily="18" charset="0"/>
                <a:ea typeface="MS PGothic" pitchFamily="34" charset="-128"/>
              </a:defRPr>
            </a:lvl3pPr>
            <a:lvl4pPr marL="1600200" indent="-228600" defTabSz="896938">
              <a:defRPr sz="2400">
                <a:solidFill>
                  <a:schemeClr val="tx1"/>
                </a:solidFill>
                <a:latin typeface="Times New Roman" pitchFamily="18" charset="0"/>
                <a:ea typeface="MS PGothic" pitchFamily="34" charset="-128"/>
              </a:defRPr>
            </a:lvl4pPr>
            <a:lvl5pPr marL="2057400" indent="-228600" defTabSz="896938">
              <a:defRPr sz="2400">
                <a:solidFill>
                  <a:schemeClr val="tx1"/>
                </a:solidFill>
                <a:latin typeface="Times New Roman" pitchFamily="18" charset="0"/>
                <a:ea typeface="MS PGothic" pitchFamily="34" charset="-128"/>
              </a:defRPr>
            </a:lvl5pPr>
            <a:lvl6pPr marL="2514600" indent="-228600" defTabSz="89693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89693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89693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89693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a:r>
              <a:rPr lang="en-US" altLang="en-US" sz="1700">
                <a:latin typeface="Arial" pitchFamily="34" charset="0"/>
              </a:rPr>
              <a:t>-2</a:t>
            </a:r>
          </a:p>
        </p:txBody>
      </p:sp>
      <p:sp>
        <p:nvSpPr>
          <p:cNvPr id="43036" name="Rectangle 39"/>
          <p:cNvSpPr>
            <a:spLocks noChangeAspect="1" noChangeArrowheads="1"/>
          </p:cNvSpPr>
          <p:nvPr/>
        </p:nvSpPr>
        <p:spPr bwMode="auto">
          <a:xfrm>
            <a:off x="1316038" y="2838450"/>
            <a:ext cx="192087"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96938">
              <a:defRPr sz="2400">
                <a:solidFill>
                  <a:schemeClr val="tx1"/>
                </a:solidFill>
                <a:latin typeface="Times New Roman" pitchFamily="18" charset="0"/>
                <a:ea typeface="MS PGothic" pitchFamily="34" charset="-128"/>
              </a:defRPr>
            </a:lvl1pPr>
            <a:lvl2pPr marL="742950" indent="-285750" defTabSz="896938">
              <a:defRPr sz="2400">
                <a:solidFill>
                  <a:schemeClr val="tx1"/>
                </a:solidFill>
                <a:latin typeface="Times New Roman" pitchFamily="18" charset="0"/>
                <a:ea typeface="MS PGothic" pitchFamily="34" charset="-128"/>
              </a:defRPr>
            </a:lvl2pPr>
            <a:lvl3pPr marL="1143000" indent="-228600" defTabSz="896938">
              <a:defRPr sz="2400">
                <a:solidFill>
                  <a:schemeClr val="tx1"/>
                </a:solidFill>
                <a:latin typeface="Times New Roman" pitchFamily="18" charset="0"/>
                <a:ea typeface="MS PGothic" pitchFamily="34" charset="-128"/>
              </a:defRPr>
            </a:lvl3pPr>
            <a:lvl4pPr marL="1600200" indent="-228600" defTabSz="896938">
              <a:defRPr sz="2400">
                <a:solidFill>
                  <a:schemeClr val="tx1"/>
                </a:solidFill>
                <a:latin typeface="Times New Roman" pitchFamily="18" charset="0"/>
                <a:ea typeface="MS PGothic" pitchFamily="34" charset="-128"/>
              </a:defRPr>
            </a:lvl4pPr>
            <a:lvl5pPr marL="2057400" indent="-228600" defTabSz="896938">
              <a:defRPr sz="2400">
                <a:solidFill>
                  <a:schemeClr val="tx1"/>
                </a:solidFill>
                <a:latin typeface="Times New Roman" pitchFamily="18" charset="0"/>
                <a:ea typeface="MS PGothic" pitchFamily="34" charset="-128"/>
              </a:defRPr>
            </a:lvl5pPr>
            <a:lvl6pPr marL="2514600" indent="-228600" defTabSz="89693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89693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89693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89693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a:r>
              <a:rPr lang="en-US" altLang="en-US" sz="1700">
                <a:latin typeface="Arial" pitchFamily="34" charset="0"/>
              </a:rPr>
              <a:t>-4</a:t>
            </a:r>
          </a:p>
        </p:txBody>
      </p:sp>
      <p:sp>
        <p:nvSpPr>
          <p:cNvPr id="43037" name="Rectangle 40"/>
          <p:cNvSpPr>
            <a:spLocks noChangeAspect="1" noChangeArrowheads="1"/>
          </p:cNvSpPr>
          <p:nvPr/>
        </p:nvSpPr>
        <p:spPr bwMode="auto">
          <a:xfrm>
            <a:off x="1316038" y="3287713"/>
            <a:ext cx="192087"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96938">
              <a:defRPr sz="2400">
                <a:solidFill>
                  <a:schemeClr val="tx1"/>
                </a:solidFill>
                <a:latin typeface="Times New Roman" pitchFamily="18" charset="0"/>
                <a:ea typeface="MS PGothic" pitchFamily="34" charset="-128"/>
              </a:defRPr>
            </a:lvl1pPr>
            <a:lvl2pPr marL="742950" indent="-285750" defTabSz="896938">
              <a:defRPr sz="2400">
                <a:solidFill>
                  <a:schemeClr val="tx1"/>
                </a:solidFill>
                <a:latin typeface="Times New Roman" pitchFamily="18" charset="0"/>
                <a:ea typeface="MS PGothic" pitchFamily="34" charset="-128"/>
              </a:defRPr>
            </a:lvl2pPr>
            <a:lvl3pPr marL="1143000" indent="-228600" defTabSz="896938">
              <a:defRPr sz="2400">
                <a:solidFill>
                  <a:schemeClr val="tx1"/>
                </a:solidFill>
                <a:latin typeface="Times New Roman" pitchFamily="18" charset="0"/>
                <a:ea typeface="MS PGothic" pitchFamily="34" charset="-128"/>
              </a:defRPr>
            </a:lvl3pPr>
            <a:lvl4pPr marL="1600200" indent="-228600" defTabSz="896938">
              <a:defRPr sz="2400">
                <a:solidFill>
                  <a:schemeClr val="tx1"/>
                </a:solidFill>
                <a:latin typeface="Times New Roman" pitchFamily="18" charset="0"/>
                <a:ea typeface="MS PGothic" pitchFamily="34" charset="-128"/>
              </a:defRPr>
            </a:lvl4pPr>
            <a:lvl5pPr marL="2057400" indent="-228600" defTabSz="896938">
              <a:defRPr sz="2400">
                <a:solidFill>
                  <a:schemeClr val="tx1"/>
                </a:solidFill>
                <a:latin typeface="Times New Roman" pitchFamily="18" charset="0"/>
                <a:ea typeface="MS PGothic" pitchFamily="34" charset="-128"/>
              </a:defRPr>
            </a:lvl5pPr>
            <a:lvl6pPr marL="2514600" indent="-228600" defTabSz="89693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89693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89693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89693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a:r>
              <a:rPr lang="en-US" altLang="en-US" sz="1700">
                <a:latin typeface="Arial" pitchFamily="34" charset="0"/>
              </a:rPr>
              <a:t>-6</a:t>
            </a:r>
          </a:p>
        </p:txBody>
      </p:sp>
      <p:sp>
        <p:nvSpPr>
          <p:cNvPr id="43038" name="Rectangle 41"/>
          <p:cNvSpPr>
            <a:spLocks noChangeAspect="1" noChangeArrowheads="1"/>
          </p:cNvSpPr>
          <p:nvPr/>
        </p:nvSpPr>
        <p:spPr bwMode="auto">
          <a:xfrm>
            <a:off x="1316038" y="3752850"/>
            <a:ext cx="192087"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96938">
              <a:defRPr sz="2400">
                <a:solidFill>
                  <a:schemeClr val="tx1"/>
                </a:solidFill>
                <a:latin typeface="Times New Roman" pitchFamily="18" charset="0"/>
                <a:ea typeface="MS PGothic" pitchFamily="34" charset="-128"/>
              </a:defRPr>
            </a:lvl1pPr>
            <a:lvl2pPr marL="742950" indent="-285750" defTabSz="896938">
              <a:defRPr sz="2400">
                <a:solidFill>
                  <a:schemeClr val="tx1"/>
                </a:solidFill>
                <a:latin typeface="Times New Roman" pitchFamily="18" charset="0"/>
                <a:ea typeface="MS PGothic" pitchFamily="34" charset="-128"/>
              </a:defRPr>
            </a:lvl2pPr>
            <a:lvl3pPr marL="1143000" indent="-228600" defTabSz="896938">
              <a:defRPr sz="2400">
                <a:solidFill>
                  <a:schemeClr val="tx1"/>
                </a:solidFill>
                <a:latin typeface="Times New Roman" pitchFamily="18" charset="0"/>
                <a:ea typeface="MS PGothic" pitchFamily="34" charset="-128"/>
              </a:defRPr>
            </a:lvl3pPr>
            <a:lvl4pPr marL="1600200" indent="-228600" defTabSz="896938">
              <a:defRPr sz="2400">
                <a:solidFill>
                  <a:schemeClr val="tx1"/>
                </a:solidFill>
                <a:latin typeface="Times New Roman" pitchFamily="18" charset="0"/>
                <a:ea typeface="MS PGothic" pitchFamily="34" charset="-128"/>
              </a:defRPr>
            </a:lvl4pPr>
            <a:lvl5pPr marL="2057400" indent="-228600" defTabSz="896938">
              <a:defRPr sz="2400">
                <a:solidFill>
                  <a:schemeClr val="tx1"/>
                </a:solidFill>
                <a:latin typeface="Times New Roman" pitchFamily="18" charset="0"/>
                <a:ea typeface="MS PGothic" pitchFamily="34" charset="-128"/>
              </a:defRPr>
            </a:lvl5pPr>
            <a:lvl6pPr marL="2514600" indent="-228600" defTabSz="89693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89693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89693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89693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a:r>
              <a:rPr lang="en-US" altLang="en-US" sz="1700">
                <a:latin typeface="Arial" pitchFamily="34" charset="0"/>
              </a:rPr>
              <a:t>-8</a:t>
            </a:r>
          </a:p>
        </p:txBody>
      </p:sp>
      <p:sp>
        <p:nvSpPr>
          <p:cNvPr id="43039" name="Rectangle 42"/>
          <p:cNvSpPr>
            <a:spLocks noChangeAspect="1" noChangeArrowheads="1"/>
          </p:cNvSpPr>
          <p:nvPr/>
        </p:nvSpPr>
        <p:spPr bwMode="auto">
          <a:xfrm>
            <a:off x="1195388" y="4202113"/>
            <a:ext cx="312737"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96938">
              <a:defRPr sz="2400">
                <a:solidFill>
                  <a:schemeClr val="tx1"/>
                </a:solidFill>
                <a:latin typeface="Times New Roman" pitchFamily="18" charset="0"/>
                <a:ea typeface="MS PGothic" pitchFamily="34" charset="-128"/>
              </a:defRPr>
            </a:lvl1pPr>
            <a:lvl2pPr marL="742950" indent="-285750" defTabSz="896938">
              <a:defRPr sz="2400">
                <a:solidFill>
                  <a:schemeClr val="tx1"/>
                </a:solidFill>
                <a:latin typeface="Times New Roman" pitchFamily="18" charset="0"/>
                <a:ea typeface="MS PGothic" pitchFamily="34" charset="-128"/>
              </a:defRPr>
            </a:lvl2pPr>
            <a:lvl3pPr marL="1143000" indent="-228600" defTabSz="896938">
              <a:defRPr sz="2400">
                <a:solidFill>
                  <a:schemeClr val="tx1"/>
                </a:solidFill>
                <a:latin typeface="Times New Roman" pitchFamily="18" charset="0"/>
                <a:ea typeface="MS PGothic" pitchFamily="34" charset="-128"/>
              </a:defRPr>
            </a:lvl3pPr>
            <a:lvl4pPr marL="1600200" indent="-228600" defTabSz="896938">
              <a:defRPr sz="2400">
                <a:solidFill>
                  <a:schemeClr val="tx1"/>
                </a:solidFill>
                <a:latin typeface="Times New Roman" pitchFamily="18" charset="0"/>
                <a:ea typeface="MS PGothic" pitchFamily="34" charset="-128"/>
              </a:defRPr>
            </a:lvl4pPr>
            <a:lvl5pPr marL="2057400" indent="-228600" defTabSz="896938">
              <a:defRPr sz="2400">
                <a:solidFill>
                  <a:schemeClr val="tx1"/>
                </a:solidFill>
                <a:latin typeface="Times New Roman" pitchFamily="18" charset="0"/>
                <a:ea typeface="MS PGothic" pitchFamily="34" charset="-128"/>
              </a:defRPr>
            </a:lvl5pPr>
            <a:lvl6pPr marL="2514600" indent="-228600" defTabSz="89693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89693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89693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89693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a:r>
              <a:rPr lang="en-US" altLang="en-US" sz="1700">
                <a:latin typeface="Arial" pitchFamily="34" charset="0"/>
              </a:rPr>
              <a:t>-10</a:t>
            </a:r>
          </a:p>
        </p:txBody>
      </p:sp>
      <p:sp>
        <p:nvSpPr>
          <p:cNvPr id="43040" name="Rectangle 43"/>
          <p:cNvSpPr>
            <a:spLocks noChangeAspect="1" noChangeArrowheads="1"/>
          </p:cNvSpPr>
          <p:nvPr/>
        </p:nvSpPr>
        <p:spPr bwMode="auto">
          <a:xfrm>
            <a:off x="1195388" y="4649788"/>
            <a:ext cx="312737"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96938">
              <a:defRPr sz="2400">
                <a:solidFill>
                  <a:schemeClr val="tx1"/>
                </a:solidFill>
                <a:latin typeface="Times New Roman" pitchFamily="18" charset="0"/>
                <a:ea typeface="MS PGothic" pitchFamily="34" charset="-128"/>
              </a:defRPr>
            </a:lvl1pPr>
            <a:lvl2pPr marL="742950" indent="-285750" defTabSz="896938">
              <a:defRPr sz="2400">
                <a:solidFill>
                  <a:schemeClr val="tx1"/>
                </a:solidFill>
                <a:latin typeface="Times New Roman" pitchFamily="18" charset="0"/>
                <a:ea typeface="MS PGothic" pitchFamily="34" charset="-128"/>
              </a:defRPr>
            </a:lvl2pPr>
            <a:lvl3pPr marL="1143000" indent="-228600" defTabSz="896938">
              <a:defRPr sz="2400">
                <a:solidFill>
                  <a:schemeClr val="tx1"/>
                </a:solidFill>
                <a:latin typeface="Times New Roman" pitchFamily="18" charset="0"/>
                <a:ea typeface="MS PGothic" pitchFamily="34" charset="-128"/>
              </a:defRPr>
            </a:lvl3pPr>
            <a:lvl4pPr marL="1600200" indent="-228600" defTabSz="896938">
              <a:defRPr sz="2400">
                <a:solidFill>
                  <a:schemeClr val="tx1"/>
                </a:solidFill>
                <a:latin typeface="Times New Roman" pitchFamily="18" charset="0"/>
                <a:ea typeface="MS PGothic" pitchFamily="34" charset="-128"/>
              </a:defRPr>
            </a:lvl4pPr>
            <a:lvl5pPr marL="2057400" indent="-228600" defTabSz="896938">
              <a:defRPr sz="2400">
                <a:solidFill>
                  <a:schemeClr val="tx1"/>
                </a:solidFill>
                <a:latin typeface="Times New Roman" pitchFamily="18" charset="0"/>
                <a:ea typeface="MS PGothic" pitchFamily="34" charset="-128"/>
              </a:defRPr>
            </a:lvl5pPr>
            <a:lvl6pPr marL="2514600" indent="-228600" defTabSz="89693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89693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89693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89693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a:r>
              <a:rPr lang="en-US" altLang="en-US" sz="1700">
                <a:latin typeface="Arial" pitchFamily="34" charset="0"/>
              </a:rPr>
              <a:t>-12</a:t>
            </a:r>
          </a:p>
        </p:txBody>
      </p:sp>
      <p:sp>
        <p:nvSpPr>
          <p:cNvPr id="43041" name="Rectangle 44"/>
          <p:cNvSpPr>
            <a:spLocks noChangeAspect="1" noChangeArrowheads="1"/>
          </p:cNvSpPr>
          <p:nvPr/>
        </p:nvSpPr>
        <p:spPr bwMode="auto">
          <a:xfrm>
            <a:off x="1195388" y="5106988"/>
            <a:ext cx="312737"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96938">
              <a:defRPr sz="2400">
                <a:solidFill>
                  <a:schemeClr val="tx1"/>
                </a:solidFill>
                <a:latin typeface="Times New Roman" pitchFamily="18" charset="0"/>
                <a:ea typeface="MS PGothic" pitchFamily="34" charset="-128"/>
              </a:defRPr>
            </a:lvl1pPr>
            <a:lvl2pPr marL="742950" indent="-285750" defTabSz="896938">
              <a:defRPr sz="2400">
                <a:solidFill>
                  <a:schemeClr val="tx1"/>
                </a:solidFill>
                <a:latin typeface="Times New Roman" pitchFamily="18" charset="0"/>
                <a:ea typeface="MS PGothic" pitchFamily="34" charset="-128"/>
              </a:defRPr>
            </a:lvl2pPr>
            <a:lvl3pPr marL="1143000" indent="-228600" defTabSz="896938">
              <a:defRPr sz="2400">
                <a:solidFill>
                  <a:schemeClr val="tx1"/>
                </a:solidFill>
                <a:latin typeface="Times New Roman" pitchFamily="18" charset="0"/>
                <a:ea typeface="MS PGothic" pitchFamily="34" charset="-128"/>
              </a:defRPr>
            </a:lvl3pPr>
            <a:lvl4pPr marL="1600200" indent="-228600" defTabSz="896938">
              <a:defRPr sz="2400">
                <a:solidFill>
                  <a:schemeClr val="tx1"/>
                </a:solidFill>
                <a:latin typeface="Times New Roman" pitchFamily="18" charset="0"/>
                <a:ea typeface="MS PGothic" pitchFamily="34" charset="-128"/>
              </a:defRPr>
            </a:lvl4pPr>
            <a:lvl5pPr marL="2057400" indent="-228600" defTabSz="896938">
              <a:defRPr sz="2400">
                <a:solidFill>
                  <a:schemeClr val="tx1"/>
                </a:solidFill>
                <a:latin typeface="Times New Roman" pitchFamily="18" charset="0"/>
                <a:ea typeface="MS PGothic" pitchFamily="34" charset="-128"/>
              </a:defRPr>
            </a:lvl5pPr>
            <a:lvl6pPr marL="2514600" indent="-228600" defTabSz="89693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89693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89693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89693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a:r>
              <a:rPr lang="en-US" altLang="en-US" sz="1700">
                <a:latin typeface="Arial" pitchFamily="34" charset="0"/>
              </a:rPr>
              <a:t>-14</a:t>
            </a:r>
          </a:p>
        </p:txBody>
      </p:sp>
      <p:sp>
        <p:nvSpPr>
          <p:cNvPr id="43042" name="Line 45"/>
          <p:cNvSpPr>
            <a:spLocks noChangeAspect="1" noChangeShapeType="1"/>
          </p:cNvSpPr>
          <p:nvPr/>
        </p:nvSpPr>
        <p:spPr bwMode="auto">
          <a:xfrm>
            <a:off x="4197350" y="2179638"/>
            <a:ext cx="0" cy="2670175"/>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43" name="Line 46"/>
          <p:cNvSpPr>
            <a:spLocks noChangeAspect="1" noChangeShapeType="1"/>
          </p:cNvSpPr>
          <p:nvPr/>
        </p:nvSpPr>
        <p:spPr bwMode="auto">
          <a:xfrm>
            <a:off x="6783388" y="4203700"/>
            <a:ext cx="227012" cy="458788"/>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3044" name="Line 47"/>
          <p:cNvSpPr>
            <a:spLocks noChangeAspect="1" noChangeShapeType="1"/>
          </p:cNvSpPr>
          <p:nvPr/>
        </p:nvSpPr>
        <p:spPr bwMode="auto">
          <a:xfrm>
            <a:off x="2703513" y="2179638"/>
            <a:ext cx="0" cy="2670175"/>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43045" name="Group 48"/>
          <p:cNvGrpSpPr>
            <a:grpSpLocks/>
          </p:cNvGrpSpPr>
          <p:nvPr/>
        </p:nvGrpSpPr>
        <p:grpSpPr bwMode="auto">
          <a:xfrm>
            <a:off x="1757363" y="2068513"/>
            <a:ext cx="542925" cy="131762"/>
            <a:chOff x="1422" y="1098"/>
            <a:chExt cx="420" cy="90"/>
          </a:xfrm>
        </p:grpSpPr>
        <p:sp>
          <p:nvSpPr>
            <p:cNvPr id="43093" name="Line 49"/>
            <p:cNvSpPr>
              <a:spLocks noChangeShapeType="1"/>
            </p:cNvSpPr>
            <p:nvPr/>
          </p:nvSpPr>
          <p:spPr bwMode="auto">
            <a:xfrm>
              <a:off x="1422" y="1098"/>
              <a:ext cx="0" cy="6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94" name="Line 50"/>
            <p:cNvSpPr>
              <a:spLocks noChangeShapeType="1"/>
            </p:cNvSpPr>
            <p:nvPr/>
          </p:nvSpPr>
          <p:spPr bwMode="auto">
            <a:xfrm>
              <a:off x="1524" y="1098"/>
              <a:ext cx="0" cy="6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95" name="Line 51"/>
            <p:cNvSpPr>
              <a:spLocks noChangeShapeType="1"/>
            </p:cNvSpPr>
            <p:nvPr/>
          </p:nvSpPr>
          <p:spPr bwMode="auto">
            <a:xfrm>
              <a:off x="1632" y="1098"/>
              <a:ext cx="0" cy="6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96" name="Line 52"/>
            <p:cNvSpPr>
              <a:spLocks noChangeShapeType="1"/>
            </p:cNvSpPr>
            <p:nvPr/>
          </p:nvSpPr>
          <p:spPr bwMode="auto">
            <a:xfrm>
              <a:off x="1740" y="1098"/>
              <a:ext cx="0" cy="6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97" name="Line 53"/>
            <p:cNvSpPr>
              <a:spLocks noChangeShapeType="1"/>
            </p:cNvSpPr>
            <p:nvPr/>
          </p:nvSpPr>
          <p:spPr bwMode="auto">
            <a:xfrm>
              <a:off x="1842" y="1098"/>
              <a:ext cx="0" cy="9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3046" name="Group 54"/>
          <p:cNvGrpSpPr>
            <a:grpSpLocks/>
          </p:cNvGrpSpPr>
          <p:nvPr/>
        </p:nvGrpSpPr>
        <p:grpSpPr bwMode="auto">
          <a:xfrm>
            <a:off x="2430463" y="2068513"/>
            <a:ext cx="542925" cy="131762"/>
            <a:chOff x="1422" y="1098"/>
            <a:chExt cx="420" cy="90"/>
          </a:xfrm>
        </p:grpSpPr>
        <p:sp>
          <p:nvSpPr>
            <p:cNvPr id="43088" name="Line 55"/>
            <p:cNvSpPr>
              <a:spLocks noChangeShapeType="1"/>
            </p:cNvSpPr>
            <p:nvPr/>
          </p:nvSpPr>
          <p:spPr bwMode="auto">
            <a:xfrm>
              <a:off x="1422" y="1098"/>
              <a:ext cx="0" cy="6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89" name="Line 56"/>
            <p:cNvSpPr>
              <a:spLocks noChangeShapeType="1"/>
            </p:cNvSpPr>
            <p:nvPr/>
          </p:nvSpPr>
          <p:spPr bwMode="auto">
            <a:xfrm>
              <a:off x="1524" y="1098"/>
              <a:ext cx="0" cy="6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90" name="Line 57"/>
            <p:cNvSpPr>
              <a:spLocks noChangeShapeType="1"/>
            </p:cNvSpPr>
            <p:nvPr/>
          </p:nvSpPr>
          <p:spPr bwMode="auto">
            <a:xfrm>
              <a:off x="1632" y="1098"/>
              <a:ext cx="0" cy="6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91" name="Line 58"/>
            <p:cNvSpPr>
              <a:spLocks noChangeShapeType="1"/>
            </p:cNvSpPr>
            <p:nvPr/>
          </p:nvSpPr>
          <p:spPr bwMode="auto">
            <a:xfrm>
              <a:off x="1740" y="1098"/>
              <a:ext cx="0" cy="6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92" name="Line 59"/>
            <p:cNvSpPr>
              <a:spLocks noChangeShapeType="1"/>
            </p:cNvSpPr>
            <p:nvPr/>
          </p:nvSpPr>
          <p:spPr bwMode="auto">
            <a:xfrm>
              <a:off x="1842" y="1098"/>
              <a:ext cx="0" cy="9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3047" name="Group 60"/>
          <p:cNvGrpSpPr>
            <a:grpSpLocks/>
          </p:cNvGrpSpPr>
          <p:nvPr/>
        </p:nvGrpSpPr>
        <p:grpSpPr bwMode="auto">
          <a:xfrm>
            <a:off x="3111500" y="2068513"/>
            <a:ext cx="541338" cy="131762"/>
            <a:chOff x="1422" y="1098"/>
            <a:chExt cx="420" cy="90"/>
          </a:xfrm>
        </p:grpSpPr>
        <p:sp>
          <p:nvSpPr>
            <p:cNvPr id="43083" name="Line 61"/>
            <p:cNvSpPr>
              <a:spLocks noChangeShapeType="1"/>
            </p:cNvSpPr>
            <p:nvPr/>
          </p:nvSpPr>
          <p:spPr bwMode="auto">
            <a:xfrm>
              <a:off x="1422" y="1098"/>
              <a:ext cx="0" cy="6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84" name="Line 62"/>
            <p:cNvSpPr>
              <a:spLocks noChangeShapeType="1"/>
            </p:cNvSpPr>
            <p:nvPr/>
          </p:nvSpPr>
          <p:spPr bwMode="auto">
            <a:xfrm>
              <a:off x="1524" y="1098"/>
              <a:ext cx="0" cy="6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85" name="Line 63"/>
            <p:cNvSpPr>
              <a:spLocks noChangeShapeType="1"/>
            </p:cNvSpPr>
            <p:nvPr/>
          </p:nvSpPr>
          <p:spPr bwMode="auto">
            <a:xfrm>
              <a:off x="1632" y="1098"/>
              <a:ext cx="0" cy="6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86" name="Line 64"/>
            <p:cNvSpPr>
              <a:spLocks noChangeShapeType="1"/>
            </p:cNvSpPr>
            <p:nvPr/>
          </p:nvSpPr>
          <p:spPr bwMode="auto">
            <a:xfrm>
              <a:off x="1740" y="1098"/>
              <a:ext cx="0" cy="6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87" name="Line 65"/>
            <p:cNvSpPr>
              <a:spLocks noChangeShapeType="1"/>
            </p:cNvSpPr>
            <p:nvPr/>
          </p:nvSpPr>
          <p:spPr bwMode="auto">
            <a:xfrm>
              <a:off x="1842" y="1098"/>
              <a:ext cx="0" cy="9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3048" name="Group 66"/>
          <p:cNvGrpSpPr>
            <a:grpSpLocks/>
          </p:cNvGrpSpPr>
          <p:nvPr/>
        </p:nvGrpSpPr>
        <p:grpSpPr bwMode="auto">
          <a:xfrm>
            <a:off x="3784600" y="2068513"/>
            <a:ext cx="541338" cy="131762"/>
            <a:chOff x="1422" y="1098"/>
            <a:chExt cx="420" cy="90"/>
          </a:xfrm>
        </p:grpSpPr>
        <p:sp>
          <p:nvSpPr>
            <p:cNvPr id="43078" name="Line 67"/>
            <p:cNvSpPr>
              <a:spLocks noChangeShapeType="1"/>
            </p:cNvSpPr>
            <p:nvPr/>
          </p:nvSpPr>
          <p:spPr bwMode="auto">
            <a:xfrm>
              <a:off x="1422" y="1098"/>
              <a:ext cx="0" cy="6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79" name="Line 68"/>
            <p:cNvSpPr>
              <a:spLocks noChangeShapeType="1"/>
            </p:cNvSpPr>
            <p:nvPr/>
          </p:nvSpPr>
          <p:spPr bwMode="auto">
            <a:xfrm>
              <a:off x="1524" y="1098"/>
              <a:ext cx="0" cy="6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80" name="Line 69"/>
            <p:cNvSpPr>
              <a:spLocks noChangeShapeType="1"/>
            </p:cNvSpPr>
            <p:nvPr/>
          </p:nvSpPr>
          <p:spPr bwMode="auto">
            <a:xfrm>
              <a:off x="1632" y="1098"/>
              <a:ext cx="0" cy="6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81" name="Line 70"/>
            <p:cNvSpPr>
              <a:spLocks noChangeShapeType="1"/>
            </p:cNvSpPr>
            <p:nvPr/>
          </p:nvSpPr>
          <p:spPr bwMode="auto">
            <a:xfrm>
              <a:off x="1740" y="1098"/>
              <a:ext cx="0" cy="6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82" name="Line 71"/>
            <p:cNvSpPr>
              <a:spLocks noChangeShapeType="1"/>
            </p:cNvSpPr>
            <p:nvPr/>
          </p:nvSpPr>
          <p:spPr bwMode="auto">
            <a:xfrm>
              <a:off x="1842" y="1098"/>
              <a:ext cx="0" cy="9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3049" name="Group 72"/>
          <p:cNvGrpSpPr>
            <a:grpSpLocks/>
          </p:cNvGrpSpPr>
          <p:nvPr/>
        </p:nvGrpSpPr>
        <p:grpSpPr bwMode="auto">
          <a:xfrm>
            <a:off x="4464050" y="2068513"/>
            <a:ext cx="544513" cy="131762"/>
            <a:chOff x="1422" y="1098"/>
            <a:chExt cx="420" cy="90"/>
          </a:xfrm>
        </p:grpSpPr>
        <p:sp>
          <p:nvSpPr>
            <p:cNvPr id="43073" name="Line 73"/>
            <p:cNvSpPr>
              <a:spLocks noChangeShapeType="1"/>
            </p:cNvSpPr>
            <p:nvPr/>
          </p:nvSpPr>
          <p:spPr bwMode="auto">
            <a:xfrm>
              <a:off x="1422" y="1098"/>
              <a:ext cx="0" cy="6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74" name="Line 74"/>
            <p:cNvSpPr>
              <a:spLocks noChangeShapeType="1"/>
            </p:cNvSpPr>
            <p:nvPr/>
          </p:nvSpPr>
          <p:spPr bwMode="auto">
            <a:xfrm>
              <a:off x="1524" y="1098"/>
              <a:ext cx="0" cy="6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75" name="Line 75"/>
            <p:cNvSpPr>
              <a:spLocks noChangeShapeType="1"/>
            </p:cNvSpPr>
            <p:nvPr/>
          </p:nvSpPr>
          <p:spPr bwMode="auto">
            <a:xfrm>
              <a:off x="1632" y="1098"/>
              <a:ext cx="0" cy="6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76" name="Line 76"/>
            <p:cNvSpPr>
              <a:spLocks noChangeShapeType="1"/>
            </p:cNvSpPr>
            <p:nvPr/>
          </p:nvSpPr>
          <p:spPr bwMode="auto">
            <a:xfrm>
              <a:off x="1740" y="1098"/>
              <a:ext cx="0" cy="6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77" name="Line 77"/>
            <p:cNvSpPr>
              <a:spLocks noChangeShapeType="1"/>
            </p:cNvSpPr>
            <p:nvPr/>
          </p:nvSpPr>
          <p:spPr bwMode="auto">
            <a:xfrm>
              <a:off x="1842" y="1098"/>
              <a:ext cx="0" cy="9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3050" name="Group 78"/>
          <p:cNvGrpSpPr>
            <a:grpSpLocks/>
          </p:cNvGrpSpPr>
          <p:nvPr/>
        </p:nvGrpSpPr>
        <p:grpSpPr bwMode="auto">
          <a:xfrm>
            <a:off x="5148263" y="2068513"/>
            <a:ext cx="542925" cy="131762"/>
            <a:chOff x="1422" y="1098"/>
            <a:chExt cx="420" cy="90"/>
          </a:xfrm>
        </p:grpSpPr>
        <p:sp>
          <p:nvSpPr>
            <p:cNvPr id="43068" name="Line 79"/>
            <p:cNvSpPr>
              <a:spLocks noChangeShapeType="1"/>
            </p:cNvSpPr>
            <p:nvPr/>
          </p:nvSpPr>
          <p:spPr bwMode="auto">
            <a:xfrm>
              <a:off x="1422" y="1098"/>
              <a:ext cx="0" cy="6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69" name="Line 80"/>
            <p:cNvSpPr>
              <a:spLocks noChangeShapeType="1"/>
            </p:cNvSpPr>
            <p:nvPr/>
          </p:nvSpPr>
          <p:spPr bwMode="auto">
            <a:xfrm>
              <a:off x="1524" y="1098"/>
              <a:ext cx="0" cy="6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70" name="Line 81"/>
            <p:cNvSpPr>
              <a:spLocks noChangeShapeType="1"/>
            </p:cNvSpPr>
            <p:nvPr/>
          </p:nvSpPr>
          <p:spPr bwMode="auto">
            <a:xfrm>
              <a:off x="1632" y="1098"/>
              <a:ext cx="0" cy="6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71" name="Line 82"/>
            <p:cNvSpPr>
              <a:spLocks noChangeShapeType="1"/>
            </p:cNvSpPr>
            <p:nvPr/>
          </p:nvSpPr>
          <p:spPr bwMode="auto">
            <a:xfrm>
              <a:off x="1740" y="1098"/>
              <a:ext cx="0" cy="6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72" name="Line 83"/>
            <p:cNvSpPr>
              <a:spLocks noChangeShapeType="1"/>
            </p:cNvSpPr>
            <p:nvPr/>
          </p:nvSpPr>
          <p:spPr bwMode="auto">
            <a:xfrm>
              <a:off x="1842" y="1098"/>
              <a:ext cx="0" cy="9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3051" name="Group 84"/>
          <p:cNvGrpSpPr>
            <a:grpSpLocks/>
          </p:cNvGrpSpPr>
          <p:nvPr/>
        </p:nvGrpSpPr>
        <p:grpSpPr bwMode="auto">
          <a:xfrm>
            <a:off x="5821363" y="2068513"/>
            <a:ext cx="542925" cy="131762"/>
            <a:chOff x="1422" y="1098"/>
            <a:chExt cx="420" cy="90"/>
          </a:xfrm>
        </p:grpSpPr>
        <p:sp>
          <p:nvSpPr>
            <p:cNvPr id="43063" name="Line 85"/>
            <p:cNvSpPr>
              <a:spLocks noChangeShapeType="1"/>
            </p:cNvSpPr>
            <p:nvPr/>
          </p:nvSpPr>
          <p:spPr bwMode="auto">
            <a:xfrm>
              <a:off x="1422" y="1098"/>
              <a:ext cx="0" cy="6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64" name="Line 86"/>
            <p:cNvSpPr>
              <a:spLocks noChangeShapeType="1"/>
            </p:cNvSpPr>
            <p:nvPr/>
          </p:nvSpPr>
          <p:spPr bwMode="auto">
            <a:xfrm>
              <a:off x="1524" y="1098"/>
              <a:ext cx="0" cy="6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65" name="Line 87"/>
            <p:cNvSpPr>
              <a:spLocks noChangeShapeType="1"/>
            </p:cNvSpPr>
            <p:nvPr/>
          </p:nvSpPr>
          <p:spPr bwMode="auto">
            <a:xfrm>
              <a:off x="1632" y="1098"/>
              <a:ext cx="0" cy="6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66" name="Line 88"/>
            <p:cNvSpPr>
              <a:spLocks noChangeShapeType="1"/>
            </p:cNvSpPr>
            <p:nvPr/>
          </p:nvSpPr>
          <p:spPr bwMode="auto">
            <a:xfrm>
              <a:off x="1740" y="1098"/>
              <a:ext cx="0" cy="6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67" name="Line 89"/>
            <p:cNvSpPr>
              <a:spLocks noChangeShapeType="1"/>
            </p:cNvSpPr>
            <p:nvPr/>
          </p:nvSpPr>
          <p:spPr bwMode="auto">
            <a:xfrm>
              <a:off x="1842" y="1098"/>
              <a:ext cx="0" cy="9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3052" name="Group 90"/>
          <p:cNvGrpSpPr>
            <a:grpSpLocks/>
          </p:cNvGrpSpPr>
          <p:nvPr/>
        </p:nvGrpSpPr>
        <p:grpSpPr bwMode="auto">
          <a:xfrm>
            <a:off x="6496050" y="2068513"/>
            <a:ext cx="541338" cy="131762"/>
            <a:chOff x="5094" y="1098"/>
            <a:chExt cx="420" cy="90"/>
          </a:xfrm>
        </p:grpSpPr>
        <p:sp>
          <p:nvSpPr>
            <p:cNvPr id="43058" name="Line 91"/>
            <p:cNvSpPr>
              <a:spLocks noChangeShapeType="1"/>
            </p:cNvSpPr>
            <p:nvPr/>
          </p:nvSpPr>
          <p:spPr bwMode="auto">
            <a:xfrm>
              <a:off x="5094" y="1098"/>
              <a:ext cx="0" cy="6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59" name="Line 92"/>
            <p:cNvSpPr>
              <a:spLocks noChangeShapeType="1"/>
            </p:cNvSpPr>
            <p:nvPr/>
          </p:nvSpPr>
          <p:spPr bwMode="auto">
            <a:xfrm>
              <a:off x="5196" y="1098"/>
              <a:ext cx="0" cy="6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60" name="Line 93"/>
            <p:cNvSpPr>
              <a:spLocks noChangeShapeType="1"/>
            </p:cNvSpPr>
            <p:nvPr/>
          </p:nvSpPr>
          <p:spPr bwMode="auto">
            <a:xfrm>
              <a:off x="5304" y="1098"/>
              <a:ext cx="0" cy="6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61" name="Line 94"/>
            <p:cNvSpPr>
              <a:spLocks noChangeShapeType="1"/>
            </p:cNvSpPr>
            <p:nvPr/>
          </p:nvSpPr>
          <p:spPr bwMode="auto">
            <a:xfrm>
              <a:off x="5412" y="1098"/>
              <a:ext cx="0" cy="6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62" name="Line 95"/>
            <p:cNvSpPr>
              <a:spLocks noChangeShapeType="1"/>
            </p:cNvSpPr>
            <p:nvPr/>
          </p:nvSpPr>
          <p:spPr bwMode="auto">
            <a:xfrm>
              <a:off x="5514" y="1098"/>
              <a:ext cx="0" cy="9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43053" name="Line 96"/>
          <p:cNvSpPr>
            <a:spLocks noChangeShapeType="1"/>
          </p:cNvSpPr>
          <p:nvPr/>
        </p:nvSpPr>
        <p:spPr bwMode="auto">
          <a:xfrm>
            <a:off x="7162800" y="2068513"/>
            <a:ext cx="0" cy="8731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54" name="Line 97"/>
          <p:cNvSpPr>
            <a:spLocks noChangeAspect="1" noChangeShapeType="1"/>
          </p:cNvSpPr>
          <p:nvPr/>
        </p:nvSpPr>
        <p:spPr bwMode="auto">
          <a:xfrm>
            <a:off x="1638300" y="5253038"/>
            <a:ext cx="82550" cy="1587"/>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55" name="Text Box 99"/>
          <p:cNvSpPr txBox="1">
            <a:spLocks noChangeArrowheads="1"/>
          </p:cNvSpPr>
          <p:nvPr/>
        </p:nvSpPr>
        <p:spPr bwMode="auto">
          <a:xfrm flipH="1">
            <a:off x="5821362" y="6556375"/>
            <a:ext cx="3322637" cy="274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89245" tIns="44623" rIns="89245" bIns="44623">
            <a:spAutoFit/>
          </a:bodyPr>
          <a:lstStyle>
            <a:lvl1pPr defTabSz="892175">
              <a:defRPr sz="2400">
                <a:solidFill>
                  <a:schemeClr val="tx1"/>
                </a:solidFill>
                <a:latin typeface="Times New Roman" pitchFamily="18" charset="0"/>
                <a:ea typeface="MS PGothic" pitchFamily="34" charset="-128"/>
              </a:defRPr>
            </a:lvl1pPr>
            <a:lvl2pPr marL="742950" indent="-285750" defTabSz="892175">
              <a:defRPr sz="2400">
                <a:solidFill>
                  <a:schemeClr val="tx1"/>
                </a:solidFill>
                <a:latin typeface="Times New Roman" pitchFamily="18" charset="0"/>
                <a:ea typeface="MS PGothic" pitchFamily="34" charset="-128"/>
              </a:defRPr>
            </a:lvl2pPr>
            <a:lvl3pPr marL="1143000" indent="-228600" defTabSz="892175">
              <a:defRPr sz="2400">
                <a:solidFill>
                  <a:schemeClr val="tx1"/>
                </a:solidFill>
                <a:latin typeface="Times New Roman" pitchFamily="18" charset="0"/>
                <a:ea typeface="MS PGothic" pitchFamily="34" charset="-128"/>
              </a:defRPr>
            </a:lvl3pPr>
            <a:lvl4pPr marL="1600200" indent="-228600" defTabSz="892175">
              <a:defRPr sz="2400">
                <a:solidFill>
                  <a:schemeClr val="tx1"/>
                </a:solidFill>
                <a:latin typeface="Times New Roman" pitchFamily="18" charset="0"/>
                <a:ea typeface="MS PGothic" pitchFamily="34" charset="-128"/>
              </a:defRPr>
            </a:lvl4pPr>
            <a:lvl5pPr marL="2057400" indent="-228600" defTabSz="892175">
              <a:defRPr sz="2400">
                <a:solidFill>
                  <a:schemeClr val="tx1"/>
                </a:solidFill>
                <a:latin typeface="Times New Roman" pitchFamily="18" charset="0"/>
                <a:ea typeface="MS PGothic" pitchFamily="34" charset="-128"/>
              </a:defRPr>
            </a:lvl5pPr>
            <a:lvl6pPr marL="2514600" indent="-228600" defTabSz="892175"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892175"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892175"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892175"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a:r>
              <a:rPr lang="en-US" altLang="en-US" sz="1200" dirty="0" err="1">
                <a:latin typeface="+mj-lt"/>
              </a:rPr>
              <a:t>Bakris</a:t>
            </a:r>
            <a:r>
              <a:rPr lang="en-US" altLang="en-US" sz="1200" dirty="0">
                <a:latin typeface="+mj-lt"/>
              </a:rPr>
              <a:t> GL, et al. </a:t>
            </a:r>
            <a:r>
              <a:rPr lang="en-US" altLang="en-US" sz="1200" i="1" dirty="0">
                <a:latin typeface="+mj-lt"/>
              </a:rPr>
              <a:t>Am J Kidney Dis</a:t>
            </a:r>
            <a:r>
              <a:rPr lang="en-US" altLang="en-US" sz="1200" dirty="0">
                <a:latin typeface="+mj-lt"/>
              </a:rPr>
              <a:t>.</a:t>
            </a:r>
            <a:r>
              <a:rPr lang="en-US" altLang="en-US" sz="1200" i="1" dirty="0">
                <a:latin typeface="+mj-lt"/>
              </a:rPr>
              <a:t> </a:t>
            </a:r>
            <a:r>
              <a:rPr lang="en-US" altLang="en-US" sz="1200" dirty="0">
                <a:latin typeface="+mj-lt"/>
              </a:rPr>
              <a:t>2000</a:t>
            </a:r>
          </a:p>
        </p:txBody>
      </p:sp>
      <p:sp>
        <p:nvSpPr>
          <p:cNvPr id="43056" name="Down Arrow 98"/>
          <p:cNvSpPr>
            <a:spLocks noChangeArrowheads="1"/>
          </p:cNvSpPr>
          <p:nvPr/>
        </p:nvSpPr>
        <p:spPr bwMode="auto">
          <a:xfrm flipV="1">
            <a:off x="1981200" y="2895600"/>
            <a:ext cx="457200" cy="2971800"/>
          </a:xfrm>
          <a:prstGeom prst="downArrow">
            <a:avLst>
              <a:gd name="adj1" fmla="val 50000"/>
              <a:gd name="adj2" fmla="val 121785"/>
            </a:avLst>
          </a:prstGeom>
          <a:solidFill>
            <a:schemeClr val="accent1"/>
          </a:solidFill>
          <a:ln w="9525">
            <a:solidFill>
              <a:schemeClr val="tx1"/>
            </a:solidFill>
            <a:round/>
            <a:headEnd/>
            <a:tailEnd/>
          </a:ln>
        </p:spPr>
        <p:txBody>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endParaRPr lang="en-US" altLang="en-US"/>
          </a:p>
        </p:txBody>
      </p:sp>
      <p:sp>
        <p:nvSpPr>
          <p:cNvPr id="43057" name="TextBox 99"/>
          <p:cNvSpPr txBox="1">
            <a:spLocks noChangeArrowheads="1"/>
          </p:cNvSpPr>
          <p:nvPr/>
        </p:nvSpPr>
        <p:spPr bwMode="auto">
          <a:xfrm>
            <a:off x="981980" y="5867400"/>
            <a:ext cx="354398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r>
              <a:rPr lang="en-US" altLang="en-US" sz="1500" dirty="0">
                <a:latin typeface="+mj-lt"/>
              </a:rPr>
              <a:t>But newer studies suggest there may be other dangers down here</a:t>
            </a:r>
          </a:p>
        </p:txBody>
      </p:sp>
    </p:spTree>
    <p:extLst>
      <p:ext uri="{BB962C8B-B14F-4D97-AF65-F5344CB8AC3E}">
        <p14:creationId xmlns:p14="http://schemas.microsoft.com/office/powerpoint/2010/main" val="2815146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a:xfrm>
            <a:off x="762000" y="381000"/>
            <a:ext cx="7772400" cy="1143000"/>
          </a:xfrm>
          <a:noFill/>
        </p:spPr>
        <p:txBody>
          <a:bodyPr>
            <a:normAutofit/>
          </a:bodyPr>
          <a:lstStyle/>
          <a:p>
            <a:r>
              <a:rPr lang="en-US" altLang="en-US" sz="3400" dirty="0" smtClean="0"/>
              <a:t>ARBs and Progression </a:t>
            </a:r>
            <a:br>
              <a:rPr lang="en-US" altLang="en-US" sz="3400" dirty="0" smtClean="0"/>
            </a:br>
            <a:r>
              <a:rPr lang="en-US" altLang="en-US" sz="3400" dirty="0" smtClean="0"/>
              <a:t>of Diabetic Nephropathy</a:t>
            </a:r>
          </a:p>
        </p:txBody>
      </p:sp>
      <p:sp>
        <p:nvSpPr>
          <p:cNvPr id="3078" name="Rectangle 50"/>
          <p:cNvSpPr>
            <a:spLocks noChangeArrowheads="1"/>
          </p:cNvSpPr>
          <p:nvPr/>
        </p:nvSpPr>
        <p:spPr bwMode="auto">
          <a:xfrm>
            <a:off x="6187440" y="6426200"/>
            <a:ext cx="2806700" cy="254000"/>
          </a:xfrm>
          <a:prstGeom prst="rect">
            <a:avLst/>
          </a:prstGeom>
          <a:noFill/>
          <a:ln w="9525">
            <a:noFill/>
            <a:miter lim="800000"/>
            <a:headEnd/>
            <a:tailEnd/>
          </a:ln>
        </p:spPr>
        <p:txBody>
          <a:bodyPr wrap="none" lIns="92075" tIns="46038" rIns="92075" bIns="46038">
            <a:spAutoFit/>
          </a:bodyPr>
          <a:lstStyle/>
          <a:p>
            <a:pPr>
              <a:defRPr/>
            </a:pPr>
            <a:r>
              <a:rPr lang="en-US" altLang="en-US" sz="1050" dirty="0" err="1">
                <a:latin typeface="Verdana" pitchFamily="34" charset="0"/>
                <a:ea typeface="+mn-ea"/>
              </a:rPr>
              <a:t>Parving</a:t>
            </a:r>
            <a:r>
              <a:rPr lang="en-US" altLang="en-US" sz="1050" dirty="0">
                <a:latin typeface="Verdana" pitchFamily="34" charset="0"/>
                <a:ea typeface="+mn-ea"/>
              </a:rPr>
              <a:t> HH, et al. </a:t>
            </a:r>
            <a:r>
              <a:rPr lang="en-US" altLang="en-US" sz="1050" i="1" dirty="0">
                <a:latin typeface="Verdana" pitchFamily="34" charset="0"/>
                <a:ea typeface="+mn-ea"/>
              </a:rPr>
              <a:t>N </a:t>
            </a:r>
            <a:r>
              <a:rPr lang="en-US" altLang="en-US" sz="1050" i="1" dirty="0" err="1">
                <a:latin typeface="Verdana" pitchFamily="34" charset="0"/>
                <a:ea typeface="+mn-ea"/>
              </a:rPr>
              <a:t>Engl</a:t>
            </a:r>
            <a:r>
              <a:rPr lang="en-US" altLang="en-US" sz="1050" i="1" dirty="0">
                <a:latin typeface="Verdana" pitchFamily="34" charset="0"/>
                <a:ea typeface="+mn-ea"/>
              </a:rPr>
              <a:t> J Med</a:t>
            </a:r>
            <a:r>
              <a:rPr lang="en-US" altLang="en-US" sz="1050" dirty="0">
                <a:latin typeface="Verdana" pitchFamily="34" charset="0"/>
                <a:ea typeface="+mn-ea"/>
              </a:rPr>
              <a:t>. 2001</a:t>
            </a:r>
          </a:p>
        </p:txBody>
      </p:sp>
      <p:pic>
        <p:nvPicPr>
          <p:cNvPr id="4608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596640"/>
            <a:ext cx="4572000" cy="2179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3"/>
          <p:cNvSpPr txBox="1">
            <a:spLocks noChangeArrowheads="1"/>
          </p:cNvSpPr>
          <p:nvPr/>
        </p:nvSpPr>
        <p:spPr>
          <a:xfrm>
            <a:off x="381000" y="1447800"/>
            <a:ext cx="8229600" cy="2398713"/>
          </a:xfrm>
          <a:prstGeom prst="rect">
            <a:avLst/>
          </a:prstGeom>
        </p:spPr>
        <p:txBody>
          <a:bodyPr/>
          <a:lstStyle/>
          <a:p>
            <a:pPr marL="342900" indent="-342900" eaLnBrk="1" hangingPunct="1">
              <a:spcBef>
                <a:spcPct val="20000"/>
              </a:spcBef>
              <a:buFontTx/>
              <a:buChar char="•"/>
              <a:defRPr/>
            </a:pPr>
            <a:r>
              <a:rPr lang="en-US" sz="2000" kern="0" dirty="0">
                <a:latin typeface="+mn-lt"/>
                <a:ea typeface="ＭＳ Ｐゴシック" pitchFamily="34" charset="-128"/>
              </a:rPr>
              <a:t>Most placebo-controlled studies in type 2 DM have been in patients with either </a:t>
            </a:r>
            <a:r>
              <a:rPr lang="en-US" sz="2000" kern="0" dirty="0" smtClean="0">
                <a:latin typeface="+mn-lt"/>
                <a:ea typeface="ＭＳ Ｐゴシック" pitchFamily="34" charset="-128"/>
              </a:rPr>
              <a:t>“</a:t>
            </a:r>
            <a:r>
              <a:rPr lang="en-US" sz="2000" kern="0" dirty="0" err="1" smtClean="0">
                <a:latin typeface="+mn-lt"/>
                <a:ea typeface="ＭＳ Ｐゴシック" pitchFamily="34" charset="-128"/>
              </a:rPr>
              <a:t>microalbuminuria</a:t>
            </a:r>
            <a:r>
              <a:rPr lang="en-US" sz="2000" kern="0" dirty="0" smtClean="0">
                <a:latin typeface="+mn-lt"/>
                <a:ea typeface="ＭＳ Ｐゴシック" pitchFamily="34" charset="-128"/>
              </a:rPr>
              <a:t>” </a:t>
            </a:r>
            <a:r>
              <a:rPr lang="en-US" sz="2000" kern="0" dirty="0">
                <a:latin typeface="+mn-lt"/>
                <a:ea typeface="ＭＳ Ｐゴシック" pitchFamily="34" charset="-128"/>
              </a:rPr>
              <a:t>or established nephropathy treated with ARB</a:t>
            </a:r>
          </a:p>
          <a:p>
            <a:pPr marL="342900" indent="-342900" eaLnBrk="1" hangingPunct="1">
              <a:spcBef>
                <a:spcPct val="20000"/>
              </a:spcBef>
              <a:buFontTx/>
              <a:buChar char="•"/>
              <a:defRPr/>
            </a:pPr>
            <a:r>
              <a:rPr lang="en-US" sz="2000" kern="0" dirty="0">
                <a:latin typeface="+mn-lt"/>
                <a:ea typeface="ＭＳ Ｐゴシック" pitchFamily="34" charset="-128"/>
              </a:rPr>
              <a:t>ARB and </a:t>
            </a:r>
            <a:r>
              <a:rPr lang="en-US" sz="2000" kern="0" dirty="0" err="1">
                <a:latin typeface="+mn-lt"/>
                <a:ea typeface="ＭＳ Ｐゴシック" pitchFamily="34" charset="-128"/>
              </a:rPr>
              <a:t>ACEi</a:t>
            </a:r>
            <a:r>
              <a:rPr lang="en-US" sz="2000" kern="0" dirty="0">
                <a:latin typeface="+mn-lt"/>
                <a:ea typeface="ＭＳ Ｐゴシック" pitchFamily="34" charset="-128"/>
              </a:rPr>
              <a:t> appear to be equivalent for </a:t>
            </a:r>
            <a:r>
              <a:rPr lang="en-US" sz="2000" kern="0" dirty="0" smtClean="0">
                <a:latin typeface="+mn-lt"/>
                <a:ea typeface="ＭＳ Ｐゴシック" pitchFamily="34" charset="-128"/>
              </a:rPr>
              <a:t>“</a:t>
            </a:r>
            <a:r>
              <a:rPr lang="en-US" sz="2000" kern="0" dirty="0" err="1" smtClean="0">
                <a:latin typeface="+mn-lt"/>
                <a:ea typeface="ＭＳ Ｐゴシック" pitchFamily="34" charset="-128"/>
              </a:rPr>
              <a:t>microalbuminuria</a:t>
            </a:r>
            <a:r>
              <a:rPr lang="en-US" sz="2000" kern="0" dirty="0" smtClean="0">
                <a:latin typeface="+mn-lt"/>
                <a:ea typeface="ＭＳ Ｐゴシック" pitchFamily="34" charset="-128"/>
              </a:rPr>
              <a:t>” </a:t>
            </a:r>
            <a:r>
              <a:rPr lang="en-US" sz="2000" kern="0" dirty="0">
                <a:latin typeface="+mn-lt"/>
                <a:ea typeface="ＭＳ Ｐゴシック" pitchFamily="34" charset="-128"/>
              </a:rPr>
              <a:t>and proteinuria reduction</a:t>
            </a:r>
          </a:p>
          <a:p>
            <a:pPr marL="342900" indent="-342900" eaLnBrk="1" hangingPunct="1">
              <a:spcBef>
                <a:spcPct val="20000"/>
              </a:spcBef>
              <a:buFontTx/>
              <a:buChar char="•"/>
              <a:defRPr/>
            </a:pPr>
            <a:endParaRPr lang="en-US" sz="3200" kern="0" dirty="0">
              <a:latin typeface="+mn-lt"/>
              <a:ea typeface="ＭＳ Ｐゴシック" pitchFamily="34" charset="-128"/>
            </a:endParaRPr>
          </a:p>
        </p:txBody>
      </p:sp>
      <p:pic>
        <p:nvPicPr>
          <p:cNvPr id="46085"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3596640"/>
            <a:ext cx="4343400" cy="2179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749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idx="4294967295"/>
          </p:nvPr>
        </p:nvSpPr>
        <p:spPr>
          <a:xfrm>
            <a:off x="233464" y="381000"/>
            <a:ext cx="8001000" cy="609600"/>
          </a:xfrm>
        </p:spPr>
        <p:txBody>
          <a:bodyPr>
            <a:normAutofit/>
          </a:bodyPr>
          <a:lstStyle/>
          <a:p>
            <a:pPr eaLnBrk="1" hangingPunct="1"/>
            <a:r>
              <a:rPr lang="en-US" altLang="en-US" sz="3400" dirty="0"/>
              <a:t>Managing Hyperglycemia</a:t>
            </a:r>
          </a:p>
        </p:txBody>
      </p:sp>
      <p:sp>
        <p:nvSpPr>
          <p:cNvPr id="5" name="Content Placeholder 2"/>
          <p:cNvSpPr>
            <a:spLocks noGrp="1"/>
          </p:cNvSpPr>
          <p:nvPr>
            <p:ph idx="1"/>
          </p:nvPr>
        </p:nvSpPr>
        <p:spPr>
          <a:xfrm>
            <a:off x="311285" y="1066800"/>
            <a:ext cx="8375516" cy="4834648"/>
          </a:xfrm>
        </p:spPr>
        <p:txBody>
          <a:bodyPr/>
          <a:lstStyle/>
          <a:p>
            <a:r>
              <a:rPr lang="en-US" sz="2400" dirty="0"/>
              <a:t>Hyperglycemia is a fundamental cause of vascular </a:t>
            </a:r>
            <a:r>
              <a:rPr lang="en-US" sz="2400" dirty="0" smtClean="0"/>
              <a:t>complications, including CKD</a:t>
            </a:r>
            <a:endParaRPr lang="en-US" sz="2400" dirty="0"/>
          </a:p>
          <a:p>
            <a:r>
              <a:rPr lang="en-US" sz="2400" dirty="0" smtClean="0"/>
              <a:t>Poor </a:t>
            </a:r>
            <a:r>
              <a:rPr lang="en-US" sz="2400" dirty="0"/>
              <a:t>glycemic control has been associated with </a:t>
            </a:r>
            <a:r>
              <a:rPr lang="en-US" sz="2400" dirty="0" smtClean="0"/>
              <a:t>albuminuria </a:t>
            </a:r>
            <a:r>
              <a:rPr lang="en-US" sz="2400" dirty="0"/>
              <a:t>in type 2 diabetes.</a:t>
            </a:r>
          </a:p>
          <a:p>
            <a:r>
              <a:rPr lang="en-US" sz="2400" dirty="0" smtClean="0"/>
              <a:t>Risk </a:t>
            </a:r>
            <a:r>
              <a:rPr lang="en-US" sz="2400" dirty="0"/>
              <a:t>of hypoglycemia increases as kidney function becomes impaired.</a:t>
            </a:r>
          </a:p>
          <a:p>
            <a:r>
              <a:rPr lang="en-US" sz="2400" dirty="0" smtClean="0"/>
              <a:t>Declining </a:t>
            </a:r>
            <a:r>
              <a:rPr lang="en-US" sz="2400" dirty="0"/>
              <a:t>kidney function may necessitate changes to diabetes medications and </a:t>
            </a:r>
            <a:r>
              <a:rPr lang="en-US" sz="2400" dirty="0" err="1"/>
              <a:t>renally</a:t>
            </a:r>
            <a:r>
              <a:rPr lang="en-US" sz="2400" dirty="0"/>
              <a:t>-cleared </a:t>
            </a:r>
            <a:r>
              <a:rPr lang="en-US" sz="2400" dirty="0" smtClean="0"/>
              <a:t>drugs.</a:t>
            </a:r>
          </a:p>
          <a:p>
            <a:pPr marL="342900" indent="-342900" eaLnBrk="0" hangingPunct="0">
              <a:defRPr/>
            </a:pPr>
            <a:r>
              <a:rPr lang="en-US" sz="2400" dirty="0" smtClean="0"/>
              <a:t>Target HbA1c ~7.0%</a:t>
            </a:r>
          </a:p>
          <a:p>
            <a:pPr lvl="1"/>
            <a:r>
              <a:rPr lang="en-US" sz="2400" dirty="0" smtClean="0"/>
              <a:t>Can be extended above 7.0% with comorbidities or limited </a:t>
            </a:r>
            <a:r>
              <a:rPr lang="en-US" sz="2400" dirty="0"/>
              <a:t>life </a:t>
            </a:r>
            <a:r>
              <a:rPr lang="en-US" sz="2400" dirty="0" smtClean="0"/>
              <a:t>expectancy, and risk of hypoglycemia.</a:t>
            </a:r>
            <a:endParaRPr lang="en-US" sz="2400" dirty="0"/>
          </a:p>
        </p:txBody>
      </p:sp>
      <p:sp>
        <p:nvSpPr>
          <p:cNvPr id="6" name="Rectangle 50"/>
          <p:cNvSpPr>
            <a:spLocks noChangeArrowheads="1"/>
          </p:cNvSpPr>
          <p:nvPr/>
        </p:nvSpPr>
        <p:spPr bwMode="auto">
          <a:xfrm>
            <a:off x="5641010" y="6453221"/>
            <a:ext cx="3316614" cy="416141"/>
          </a:xfrm>
          <a:prstGeom prst="rect">
            <a:avLst/>
          </a:prstGeom>
          <a:noFill/>
          <a:ln w="9525">
            <a:noFill/>
            <a:miter lim="800000"/>
            <a:headEnd/>
            <a:tailEnd/>
          </a:ln>
        </p:spPr>
        <p:txBody>
          <a:bodyPr wrap="none" lIns="92075" tIns="46038" rIns="92075" bIns="46038">
            <a:spAutoFit/>
          </a:bodyPr>
          <a:lstStyle/>
          <a:p>
            <a:pPr>
              <a:defRPr/>
            </a:pPr>
            <a:r>
              <a:rPr lang="en-US" altLang="en-US" sz="1050" dirty="0" smtClean="0">
                <a:latin typeface="Verdana" pitchFamily="34" charset="0"/>
                <a:ea typeface="+mn-ea"/>
              </a:rPr>
              <a:t>NKF KDOQI</a:t>
            </a:r>
            <a:r>
              <a:rPr lang="en-US" altLang="en-US" sz="1050" dirty="0">
                <a:latin typeface="Verdana" pitchFamily="34" charset="0"/>
              </a:rPr>
              <a:t>. Diabetes and CKD: 2012 </a:t>
            </a:r>
            <a:r>
              <a:rPr lang="en-US" altLang="en-US" sz="1050" dirty="0" smtClean="0">
                <a:latin typeface="Verdana" pitchFamily="34" charset="0"/>
              </a:rPr>
              <a:t>Update.</a:t>
            </a:r>
            <a:br>
              <a:rPr lang="en-US" altLang="en-US" sz="1050" dirty="0" smtClean="0">
                <a:latin typeface="Verdana" pitchFamily="34" charset="0"/>
              </a:rPr>
            </a:br>
            <a:r>
              <a:rPr lang="en-US" altLang="en-US" sz="1050" i="1" dirty="0" smtClean="0">
                <a:latin typeface="Verdana" pitchFamily="34" charset="0"/>
              </a:rPr>
              <a:t>Am </a:t>
            </a:r>
            <a:r>
              <a:rPr lang="en-US" altLang="en-US" sz="1050" i="1" dirty="0">
                <a:latin typeface="Verdana" pitchFamily="34" charset="0"/>
              </a:rPr>
              <a:t>J Kidney Dis</a:t>
            </a:r>
            <a:r>
              <a:rPr lang="en-US" altLang="en-US" sz="1050" dirty="0">
                <a:latin typeface="Verdana" pitchFamily="34" charset="0"/>
              </a:rPr>
              <a:t>. 2012 </a:t>
            </a:r>
            <a:r>
              <a:rPr lang="en-US" altLang="en-US" sz="1050" dirty="0" smtClean="0">
                <a:latin typeface="Verdana" pitchFamily="34" charset="0"/>
              </a:rPr>
              <a:t>60:850-856.</a:t>
            </a:r>
            <a:endParaRPr lang="en-US" altLang="en-US" sz="1050" dirty="0">
              <a:latin typeface="Verdana" pitchFamily="34" charset="0"/>
              <a:ea typeface="+mn-ea"/>
            </a:endParaRPr>
          </a:p>
        </p:txBody>
      </p:sp>
    </p:spTree>
    <p:extLst>
      <p:ext uri="{BB962C8B-B14F-4D97-AF65-F5344CB8AC3E}">
        <p14:creationId xmlns:p14="http://schemas.microsoft.com/office/powerpoint/2010/main" val="2791505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452120" y="381000"/>
            <a:ext cx="8153400" cy="1143000"/>
          </a:xfrm>
        </p:spPr>
        <p:txBody>
          <a:bodyPr>
            <a:normAutofit/>
          </a:bodyPr>
          <a:lstStyle/>
          <a:p>
            <a:r>
              <a:rPr lang="en-US" altLang="en-US" sz="3400" dirty="0" smtClean="0"/>
              <a:t>Other Goals of CKD Management</a:t>
            </a:r>
          </a:p>
        </p:txBody>
      </p:sp>
      <p:sp>
        <p:nvSpPr>
          <p:cNvPr id="53250" name="Content Placeholder 2"/>
          <p:cNvSpPr>
            <a:spLocks noGrp="1"/>
          </p:cNvSpPr>
          <p:nvPr>
            <p:ph idx="1"/>
          </p:nvPr>
        </p:nvSpPr>
        <p:spPr>
          <a:xfrm>
            <a:off x="658368" y="1371600"/>
            <a:ext cx="7827264" cy="3169920"/>
          </a:xfrm>
        </p:spPr>
        <p:txBody>
          <a:bodyPr/>
          <a:lstStyle/>
          <a:p>
            <a:r>
              <a:rPr lang="en-US" altLang="en-US" dirty="0" smtClean="0"/>
              <a:t>Limit sodium intake to &lt; 90 </a:t>
            </a:r>
            <a:r>
              <a:rPr lang="en-US" altLang="en-US" dirty="0" err="1" smtClean="0"/>
              <a:t>mmol</a:t>
            </a:r>
            <a:r>
              <a:rPr lang="en-US" altLang="en-US" dirty="0" smtClean="0"/>
              <a:t> (2 gm; 5 gm salt) per day</a:t>
            </a:r>
          </a:p>
          <a:p>
            <a:r>
              <a:rPr lang="en-US" altLang="en-US" dirty="0" smtClean="0"/>
              <a:t>CVD management: lipids, ASA (secondary prevention), </a:t>
            </a:r>
            <a:r>
              <a:rPr lang="en-US" altLang="en-US" dirty="0" err="1" smtClean="0"/>
              <a:t>etc</a:t>
            </a:r>
            <a:endParaRPr lang="en-US" altLang="en-US" dirty="0" smtClean="0"/>
          </a:p>
        </p:txBody>
      </p:sp>
    </p:spTree>
    <p:extLst>
      <p:ext uri="{BB962C8B-B14F-4D97-AF65-F5344CB8AC3E}">
        <p14:creationId xmlns:p14="http://schemas.microsoft.com/office/powerpoint/2010/main" val="3054388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685800" y="457200"/>
            <a:ext cx="7772400" cy="1143000"/>
          </a:xfrm>
        </p:spPr>
        <p:txBody>
          <a:bodyPr/>
          <a:lstStyle/>
          <a:p>
            <a:r>
              <a:rPr lang="en-US" altLang="en-US" dirty="0" smtClean="0">
                <a:ea typeface="ＭＳ Ｐゴシック" pitchFamily="34" charset="-128"/>
              </a:rPr>
              <a:t>Lipid Disorders in CKD</a:t>
            </a:r>
          </a:p>
        </p:txBody>
      </p:sp>
      <p:sp>
        <p:nvSpPr>
          <p:cNvPr id="55298" name="Content Placeholder 2"/>
          <p:cNvSpPr>
            <a:spLocks noGrp="1"/>
          </p:cNvSpPr>
          <p:nvPr>
            <p:ph idx="1"/>
          </p:nvPr>
        </p:nvSpPr>
        <p:spPr>
          <a:xfrm>
            <a:off x="616097" y="1524000"/>
            <a:ext cx="8050384" cy="4114800"/>
          </a:xfrm>
        </p:spPr>
        <p:txBody>
          <a:bodyPr/>
          <a:lstStyle/>
          <a:p>
            <a:r>
              <a:rPr lang="en-US" altLang="en-US" sz="2500" dirty="0" smtClean="0">
                <a:ea typeface="ＭＳ Ｐゴシック" pitchFamily="34" charset="-128"/>
              </a:rPr>
              <a:t>Use statin alone or statin + </a:t>
            </a:r>
            <a:r>
              <a:rPr lang="en-US" altLang="en-US" sz="2500" dirty="0" err="1" smtClean="0">
                <a:ea typeface="ＭＳ Ｐゴシック" pitchFamily="34" charset="-128"/>
              </a:rPr>
              <a:t>ezetimibe</a:t>
            </a:r>
            <a:r>
              <a:rPr lang="en-US" altLang="en-US" sz="2500" dirty="0" smtClean="0">
                <a:ea typeface="ＭＳ Ｐゴシック" pitchFamily="34" charset="-128"/>
              </a:rPr>
              <a:t> in adults </a:t>
            </a:r>
            <a:r>
              <a:rPr lang="en-US" altLang="en-US" sz="2500" u="sng" dirty="0" smtClean="0">
                <a:ea typeface="ＭＳ Ｐゴシック" pitchFamily="34" charset="-128"/>
              </a:rPr>
              <a:t>&gt;</a:t>
            </a:r>
            <a:r>
              <a:rPr lang="en-US" altLang="en-US" sz="2500" dirty="0" smtClean="0">
                <a:ea typeface="ＭＳ Ｐゴシック" pitchFamily="34" charset="-128"/>
              </a:rPr>
              <a:t> 50 </a:t>
            </a:r>
            <a:r>
              <a:rPr lang="en-US" altLang="en-US" sz="2500" dirty="0" err="1" smtClean="0">
                <a:ea typeface="ＭＳ Ｐゴシック" pitchFamily="34" charset="-128"/>
              </a:rPr>
              <a:t>yrs</a:t>
            </a:r>
            <a:r>
              <a:rPr lang="en-US" altLang="en-US" sz="2500" dirty="0" smtClean="0">
                <a:ea typeface="ＭＳ Ｐゴシック" pitchFamily="34" charset="-128"/>
              </a:rPr>
              <a:t> with CKD 3-5(ND)</a:t>
            </a:r>
          </a:p>
          <a:p>
            <a:r>
              <a:rPr lang="en-US" altLang="en-US" sz="2500" dirty="0" smtClean="0">
                <a:ea typeface="ＭＳ Ｐゴシック" pitchFamily="34" charset="-128"/>
              </a:rPr>
              <a:t>Use statin alone in adults </a:t>
            </a:r>
            <a:r>
              <a:rPr lang="en-US" altLang="en-US" sz="2500" u="sng" dirty="0" smtClean="0">
                <a:ea typeface="ＭＳ Ｐゴシック" pitchFamily="34" charset="-128"/>
              </a:rPr>
              <a:t>&gt;</a:t>
            </a:r>
            <a:r>
              <a:rPr lang="en-US" altLang="en-US" sz="2500" dirty="0" smtClean="0">
                <a:ea typeface="ＭＳ Ｐゴシック" pitchFamily="34" charset="-128"/>
              </a:rPr>
              <a:t> 50 </a:t>
            </a:r>
            <a:r>
              <a:rPr lang="en-US" altLang="en-US" sz="2500" dirty="0" err="1" smtClean="0">
                <a:ea typeface="ＭＳ Ｐゴシック" pitchFamily="34" charset="-128"/>
              </a:rPr>
              <a:t>yrs</a:t>
            </a:r>
            <a:r>
              <a:rPr lang="en-US" altLang="en-US" sz="2500" dirty="0" smtClean="0">
                <a:ea typeface="ＭＳ Ｐゴシック" pitchFamily="34" charset="-128"/>
              </a:rPr>
              <a:t> with CKD 1-2</a:t>
            </a:r>
          </a:p>
          <a:p>
            <a:r>
              <a:rPr lang="en-US" altLang="en-US" sz="2500" dirty="0" smtClean="0">
                <a:ea typeface="ＭＳ Ｐゴシック" pitchFamily="34" charset="-128"/>
              </a:rPr>
              <a:t>In adults &lt; 50 </a:t>
            </a:r>
            <a:r>
              <a:rPr lang="en-US" altLang="en-US" sz="2500" dirty="0" err="1" smtClean="0">
                <a:ea typeface="ＭＳ Ｐゴシック" pitchFamily="34" charset="-128"/>
              </a:rPr>
              <a:t>yrs</a:t>
            </a:r>
            <a:r>
              <a:rPr lang="en-US" altLang="en-US" sz="2500" dirty="0" smtClean="0">
                <a:ea typeface="ＭＳ Ｐゴシック" pitchFamily="34" charset="-128"/>
              </a:rPr>
              <a:t> use statin alone if history of known CAD, MI, DM, stroke</a:t>
            </a:r>
          </a:p>
          <a:p>
            <a:r>
              <a:rPr lang="en-US" altLang="en-US" sz="2500" dirty="0" smtClean="0">
                <a:ea typeface="ＭＳ Ｐゴシック" pitchFamily="34" charset="-128"/>
              </a:rPr>
              <a:t>Treat according to a </a:t>
            </a:r>
            <a:r>
              <a:rPr lang="ja-JP" altLang="en-US" sz="2500" dirty="0" smtClean="0">
                <a:ea typeface="ＭＳ Ｐゴシック" pitchFamily="34" charset="-128"/>
              </a:rPr>
              <a:t>“</a:t>
            </a:r>
            <a:r>
              <a:rPr lang="en-US" altLang="ja-JP" sz="2500" dirty="0" smtClean="0">
                <a:ea typeface="ＭＳ Ｐゴシック" pitchFamily="34" charset="-128"/>
              </a:rPr>
              <a:t>fire and forget</a:t>
            </a:r>
            <a:r>
              <a:rPr lang="ja-JP" altLang="en-US" sz="2500" dirty="0" smtClean="0">
                <a:ea typeface="ＭＳ Ｐゴシック" pitchFamily="34" charset="-128"/>
              </a:rPr>
              <a:t>”</a:t>
            </a:r>
            <a:r>
              <a:rPr lang="en-US" altLang="ja-JP" sz="2500" dirty="0" smtClean="0">
                <a:ea typeface="ＭＳ Ｐゴシック" pitchFamily="34" charset="-128"/>
              </a:rPr>
              <a:t> rather than </a:t>
            </a:r>
            <a:r>
              <a:rPr lang="ja-JP" altLang="en-US" sz="2500" dirty="0" smtClean="0">
                <a:ea typeface="ＭＳ Ｐゴシック" pitchFamily="34" charset="-128"/>
              </a:rPr>
              <a:t>“</a:t>
            </a:r>
            <a:r>
              <a:rPr lang="en-US" altLang="ja-JP" sz="2500" dirty="0" smtClean="0">
                <a:ea typeface="ＭＳ Ｐゴシック" pitchFamily="34" charset="-128"/>
              </a:rPr>
              <a:t>treat to target</a:t>
            </a:r>
            <a:r>
              <a:rPr lang="ja-JP" altLang="en-US" sz="2500" dirty="0" smtClean="0">
                <a:ea typeface="ＭＳ Ｐゴシック" pitchFamily="34" charset="-128"/>
              </a:rPr>
              <a:t>”</a:t>
            </a:r>
            <a:r>
              <a:rPr lang="en-US" altLang="ja-JP" sz="2500" dirty="0" smtClean="0">
                <a:ea typeface="ＭＳ Ｐゴシック" pitchFamily="34" charset="-128"/>
              </a:rPr>
              <a:t> strategy</a:t>
            </a:r>
          </a:p>
          <a:p>
            <a:pPr lvl="1"/>
            <a:r>
              <a:rPr lang="en-US" altLang="ja-JP" sz="2100" dirty="0" smtClean="0">
                <a:ea typeface="ＭＳ Ｐゴシック" pitchFamily="34" charset="-128"/>
              </a:rPr>
              <a:t>Treat </a:t>
            </a:r>
            <a:r>
              <a:rPr lang="en-US" altLang="ja-JP" sz="2100" dirty="0">
                <a:ea typeface="ＭＳ Ｐゴシック" pitchFamily="34" charset="-128"/>
              </a:rPr>
              <a:t>CKD patients (Non dialysis) with statins or </a:t>
            </a:r>
            <a:r>
              <a:rPr lang="en-US" altLang="ja-JP" sz="2100" dirty="0" smtClean="0">
                <a:ea typeface="ＭＳ Ｐゴシック" pitchFamily="34" charset="-128"/>
              </a:rPr>
              <a:t>Statin/exterminate </a:t>
            </a:r>
            <a:r>
              <a:rPr lang="en-US" altLang="ja-JP" sz="2100" dirty="0">
                <a:ea typeface="ＭＳ Ｐゴシック" pitchFamily="34" charset="-128"/>
              </a:rPr>
              <a:t>combinations without the need for follow up blood tests.</a:t>
            </a:r>
            <a:endParaRPr lang="en-US" altLang="ja-JP" sz="2100" dirty="0" smtClean="0">
              <a:ea typeface="ＭＳ Ｐゴシック" pitchFamily="34" charset="-128"/>
            </a:endParaRPr>
          </a:p>
          <a:p>
            <a:pPr marL="342900" lvl="1" indent="-342900">
              <a:buFontTx/>
              <a:buChar char="•"/>
            </a:pPr>
            <a:endParaRPr lang="en-US" altLang="en-US" dirty="0" smtClean="0">
              <a:ea typeface="ＭＳ Ｐゴシック" pitchFamily="34" charset="-128"/>
            </a:endParaRPr>
          </a:p>
          <a:p>
            <a:pPr marL="342900" lvl="1" indent="-342900">
              <a:buFontTx/>
              <a:buChar char="•"/>
            </a:pPr>
            <a:endParaRPr lang="en-US" altLang="en-US" dirty="0" smtClean="0">
              <a:ea typeface="ＭＳ Ｐゴシック" pitchFamily="34" charset="-128"/>
            </a:endParaRPr>
          </a:p>
          <a:p>
            <a:pPr marL="342900" lvl="1" indent="-342900">
              <a:buFontTx/>
              <a:buChar char="•"/>
            </a:pPr>
            <a:endParaRPr lang="en-US" altLang="en-US" dirty="0" smtClean="0">
              <a:ea typeface="ＭＳ Ｐゴシック" pitchFamily="34" charset="-128"/>
            </a:endParaRPr>
          </a:p>
          <a:p>
            <a:endParaRPr lang="en-US" altLang="en-US" dirty="0" smtClean="0">
              <a:ea typeface="ＭＳ Ｐゴシック" pitchFamily="34" charset="-128"/>
            </a:endParaRPr>
          </a:p>
        </p:txBody>
      </p:sp>
      <p:sp>
        <p:nvSpPr>
          <p:cNvPr id="4" name="TextBox 90"/>
          <p:cNvSpPr txBox="1">
            <a:spLocks noChangeArrowheads="1"/>
          </p:cNvSpPr>
          <p:nvPr/>
        </p:nvSpPr>
        <p:spPr bwMode="auto">
          <a:xfrm>
            <a:off x="4657699" y="5950803"/>
            <a:ext cx="447046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ct val="50000"/>
              </a:spcBef>
              <a:buClr>
                <a:srgbClr val="33CCFF"/>
              </a:buClr>
              <a:buFont typeface="Symbol" pitchFamily="18" charset="2"/>
              <a:buChar char="·"/>
              <a:defRPr sz="2800">
                <a:solidFill>
                  <a:schemeClr val="tx1"/>
                </a:solidFill>
                <a:latin typeface="Arial" pitchFamily="34" charset="0"/>
                <a:cs typeface="Arial" pitchFamily="34" charset="0"/>
              </a:defRPr>
            </a:lvl1pPr>
            <a:lvl2pPr marL="742950" indent="-285750" eaLnBrk="0" hangingPunct="0">
              <a:lnSpc>
                <a:spcPct val="90000"/>
              </a:lnSpc>
              <a:spcBef>
                <a:spcPct val="25000"/>
              </a:spcBef>
              <a:buClr>
                <a:srgbClr val="FFFF00"/>
              </a:buClr>
              <a:buChar char="–"/>
              <a:defRPr sz="2600">
                <a:solidFill>
                  <a:schemeClr val="tx1"/>
                </a:solidFill>
                <a:latin typeface="Arial" pitchFamily="34" charset="0"/>
                <a:cs typeface="Arial" pitchFamily="34" charset="0"/>
              </a:defRPr>
            </a:lvl2pPr>
            <a:lvl3pPr marL="1143000" indent="-228600" eaLnBrk="0" hangingPunct="0">
              <a:lnSpc>
                <a:spcPct val="90000"/>
              </a:lnSpc>
              <a:spcBef>
                <a:spcPct val="25000"/>
              </a:spcBef>
              <a:buClr>
                <a:schemeClr val="tx1"/>
              </a:buClr>
              <a:buFont typeface="Symbol" pitchFamily="18" charset="2"/>
              <a:buChar char="·"/>
              <a:defRPr sz="2200">
                <a:solidFill>
                  <a:schemeClr val="tx1"/>
                </a:solidFill>
                <a:latin typeface="Arial" pitchFamily="34" charset="0"/>
                <a:cs typeface="Arial" pitchFamily="34" charset="0"/>
              </a:defRPr>
            </a:lvl3pPr>
            <a:lvl4pPr marL="1600200" indent="-228600" eaLnBrk="0" hangingPunct="0">
              <a:lnSpc>
                <a:spcPct val="90000"/>
              </a:lnSpc>
              <a:spcBef>
                <a:spcPct val="25000"/>
              </a:spcBef>
              <a:buClr>
                <a:schemeClr val="tx1"/>
              </a:buClr>
              <a:buFont typeface="Symbol" pitchFamily="18" charset="2"/>
              <a:buChar char="·"/>
              <a:defRPr sz="2200">
                <a:solidFill>
                  <a:schemeClr val="tx1"/>
                </a:solidFill>
                <a:latin typeface="Arial" pitchFamily="34" charset="0"/>
                <a:cs typeface="Arial" pitchFamily="34" charset="0"/>
              </a:defRPr>
            </a:lvl4pPr>
            <a:lvl5pPr marL="2057400" indent="-228600" eaLnBrk="0" hangingPunct="0">
              <a:spcBef>
                <a:spcPct val="15000"/>
              </a:spcBef>
              <a:spcAft>
                <a:spcPct val="15000"/>
              </a:spcAft>
              <a:buClr>
                <a:schemeClr val="accent1"/>
              </a:buClr>
              <a:buFont typeface="Wingdings 2" pitchFamily="18" charset="2"/>
              <a:buChar char="¡"/>
              <a:defRPr sz="2000" b="1">
                <a:solidFill>
                  <a:schemeClr val="tx1"/>
                </a:solidFill>
                <a:latin typeface="Arial" pitchFamily="34" charset="0"/>
                <a:cs typeface="Arial" pitchFamily="34" charset="0"/>
              </a:defRPr>
            </a:lvl5pPr>
            <a:lvl6pPr marL="2514600" indent="-228600" eaLnBrk="0" fontAlgn="base" hangingPunct="0">
              <a:spcBef>
                <a:spcPct val="15000"/>
              </a:spcBef>
              <a:spcAft>
                <a:spcPct val="15000"/>
              </a:spcAft>
              <a:buClr>
                <a:schemeClr val="accent1"/>
              </a:buClr>
              <a:buFont typeface="Wingdings 2" pitchFamily="18" charset="2"/>
              <a:buChar char="¡"/>
              <a:defRPr sz="2000" b="1">
                <a:solidFill>
                  <a:schemeClr val="tx1"/>
                </a:solidFill>
                <a:latin typeface="Arial" pitchFamily="34" charset="0"/>
                <a:cs typeface="Arial" pitchFamily="34" charset="0"/>
              </a:defRPr>
            </a:lvl6pPr>
            <a:lvl7pPr marL="2971800" indent="-228600" eaLnBrk="0" fontAlgn="base" hangingPunct="0">
              <a:spcBef>
                <a:spcPct val="15000"/>
              </a:spcBef>
              <a:spcAft>
                <a:spcPct val="15000"/>
              </a:spcAft>
              <a:buClr>
                <a:schemeClr val="accent1"/>
              </a:buClr>
              <a:buFont typeface="Wingdings 2" pitchFamily="18" charset="2"/>
              <a:buChar char="¡"/>
              <a:defRPr sz="2000" b="1">
                <a:solidFill>
                  <a:schemeClr val="tx1"/>
                </a:solidFill>
                <a:latin typeface="Arial" pitchFamily="34" charset="0"/>
                <a:cs typeface="Arial" pitchFamily="34" charset="0"/>
              </a:defRPr>
            </a:lvl7pPr>
            <a:lvl8pPr marL="3429000" indent="-228600" eaLnBrk="0" fontAlgn="base" hangingPunct="0">
              <a:spcBef>
                <a:spcPct val="15000"/>
              </a:spcBef>
              <a:spcAft>
                <a:spcPct val="15000"/>
              </a:spcAft>
              <a:buClr>
                <a:schemeClr val="accent1"/>
              </a:buClr>
              <a:buFont typeface="Wingdings 2" pitchFamily="18" charset="2"/>
              <a:buChar char="¡"/>
              <a:defRPr sz="2000" b="1">
                <a:solidFill>
                  <a:schemeClr val="tx1"/>
                </a:solidFill>
                <a:latin typeface="Arial" pitchFamily="34" charset="0"/>
                <a:cs typeface="Arial" pitchFamily="34" charset="0"/>
              </a:defRPr>
            </a:lvl8pPr>
            <a:lvl9pPr marL="3886200" indent="-228600" eaLnBrk="0" fontAlgn="base" hangingPunct="0">
              <a:spcBef>
                <a:spcPct val="15000"/>
              </a:spcBef>
              <a:spcAft>
                <a:spcPct val="15000"/>
              </a:spcAft>
              <a:buClr>
                <a:schemeClr val="accent1"/>
              </a:buClr>
              <a:buFont typeface="Wingdings 2" pitchFamily="18" charset="2"/>
              <a:buChar char="¡"/>
              <a:defRPr sz="2000" b="1">
                <a:solidFill>
                  <a:schemeClr val="tx1"/>
                </a:solidFill>
                <a:latin typeface="Arial" pitchFamily="34" charset="0"/>
                <a:cs typeface="Arial" pitchFamily="34" charset="0"/>
              </a:defRPr>
            </a:lvl9pPr>
          </a:lstStyle>
          <a:p>
            <a:pPr eaLnBrk="1" hangingPunct="1">
              <a:lnSpc>
                <a:spcPct val="100000"/>
              </a:lnSpc>
              <a:spcBef>
                <a:spcPct val="0"/>
              </a:spcBef>
              <a:buClrTx/>
              <a:buFontTx/>
              <a:buNone/>
            </a:pPr>
            <a:r>
              <a:rPr lang="en-GB" altLang="en-US" sz="1200" dirty="0" smtClean="0">
                <a:latin typeface="+mn-lt"/>
              </a:rPr>
              <a:t>Kidney </a:t>
            </a:r>
            <a:r>
              <a:rPr lang="en-GB" altLang="en-US" sz="1200" dirty="0">
                <a:latin typeface="+mn-lt"/>
              </a:rPr>
              <a:t>Disease: Improving Global Outcomes (KDIGO) Lipid Work Group. </a:t>
            </a:r>
            <a:r>
              <a:rPr lang="en-GB" altLang="en-US" sz="1200" i="1" dirty="0">
                <a:latin typeface="+mn-lt"/>
              </a:rPr>
              <a:t>Kidney </a:t>
            </a:r>
            <a:r>
              <a:rPr lang="en-GB" altLang="en-US" sz="1200" i="1" dirty="0" err="1">
                <a:latin typeface="+mn-lt"/>
              </a:rPr>
              <a:t>Int</a:t>
            </a:r>
            <a:r>
              <a:rPr lang="en-GB" altLang="en-US" sz="1200" i="1" dirty="0">
                <a:latin typeface="+mn-lt"/>
              </a:rPr>
              <a:t> Suppl</a:t>
            </a:r>
            <a:r>
              <a:rPr lang="en-GB" altLang="en-US" sz="1200" dirty="0">
                <a:latin typeface="+mn-lt"/>
              </a:rPr>
              <a:t>. 2013;3:259-305</a:t>
            </a:r>
            <a:r>
              <a:rPr lang="en-GB" altLang="en-US" sz="1200" dirty="0" smtClean="0">
                <a:latin typeface="+mn-lt"/>
              </a:rPr>
              <a:t>.</a:t>
            </a:r>
          </a:p>
          <a:p>
            <a:pPr eaLnBrk="1" hangingPunct="1">
              <a:lnSpc>
                <a:spcPct val="100000"/>
              </a:lnSpc>
              <a:spcBef>
                <a:spcPct val="0"/>
              </a:spcBef>
              <a:buClrTx/>
              <a:buNone/>
            </a:pPr>
            <a:r>
              <a:rPr lang="en-US" sz="1200" u="sng" dirty="0">
                <a:hlinkClick r:id="rId3"/>
              </a:rPr>
              <a:t>http://kdigo.org/home/2013/11/04/kdigo-announces-publication-of-guideline-on-lipid-management</a:t>
            </a:r>
            <a:r>
              <a:rPr lang="en-US" sz="1200" u="sng" dirty="0" smtClean="0">
                <a:hlinkClick r:id="rId3"/>
              </a:rPr>
              <a:t>/</a:t>
            </a:r>
            <a:endParaRPr lang="en-GB" altLang="en-US" sz="1200" dirty="0">
              <a:latin typeface="+mn-lt"/>
            </a:endParaRPr>
          </a:p>
        </p:txBody>
      </p:sp>
    </p:spTree>
    <p:extLst>
      <p:ext uri="{BB962C8B-B14F-4D97-AF65-F5344CB8AC3E}">
        <p14:creationId xmlns:p14="http://schemas.microsoft.com/office/powerpoint/2010/main" val="3432822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609600" y="457200"/>
            <a:ext cx="7772400" cy="1143000"/>
          </a:xfrm>
        </p:spPr>
        <p:txBody>
          <a:bodyPr/>
          <a:lstStyle/>
          <a:p>
            <a:r>
              <a:rPr lang="en-US" altLang="en-US" dirty="0" smtClean="0"/>
              <a:t>Lipid Disorders in CKD</a:t>
            </a:r>
          </a:p>
        </p:txBody>
      </p:sp>
      <p:pic>
        <p:nvPicPr>
          <p:cNvPr id="542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600" y="1315720"/>
            <a:ext cx="7227888"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TextBox 5"/>
          <p:cNvSpPr txBox="1">
            <a:spLocks noChangeArrowheads="1"/>
          </p:cNvSpPr>
          <p:nvPr/>
        </p:nvSpPr>
        <p:spPr bwMode="auto">
          <a:xfrm>
            <a:off x="762000" y="5029200"/>
            <a:ext cx="7848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r>
              <a:rPr lang="en-US" altLang="en-US" sz="1400" dirty="0">
                <a:latin typeface="+mj-lt"/>
              </a:rPr>
              <a:t>A 32% reduction in LDL</a:t>
            </a:r>
            <a:r>
              <a:rPr lang="en-US" altLang="en-US" sz="1400" dirty="0">
                <a:latin typeface="+mj-lt"/>
                <a:sym typeface="Wingdings" pitchFamily="2" charset="2"/>
              </a:rPr>
              <a:t></a:t>
            </a:r>
            <a:r>
              <a:rPr lang="en-US" altLang="en-US" sz="1400" dirty="0">
                <a:latin typeface="+mj-lt"/>
              </a:rPr>
              <a:t>17% reduction in primary outcome (nonfatal MI, coronary death, </a:t>
            </a:r>
            <a:r>
              <a:rPr lang="en-US" altLang="en-US" sz="1400" dirty="0" err="1">
                <a:latin typeface="+mj-lt"/>
              </a:rPr>
              <a:t>nonhemorrhagic</a:t>
            </a:r>
            <a:r>
              <a:rPr lang="en-US" altLang="en-US" sz="1400" dirty="0">
                <a:latin typeface="+mj-lt"/>
              </a:rPr>
              <a:t> stroke, arterial revascularization)</a:t>
            </a:r>
          </a:p>
          <a:p>
            <a:pPr algn="ctr"/>
            <a:endParaRPr lang="en-US" altLang="en-US" sz="1400" dirty="0">
              <a:latin typeface="+mj-lt"/>
            </a:endParaRPr>
          </a:p>
          <a:p>
            <a:pPr algn="ctr"/>
            <a:r>
              <a:rPr lang="en-US" altLang="en-US" sz="1400" dirty="0">
                <a:latin typeface="+mj-lt"/>
              </a:rPr>
              <a:t>No reduction in CKD progression, overall or CAD mortality, other individual CAD end-points</a:t>
            </a:r>
          </a:p>
        </p:txBody>
      </p:sp>
      <p:sp>
        <p:nvSpPr>
          <p:cNvPr id="54276" name="TextBox 6"/>
          <p:cNvSpPr txBox="1">
            <a:spLocks noChangeArrowheads="1"/>
          </p:cNvSpPr>
          <p:nvPr/>
        </p:nvSpPr>
        <p:spPr bwMode="auto">
          <a:xfrm>
            <a:off x="5845629" y="6443069"/>
            <a:ext cx="32766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r>
              <a:rPr lang="en-US" altLang="en-US" sz="1100" dirty="0" err="1">
                <a:latin typeface="+mn-lt"/>
              </a:rPr>
              <a:t>Baigent</a:t>
            </a:r>
            <a:r>
              <a:rPr lang="en-US" altLang="en-US" sz="1100" dirty="0">
                <a:latin typeface="+mn-lt"/>
              </a:rPr>
              <a:t> C, et al.  </a:t>
            </a:r>
            <a:r>
              <a:rPr lang="en-US" sz="1100" dirty="0">
                <a:latin typeface="+mn-lt"/>
              </a:rPr>
              <a:t>Study of Heart and Renal Protection (SHARP). </a:t>
            </a:r>
            <a:r>
              <a:rPr lang="en-US" altLang="en-US" sz="1100" i="1" dirty="0">
                <a:latin typeface="+mn-lt"/>
              </a:rPr>
              <a:t>Lancet.</a:t>
            </a:r>
            <a:r>
              <a:rPr lang="en-US" altLang="en-US" sz="1100" dirty="0">
                <a:latin typeface="+mn-lt"/>
              </a:rPr>
              <a:t> 2011;11:60739-60743.</a:t>
            </a:r>
          </a:p>
        </p:txBody>
      </p:sp>
    </p:spTree>
    <p:extLst>
      <p:ext uri="{BB962C8B-B14F-4D97-AF65-F5344CB8AC3E}">
        <p14:creationId xmlns:p14="http://schemas.microsoft.com/office/powerpoint/2010/main" val="91751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1162"/>
            <a:ext cx="8229600" cy="884238"/>
          </a:xfrm>
        </p:spPr>
        <p:txBody>
          <a:bodyPr>
            <a:noAutofit/>
          </a:bodyPr>
          <a:lstStyle/>
          <a:p>
            <a:r>
              <a:rPr lang="en-US" altLang="en-US" sz="3200" dirty="0" smtClean="0"/>
              <a:t>10-Year Coronary Risk Based on Age and Other Patient Characteristics</a:t>
            </a:r>
            <a:endParaRPr lang="en-US" sz="3200"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088" y="1376529"/>
            <a:ext cx="8742362" cy="3552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p:cNvSpPr txBox="1">
            <a:spLocks/>
          </p:cNvSpPr>
          <p:nvPr/>
        </p:nvSpPr>
        <p:spPr bwMode="auto">
          <a:xfrm>
            <a:off x="1166035" y="5682575"/>
            <a:ext cx="3863165" cy="104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280988" indent="-280988" algn="l" rtl="0" eaLnBrk="0" fontAlgn="base" hangingPunct="0">
              <a:lnSpc>
                <a:spcPct val="90000"/>
              </a:lnSpc>
              <a:spcBef>
                <a:spcPct val="50000"/>
              </a:spcBef>
              <a:spcAft>
                <a:spcPct val="0"/>
              </a:spcAft>
              <a:buClr>
                <a:srgbClr val="33CCFF"/>
              </a:buClr>
              <a:buFont typeface="Symbol" pitchFamily="18" charset="2"/>
              <a:buChar char="·"/>
              <a:defRPr sz="2800">
                <a:solidFill>
                  <a:schemeClr val="tx1"/>
                </a:solidFill>
                <a:latin typeface="+mn-lt"/>
                <a:ea typeface="+mn-ea"/>
                <a:cs typeface="+mn-cs"/>
              </a:defRPr>
            </a:lvl1pPr>
            <a:lvl2pPr marL="742950" indent="-347663" algn="l" rtl="0" eaLnBrk="0" fontAlgn="base" hangingPunct="0">
              <a:lnSpc>
                <a:spcPct val="90000"/>
              </a:lnSpc>
              <a:spcBef>
                <a:spcPct val="25000"/>
              </a:spcBef>
              <a:spcAft>
                <a:spcPct val="0"/>
              </a:spcAft>
              <a:buClr>
                <a:srgbClr val="FFFF00"/>
              </a:buClr>
              <a:buChar char="–"/>
              <a:defRPr sz="2600">
                <a:solidFill>
                  <a:schemeClr val="tx1"/>
                </a:solidFill>
                <a:latin typeface="+mn-lt"/>
                <a:cs typeface="+mn-cs"/>
              </a:defRPr>
            </a:lvl2pPr>
            <a:lvl3pPr marL="1203325" indent="-290513" algn="l" rtl="0" eaLnBrk="0" fontAlgn="base" hangingPunct="0">
              <a:lnSpc>
                <a:spcPct val="90000"/>
              </a:lnSpc>
              <a:spcBef>
                <a:spcPct val="25000"/>
              </a:spcBef>
              <a:spcAft>
                <a:spcPct val="0"/>
              </a:spcAft>
              <a:buClr>
                <a:schemeClr val="tx1"/>
              </a:buClr>
              <a:buFont typeface="Symbol" pitchFamily="18" charset="2"/>
              <a:buChar char="·"/>
              <a:defRPr sz="2200">
                <a:solidFill>
                  <a:schemeClr val="tx1"/>
                </a:solidFill>
                <a:latin typeface="+mn-lt"/>
                <a:cs typeface="+mn-cs"/>
              </a:defRPr>
            </a:lvl3pPr>
            <a:lvl4pPr marL="1600200" indent="-228600" algn="l" rtl="0" eaLnBrk="0" fontAlgn="base" hangingPunct="0">
              <a:lnSpc>
                <a:spcPct val="90000"/>
              </a:lnSpc>
              <a:spcBef>
                <a:spcPct val="25000"/>
              </a:spcBef>
              <a:spcAft>
                <a:spcPct val="0"/>
              </a:spcAft>
              <a:buClr>
                <a:schemeClr val="tx1"/>
              </a:buClr>
              <a:buFont typeface="Symbol" pitchFamily="18" charset="2"/>
              <a:buChar char="·"/>
              <a:defRPr sz="2200">
                <a:solidFill>
                  <a:schemeClr val="tx1"/>
                </a:solidFill>
                <a:latin typeface="+mn-lt"/>
                <a:cs typeface="+mn-cs"/>
              </a:defRPr>
            </a:lvl4pPr>
            <a:lvl5pPr marL="2057400" indent="-228600" algn="l" rtl="0" eaLnBrk="0" fontAlgn="base" hangingPunct="0">
              <a:spcBef>
                <a:spcPct val="15000"/>
              </a:spcBef>
              <a:spcAft>
                <a:spcPct val="15000"/>
              </a:spcAft>
              <a:buClr>
                <a:schemeClr val="accent1"/>
              </a:buClr>
              <a:buFont typeface="Wingdings 2" pitchFamily="18" charset="2"/>
              <a:buChar char="¡"/>
              <a:defRPr sz="2000" b="1">
                <a:solidFill>
                  <a:schemeClr val="tx1"/>
                </a:solidFill>
                <a:latin typeface="+mn-lt"/>
                <a:cs typeface="+mn-cs"/>
              </a:defRPr>
            </a:lvl5pPr>
            <a:lvl6pPr marL="2514600" indent="-228600" algn="l" rtl="0" fontAlgn="base">
              <a:spcBef>
                <a:spcPct val="15000"/>
              </a:spcBef>
              <a:spcAft>
                <a:spcPct val="15000"/>
              </a:spcAft>
              <a:buClr>
                <a:schemeClr val="accent1"/>
              </a:buClr>
              <a:buFont typeface="Wingdings 2" pitchFamily="18" charset="2"/>
              <a:buChar char="¡"/>
              <a:defRPr sz="2000" b="1">
                <a:solidFill>
                  <a:schemeClr val="tx1"/>
                </a:solidFill>
                <a:latin typeface="+mn-lt"/>
                <a:cs typeface="+mn-cs"/>
              </a:defRPr>
            </a:lvl6pPr>
            <a:lvl7pPr marL="2971800" indent="-228600" algn="l" rtl="0" fontAlgn="base">
              <a:spcBef>
                <a:spcPct val="15000"/>
              </a:spcBef>
              <a:spcAft>
                <a:spcPct val="15000"/>
              </a:spcAft>
              <a:buClr>
                <a:schemeClr val="accent1"/>
              </a:buClr>
              <a:buFont typeface="Wingdings 2" pitchFamily="18" charset="2"/>
              <a:buChar char="¡"/>
              <a:defRPr sz="2000" b="1">
                <a:solidFill>
                  <a:schemeClr val="tx1"/>
                </a:solidFill>
                <a:latin typeface="+mn-lt"/>
                <a:cs typeface="+mn-cs"/>
              </a:defRPr>
            </a:lvl7pPr>
            <a:lvl8pPr marL="3429000" indent="-228600" algn="l" rtl="0" fontAlgn="base">
              <a:spcBef>
                <a:spcPct val="15000"/>
              </a:spcBef>
              <a:spcAft>
                <a:spcPct val="15000"/>
              </a:spcAft>
              <a:buClr>
                <a:schemeClr val="accent1"/>
              </a:buClr>
              <a:buFont typeface="Wingdings 2" pitchFamily="18" charset="2"/>
              <a:buChar char="¡"/>
              <a:defRPr sz="2000" b="1">
                <a:solidFill>
                  <a:schemeClr val="tx1"/>
                </a:solidFill>
                <a:latin typeface="+mn-lt"/>
                <a:cs typeface="+mn-cs"/>
              </a:defRPr>
            </a:lvl8pPr>
            <a:lvl9pPr marL="3886200" indent="-228600" algn="l" rtl="0" fontAlgn="base">
              <a:spcBef>
                <a:spcPct val="15000"/>
              </a:spcBef>
              <a:spcAft>
                <a:spcPct val="15000"/>
              </a:spcAft>
              <a:buClr>
                <a:schemeClr val="accent1"/>
              </a:buClr>
              <a:buFont typeface="Wingdings 2" pitchFamily="18" charset="2"/>
              <a:buChar char="¡"/>
              <a:defRPr sz="2000" b="1">
                <a:solidFill>
                  <a:schemeClr val="tx1"/>
                </a:solidFill>
                <a:latin typeface="+mn-lt"/>
                <a:cs typeface="+mn-cs"/>
              </a:defRPr>
            </a:lvl9pPr>
          </a:lstStyle>
          <a:p>
            <a:pPr marL="0" indent="0">
              <a:buFont typeface="Symbol" pitchFamily="18" charset="2"/>
              <a:buNone/>
              <a:defRPr/>
            </a:pPr>
            <a:r>
              <a:rPr lang="en-US" sz="1200" b="1" kern="0" dirty="0" smtClean="0"/>
              <a:t>CABG</a:t>
            </a:r>
            <a:r>
              <a:rPr lang="en-US" sz="1200" kern="0" dirty="0" smtClean="0"/>
              <a:t>, coronary artery bypass grafting; </a:t>
            </a:r>
            <a:r>
              <a:rPr lang="en-US" sz="1200" b="1" kern="0" dirty="0" smtClean="0"/>
              <a:t>CHD</a:t>
            </a:r>
            <a:r>
              <a:rPr lang="en-US" sz="1200" kern="0" dirty="0" smtClean="0"/>
              <a:t>, coronary heart disease; </a:t>
            </a:r>
            <a:r>
              <a:rPr lang="en-US" sz="1200" b="1" kern="0" dirty="0" smtClean="0"/>
              <a:t>CKD</a:t>
            </a:r>
            <a:r>
              <a:rPr lang="en-US" sz="1200" kern="0" dirty="0" smtClean="0"/>
              <a:t>, chronic kidney disease; </a:t>
            </a:r>
            <a:r>
              <a:rPr lang="en-US" sz="1200" b="1" kern="0" dirty="0" smtClean="0"/>
              <a:t>CVA</a:t>
            </a:r>
            <a:r>
              <a:rPr lang="en-US" sz="1200" kern="0" dirty="0" smtClean="0"/>
              <a:t>, cerebrovascular accident; </a:t>
            </a:r>
            <a:r>
              <a:rPr lang="en-US" sz="1200" b="1" kern="0" dirty="0" smtClean="0"/>
              <a:t>DM</a:t>
            </a:r>
            <a:r>
              <a:rPr lang="en-US" sz="1200" kern="0" dirty="0" smtClean="0"/>
              <a:t>, diabetes mellitus; </a:t>
            </a:r>
            <a:r>
              <a:rPr lang="en-US" sz="1200" b="1" kern="0" dirty="0" smtClean="0"/>
              <a:t>MI</a:t>
            </a:r>
            <a:r>
              <a:rPr lang="en-US" sz="1200" kern="0" dirty="0" smtClean="0"/>
              <a:t>, myocardial infarction; </a:t>
            </a:r>
            <a:r>
              <a:rPr lang="en-US" sz="1200" b="1" kern="0" dirty="0" smtClean="0"/>
              <a:t>PTCA</a:t>
            </a:r>
            <a:r>
              <a:rPr lang="en-US" sz="1200" kern="0" dirty="0" smtClean="0"/>
              <a:t>, percutaneous transluminal coronary angioplasty; </a:t>
            </a:r>
            <a:r>
              <a:rPr lang="en-US" sz="1200" b="1" kern="0" dirty="0" smtClean="0"/>
              <a:t>TIA</a:t>
            </a:r>
            <a:r>
              <a:rPr lang="en-US" sz="1200" kern="0" dirty="0" smtClean="0"/>
              <a:t>, transient ischemic attack.</a:t>
            </a:r>
            <a:endParaRPr lang="en-US" altLang="en-US" sz="1200" kern="0" dirty="0" smtClean="0"/>
          </a:p>
        </p:txBody>
      </p:sp>
      <p:sp>
        <p:nvSpPr>
          <p:cNvPr id="8" name="TextBox 90"/>
          <p:cNvSpPr txBox="1">
            <a:spLocks noChangeArrowheads="1"/>
          </p:cNvSpPr>
          <p:nvPr/>
        </p:nvSpPr>
        <p:spPr bwMode="auto">
          <a:xfrm>
            <a:off x="5237229" y="5645675"/>
            <a:ext cx="380523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buClr>
                <a:srgbClr val="33CCFF"/>
              </a:buClr>
              <a:buFont typeface="Symbol" pitchFamily="18" charset="2"/>
              <a:buChar char="·"/>
              <a:defRPr sz="2800">
                <a:solidFill>
                  <a:schemeClr val="tx1"/>
                </a:solidFill>
                <a:latin typeface="Arial" pitchFamily="34" charset="0"/>
                <a:cs typeface="Arial" pitchFamily="34" charset="0"/>
              </a:defRPr>
            </a:lvl1pPr>
            <a:lvl2pPr marL="742950" indent="-285750" eaLnBrk="0" hangingPunct="0">
              <a:lnSpc>
                <a:spcPct val="90000"/>
              </a:lnSpc>
              <a:spcBef>
                <a:spcPct val="25000"/>
              </a:spcBef>
              <a:buClr>
                <a:srgbClr val="FFFF00"/>
              </a:buClr>
              <a:buChar char="–"/>
              <a:defRPr sz="2600">
                <a:solidFill>
                  <a:schemeClr val="tx1"/>
                </a:solidFill>
                <a:latin typeface="Arial" pitchFamily="34" charset="0"/>
                <a:cs typeface="Arial" pitchFamily="34" charset="0"/>
              </a:defRPr>
            </a:lvl2pPr>
            <a:lvl3pPr marL="1143000" indent="-228600" eaLnBrk="0" hangingPunct="0">
              <a:lnSpc>
                <a:spcPct val="90000"/>
              </a:lnSpc>
              <a:spcBef>
                <a:spcPct val="25000"/>
              </a:spcBef>
              <a:buClr>
                <a:schemeClr val="tx1"/>
              </a:buClr>
              <a:buFont typeface="Symbol" pitchFamily="18" charset="2"/>
              <a:buChar char="·"/>
              <a:defRPr sz="2200">
                <a:solidFill>
                  <a:schemeClr val="tx1"/>
                </a:solidFill>
                <a:latin typeface="Arial" pitchFamily="34" charset="0"/>
                <a:cs typeface="Arial" pitchFamily="34" charset="0"/>
              </a:defRPr>
            </a:lvl3pPr>
            <a:lvl4pPr marL="1600200" indent="-228600" eaLnBrk="0" hangingPunct="0">
              <a:lnSpc>
                <a:spcPct val="90000"/>
              </a:lnSpc>
              <a:spcBef>
                <a:spcPct val="25000"/>
              </a:spcBef>
              <a:buClr>
                <a:schemeClr val="tx1"/>
              </a:buClr>
              <a:buFont typeface="Symbol" pitchFamily="18" charset="2"/>
              <a:buChar char="·"/>
              <a:defRPr sz="2200">
                <a:solidFill>
                  <a:schemeClr val="tx1"/>
                </a:solidFill>
                <a:latin typeface="Arial" pitchFamily="34" charset="0"/>
                <a:cs typeface="Arial" pitchFamily="34" charset="0"/>
              </a:defRPr>
            </a:lvl4pPr>
            <a:lvl5pPr marL="2057400" indent="-228600" eaLnBrk="0" hangingPunct="0">
              <a:spcBef>
                <a:spcPct val="15000"/>
              </a:spcBef>
              <a:spcAft>
                <a:spcPct val="15000"/>
              </a:spcAft>
              <a:buClr>
                <a:schemeClr val="accent1"/>
              </a:buClr>
              <a:buFont typeface="Wingdings 2" pitchFamily="18" charset="2"/>
              <a:buChar char="¡"/>
              <a:defRPr sz="2000" b="1">
                <a:solidFill>
                  <a:schemeClr val="tx1"/>
                </a:solidFill>
                <a:latin typeface="Arial" pitchFamily="34" charset="0"/>
                <a:cs typeface="Arial" pitchFamily="34" charset="0"/>
              </a:defRPr>
            </a:lvl5pPr>
            <a:lvl6pPr marL="2514600" indent="-228600" eaLnBrk="0" fontAlgn="base" hangingPunct="0">
              <a:spcBef>
                <a:spcPct val="15000"/>
              </a:spcBef>
              <a:spcAft>
                <a:spcPct val="15000"/>
              </a:spcAft>
              <a:buClr>
                <a:schemeClr val="accent1"/>
              </a:buClr>
              <a:buFont typeface="Wingdings 2" pitchFamily="18" charset="2"/>
              <a:buChar char="¡"/>
              <a:defRPr sz="2000" b="1">
                <a:solidFill>
                  <a:schemeClr val="tx1"/>
                </a:solidFill>
                <a:latin typeface="Arial" pitchFamily="34" charset="0"/>
                <a:cs typeface="Arial" pitchFamily="34" charset="0"/>
              </a:defRPr>
            </a:lvl6pPr>
            <a:lvl7pPr marL="2971800" indent="-228600" eaLnBrk="0" fontAlgn="base" hangingPunct="0">
              <a:spcBef>
                <a:spcPct val="15000"/>
              </a:spcBef>
              <a:spcAft>
                <a:spcPct val="15000"/>
              </a:spcAft>
              <a:buClr>
                <a:schemeClr val="accent1"/>
              </a:buClr>
              <a:buFont typeface="Wingdings 2" pitchFamily="18" charset="2"/>
              <a:buChar char="¡"/>
              <a:defRPr sz="2000" b="1">
                <a:solidFill>
                  <a:schemeClr val="tx1"/>
                </a:solidFill>
                <a:latin typeface="Arial" pitchFamily="34" charset="0"/>
                <a:cs typeface="Arial" pitchFamily="34" charset="0"/>
              </a:defRPr>
            </a:lvl7pPr>
            <a:lvl8pPr marL="3429000" indent="-228600" eaLnBrk="0" fontAlgn="base" hangingPunct="0">
              <a:spcBef>
                <a:spcPct val="15000"/>
              </a:spcBef>
              <a:spcAft>
                <a:spcPct val="15000"/>
              </a:spcAft>
              <a:buClr>
                <a:schemeClr val="accent1"/>
              </a:buClr>
              <a:buFont typeface="Wingdings 2" pitchFamily="18" charset="2"/>
              <a:buChar char="¡"/>
              <a:defRPr sz="2000" b="1">
                <a:solidFill>
                  <a:schemeClr val="tx1"/>
                </a:solidFill>
                <a:latin typeface="Arial" pitchFamily="34" charset="0"/>
                <a:cs typeface="Arial" pitchFamily="34" charset="0"/>
              </a:defRPr>
            </a:lvl8pPr>
            <a:lvl9pPr marL="3886200" indent="-228600" eaLnBrk="0" fontAlgn="base" hangingPunct="0">
              <a:spcBef>
                <a:spcPct val="15000"/>
              </a:spcBef>
              <a:spcAft>
                <a:spcPct val="15000"/>
              </a:spcAft>
              <a:buClr>
                <a:schemeClr val="accent1"/>
              </a:buClr>
              <a:buFont typeface="Wingdings 2" pitchFamily="18" charset="2"/>
              <a:buChar char="¡"/>
              <a:defRPr sz="2000" b="1">
                <a:solidFill>
                  <a:schemeClr val="tx1"/>
                </a:solidFill>
                <a:latin typeface="Arial" pitchFamily="34" charset="0"/>
                <a:cs typeface="Arial" pitchFamily="34" charset="0"/>
              </a:defRPr>
            </a:lvl9pPr>
          </a:lstStyle>
          <a:p>
            <a:pPr eaLnBrk="1" hangingPunct="1">
              <a:lnSpc>
                <a:spcPct val="100000"/>
              </a:lnSpc>
              <a:spcBef>
                <a:spcPct val="0"/>
              </a:spcBef>
              <a:buClrTx/>
              <a:buFontTx/>
              <a:buNone/>
            </a:pPr>
            <a:r>
              <a:rPr lang="en-GB" altLang="en-US" sz="1200" dirty="0" smtClean="0">
                <a:latin typeface="+mn-lt"/>
              </a:rPr>
              <a:t>1) Kidney </a:t>
            </a:r>
            <a:r>
              <a:rPr lang="en-GB" altLang="en-US" sz="1200" dirty="0">
                <a:latin typeface="+mn-lt"/>
              </a:rPr>
              <a:t>Disease: Improving Global Outcomes (KDIGO) Lipid Work Group. </a:t>
            </a:r>
            <a:r>
              <a:rPr lang="en-GB" altLang="en-US" sz="1200" i="1" dirty="0">
                <a:latin typeface="+mn-lt"/>
              </a:rPr>
              <a:t>Kidney </a:t>
            </a:r>
            <a:r>
              <a:rPr lang="en-GB" altLang="en-US" sz="1200" i="1" dirty="0" err="1">
                <a:latin typeface="+mn-lt"/>
              </a:rPr>
              <a:t>Int</a:t>
            </a:r>
            <a:r>
              <a:rPr lang="en-GB" altLang="en-US" sz="1200" i="1" dirty="0">
                <a:latin typeface="+mn-lt"/>
              </a:rPr>
              <a:t> Suppl</a:t>
            </a:r>
            <a:r>
              <a:rPr lang="en-GB" altLang="en-US" sz="1200" dirty="0">
                <a:latin typeface="+mn-lt"/>
              </a:rPr>
              <a:t>. 2013;3:259-305.</a:t>
            </a:r>
          </a:p>
          <a:p>
            <a:pPr eaLnBrk="1" hangingPunct="1">
              <a:lnSpc>
                <a:spcPct val="100000"/>
              </a:lnSpc>
              <a:spcBef>
                <a:spcPct val="0"/>
              </a:spcBef>
              <a:buClrTx/>
              <a:buFontTx/>
              <a:buNone/>
            </a:pPr>
            <a:r>
              <a:rPr lang="en-GB" altLang="en-US" sz="1200" dirty="0" smtClean="0">
                <a:latin typeface="+mn-lt"/>
              </a:rPr>
              <a:t>2) </a:t>
            </a:r>
            <a:r>
              <a:rPr lang="en-GB" altLang="en-US" sz="1200" dirty="0" err="1" smtClean="0">
                <a:latin typeface="+mn-lt"/>
              </a:rPr>
              <a:t>Hemmelgarn</a:t>
            </a:r>
            <a:r>
              <a:rPr lang="en-GB" altLang="en-US" sz="1200" dirty="0" smtClean="0">
                <a:latin typeface="+mn-lt"/>
              </a:rPr>
              <a:t> </a:t>
            </a:r>
            <a:r>
              <a:rPr lang="en-GB" altLang="en-US" sz="1200" dirty="0">
                <a:latin typeface="+mn-lt"/>
              </a:rPr>
              <a:t>BR, et al.</a:t>
            </a:r>
            <a:r>
              <a:rPr lang="en-US" altLang="en-US" sz="1200" dirty="0">
                <a:latin typeface="+mn-lt"/>
              </a:rPr>
              <a:t> Overview of the </a:t>
            </a:r>
            <a:r>
              <a:rPr lang="en-US" altLang="en-US" sz="1200" dirty="0" err="1">
                <a:latin typeface="+mn-lt"/>
              </a:rPr>
              <a:t>alberta</a:t>
            </a:r>
            <a:r>
              <a:rPr lang="en-US" altLang="en-US" sz="1200" dirty="0">
                <a:latin typeface="+mn-lt"/>
              </a:rPr>
              <a:t> kidney disease network.</a:t>
            </a:r>
            <a:r>
              <a:rPr lang="en-GB" altLang="en-US" sz="1200" dirty="0">
                <a:latin typeface="+mn-lt"/>
              </a:rPr>
              <a:t> </a:t>
            </a:r>
            <a:r>
              <a:rPr lang="en-GB" altLang="en-US" sz="1200" i="1" dirty="0">
                <a:latin typeface="+mn-lt"/>
              </a:rPr>
              <a:t>BMC </a:t>
            </a:r>
            <a:r>
              <a:rPr lang="en-GB" altLang="en-US" sz="1200" i="1" dirty="0" err="1">
                <a:latin typeface="+mn-lt"/>
              </a:rPr>
              <a:t>Nephrol</a:t>
            </a:r>
            <a:r>
              <a:rPr lang="en-GB" altLang="en-US" sz="1200" dirty="0">
                <a:latin typeface="+mn-lt"/>
              </a:rPr>
              <a:t>. 2009:30:10.</a:t>
            </a:r>
          </a:p>
        </p:txBody>
      </p:sp>
      <p:sp>
        <p:nvSpPr>
          <p:cNvPr id="9" name="Content Placeholder 2"/>
          <p:cNvSpPr>
            <a:spLocks noGrp="1"/>
          </p:cNvSpPr>
          <p:nvPr>
            <p:ph idx="1"/>
          </p:nvPr>
        </p:nvSpPr>
        <p:spPr>
          <a:xfrm>
            <a:off x="1309302" y="4946650"/>
            <a:ext cx="6667379" cy="539750"/>
          </a:xfrm>
        </p:spPr>
        <p:txBody>
          <a:bodyPr/>
          <a:lstStyle/>
          <a:p>
            <a:pPr marL="0" indent="0">
              <a:buFont typeface="Symbol" pitchFamily="18" charset="2"/>
              <a:buNone/>
            </a:pPr>
            <a:r>
              <a:rPr lang="en-US" altLang="en-US" sz="1400" dirty="0" smtClean="0"/>
              <a:t>Future 10-year coronary risk based on various patient characteristics. Data are unadjusted rates from 1,268,029 participants in the Alberta Kidney Disease cohort.</a:t>
            </a:r>
            <a:r>
              <a:rPr lang="en-US" altLang="en-US" sz="1400" baseline="30000" dirty="0" smtClean="0"/>
              <a:t>1,2</a:t>
            </a:r>
            <a:r>
              <a:rPr lang="en-US" altLang="en-US" sz="1400" dirty="0" smtClean="0"/>
              <a:t> </a:t>
            </a:r>
          </a:p>
        </p:txBody>
      </p:sp>
    </p:spTree>
    <p:extLst>
      <p:ext uri="{BB962C8B-B14F-4D97-AF65-F5344CB8AC3E}">
        <p14:creationId xmlns:p14="http://schemas.microsoft.com/office/powerpoint/2010/main" val="2330844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229600" cy="884238"/>
          </a:xfrm>
        </p:spPr>
        <p:txBody>
          <a:bodyPr>
            <a:normAutofit/>
          </a:bodyPr>
          <a:lstStyle/>
          <a:p>
            <a:r>
              <a:rPr lang="en-US" sz="3500" dirty="0" smtClean="0"/>
              <a:t>Case Question 1</a:t>
            </a:r>
            <a:endParaRPr lang="en-US" sz="3500" dirty="0"/>
          </a:p>
        </p:txBody>
      </p:sp>
      <p:sp>
        <p:nvSpPr>
          <p:cNvPr id="3" name="Content Placeholder 2"/>
          <p:cNvSpPr>
            <a:spLocks noGrp="1"/>
          </p:cNvSpPr>
          <p:nvPr>
            <p:ph idx="1"/>
          </p:nvPr>
        </p:nvSpPr>
        <p:spPr>
          <a:xfrm>
            <a:off x="685800" y="1143000"/>
            <a:ext cx="7620000" cy="4724400"/>
          </a:xfrm>
        </p:spPr>
        <p:txBody>
          <a:bodyPr>
            <a:noAutofit/>
          </a:bodyPr>
          <a:lstStyle/>
          <a:p>
            <a:pPr marL="0" indent="0">
              <a:buNone/>
            </a:pPr>
            <a:r>
              <a:rPr lang="en-US" sz="1800" dirty="0" smtClean="0"/>
              <a:t>A 55 </a:t>
            </a:r>
            <a:r>
              <a:rPr lang="en-US" sz="1800" dirty="0"/>
              <a:t>year-old Caucasian-American man, with a history of </a:t>
            </a:r>
            <a:r>
              <a:rPr lang="en-US" sz="1800" dirty="0" smtClean="0"/>
              <a:t>type 2 diabetes (15 years), hypertension (3 years) </a:t>
            </a:r>
            <a:r>
              <a:rPr lang="en-US" sz="1800" dirty="0"/>
              <a:t>dyslipidemia </a:t>
            </a:r>
            <a:r>
              <a:rPr lang="en-US" sz="1800" dirty="0" smtClean="0"/>
              <a:t>(5 years) and cardiovascular </a:t>
            </a:r>
            <a:r>
              <a:rPr lang="en-US" sz="1800" dirty="0"/>
              <a:t>disease (myocardial infarction </a:t>
            </a:r>
            <a:r>
              <a:rPr lang="en-US" sz="1800" dirty="0" smtClean="0"/>
              <a:t>3 years ago). He was recently diagnosed with CKD. His most recent labs reveal an </a:t>
            </a:r>
            <a:r>
              <a:rPr lang="en-US" sz="1800" dirty="0" err="1" smtClean="0"/>
              <a:t>eGFR</a:t>
            </a:r>
            <a:r>
              <a:rPr lang="en-US" sz="1800" dirty="0" smtClean="0"/>
              <a:t> </a:t>
            </a:r>
            <a:r>
              <a:rPr lang="en-US" sz="1800" dirty="0"/>
              <a:t>of </a:t>
            </a:r>
            <a:r>
              <a:rPr lang="en-US" sz="1800" dirty="0" smtClean="0"/>
              <a:t>45 ml/min/1.73m</a:t>
            </a:r>
            <a:r>
              <a:rPr lang="en-US" sz="1800" baseline="30000" dirty="0" smtClean="0"/>
              <a:t>2</a:t>
            </a:r>
            <a:r>
              <a:rPr lang="en-US" sz="1800" dirty="0" smtClean="0"/>
              <a:t> and </a:t>
            </a:r>
            <a:r>
              <a:rPr lang="en-US" sz="1800" dirty="0"/>
              <a:t>an ACR of </a:t>
            </a:r>
            <a:r>
              <a:rPr lang="en-US" sz="1800" dirty="0" smtClean="0"/>
              <a:t>38 </a:t>
            </a:r>
            <a:r>
              <a:rPr lang="en-US" sz="1800" dirty="0"/>
              <a:t>mg/g. Which </a:t>
            </a:r>
            <a:r>
              <a:rPr lang="en-US" sz="1800" dirty="0" smtClean="0"/>
              <a:t>of the following should be avoided?</a:t>
            </a:r>
          </a:p>
          <a:p>
            <a:pPr marL="0" indent="0">
              <a:buNone/>
            </a:pPr>
            <a:endParaRPr lang="en-US" sz="1800" dirty="0"/>
          </a:p>
          <a:p>
            <a:pPr marL="0" indent="0">
              <a:buNone/>
            </a:pPr>
            <a:r>
              <a:rPr lang="en-US" sz="1800" dirty="0" smtClean="0"/>
              <a:t>A. ACE </a:t>
            </a:r>
            <a:r>
              <a:rPr lang="en-US" sz="1800" dirty="0"/>
              <a:t>and ARB in </a:t>
            </a:r>
            <a:r>
              <a:rPr lang="en-US" sz="1800" dirty="0" smtClean="0"/>
              <a:t>combination</a:t>
            </a:r>
          </a:p>
          <a:p>
            <a:pPr marL="0" indent="0">
              <a:buNone/>
            </a:pPr>
            <a:endParaRPr lang="en-US" sz="1800" dirty="0"/>
          </a:p>
          <a:p>
            <a:pPr marL="0" indent="0">
              <a:buNone/>
            </a:pPr>
            <a:r>
              <a:rPr lang="en-US" sz="1800" dirty="0" smtClean="0"/>
              <a:t>B. Daily low-dose aspirin</a:t>
            </a:r>
          </a:p>
          <a:p>
            <a:pPr marL="0" indent="0">
              <a:buNone/>
            </a:pPr>
            <a:endParaRPr lang="en-US" sz="1800" dirty="0" smtClean="0"/>
          </a:p>
          <a:p>
            <a:pPr marL="0" indent="0">
              <a:buNone/>
            </a:pPr>
            <a:r>
              <a:rPr lang="en-US" sz="1800" dirty="0" smtClean="0"/>
              <a:t>C. NSAIDs</a:t>
            </a:r>
          </a:p>
          <a:p>
            <a:pPr marL="0" indent="0">
              <a:buNone/>
            </a:pPr>
            <a:endParaRPr lang="en-US" sz="1800" dirty="0"/>
          </a:p>
          <a:p>
            <a:pPr marL="0" indent="0">
              <a:buNone/>
            </a:pPr>
            <a:r>
              <a:rPr lang="en-US" sz="1800" dirty="0" smtClean="0"/>
              <a:t>D. Statins</a:t>
            </a:r>
          </a:p>
          <a:p>
            <a:pPr marL="0" indent="0">
              <a:buNone/>
            </a:pPr>
            <a:endParaRPr lang="en-US" sz="1800" dirty="0"/>
          </a:p>
          <a:p>
            <a:pPr marL="0" indent="0">
              <a:buNone/>
            </a:pPr>
            <a:r>
              <a:rPr lang="en-US" sz="1800" dirty="0" smtClean="0"/>
              <a:t>E. A and C</a:t>
            </a:r>
          </a:p>
        </p:txBody>
      </p:sp>
    </p:spTree>
    <p:extLst>
      <p:ext uri="{BB962C8B-B14F-4D97-AF65-F5344CB8AC3E}">
        <p14:creationId xmlns:p14="http://schemas.microsoft.com/office/powerpoint/2010/main" val="361929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17928" y="2286000"/>
            <a:ext cx="5021072" cy="1371600"/>
          </a:xfrm>
        </p:spPr>
        <p:txBody>
          <a:bodyPr>
            <a:normAutofit fontScale="90000"/>
          </a:bodyPr>
          <a:lstStyle/>
          <a:p>
            <a:pPr algn="ctr"/>
            <a:r>
              <a:rPr lang="en-US" dirty="0" smtClean="0"/>
              <a:t>Overview of Managing CKD Complications</a:t>
            </a:r>
            <a:endParaRPr lang="en-US" dirty="0"/>
          </a:p>
        </p:txBody>
      </p:sp>
    </p:spTree>
    <p:extLst>
      <p:ext uri="{BB962C8B-B14F-4D97-AF65-F5344CB8AC3E}">
        <p14:creationId xmlns:p14="http://schemas.microsoft.com/office/powerpoint/2010/main" val="3886492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ChangeArrowheads="1"/>
          </p:cNvSpPr>
          <p:nvPr>
            <p:ph type="title"/>
          </p:nvPr>
        </p:nvSpPr>
        <p:spPr>
          <a:xfrm>
            <a:off x="304800" y="417513"/>
            <a:ext cx="8305800" cy="954087"/>
          </a:xfrm>
        </p:spPr>
        <p:txBody>
          <a:bodyPr>
            <a:noAutofit/>
          </a:bodyPr>
          <a:lstStyle/>
          <a:p>
            <a:pPr>
              <a:defRPr/>
            </a:pPr>
            <a:r>
              <a:rPr lang="en-US" sz="3400" dirty="0"/>
              <a:t>Complications of </a:t>
            </a:r>
            <a:r>
              <a:rPr lang="en-US" sz="3400" dirty="0" smtClean="0"/>
              <a:t>Kidney Failure Start </a:t>
            </a:r>
            <a:r>
              <a:rPr lang="en-US" sz="3400" dirty="0"/>
              <a:t>in Stage 3 and </a:t>
            </a:r>
            <a:r>
              <a:rPr lang="en-US" sz="3400" dirty="0" smtClean="0"/>
              <a:t>Progress</a:t>
            </a:r>
            <a:endParaRPr lang="en-US" sz="3400" dirty="0"/>
          </a:p>
        </p:txBody>
      </p:sp>
      <p:sp>
        <p:nvSpPr>
          <p:cNvPr id="10243" name="Text Box 3"/>
          <p:cNvSpPr txBox="1">
            <a:spLocks noChangeArrowheads="1"/>
          </p:cNvSpPr>
          <p:nvPr/>
        </p:nvSpPr>
        <p:spPr bwMode="auto">
          <a:xfrm>
            <a:off x="3505200" y="3798887"/>
            <a:ext cx="1774845" cy="369332"/>
          </a:xfrm>
          <a:prstGeom prst="rect">
            <a:avLst/>
          </a:prstGeom>
          <a:solidFill>
            <a:srgbClr val="FFCC00"/>
          </a:solidFill>
          <a:ln w="9525" algn="ctr">
            <a:solidFill>
              <a:schemeClr val="tx1"/>
            </a:solidFill>
            <a:miter lim="800000"/>
            <a:headEnd/>
            <a:tailEnd/>
          </a:ln>
        </p:spPr>
        <p:txBody>
          <a:bodyPr wrap="none" anchor="ctr"/>
          <a:lstStyle>
            <a:defPPr>
              <a:defRPr lang="en-US"/>
            </a:defPPr>
            <a:lvl1pPr fontAlgn="base">
              <a:spcBef>
                <a:spcPct val="0"/>
              </a:spcBef>
              <a:spcAft>
                <a:spcPct val="0"/>
              </a:spcAft>
              <a:defRPr b="1">
                <a:latin typeface="Arial" pitchFamily="34" charset="0"/>
              </a:defRPr>
            </a:lvl1pPr>
            <a:lvl2pPr marL="742950" indent="-285750" eaLnBrk="0" fontAlgn="base" hangingPunct="0">
              <a:spcBef>
                <a:spcPct val="0"/>
              </a:spcBef>
              <a:spcAft>
                <a:spcPct val="0"/>
              </a:spcAft>
              <a:defRPr>
                <a:latin typeface="Arial" pitchFamily="34" charset="0"/>
              </a:defRPr>
            </a:lvl2pPr>
            <a:lvl3pPr marL="1143000" indent="-228600" eaLnBrk="0" fontAlgn="base" hangingPunct="0">
              <a:spcBef>
                <a:spcPct val="0"/>
              </a:spcBef>
              <a:spcAft>
                <a:spcPct val="0"/>
              </a:spcAft>
              <a:defRPr>
                <a:latin typeface="Arial" pitchFamily="34" charset="0"/>
              </a:defRPr>
            </a:lvl3pPr>
            <a:lvl4pPr marL="1600200" indent="-228600" eaLnBrk="0" fontAlgn="base" hangingPunct="0">
              <a:spcBef>
                <a:spcPct val="0"/>
              </a:spcBef>
              <a:spcAft>
                <a:spcPct val="0"/>
              </a:spcAft>
              <a:defRPr>
                <a:latin typeface="Arial" pitchFamily="34" charset="0"/>
              </a:defRPr>
            </a:lvl4pPr>
            <a:lvl5pPr marL="2057400" indent="-228600" eaLnBrk="0" fontAlgn="base" hangingPunct="0">
              <a:spcBef>
                <a:spcPct val="0"/>
              </a:spcBef>
              <a:spcAft>
                <a:spcPct val="0"/>
              </a:spcAft>
              <a:defRPr>
                <a:latin typeface="Arial" pitchFamily="34" charset="0"/>
              </a:defRPr>
            </a:lvl5pPr>
            <a:lvl6pPr marL="2514600" indent="-228600" eaLnBrk="0" fontAlgn="base" hangingPunct="0">
              <a:spcBef>
                <a:spcPct val="0"/>
              </a:spcBef>
              <a:spcAft>
                <a:spcPct val="0"/>
              </a:spcAft>
              <a:defRPr>
                <a:latin typeface="Arial" pitchFamily="34" charset="0"/>
              </a:defRPr>
            </a:lvl6pPr>
            <a:lvl7pPr marL="2971800" indent="-228600" eaLnBrk="0" fontAlgn="base" hangingPunct="0">
              <a:spcBef>
                <a:spcPct val="0"/>
              </a:spcBef>
              <a:spcAft>
                <a:spcPct val="0"/>
              </a:spcAft>
              <a:defRPr>
                <a:latin typeface="Arial" pitchFamily="34" charset="0"/>
              </a:defRPr>
            </a:lvl7pPr>
            <a:lvl8pPr marL="3429000" indent="-228600" eaLnBrk="0" fontAlgn="base" hangingPunct="0">
              <a:spcBef>
                <a:spcPct val="0"/>
              </a:spcBef>
              <a:spcAft>
                <a:spcPct val="0"/>
              </a:spcAft>
              <a:defRPr>
                <a:latin typeface="Arial" pitchFamily="34" charset="0"/>
              </a:defRPr>
            </a:lvl8pPr>
            <a:lvl9pPr marL="3886200" indent="-228600" eaLnBrk="0" fontAlgn="base" hangingPunct="0">
              <a:spcBef>
                <a:spcPct val="0"/>
              </a:spcBef>
              <a:spcAft>
                <a:spcPct val="0"/>
              </a:spcAft>
              <a:defRPr>
                <a:latin typeface="Arial" pitchFamily="34" charset="0"/>
              </a:defRPr>
            </a:lvl9pPr>
          </a:lstStyle>
          <a:p>
            <a:r>
              <a:rPr lang="en-US" dirty="0"/>
              <a:t>Kidney Failure</a:t>
            </a:r>
          </a:p>
        </p:txBody>
      </p:sp>
      <p:sp>
        <p:nvSpPr>
          <p:cNvPr id="10244" name="Text Box 4"/>
          <p:cNvSpPr txBox="1">
            <a:spLocks noChangeArrowheads="1"/>
          </p:cNvSpPr>
          <p:nvPr/>
        </p:nvSpPr>
        <p:spPr bwMode="auto">
          <a:xfrm>
            <a:off x="609600" y="2526268"/>
            <a:ext cx="1505540" cy="369332"/>
          </a:xfrm>
          <a:prstGeom prst="rect">
            <a:avLst/>
          </a:prstGeom>
          <a:solidFill>
            <a:srgbClr val="FFCC00"/>
          </a:solidFill>
          <a:ln w="9525" algn="ctr">
            <a:solidFill>
              <a:schemeClr val="tx1"/>
            </a:solidFill>
            <a:miter lim="800000"/>
            <a:headEnd/>
            <a:tailEnd/>
          </a:ln>
        </p:spPr>
        <p:txBody>
          <a:bodyPr wrap="none" anchor="ctr"/>
          <a:lstStyle>
            <a:defPPr>
              <a:defRPr lang="en-US"/>
            </a:defPPr>
            <a:lvl1pPr fontAlgn="base">
              <a:spcBef>
                <a:spcPct val="0"/>
              </a:spcBef>
              <a:spcAft>
                <a:spcPct val="0"/>
              </a:spcAft>
              <a:defRPr b="1">
                <a:latin typeface="Arial" pitchFamily="34" charset="0"/>
              </a:defRPr>
            </a:lvl1pPr>
            <a:lvl2pPr marL="742950" indent="-285750" eaLnBrk="0" fontAlgn="base" hangingPunct="0">
              <a:spcBef>
                <a:spcPct val="0"/>
              </a:spcBef>
              <a:spcAft>
                <a:spcPct val="0"/>
              </a:spcAft>
              <a:defRPr>
                <a:latin typeface="Arial" pitchFamily="34" charset="0"/>
              </a:defRPr>
            </a:lvl2pPr>
            <a:lvl3pPr marL="1143000" indent="-228600" eaLnBrk="0" fontAlgn="base" hangingPunct="0">
              <a:spcBef>
                <a:spcPct val="0"/>
              </a:spcBef>
              <a:spcAft>
                <a:spcPct val="0"/>
              </a:spcAft>
              <a:defRPr>
                <a:latin typeface="Arial" pitchFamily="34" charset="0"/>
              </a:defRPr>
            </a:lvl3pPr>
            <a:lvl4pPr marL="1600200" indent="-228600" eaLnBrk="0" fontAlgn="base" hangingPunct="0">
              <a:spcBef>
                <a:spcPct val="0"/>
              </a:spcBef>
              <a:spcAft>
                <a:spcPct val="0"/>
              </a:spcAft>
              <a:defRPr>
                <a:latin typeface="Arial" pitchFamily="34" charset="0"/>
              </a:defRPr>
            </a:lvl4pPr>
            <a:lvl5pPr marL="2057400" indent="-228600" eaLnBrk="0" fontAlgn="base" hangingPunct="0">
              <a:spcBef>
                <a:spcPct val="0"/>
              </a:spcBef>
              <a:spcAft>
                <a:spcPct val="0"/>
              </a:spcAft>
              <a:defRPr>
                <a:latin typeface="Arial" pitchFamily="34" charset="0"/>
              </a:defRPr>
            </a:lvl5pPr>
            <a:lvl6pPr marL="2514600" indent="-228600" eaLnBrk="0" fontAlgn="base" hangingPunct="0">
              <a:spcBef>
                <a:spcPct val="0"/>
              </a:spcBef>
              <a:spcAft>
                <a:spcPct val="0"/>
              </a:spcAft>
              <a:defRPr>
                <a:latin typeface="Arial" pitchFamily="34" charset="0"/>
              </a:defRPr>
            </a:lvl6pPr>
            <a:lvl7pPr marL="2971800" indent="-228600" eaLnBrk="0" fontAlgn="base" hangingPunct="0">
              <a:spcBef>
                <a:spcPct val="0"/>
              </a:spcBef>
              <a:spcAft>
                <a:spcPct val="0"/>
              </a:spcAft>
              <a:defRPr>
                <a:latin typeface="Arial" pitchFamily="34" charset="0"/>
              </a:defRPr>
            </a:lvl7pPr>
            <a:lvl8pPr marL="3429000" indent="-228600" eaLnBrk="0" fontAlgn="base" hangingPunct="0">
              <a:spcBef>
                <a:spcPct val="0"/>
              </a:spcBef>
              <a:spcAft>
                <a:spcPct val="0"/>
              </a:spcAft>
              <a:defRPr>
                <a:latin typeface="Arial" pitchFamily="34" charset="0"/>
              </a:defRPr>
            </a:lvl8pPr>
            <a:lvl9pPr marL="3886200" indent="-228600" eaLnBrk="0" fontAlgn="base" hangingPunct="0">
              <a:spcBef>
                <a:spcPct val="0"/>
              </a:spcBef>
              <a:spcAft>
                <a:spcPct val="0"/>
              </a:spcAft>
              <a:defRPr>
                <a:latin typeface="Arial" pitchFamily="34" charset="0"/>
              </a:defRPr>
            </a:lvl9pPr>
          </a:lstStyle>
          <a:p>
            <a:r>
              <a:rPr lang="en-US" dirty="0"/>
              <a:t>Malnutrition</a:t>
            </a:r>
          </a:p>
        </p:txBody>
      </p:sp>
      <p:sp>
        <p:nvSpPr>
          <p:cNvPr id="10245" name="Text Box 5"/>
          <p:cNvSpPr txBox="1">
            <a:spLocks noChangeArrowheads="1"/>
          </p:cNvSpPr>
          <p:nvPr/>
        </p:nvSpPr>
        <p:spPr bwMode="auto">
          <a:xfrm>
            <a:off x="628974" y="4639270"/>
            <a:ext cx="1697901" cy="923330"/>
          </a:xfrm>
          <a:prstGeom prst="rect">
            <a:avLst/>
          </a:prstGeom>
          <a:solidFill>
            <a:srgbClr val="FFCC00"/>
          </a:solidFill>
          <a:ln w="9525" algn="ctr">
            <a:solidFill>
              <a:schemeClr val="tx1"/>
            </a:solidFill>
            <a:miter lim="800000"/>
            <a:headEnd/>
            <a:tailEnd/>
          </a:ln>
        </p:spPr>
        <p:txBody>
          <a:bodyPr wrap="none" anchor="ctr"/>
          <a:lstStyle>
            <a:defPPr>
              <a:defRPr lang="en-US"/>
            </a:defPPr>
            <a:lvl1pPr fontAlgn="base">
              <a:spcBef>
                <a:spcPct val="0"/>
              </a:spcBef>
              <a:spcAft>
                <a:spcPct val="0"/>
              </a:spcAft>
              <a:defRPr b="1">
                <a:latin typeface="Arial" pitchFamily="34" charset="0"/>
              </a:defRPr>
            </a:lvl1pPr>
            <a:lvl2pPr marL="742950" indent="-285750" eaLnBrk="0" fontAlgn="base" hangingPunct="0">
              <a:spcBef>
                <a:spcPct val="0"/>
              </a:spcBef>
              <a:spcAft>
                <a:spcPct val="0"/>
              </a:spcAft>
              <a:defRPr>
                <a:latin typeface="Arial" pitchFamily="34" charset="0"/>
              </a:defRPr>
            </a:lvl2pPr>
            <a:lvl3pPr marL="1143000" indent="-228600" eaLnBrk="0" fontAlgn="base" hangingPunct="0">
              <a:spcBef>
                <a:spcPct val="0"/>
              </a:spcBef>
              <a:spcAft>
                <a:spcPct val="0"/>
              </a:spcAft>
              <a:defRPr>
                <a:latin typeface="Arial" pitchFamily="34" charset="0"/>
              </a:defRPr>
            </a:lvl3pPr>
            <a:lvl4pPr marL="1600200" indent="-228600" eaLnBrk="0" fontAlgn="base" hangingPunct="0">
              <a:spcBef>
                <a:spcPct val="0"/>
              </a:spcBef>
              <a:spcAft>
                <a:spcPct val="0"/>
              </a:spcAft>
              <a:defRPr>
                <a:latin typeface="Arial" pitchFamily="34" charset="0"/>
              </a:defRPr>
            </a:lvl4pPr>
            <a:lvl5pPr marL="2057400" indent="-228600" eaLnBrk="0" fontAlgn="base" hangingPunct="0">
              <a:spcBef>
                <a:spcPct val="0"/>
              </a:spcBef>
              <a:spcAft>
                <a:spcPct val="0"/>
              </a:spcAft>
              <a:defRPr>
                <a:latin typeface="Arial" pitchFamily="34" charset="0"/>
              </a:defRPr>
            </a:lvl5pPr>
            <a:lvl6pPr marL="2514600" indent="-228600" eaLnBrk="0" fontAlgn="base" hangingPunct="0">
              <a:spcBef>
                <a:spcPct val="0"/>
              </a:spcBef>
              <a:spcAft>
                <a:spcPct val="0"/>
              </a:spcAft>
              <a:defRPr>
                <a:latin typeface="Arial" pitchFamily="34" charset="0"/>
              </a:defRPr>
            </a:lvl6pPr>
            <a:lvl7pPr marL="2971800" indent="-228600" eaLnBrk="0" fontAlgn="base" hangingPunct="0">
              <a:spcBef>
                <a:spcPct val="0"/>
              </a:spcBef>
              <a:spcAft>
                <a:spcPct val="0"/>
              </a:spcAft>
              <a:defRPr>
                <a:latin typeface="Arial" pitchFamily="34" charset="0"/>
              </a:defRPr>
            </a:lvl7pPr>
            <a:lvl8pPr marL="3429000" indent="-228600" eaLnBrk="0" fontAlgn="base" hangingPunct="0">
              <a:spcBef>
                <a:spcPct val="0"/>
              </a:spcBef>
              <a:spcAft>
                <a:spcPct val="0"/>
              </a:spcAft>
              <a:defRPr>
                <a:latin typeface="Arial" pitchFamily="34" charset="0"/>
              </a:defRPr>
            </a:lvl8pPr>
            <a:lvl9pPr marL="3886200" indent="-228600" eaLnBrk="0" fontAlgn="base" hangingPunct="0">
              <a:spcBef>
                <a:spcPct val="0"/>
              </a:spcBef>
              <a:spcAft>
                <a:spcPct val="0"/>
              </a:spcAft>
              <a:defRPr>
                <a:latin typeface="Arial" pitchFamily="34" charset="0"/>
              </a:defRPr>
            </a:lvl9pPr>
          </a:lstStyle>
          <a:p>
            <a:r>
              <a:rPr lang="en-US" dirty="0"/>
              <a:t>Bone Disease</a:t>
            </a:r>
          </a:p>
          <a:p>
            <a:r>
              <a:rPr lang="en-US" dirty="0"/>
              <a:t>Brittle bones </a:t>
            </a:r>
          </a:p>
          <a:p>
            <a:r>
              <a:rPr lang="en-US" dirty="0"/>
              <a:t>And fractures</a:t>
            </a:r>
          </a:p>
        </p:txBody>
      </p:sp>
      <p:sp>
        <p:nvSpPr>
          <p:cNvPr id="10246" name="Text Box 6"/>
          <p:cNvSpPr txBox="1">
            <a:spLocks noChangeArrowheads="1"/>
          </p:cNvSpPr>
          <p:nvPr/>
        </p:nvSpPr>
        <p:spPr bwMode="auto">
          <a:xfrm>
            <a:off x="3170714" y="5486400"/>
            <a:ext cx="2544286" cy="923330"/>
          </a:xfrm>
          <a:prstGeom prst="rect">
            <a:avLst/>
          </a:prstGeom>
          <a:solidFill>
            <a:srgbClr val="FFCC00"/>
          </a:solidFill>
          <a:ln w="9525" algn="ctr">
            <a:solidFill>
              <a:schemeClr val="tx1"/>
            </a:solidFill>
            <a:miter lim="800000"/>
            <a:headEnd/>
            <a:tailEnd/>
          </a:ln>
        </p:spPr>
        <p:txBody>
          <a:bodyPr wrap="none" anchor="ctr"/>
          <a:lstStyle>
            <a:defPPr>
              <a:defRPr lang="en-US"/>
            </a:defPPr>
            <a:lvl1pPr fontAlgn="base">
              <a:spcBef>
                <a:spcPct val="0"/>
              </a:spcBef>
              <a:spcAft>
                <a:spcPct val="0"/>
              </a:spcAft>
              <a:defRPr b="1">
                <a:latin typeface="Arial" pitchFamily="34" charset="0"/>
              </a:defRPr>
            </a:lvl1pPr>
            <a:lvl2pPr marL="742950" indent="-285750" eaLnBrk="0" fontAlgn="base" hangingPunct="0">
              <a:spcBef>
                <a:spcPct val="0"/>
              </a:spcBef>
              <a:spcAft>
                <a:spcPct val="0"/>
              </a:spcAft>
              <a:defRPr>
                <a:latin typeface="Arial" pitchFamily="34" charset="0"/>
              </a:defRPr>
            </a:lvl2pPr>
            <a:lvl3pPr marL="1143000" indent="-228600" eaLnBrk="0" fontAlgn="base" hangingPunct="0">
              <a:spcBef>
                <a:spcPct val="0"/>
              </a:spcBef>
              <a:spcAft>
                <a:spcPct val="0"/>
              </a:spcAft>
              <a:defRPr>
                <a:latin typeface="Arial" pitchFamily="34" charset="0"/>
              </a:defRPr>
            </a:lvl3pPr>
            <a:lvl4pPr marL="1600200" indent="-228600" eaLnBrk="0" fontAlgn="base" hangingPunct="0">
              <a:spcBef>
                <a:spcPct val="0"/>
              </a:spcBef>
              <a:spcAft>
                <a:spcPct val="0"/>
              </a:spcAft>
              <a:defRPr>
                <a:latin typeface="Arial" pitchFamily="34" charset="0"/>
              </a:defRPr>
            </a:lvl4pPr>
            <a:lvl5pPr marL="2057400" indent="-228600" eaLnBrk="0" fontAlgn="base" hangingPunct="0">
              <a:spcBef>
                <a:spcPct val="0"/>
              </a:spcBef>
              <a:spcAft>
                <a:spcPct val="0"/>
              </a:spcAft>
              <a:defRPr>
                <a:latin typeface="Arial" pitchFamily="34" charset="0"/>
              </a:defRPr>
            </a:lvl5pPr>
            <a:lvl6pPr marL="2514600" indent="-228600" eaLnBrk="0" fontAlgn="base" hangingPunct="0">
              <a:spcBef>
                <a:spcPct val="0"/>
              </a:spcBef>
              <a:spcAft>
                <a:spcPct val="0"/>
              </a:spcAft>
              <a:defRPr>
                <a:latin typeface="Arial" pitchFamily="34" charset="0"/>
              </a:defRPr>
            </a:lvl6pPr>
            <a:lvl7pPr marL="2971800" indent="-228600" eaLnBrk="0" fontAlgn="base" hangingPunct="0">
              <a:spcBef>
                <a:spcPct val="0"/>
              </a:spcBef>
              <a:spcAft>
                <a:spcPct val="0"/>
              </a:spcAft>
              <a:defRPr>
                <a:latin typeface="Arial" pitchFamily="34" charset="0"/>
              </a:defRPr>
            </a:lvl7pPr>
            <a:lvl8pPr marL="3429000" indent="-228600" eaLnBrk="0" fontAlgn="base" hangingPunct="0">
              <a:spcBef>
                <a:spcPct val="0"/>
              </a:spcBef>
              <a:spcAft>
                <a:spcPct val="0"/>
              </a:spcAft>
              <a:defRPr>
                <a:latin typeface="Arial" pitchFamily="34" charset="0"/>
              </a:defRPr>
            </a:lvl8pPr>
            <a:lvl9pPr marL="3886200" indent="-228600" eaLnBrk="0" fontAlgn="base" hangingPunct="0">
              <a:spcBef>
                <a:spcPct val="0"/>
              </a:spcBef>
              <a:spcAft>
                <a:spcPct val="0"/>
              </a:spcAft>
              <a:defRPr>
                <a:latin typeface="Arial" pitchFamily="34" charset="0"/>
              </a:defRPr>
            </a:lvl9pPr>
          </a:lstStyle>
          <a:p>
            <a:r>
              <a:rPr lang="en-US" dirty="0"/>
              <a:t>Anemia/blood loss</a:t>
            </a:r>
          </a:p>
          <a:p>
            <a:r>
              <a:rPr lang="en-US" dirty="0"/>
              <a:t>Decrease production </a:t>
            </a:r>
          </a:p>
          <a:p>
            <a:r>
              <a:rPr lang="en-US" dirty="0"/>
              <a:t>Of red blood cells</a:t>
            </a:r>
          </a:p>
        </p:txBody>
      </p:sp>
      <p:sp>
        <p:nvSpPr>
          <p:cNvPr id="10247" name="Text Box 7"/>
          <p:cNvSpPr txBox="1">
            <a:spLocks noChangeArrowheads="1"/>
          </p:cNvSpPr>
          <p:nvPr/>
        </p:nvSpPr>
        <p:spPr bwMode="auto">
          <a:xfrm>
            <a:off x="3437676" y="1782318"/>
            <a:ext cx="1843197" cy="646331"/>
          </a:xfrm>
          <a:prstGeom prst="rect">
            <a:avLst/>
          </a:prstGeom>
          <a:solidFill>
            <a:srgbClr val="FFCC00"/>
          </a:solidFill>
          <a:ln w="9525" algn="ctr">
            <a:solidFill>
              <a:schemeClr val="tx1"/>
            </a:solidFill>
            <a:miter lim="800000"/>
            <a:headEnd/>
            <a:tailEnd/>
          </a:ln>
        </p:spPr>
        <p:txBody>
          <a:bodyPr wrap="none" anchor="ctr"/>
          <a:lstStyle>
            <a:defPPr>
              <a:defRPr lang="en-US"/>
            </a:defPPr>
            <a:lvl1pPr algn="ctr" fontAlgn="base">
              <a:spcBef>
                <a:spcPct val="0"/>
              </a:spcBef>
              <a:spcAft>
                <a:spcPct val="0"/>
              </a:spcAft>
              <a:defRPr b="1">
                <a:latin typeface="Arial" pitchFamily="34" charset="0"/>
              </a:defRPr>
            </a:lvl1pPr>
            <a:lvl2pPr marL="742950" indent="-285750" eaLnBrk="0" fontAlgn="base" hangingPunct="0">
              <a:spcBef>
                <a:spcPct val="0"/>
              </a:spcBef>
              <a:spcAft>
                <a:spcPct val="0"/>
              </a:spcAft>
              <a:defRPr>
                <a:latin typeface="Arial" pitchFamily="34" charset="0"/>
              </a:defRPr>
            </a:lvl2pPr>
            <a:lvl3pPr marL="1143000" indent="-228600" eaLnBrk="0" fontAlgn="base" hangingPunct="0">
              <a:spcBef>
                <a:spcPct val="0"/>
              </a:spcBef>
              <a:spcAft>
                <a:spcPct val="0"/>
              </a:spcAft>
              <a:defRPr>
                <a:latin typeface="Arial" pitchFamily="34" charset="0"/>
              </a:defRPr>
            </a:lvl3pPr>
            <a:lvl4pPr marL="1600200" indent="-228600" eaLnBrk="0" fontAlgn="base" hangingPunct="0">
              <a:spcBef>
                <a:spcPct val="0"/>
              </a:spcBef>
              <a:spcAft>
                <a:spcPct val="0"/>
              </a:spcAft>
              <a:defRPr>
                <a:latin typeface="Arial" pitchFamily="34" charset="0"/>
              </a:defRPr>
            </a:lvl4pPr>
            <a:lvl5pPr marL="2057400" indent="-228600" eaLnBrk="0" fontAlgn="base" hangingPunct="0">
              <a:spcBef>
                <a:spcPct val="0"/>
              </a:spcBef>
              <a:spcAft>
                <a:spcPct val="0"/>
              </a:spcAft>
              <a:defRPr>
                <a:latin typeface="Arial" pitchFamily="34" charset="0"/>
              </a:defRPr>
            </a:lvl5pPr>
            <a:lvl6pPr marL="2514600" indent="-228600" eaLnBrk="0" fontAlgn="base" hangingPunct="0">
              <a:spcBef>
                <a:spcPct val="0"/>
              </a:spcBef>
              <a:spcAft>
                <a:spcPct val="0"/>
              </a:spcAft>
              <a:defRPr>
                <a:latin typeface="Arial" pitchFamily="34" charset="0"/>
              </a:defRPr>
            </a:lvl6pPr>
            <a:lvl7pPr marL="2971800" indent="-228600" eaLnBrk="0" fontAlgn="base" hangingPunct="0">
              <a:spcBef>
                <a:spcPct val="0"/>
              </a:spcBef>
              <a:spcAft>
                <a:spcPct val="0"/>
              </a:spcAft>
              <a:defRPr>
                <a:latin typeface="Arial" pitchFamily="34" charset="0"/>
              </a:defRPr>
            </a:lvl7pPr>
            <a:lvl8pPr marL="3429000" indent="-228600" eaLnBrk="0" fontAlgn="base" hangingPunct="0">
              <a:spcBef>
                <a:spcPct val="0"/>
              </a:spcBef>
              <a:spcAft>
                <a:spcPct val="0"/>
              </a:spcAft>
              <a:defRPr>
                <a:latin typeface="Arial" pitchFamily="34" charset="0"/>
              </a:defRPr>
            </a:lvl8pPr>
            <a:lvl9pPr marL="3886200" indent="-228600" eaLnBrk="0" fontAlgn="base" hangingPunct="0">
              <a:spcBef>
                <a:spcPct val="0"/>
              </a:spcBef>
              <a:spcAft>
                <a:spcPct val="0"/>
              </a:spcAft>
              <a:defRPr>
                <a:latin typeface="Arial" pitchFamily="34" charset="0"/>
              </a:defRPr>
            </a:lvl9pPr>
          </a:lstStyle>
          <a:p>
            <a:pPr algn="l"/>
            <a:r>
              <a:rPr lang="en-US" dirty="0"/>
              <a:t>Fluid overload</a:t>
            </a:r>
          </a:p>
          <a:p>
            <a:pPr algn="l"/>
            <a:r>
              <a:rPr lang="en-US" dirty="0"/>
              <a:t>Water overload</a:t>
            </a:r>
          </a:p>
        </p:txBody>
      </p:sp>
      <p:sp>
        <p:nvSpPr>
          <p:cNvPr id="10248" name="Text Box 8"/>
          <p:cNvSpPr txBox="1">
            <a:spLocks noChangeArrowheads="1"/>
          </p:cNvSpPr>
          <p:nvPr/>
        </p:nvSpPr>
        <p:spPr bwMode="auto">
          <a:xfrm>
            <a:off x="5861031" y="1981200"/>
            <a:ext cx="3008313" cy="925512"/>
          </a:xfrm>
          <a:prstGeom prst="rect">
            <a:avLst/>
          </a:prstGeom>
          <a:solidFill>
            <a:srgbClr val="FFCC00"/>
          </a:solidFill>
          <a:ln w="9525" algn="ctr">
            <a:solidFill>
              <a:schemeClr val="tx1"/>
            </a:solidFill>
            <a:miter lim="800000"/>
            <a:headEnd/>
            <a:tailEnd/>
          </a:ln>
        </p:spPr>
        <p:txBody>
          <a:bodyPr wrap="none" anchor="ctr"/>
          <a:lstStyle>
            <a:defPPr>
              <a:defRPr lang="en-US"/>
            </a:defPPr>
            <a:lvl1pPr algn="ctr" fontAlgn="base">
              <a:spcBef>
                <a:spcPct val="0"/>
              </a:spcBef>
              <a:spcAft>
                <a:spcPct val="0"/>
              </a:spcAft>
              <a:defRPr b="1">
                <a:latin typeface="Arial" pitchFamily="34" charset="0"/>
              </a:defRPr>
            </a:lvl1pPr>
            <a:lvl2pPr marL="742950" indent="-285750" eaLnBrk="0" fontAlgn="base" hangingPunct="0">
              <a:spcBef>
                <a:spcPct val="0"/>
              </a:spcBef>
              <a:spcAft>
                <a:spcPct val="0"/>
              </a:spcAft>
              <a:defRPr>
                <a:latin typeface="Arial" pitchFamily="34" charset="0"/>
              </a:defRPr>
            </a:lvl2pPr>
            <a:lvl3pPr marL="1143000" indent="-228600" eaLnBrk="0" fontAlgn="base" hangingPunct="0">
              <a:spcBef>
                <a:spcPct val="0"/>
              </a:spcBef>
              <a:spcAft>
                <a:spcPct val="0"/>
              </a:spcAft>
              <a:defRPr>
                <a:latin typeface="Arial" pitchFamily="34" charset="0"/>
              </a:defRPr>
            </a:lvl3pPr>
            <a:lvl4pPr marL="1600200" indent="-228600" eaLnBrk="0" fontAlgn="base" hangingPunct="0">
              <a:spcBef>
                <a:spcPct val="0"/>
              </a:spcBef>
              <a:spcAft>
                <a:spcPct val="0"/>
              </a:spcAft>
              <a:defRPr>
                <a:latin typeface="Arial" pitchFamily="34" charset="0"/>
              </a:defRPr>
            </a:lvl4pPr>
            <a:lvl5pPr marL="2057400" indent="-228600" eaLnBrk="0" fontAlgn="base" hangingPunct="0">
              <a:spcBef>
                <a:spcPct val="0"/>
              </a:spcBef>
              <a:spcAft>
                <a:spcPct val="0"/>
              </a:spcAft>
              <a:defRPr>
                <a:latin typeface="Arial" pitchFamily="34" charset="0"/>
              </a:defRPr>
            </a:lvl5pPr>
            <a:lvl6pPr marL="2514600" indent="-228600" eaLnBrk="0" fontAlgn="base" hangingPunct="0">
              <a:spcBef>
                <a:spcPct val="0"/>
              </a:spcBef>
              <a:spcAft>
                <a:spcPct val="0"/>
              </a:spcAft>
              <a:defRPr>
                <a:latin typeface="Arial" pitchFamily="34" charset="0"/>
              </a:defRPr>
            </a:lvl6pPr>
            <a:lvl7pPr marL="2971800" indent="-228600" eaLnBrk="0" fontAlgn="base" hangingPunct="0">
              <a:spcBef>
                <a:spcPct val="0"/>
              </a:spcBef>
              <a:spcAft>
                <a:spcPct val="0"/>
              </a:spcAft>
              <a:defRPr>
                <a:latin typeface="Arial" pitchFamily="34" charset="0"/>
              </a:defRPr>
            </a:lvl7pPr>
            <a:lvl8pPr marL="3429000" indent="-228600" eaLnBrk="0" fontAlgn="base" hangingPunct="0">
              <a:spcBef>
                <a:spcPct val="0"/>
              </a:spcBef>
              <a:spcAft>
                <a:spcPct val="0"/>
              </a:spcAft>
              <a:defRPr>
                <a:latin typeface="Arial" pitchFamily="34" charset="0"/>
              </a:defRPr>
            </a:lvl8pPr>
            <a:lvl9pPr marL="3886200" indent="-228600" eaLnBrk="0" fontAlgn="base" hangingPunct="0">
              <a:spcBef>
                <a:spcPct val="0"/>
              </a:spcBef>
              <a:spcAft>
                <a:spcPct val="0"/>
              </a:spcAft>
              <a:defRPr>
                <a:latin typeface="Arial" pitchFamily="34" charset="0"/>
              </a:defRPr>
            </a:lvl9pPr>
          </a:lstStyle>
          <a:p>
            <a:pPr algn="l"/>
            <a:r>
              <a:rPr lang="en-US" dirty="0"/>
              <a:t>Acid Base Imbalance</a:t>
            </a:r>
          </a:p>
          <a:p>
            <a:pPr algn="l"/>
            <a:r>
              <a:rPr lang="en-US" dirty="0"/>
              <a:t>Acidic Blood</a:t>
            </a:r>
          </a:p>
          <a:p>
            <a:pPr algn="l"/>
            <a:r>
              <a:rPr lang="en-US" dirty="0"/>
              <a:t>Electrolyte Abnormalities</a:t>
            </a:r>
          </a:p>
        </p:txBody>
      </p:sp>
      <p:sp>
        <p:nvSpPr>
          <p:cNvPr id="10249" name="Text Box 9"/>
          <p:cNvSpPr txBox="1">
            <a:spLocks noChangeArrowheads="1"/>
          </p:cNvSpPr>
          <p:nvPr/>
        </p:nvSpPr>
        <p:spPr bwMode="auto">
          <a:xfrm>
            <a:off x="6235938" y="4861520"/>
            <a:ext cx="2069862" cy="923330"/>
          </a:xfrm>
          <a:prstGeom prst="rect">
            <a:avLst/>
          </a:prstGeom>
          <a:solidFill>
            <a:srgbClr val="FFCC00"/>
          </a:solidFill>
          <a:ln w="9525" algn="ctr">
            <a:solidFill>
              <a:schemeClr val="tx1"/>
            </a:solidFill>
            <a:miter lim="800000"/>
            <a:headEnd/>
            <a:tailEnd/>
          </a:ln>
        </p:spPr>
        <p:txBody>
          <a:bodyPr wrap="none" anchor="ctr"/>
          <a:lstStyle>
            <a:defPPr>
              <a:defRPr lang="en-US"/>
            </a:defPPr>
            <a:lvl1pPr fontAlgn="base">
              <a:spcBef>
                <a:spcPct val="0"/>
              </a:spcBef>
              <a:spcAft>
                <a:spcPct val="0"/>
              </a:spcAft>
              <a:defRPr b="1">
                <a:latin typeface="Arial" pitchFamily="34" charset="0"/>
              </a:defRPr>
            </a:lvl1pPr>
            <a:lvl2pPr marL="742950" indent="-285750" eaLnBrk="0" fontAlgn="base" hangingPunct="0">
              <a:spcBef>
                <a:spcPct val="0"/>
              </a:spcBef>
              <a:spcAft>
                <a:spcPct val="0"/>
              </a:spcAft>
              <a:defRPr>
                <a:latin typeface="Arial" pitchFamily="34" charset="0"/>
              </a:defRPr>
            </a:lvl2pPr>
            <a:lvl3pPr marL="1143000" indent="-228600" eaLnBrk="0" fontAlgn="base" hangingPunct="0">
              <a:spcBef>
                <a:spcPct val="0"/>
              </a:spcBef>
              <a:spcAft>
                <a:spcPct val="0"/>
              </a:spcAft>
              <a:defRPr>
                <a:latin typeface="Arial" pitchFamily="34" charset="0"/>
              </a:defRPr>
            </a:lvl3pPr>
            <a:lvl4pPr marL="1600200" indent="-228600" eaLnBrk="0" fontAlgn="base" hangingPunct="0">
              <a:spcBef>
                <a:spcPct val="0"/>
              </a:spcBef>
              <a:spcAft>
                <a:spcPct val="0"/>
              </a:spcAft>
              <a:defRPr>
                <a:latin typeface="Arial" pitchFamily="34" charset="0"/>
              </a:defRPr>
            </a:lvl4pPr>
            <a:lvl5pPr marL="2057400" indent="-228600" eaLnBrk="0" fontAlgn="base" hangingPunct="0">
              <a:spcBef>
                <a:spcPct val="0"/>
              </a:spcBef>
              <a:spcAft>
                <a:spcPct val="0"/>
              </a:spcAft>
              <a:defRPr>
                <a:latin typeface="Arial" pitchFamily="34" charset="0"/>
              </a:defRPr>
            </a:lvl5pPr>
            <a:lvl6pPr marL="2514600" indent="-228600" eaLnBrk="0" fontAlgn="base" hangingPunct="0">
              <a:spcBef>
                <a:spcPct val="0"/>
              </a:spcBef>
              <a:spcAft>
                <a:spcPct val="0"/>
              </a:spcAft>
              <a:defRPr>
                <a:latin typeface="Arial" pitchFamily="34" charset="0"/>
              </a:defRPr>
            </a:lvl6pPr>
            <a:lvl7pPr marL="2971800" indent="-228600" eaLnBrk="0" fontAlgn="base" hangingPunct="0">
              <a:spcBef>
                <a:spcPct val="0"/>
              </a:spcBef>
              <a:spcAft>
                <a:spcPct val="0"/>
              </a:spcAft>
              <a:defRPr>
                <a:latin typeface="Arial" pitchFamily="34" charset="0"/>
              </a:defRPr>
            </a:lvl7pPr>
            <a:lvl8pPr marL="3429000" indent="-228600" eaLnBrk="0" fontAlgn="base" hangingPunct="0">
              <a:spcBef>
                <a:spcPct val="0"/>
              </a:spcBef>
              <a:spcAft>
                <a:spcPct val="0"/>
              </a:spcAft>
              <a:defRPr>
                <a:latin typeface="Arial" pitchFamily="34" charset="0"/>
              </a:defRPr>
            </a:lvl8pPr>
            <a:lvl9pPr marL="3886200" indent="-228600" eaLnBrk="0" fontAlgn="base" hangingPunct="0">
              <a:spcBef>
                <a:spcPct val="0"/>
              </a:spcBef>
              <a:spcAft>
                <a:spcPct val="0"/>
              </a:spcAft>
              <a:defRPr>
                <a:latin typeface="Arial" pitchFamily="34" charset="0"/>
              </a:defRPr>
            </a:lvl9pPr>
          </a:lstStyle>
          <a:p>
            <a:r>
              <a:rPr lang="en-US" dirty="0"/>
              <a:t>Hypertension</a:t>
            </a:r>
          </a:p>
          <a:p>
            <a:r>
              <a:rPr lang="en-US" dirty="0"/>
              <a:t>Cardiac Disease</a:t>
            </a:r>
          </a:p>
          <a:p>
            <a:r>
              <a:rPr lang="en-US" dirty="0"/>
              <a:t>Vascular Disease</a:t>
            </a:r>
          </a:p>
        </p:txBody>
      </p:sp>
      <p:sp>
        <p:nvSpPr>
          <p:cNvPr id="10250" name="Line 10"/>
          <p:cNvSpPr>
            <a:spLocks noChangeShapeType="1"/>
          </p:cNvSpPr>
          <p:nvPr/>
        </p:nvSpPr>
        <p:spPr bwMode="auto">
          <a:xfrm flipV="1">
            <a:off x="4359275" y="2450305"/>
            <a:ext cx="0" cy="1348581"/>
          </a:xfrm>
          <a:prstGeom prst="line">
            <a:avLst/>
          </a:prstGeom>
          <a:noFill/>
          <a:ln w="63500">
            <a:solidFill>
              <a:schemeClr val="tx2"/>
            </a:solidFill>
            <a:round/>
            <a:headEnd/>
            <a:tailEnd type="triangle" w="med" len="med"/>
          </a:ln>
        </p:spPr>
        <p:txBody>
          <a:bodyPr/>
          <a:lstStyle/>
          <a:p>
            <a:endParaRPr lang="en-US"/>
          </a:p>
        </p:txBody>
      </p:sp>
      <p:sp>
        <p:nvSpPr>
          <p:cNvPr id="10251" name="Line 11"/>
          <p:cNvSpPr>
            <a:spLocks noChangeShapeType="1"/>
          </p:cNvSpPr>
          <p:nvPr/>
        </p:nvSpPr>
        <p:spPr bwMode="auto">
          <a:xfrm flipH="1" flipV="1">
            <a:off x="2114150" y="2895600"/>
            <a:ext cx="1371600" cy="914400"/>
          </a:xfrm>
          <a:prstGeom prst="line">
            <a:avLst/>
          </a:prstGeom>
          <a:noFill/>
          <a:ln w="63500">
            <a:solidFill>
              <a:schemeClr val="tx2"/>
            </a:solidFill>
            <a:round/>
            <a:headEnd/>
            <a:tailEnd type="triangle" w="med" len="med"/>
          </a:ln>
        </p:spPr>
        <p:txBody>
          <a:bodyPr/>
          <a:lstStyle/>
          <a:p>
            <a:endParaRPr lang="en-US"/>
          </a:p>
        </p:txBody>
      </p:sp>
      <p:sp>
        <p:nvSpPr>
          <p:cNvPr id="10252" name="Line 12"/>
          <p:cNvSpPr>
            <a:spLocks noChangeShapeType="1"/>
          </p:cNvSpPr>
          <p:nvPr/>
        </p:nvSpPr>
        <p:spPr bwMode="auto">
          <a:xfrm flipH="1">
            <a:off x="2320525" y="4168775"/>
            <a:ext cx="1165225" cy="860425"/>
          </a:xfrm>
          <a:prstGeom prst="line">
            <a:avLst/>
          </a:prstGeom>
          <a:noFill/>
          <a:ln w="63500">
            <a:solidFill>
              <a:schemeClr val="tx2"/>
            </a:solidFill>
            <a:round/>
            <a:headEnd/>
            <a:tailEnd type="triangle" w="med" len="med"/>
          </a:ln>
        </p:spPr>
        <p:txBody>
          <a:bodyPr/>
          <a:lstStyle/>
          <a:p>
            <a:endParaRPr lang="en-US"/>
          </a:p>
        </p:txBody>
      </p:sp>
      <p:sp>
        <p:nvSpPr>
          <p:cNvPr id="10253" name="Line 13"/>
          <p:cNvSpPr>
            <a:spLocks noChangeShapeType="1"/>
          </p:cNvSpPr>
          <p:nvPr/>
        </p:nvSpPr>
        <p:spPr bwMode="auto">
          <a:xfrm flipH="1">
            <a:off x="4359274" y="4168219"/>
            <a:ext cx="1" cy="1318181"/>
          </a:xfrm>
          <a:prstGeom prst="line">
            <a:avLst/>
          </a:prstGeom>
          <a:noFill/>
          <a:ln w="63500">
            <a:solidFill>
              <a:schemeClr val="tx2"/>
            </a:solidFill>
            <a:round/>
            <a:headEnd/>
            <a:tailEnd type="triangle" w="med" len="med"/>
          </a:ln>
        </p:spPr>
        <p:txBody>
          <a:bodyPr/>
          <a:lstStyle/>
          <a:p>
            <a:endParaRPr lang="en-US"/>
          </a:p>
        </p:txBody>
      </p:sp>
      <p:sp>
        <p:nvSpPr>
          <p:cNvPr id="10254" name="Line 14"/>
          <p:cNvSpPr>
            <a:spLocks noChangeShapeType="1"/>
          </p:cNvSpPr>
          <p:nvPr/>
        </p:nvSpPr>
        <p:spPr bwMode="auto">
          <a:xfrm>
            <a:off x="5197475" y="3951287"/>
            <a:ext cx="0" cy="0"/>
          </a:xfrm>
          <a:prstGeom prst="line">
            <a:avLst/>
          </a:prstGeom>
          <a:noFill/>
          <a:ln w="9525">
            <a:solidFill>
              <a:schemeClr val="tx1"/>
            </a:solidFill>
            <a:round/>
            <a:headEnd/>
            <a:tailEnd type="triangle" w="med" len="med"/>
          </a:ln>
        </p:spPr>
        <p:txBody>
          <a:bodyPr/>
          <a:lstStyle/>
          <a:p>
            <a:endParaRPr lang="en-US"/>
          </a:p>
        </p:txBody>
      </p:sp>
      <p:sp>
        <p:nvSpPr>
          <p:cNvPr id="10255" name="Line 15"/>
          <p:cNvSpPr>
            <a:spLocks noChangeShapeType="1"/>
          </p:cNvSpPr>
          <p:nvPr/>
        </p:nvSpPr>
        <p:spPr bwMode="auto">
          <a:xfrm flipV="1">
            <a:off x="5257800" y="2906711"/>
            <a:ext cx="1104879" cy="885825"/>
          </a:xfrm>
          <a:prstGeom prst="line">
            <a:avLst/>
          </a:prstGeom>
          <a:noFill/>
          <a:ln w="63500">
            <a:solidFill>
              <a:schemeClr val="tx2"/>
            </a:solidFill>
            <a:round/>
            <a:headEnd/>
            <a:tailEnd type="triangle" w="med" len="med"/>
          </a:ln>
        </p:spPr>
        <p:txBody>
          <a:bodyPr/>
          <a:lstStyle/>
          <a:p>
            <a:endParaRPr lang="en-US"/>
          </a:p>
        </p:txBody>
      </p:sp>
      <p:sp>
        <p:nvSpPr>
          <p:cNvPr id="10256" name="Line 16"/>
          <p:cNvSpPr>
            <a:spLocks noChangeShapeType="1"/>
          </p:cNvSpPr>
          <p:nvPr/>
        </p:nvSpPr>
        <p:spPr bwMode="auto">
          <a:xfrm>
            <a:off x="5303322" y="4161869"/>
            <a:ext cx="892155" cy="849868"/>
          </a:xfrm>
          <a:prstGeom prst="line">
            <a:avLst/>
          </a:prstGeom>
          <a:noFill/>
          <a:ln w="63500">
            <a:solidFill>
              <a:schemeClr val="tx2"/>
            </a:solidFill>
            <a:round/>
            <a:headEnd/>
            <a:tailEnd type="triangle" w="med" len="med"/>
          </a:ln>
        </p:spPr>
        <p:txBody>
          <a:bodyPr/>
          <a:lstStyle/>
          <a:p>
            <a:endParaRPr lang="en-US"/>
          </a:p>
        </p:txBody>
      </p:sp>
    </p:spTree>
    <p:extLst>
      <p:ext uri="{BB962C8B-B14F-4D97-AF65-F5344CB8AC3E}">
        <p14:creationId xmlns:p14="http://schemas.microsoft.com/office/powerpoint/2010/main" val="1518376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Anemia in CKD</a:t>
            </a:r>
          </a:p>
        </p:txBody>
      </p:sp>
      <p:sp>
        <p:nvSpPr>
          <p:cNvPr id="3" name="Content Placeholder 2"/>
          <p:cNvSpPr>
            <a:spLocks noGrp="1"/>
          </p:cNvSpPr>
          <p:nvPr>
            <p:ph idx="1"/>
          </p:nvPr>
        </p:nvSpPr>
        <p:spPr>
          <a:xfrm>
            <a:off x="533400" y="1295400"/>
            <a:ext cx="7848600" cy="4953000"/>
          </a:xfrm>
        </p:spPr>
        <p:txBody>
          <a:bodyPr>
            <a:noAutofit/>
          </a:bodyPr>
          <a:lstStyle/>
          <a:p>
            <a:r>
              <a:rPr lang="en-US" sz="2200" dirty="0"/>
              <a:t>Initiate iron therapy if TSAT ≤ 30% and ferritin ≤ 500 ng/mL (IV iron for dialysis, Oral for non-dialysis CKD)</a:t>
            </a:r>
          </a:p>
          <a:p>
            <a:r>
              <a:rPr lang="en-US" sz="2200" dirty="0" smtClean="0"/>
              <a:t>Individualize ESA therapy – Start ESA if </a:t>
            </a:r>
            <a:r>
              <a:rPr lang="en-US" sz="2200" dirty="0" err="1" smtClean="0"/>
              <a:t>Hb</a:t>
            </a:r>
            <a:r>
              <a:rPr lang="en-US" sz="2200" dirty="0" smtClean="0"/>
              <a:t> &lt;10 g/dl, and maintain</a:t>
            </a:r>
            <a:r>
              <a:rPr lang="en-US" altLang="en-US" sz="2200" dirty="0" smtClean="0"/>
              <a:t> </a:t>
            </a:r>
            <a:r>
              <a:rPr lang="en-US" altLang="en-US" sz="2200" dirty="0" err="1" smtClean="0"/>
              <a:t>Hb</a:t>
            </a:r>
            <a:r>
              <a:rPr lang="en-US" altLang="en-US" sz="2200" dirty="0" smtClean="0"/>
              <a:t> &lt;11.5 g/dl. E</a:t>
            </a:r>
            <a:r>
              <a:rPr lang="en-US" sz="2200" dirty="0" smtClean="0"/>
              <a:t>nsure </a:t>
            </a:r>
            <a:r>
              <a:rPr lang="en-US" sz="2200" dirty="0"/>
              <a:t>adequate Fe </a:t>
            </a:r>
            <a:r>
              <a:rPr lang="en-US" sz="2200" dirty="0" smtClean="0"/>
              <a:t>stores.</a:t>
            </a:r>
          </a:p>
          <a:p>
            <a:pPr lvl="1"/>
            <a:r>
              <a:rPr lang="en-US" sz="2200" dirty="0" smtClean="0"/>
              <a:t>Appropriate </a:t>
            </a:r>
            <a:r>
              <a:rPr lang="en-US" sz="2200" dirty="0"/>
              <a:t>iron supplementation </a:t>
            </a:r>
            <a:r>
              <a:rPr lang="en-US" sz="2200" dirty="0" smtClean="0"/>
              <a:t>is needed for </a:t>
            </a:r>
            <a:r>
              <a:rPr lang="en-US" sz="2200" dirty="0"/>
              <a:t>ESA to be effective</a:t>
            </a:r>
          </a:p>
          <a:p>
            <a:r>
              <a:rPr lang="en-US" sz="2200" dirty="0" smtClean="0"/>
              <a:t>ESA </a:t>
            </a:r>
            <a:r>
              <a:rPr lang="en-US" sz="2200" dirty="0"/>
              <a:t>usually not required for </a:t>
            </a:r>
            <a:r>
              <a:rPr lang="en-US" sz="2200" dirty="0" err="1"/>
              <a:t>nephrogenic</a:t>
            </a:r>
            <a:r>
              <a:rPr lang="en-US" sz="2200" dirty="0"/>
              <a:t> anemia until late CKD </a:t>
            </a:r>
            <a:r>
              <a:rPr lang="en-US" sz="2200" dirty="0" smtClean="0"/>
              <a:t>4/CKD </a:t>
            </a:r>
            <a:r>
              <a:rPr lang="en-US" sz="2200" dirty="0"/>
              <a:t>5</a:t>
            </a:r>
          </a:p>
          <a:p>
            <a:r>
              <a:rPr lang="en-US" sz="2200" dirty="0" smtClean="0"/>
              <a:t>Diagnostic </a:t>
            </a:r>
            <a:r>
              <a:rPr lang="en-US" sz="2200" dirty="0"/>
              <a:t>workup of anemia is particularly important if severity </a:t>
            </a:r>
            <a:r>
              <a:rPr lang="en-US" sz="2200" dirty="0" smtClean="0"/>
              <a:t>of anemia </a:t>
            </a:r>
            <a:r>
              <a:rPr lang="en-US" sz="2200" dirty="0"/>
              <a:t>is disproportionate to CKD staging</a:t>
            </a:r>
          </a:p>
          <a:p>
            <a:r>
              <a:rPr lang="en-US" sz="2200" dirty="0" smtClean="0"/>
              <a:t>Important </a:t>
            </a:r>
            <a:r>
              <a:rPr lang="en-US" sz="2200" dirty="0"/>
              <a:t>to avoid transfusion in transplant candidates</a:t>
            </a:r>
          </a:p>
          <a:p>
            <a:pPr lvl="1"/>
            <a:r>
              <a:rPr lang="en-US" sz="2200" dirty="0" smtClean="0"/>
              <a:t>If </a:t>
            </a:r>
            <a:r>
              <a:rPr lang="en-US" sz="2200" dirty="0"/>
              <a:t>transfused use leukocyte filter to reduce HLA sensitization</a:t>
            </a:r>
          </a:p>
        </p:txBody>
      </p:sp>
    </p:spTree>
    <p:extLst>
      <p:ext uri="{BB962C8B-B14F-4D97-AF65-F5344CB8AC3E}">
        <p14:creationId xmlns:p14="http://schemas.microsoft.com/office/powerpoint/2010/main" val="2651799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a:xfrm>
            <a:off x="533400" y="381000"/>
            <a:ext cx="7772400" cy="1143000"/>
          </a:xfrm>
        </p:spPr>
        <p:txBody>
          <a:bodyPr/>
          <a:lstStyle/>
          <a:p>
            <a:r>
              <a:rPr lang="en-US" altLang="en-US" dirty="0" smtClean="0"/>
              <a:t>CKD-MBD Testing</a:t>
            </a:r>
          </a:p>
        </p:txBody>
      </p:sp>
      <p:graphicFrame>
        <p:nvGraphicFramePr>
          <p:cNvPr id="4" name="Group 51"/>
          <p:cNvGraphicFramePr>
            <a:graphicFrameLocks/>
          </p:cNvGraphicFramePr>
          <p:nvPr>
            <p:extLst>
              <p:ext uri="{D42A27DB-BD31-4B8C-83A1-F6EECF244321}">
                <p14:modId xmlns:p14="http://schemas.microsoft.com/office/powerpoint/2010/main" val="2509565690"/>
              </p:ext>
            </p:extLst>
          </p:nvPr>
        </p:nvGraphicFramePr>
        <p:xfrm>
          <a:off x="472440" y="1788160"/>
          <a:ext cx="8001000" cy="3237962"/>
        </p:xfrm>
        <a:graphic>
          <a:graphicData uri="http://schemas.openxmlformats.org/drawingml/2006/table">
            <a:tbl>
              <a:tblPr/>
              <a:tblGrid>
                <a:gridCol w="2000250"/>
                <a:gridCol w="2000250"/>
                <a:gridCol w="2000250"/>
                <a:gridCol w="2000250"/>
              </a:tblGrid>
              <a:tr h="78195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ea typeface="ＭＳ Ｐゴシック"/>
                          <a:cs typeface="ＭＳ Ｐゴシック"/>
                        </a:rPr>
                        <a:t>CKD Stage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ea typeface="ＭＳ Ｐゴシック"/>
                          <a:cs typeface="ＭＳ Ｐゴシック"/>
                        </a:rPr>
                        <a:t>Calcium, Phosphorus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ea typeface="ＭＳ Ｐゴシック"/>
                          <a:cs typeface="ＭＳ Ｐゴシック"/>
                        </a:rPr>
                        <a:t>PTH</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chemeClr val="bg1"/>
                        </a:solidFill>
                        <a:effectLst/>
                        <a:latin typeface="Arial" charset="0"/>
                        <a:ea typeface="ＭＳ Ｐゴシック"/>
                        <a:cs typeface="ＭＳ Ｐゴシック"/>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ea typeface="ＭＳ Ｐゴシック"/>
                          <a:cs typeface="ＭＳ Ｐゴシック"/>
                        </a:rPr>
                        <a:t>25(OH)D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r>
              <a:tr h="8334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a:cs typeface="ＭＳ Ｐゴシック"/>
                        </a:rPr>
                        <a:t>Stage 3</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a:cs typeface="ＭＳ Ｐゴシック"/>
                        </a:rPr>
                        <a:t>Every 6-12 months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a:cs typeface="ＭＳ Ｐゴシック"/>
                        </a:rPr>
                        <a:t>Once then based on CKD progression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a:cs typeface="ＭＳ Ｐゴシック"/>
                        </a:rPr>
                        <a:t>Once, then based on level and treatments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70314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a:cs typeface="ＭＳ Ｐゴシック"/>
                        </a:rPr>
                        <a:t>Stage 4</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a:cs typeface="ＭＳ Ｐゴシック"/>
                        </a:rPr>
                        <a:t>Every 3-6 months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a:cs typeface="ＭＳ Ｐゴシック"/>
                        </a:rPr>
                        <a:t>Every 6-12 months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83846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a:cs typeface="ＭＳ Ｐゴシック"/>
                        </a:rPr>
                        <a:t>Stage 5</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a:cs typeface="ＭＳ Ｐゴシック"/>
                        </a:rPr>
                        <a:t>Every 1-3 months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a:cs typeface="ＭＳ Ｐゴシック"/>
                        </a:rPr>
                        <a:t>Every 3-6 months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bl>
          </a:graphicData>
        </a:graphic>
      </p:graphicFrame>
      <p:sp>
        <p:nvSpPr>
          <p:cNvPr id="66587" name="Text Box 52"/>
          <p:cNvSpPr>
            <a:spLocks noGrp="1" noChangeArrowheads="1"/>
          </p:cNvSpPr>
          <p:nvPr>
            <p:ph idx="1"/>
          </p:nvPr>
        </p:nvSpPr>
        <p:spPr>
          <a:xfrm>
            <a:off x="701040" y="5188803"/>
            <a:ext cx="7772400" cy="830997"/>
          </a:xfrm>
        </p:spPr>
        <p:txBody>
          <a:bodyPr>
            <a:spAutoFit/>
          </a:bodyPr>
          <a:lstStyle/>
          <a:p>
            <a:pPr marL="0" indent="0" algn="ctr">
              <a:spcBef>
                <a:spcPct val="50000"/>
              </a:spcBef>
              <a:buNone/>
            </a:pPr>
            <a:r>
              <a:rPr lang="en-US" altLang="en-US" sz="2000" dirty="0" smtClean="0"/>
              <a:t>Use CKD progression, presence or absence of abnormalities, treatment response and side effects to guide testing frequency.</a:t>
            </a:r>
          </a:p>
        </p:txBody>
      </p:sp>
    </p:spTree>
    <p:extLst>
      <p:ext uri="{BB962C8B-B14F-4D97-AF65-F5344CB8AC3E}">
        <p14:creationId xmlns:p14="http://schemas.microsoft.com/office/powerpoint/2010/main" val="1815933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CKD-MBD</a:t>
            </a:r>
            <a:endParaRPr lang="en-US" dirty="0"/>
          </a:p>
        </p:txBody>
      </p:sp>
      <p:sp>
        <p:nvSpPr>
          <p:cNvPr id="3" name="Content Placeholder 2"/>
          <p:cNvSpPr>
            <a:spLocks noGrp="1"/>
          </p:cNvSpPr>
          <p:nvPr>
            <p:ph idx="1"/>
          </p:nvPr>
        </p:nvSpPr>
        <p:spPr/>
        <p:txBody>
          <a:bodyPr/>
          <a:lstStyle/>
          <a:p>
            <a:r>
              <a:rPr lang="en-US" sz="2500" dirty="0" smtClean="0"/>
              <a:t>Treat </a:t>
            </a:r>
            <a:r>
              <a:rPr lang="en-US" sz="2500" dirty="0"/>
              <a:t>with D3 as indicated to achieve normal serum levels</a:t>
            </a:r>
          </a:p>
          <a:p>
            <a:r>
              <a:rPr lang="en-US" sz="2500" dirty="0" smtClean="0"/>
              <a:t>2000 IU </a:t>
            </a:r>
            <a:r>
              <a:rPr lang="en-US" sz="2500" dirty="0" err="1" smtClean="0"/>
              <a:t>po</a:t>
            </a:r>
            <a:r>
              <a:rPr lang="en-US" sz="2500" dirty="0" smtClean="0"/>
              <a:t> </a:t>
            </a:r>
            <a:r>
              <a:rPr lang="en-US" sz="2500" dirty="0" err="1"/>
              <a:t>qd</a:t>
            </a:r>
            <a:r>
              <a:rPr lang="en-US" sz="2500" dirty="0"/>
              <a:t> is cheaper and better absorbed than </a:t>
            </a:r>
            <a:r>
              <a:rPr lang="en-US" sz="2500" dirty="0" smtClean="0"/>
              <a:t>50,000 IU </a:t>
            </a:r>
            <a:r>
              <a:rPr lang="en-US" sz="2500" dirty="0"/>
              <a:t>monthly </a:t>
            </a:r>
            <a:r>
              <a:rPr lang="en-US" sz="2500" dirty="0" smtClean="0"/>
              <a:t>dose.</a:t>
            </a:r>
          </a:p>
          <a:p>
            <a:r>
              <a:rPr lang="en-US" sz="2500" dirty="0" smtClean="0"/>
              <a:t>Limit </a:t>
            </a:r>
            <a:r>
              <a:rPr lang="en-US" sz="2500" dirty="0"/>
              <a:t>phosphorus in diet, with emphasis on decreasing packaged </a:t>
            </a:r>
            <a:r>
              <a:rPr lang="en-US" sz="2500" dirty="0" smtClean="0"/>
              <a:t>products - Refer </a:t>
            </a:r>
            <a:r>
              <a:rPr lang="en-US" sz="2500" dirty="0"/>
              <a:t>to renal RD</a:t>
            </a:r>
          </a:p>
          <a:p>
            <a:r>
              <a:rPr lang="en-US" sz="2500" dirty="0" smtClean="0"/>
              <a:t>May </a:t>
            </a:r>
            <a:r>
              <a:rPr lang="en-US" sz="2500" dirty="0"/>
              <a:t>need phosphate binders</a:t>
            </a:r>
          </a:p>
          <a:p>
            <a:r>
              <a:rPr lang="en-US" sz="2500" dirty="0" smtClean="0"/>
              <a:t>DEXA </a:t>
            </a:r>
            <a:r>
              <a:rPr lang="en-US" sz="2500" dirty="0"/>
              <a:t>doesn’t predict fracture risk in CKD 3-5</a:t>
            </a:r>
          </a:p>
        </p:txBody>
      </p:sp>
    </p:spTree>
    <p:extLst>
      <p:ext uri="{BB962C8B-B14F-4D97-AF65-F5344CB8AC3E}">
        <p14:creationId xmlns:p14="http://schemas.microsoft.com/office/powerpoint/2010/main" val="170213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a:xfrm>
            <a:off x="685800" y="457200"/>
            <a:ext cx="5943600" cy="533400"/>
          </a:xfrm>
        </p:spPr>
        <p:txBody>
          <a:bodyPr>
            <a:normAutofit fontScale="90000"/>
          </a:bodyPr>
          <a:lstStyle/>
          <a:p>
            <a:r>
              <a:rPr lang="en-US" altLang="en-US" sz="3600" dirty="0" smtClean="0"/>
              <a:t>Metabolic </a:t>
            </a:r>
            <a:r>
              <a:rPr lang="en-US" altLang="en-US" dirty="0" smtClean="0"/>
              <a:t>Acidosis</a:t>
            </a:r>
          </a:p>
        </p:txBody>
      </p:sp>
      <p:pic>
        <p:nvPicPr>
          <p:cNvPr id="7065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9560" y="2819400"/>
            <a:ext cx="4626530" cy="314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txBox="1">
            <a:spLocks noChangeArrowheads="1"/>
          </p:cNvSpPr>
          <p:nvPr/>
        </p:nvSpPr>
        <p:spPr bwMode="auto">
          <a:xfrm>
            <a:off x="685800" y="1066800"/>
            <a:ext cx="8458200" cy="1600200"/>
          </a:xfrm>
          <a:prstGeom prst="rect">
            <a:avLst/>
          </a:prstGeom>
          <a:noFill/>
          <a:ln w="9525">
            <a:noFill/>
            <a:miter lim="800000"/>
            <a:headEnd/>
            <a:tailEnd/>
          </a:ln>
        </p:spPr>
        <p:txBody>
          <a:bodyPr/>
          <a:lstStyle/>
          <a:p>
            <a:pPr marL="457200" indent="-457200">
              <a:spcBef>
                <a:spcPct val="20000"/>
              </a:spcBef>
              <a:buClr>
                <a:srgbClr val="F07C1C"/>
              </a:buClr>
              <a:buFont typeface="Arial" panose="020B0604020202020204" pitchFamily="34" charset="0"/>
              <a:buChar char="•"/>
              <a:defRPr/>
            </a:pPr>
            <a:r>
              <a:rPr lang="en-US" kern="0" dirty="0"/>
              <a:t>Often becomes apparent at GFR &lt; 25-30 ml/min</a:t>
            </a:r>
          </a:p>
          <a:p>
            <a:pPr marL="742950" lvl="1" indent="-285750">
              <a:spcBef>
                <a:spcPct val="20000"/>
              </a:spcBef>
              <a:buClr>
                <a:srgbClr val="F07C1C"/>
              </a:buClr>
              <a:buFont typeface="Arial" panose="020B0604020202020204" pitchFamily="34" charset="0"/>
              <a:buChar char="•"/>
              <a:defRPr/>
            </a:pPr>
            <a:r>
              <a:rPr lang="en-US" kern="0" dirty="0"/>
              <a:t>More severe with higher protein intake</a:t>
            </a:r>
          </a:p>
          <a:p>
            <a:pPr marL="457200" indent="-457200">
              <a:spcBef>
                <a:spcPct val="20000"/>
              </a:spcBef>
              <a:buClr>
                <a:srgbClr val="F07C1C"/>
              </a:buClr>
              <a:buFont typeface="Arial" panose="020B0604020202020204" pitchFamily="34" charset="0"/>
              <a:buChar char="•"/>
              <a:defRPr/>
            </a:pPr>
            <a:r>
              <a:rPr lang="en-US" kern="0" dirty="0"/>
              <a:t>May contribute to bone disease, protein catabolism, and progression of </a:t>
            </a:r>
            <a:r>
              <a:rPr lang="en-US" kern="0" dirty="0" smtClean="0"/>
              <a:t>CKD</a:t>
            </a:r>
          </a:p>
          <a:p>
            <a:pPr marL="457200" indent="-457200">
              <a:spcBef>
                <a:spcPct val="20000"/>
              </a:spcBef>
              <a:buClr>
                <a:srgbClr val="F07C1C"/>
              </a:buClr>
              <a:buFont typeface="Arial" panose="020B0604020202020204" pitchFamily="34" charset="0"/>
              <a:buChar char="•"/>
              <a:defRPr/>
            </a:pPr>
            <a:r>
              <a:rPr lang="en-US" dirty="0"/>
              <a:t>Correction of metabolic acidosis may slow CKD progression and improve patients functional status</a:t>
            </a:r>
            <a:r>
              <a:rPr lang="en-US" baseline="30000" dirty="0"/>
              <a:t>1,2</a:t>
            </a:r>
            <a:endParaRPr lang="en-US" kern="0" dirty="0"/>
          </a:p>
          <a:p>
            <a:pPr marL="457200" indent="-457200">
              <a:spcBef>
                <a:spcPct val="20000"/>
              </a:spcBef>
              <a:buFont typeface="Arial" panose="020B0604020202020204" pitchFamily="34" charset="0"/>
              <a:buChar char="•"/>
              <a:defRPr/>
            </a:pPr>
            <a:endParaRPr lang="en-US" sz="2600" kern="0" dirty="0">
              <a:latin typeface="+mn-lt"/>
              <a:ea typeface="+mn-ea"/>
            </a:endParaRPr>
          </a:p>
        </p:txBody>
      </p:sp>
      <p:sp>
        <p:nvSpPr>
          <p:cNvPr id="70661" name="Rectangle 1"/>
          <p:cNvSpPr>
            <a:spLocks noChangeArrowheads="1"/>
          </p:cNvSpPr>
          <p:nvPr/>
        </p:nvSpPr>
        <p:spPr bwMode="auto">
          <a:xfrm>
            <a:off x="558800" y="3581400"/>
            <a:ext cx="3429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r>
              <a:rPr lang="en-US" altLang="en-US" sz="1600" dirty="0">
                <a:latin typeface="+mn-lt"/>
              </a:rPr>
              <a:t>Adults with CKD (</a:t>
            </a:r>
            <a:r>
              <a:rPr lang="en-US" altLang="en-US" sz="1600" dirty="0" err="1">
                <a:latin typeface="+mn-lt"/>
              </a:rPr>
              <a:t>eGFR</a:t>
            </a:r>
            <a:r>
              <a:rPr lang="en-US" altLang="en-US" sz="1600" dirty="0">
                <a:latin typeface="+mn-lt"/>
              </a:rPr>
              <a:t> 15-30 ml/min/1.73m</a:t>
            </a:r>
            <a:r>
              <a:rPr lang="en-US" altLang="en-US" sz="1600" baseline="30000" dirty="0">
                <a:latin typeface="+mn-lt"/>
              </a:rPr>
              <a:t>2</a:t>
            </a:r>
            <a:r>
              <a:rPr lang="en-US" altLang="en-US" sz="1600" dirty="0">
                <a:latin typeface="+mn-lt"/>
              </a:rPr>
              <a:t>) with bicarbonate 16-20 </a:t>
            </a:r>
            <a:r>
              <a:rPr lang="en-US" altLang="en-US" sz="1600" dirty="0" err="1">
                <a:latin typeface="+mn-lt"/>
              </a:rPr>
              <a:t>mmol</a:t>
            </a:r>
            <a:r>
              <a:rPr lang="en-US" altLang="en-US" sz="1600" dirty="0">
                <a:latin typeface="+mn-lt"/>
              </a:rPr>
              <a:t>/L; treated with sodium bicarbonate for 2 years to normalize serum bicarbonate </a:t>
            </a:r>
            <a:r>
              <a:rPr lang="en-US" altLang="en-US" sz="1600" dirty="0" smtClean="0">
                <a:latin typeface="+mn-lt"/>
              </a:rPr>
              <a:t>concentration</a:t>
            </a:r>
            <a:r>
              <a:rPr lang="en-US" altLang="en-US" sz="1600" baseline="30000" dirty="0" smtClean="0">
                <a:latin typeface="+mn-lt"/>
              </a:rPr>
              <a:t>2</a:t>
            </a:r>
            <a:endParaRPr lang="en-US" altLang="en-US" sz="1600" baseline="30000" dirty="0">
              <a:latin typeface="+mn-lt"/>
            </a:endParaRPr>
          </a:p>
        </p:txBody>
      </p:sp>
      <p:sp>
        <p:nvSpPr>
          <p:cNvPr id="8" name="TextBox 90"/>
          <p:cNvSpPr txBox="1">
            <a:spLocks noChangeArrowheads="1"/>
          </p:cNvSpPr>
          <p:nvPr/>
        </p:nvSpPr>
        <p:spPr bwMode="auto">
          <a:xfrm>
            <a:off x="5262563" y="6211669"/>
            <a:ext cx="38052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buClr>
                <a:srgbClr val="33CCFF"/>
              </a:buClr>
              <a:buFont typeface="Symbol" pitchFamily="18" charset="2"/>
              <a:buChar char="·"/>
              <a:defRPr sz="2800">
                <a:solidFill>
                  <a:schemeClr val="tx1"/>
                </a:solidFill>
                <a:latin typeface="Arial" pitchFamily="34" charset="0"/>
                <a:cs typeface="Arial" pitchFamily="34" charset="0"/>
              </a:defRPr>
            </a:lvl1pPr>
            <a:lvl2pPr marL="742950" indent="-285750" eaLnBrk="0" hangingPunct="0">
              <a:lnSpc>
                <a:spcPct val="90000"/>
              </a:lnSpc>
              <a:spcBef>
                <a:spcPct val="25000"/>
              </a:spcBef>
              <a:buClr>
                <a:srgbClr val="FFFF00"/>
              </a:buClr>
              <a:buChar char="–"/>
              <a:defRPr sz="2600">
                <a:solidFill>
                  <a:schemeClr val="tx1"/>
                </a:solidFill>
                <a:latin typeface="Arial" pitchFamily="34" charset="0"/>
                <a:cs typeface="Arial" pitchFamily="34" charset="0"/>
              </a:defRPr>
            </a:lvl2pPr>
            <a:lvl3pPr marL="1143000" indent="-228600" eaLnBrk="0" hangingPunct="0">
              <a:lnSpc>
                <a:spcPct val="90000"/>
              </a:lnSpc>
              <a:spcBef>
                <a:spcPct val="25000"/>
              </a:spcBef>
              <a:buClr>
                <a:schemeClr val="tx1"/>
              </a:buClr>
              <a:buFont typeface="Symbol" pitchFamily="18" charset="2"/>
              <a:buChar char="·"/>
              <a:defRPr sz="2200">
                <a:solidFill>
                  <a:schemeClr val="tx1"/>
                </a:solidFill>
                <a:latin typeface="Arial" pitchFamily="34" charset="0"/>
                <a:cs typeface="Arial" pitchFamily="34" charset="0"/>
              </a:defRPr>
            </a:lvl3pPr>
            <a:lvl4pPr marL="1600200" indent="-228600" eaLnBrk="0" hangingPunct="0">
              <a:lnSpc>
                <a:spcPct val="90000"/>
              </a:lnSpc>
              <a:spcBef>
                <a:spcPct val="25000"/>
              </a:spcBef>
              <a:buClr>
                <a:schemeClr val="tx1"/>
              </a:buClr>
              <a:buFont typeface="Symbol" pitchFamily="18" charset="2"/>
              <a:buChar char="·"/>
              <a:defRPr sz="2200">
                <a:solidFill>
                  <a:schemeClr val="tx1"/>
                </a:solidFill>
                <a:latin typeface="Arial" pitchFamily="34" charset="0"/>
                <a:cs typeface="Arial" pitchFamily="34" charset="0"/>
              </a:defRPr>
            </a:lvl4pPr>
            <a:lvl5pPr marL="2057400" indent="-228600" eaLnBrk="0" hangingPunct="0">
              <a:spcBef>
                <a:spcPct val="15000"/>
              </a:spcBef>
              <a:spcAft>
                <a:spcPct val="15000"/>
              </a:spcAft>
              <a:buClr>
                <a:schemeClr val="accent1"/>
              </a:buClr>
              <a:buFont typeface="Wingdings 2" pitchFamily="18" charset="2"/>
              <a:buChar char="¡"/>
              <a:defRPr sz="2000" b="1">
                <a:solidFill>
                  <a:schemeClr val="tx1"/>
                </a:solidFill>
                <a:latin typeface="Arial" pitchFamily="34" charset="0"/>
                <a:cs typeface="Arial" pitchFamily="34" charset="0"/>
              </a:defRPr>
            </a:lvl5pPr>
            <a:lvl6pPr marL="2514600" indent="-228600" eaLnBrk="0" fontAlgn="base" hangingPunct="0">
              <a:spcBef>
                <a:spcPct val="15000"/>
              </a:spcBef>
              <a:spcAft>
                <a:spcPct val="15000"/>
              </a:spcAft>
              <a:buClr>
                <a:schemeClr val="accent1"/>
              </a:buClr>
              <a:buFont typeface="Wingdings 2" pitchFamily="18" charset="2"/>
              <a:buChar char="¡"/>
              <a:defRPr sz="2000" b="1">
                <a:solidFill>
                  <a:schemeClr val="tx1"/>
                </a:solidFill>
                <a:latin typeface="Arial" pitchFamily="34" charset="0"/>
                <a:cs typeface="Arial" pitchFamily="34" charset="0"/>
              </a:defRPr>
            </a:lvl6pPr>
            <a:lvl7pPr marL="2971800" indent="-228600" eaLnBrk="0" fontAlgn="base" hangingPunct="0">
              <a:spcBef>
                <a:spcPct val="15000"/>
              </a:spcBef>
              <a:spcAft>
                <a:spcPct val="15000"/>
              </a:spcAft>
              <a:buClr>
                <a:schemeClr val="accent1"/>
              </a:buClr>
              <a:buFont typeface="Wingdings 2" pitchFamily="18" charset="2"/>
              <a:buChar char="¡"/>
              <a:defRPr sz="2000" b="1">
                <a:solidFill>
                  <a:schemeClr val="tx1"/>
                </a:solidFill>
                <a:latin typeface="Arial" pitchFamily="34" charset="0"/>
                <a:cs typeface="Arial" pitchFamily="34" charset="0"/>
              </a:defRPr>
            </a:lvl7pPr>
            <a:lvl8pPr marL="3429000" indent="-228600" eaLnBrk="0" fontAlgn="base" hangingPunct="0">
              <a:spcBef>
                <a:spcPct val="15000"/>
              </a:spcBef>
              <a:spcAft>
                <a:spcPct val="15000"/>
              </a:spcAft>
              <a:buClr>
                <a:schemeClr val="accent1"/>
              </a:buClr>
              <a:buFont typeface="Wingdings 2" pitchFamily="18" charset="2"/>
              <a:buChar char="¡"/>
              <a:defRPr sz="2000" b="1">
                <a:solidFill>
                  <a:schemeClr val="tx1"/>
                </a:solidFill>
                <a:latin typeface="Arial" pitchFamily="34" charset="0"/>
                <a:cs typeface="Arial" pitchFamily="34" charset="0"/>
              </a:defRPr>
            </a:lvl8pPr>
            <a:lvl9pPr marL="3886200" indent="-228600" eaLnBrk="0" fontAlgn="base" hangingPunct="0">
              <a:spcBef>
                <a:spcPct val="15000"/>
              </a:spcBef>
              <a:spcAft>
                <a:spcPct val="15000"/>
              </a:spcAft>
              <a:buClr>
                <a:schemeClr val="accent1"/>
              </a:buClr>
              <a:buFont typeface="Wingdings 2" pitchFamily="18" charset="2"/>
              <a:buChar char="¡"/>
              <a:defRPr sz="2000" b="1">
                <a:solidFill>
                  <a:schemeClr val="tx1"/>
                </a:solidFill>
                <a:latin typeface="Arial" pitchFamily="34" charset="0"/>
                <a:cs typeface="Arial" pitchFamily="34" charset="0"/>
              </a:defRPr>
            </a:lvl9pPr>
          </a:lstStyle>
          <a:p>
            <a:pPr marL="228600" indent="-228600" eaLnBrk="1" hangingPunct="1">
              <a:lnSpc>
                <a:spcPct val="100000"/>
              </a:lnSpc>
              <a:spcBef>
                <a:spcPct val="0"/>
              </a:spcBef>
              <a:buClrTx/>
              <a:buFontTx/>
              <a:buAutoNum type="arabicParenR"/>
            </a:pPr>
            <a:r>
              <a:rPr lang="en-GB" altLang="en-US" sz="1200" dirty="0" smtClean="0">
                <a:latin typeface="+mn-lt"/>
              </a:rPr>
              <a:t>Mahajan, et al. </a:t>
            </a:r>
            <a:r>
              <a:rPr lang="en-GB" altLang="en-US" sz="1200" i="1" dirty="0" smtClean="0">
                <a:latin typeface="+mn-lt"/>
              </a:rPr>
              <a:t>Kidney Int</a:t>
            </a:r>
            <a:r>
              <a:rPr lang="en-GB" altLang="en-US" sz="1200" dirty="0" smtClean="0">
                <a:latin typeface="+mn-lt"/>
              </a:rPr>
              <a:t>. 2010;78:303-309.</a:t>
            </a:r>
          </a:p>
          <a:p>
            <a:pPr marL="228600" indent="-228600" eaLnBrk="1" hangingPunct="1">
              <a:lnSpc>
                <a:spcPct val="100000"/>
              </a:lnSpc>
              <a:spcBef>
                <a:spcPct val="0"/>
              </a:spcBef>
              <a:buClrTx/>
              <a:buFontTx/>
              <a:buAutoNum type="arabicParenR"/>
            </a:pPr>
            <a:r>
              <a:rPr lang="en-GB" altLang="en-US" sz="1200" dirty="0">
                <a:latin typeface="+mn-lt"/>
              </a:rPr>
              <a:t>de Brito-</a:t>
            </a:r>
            <a:r>
              <a:rPr lang="en-GB" altLang="en-US" sz="1200" dirty="0" err="1">
                <a:latin typeface="+mn-lt"/>
              </a:rPr>
              <a:t>Ashurst</a:t>
            </a:r>
            <a:r>
              <a:rPr lang="en-GB" altLang="en-US" sz="1200" dirty="0">
                <a:latin typeface="+mn-lt"/>
              </a:rPr>
              <a:t> I, </a:t>
            </a:r>
            <a:r>
              <a:rPr lang="en-GB" altLang="en-US" sz="1200" dirty="0" smtClean="0">
                <a:latin typeface="+mn-lt"/>
              </a:rPr>
              <a:t>et al. </a:t>
            </a:r>
            <a:r>
              <a:rPr lang="en-GB" altLang="en-US" sz="1200" i="1" dirty="0" smtClean="0">
                <a:latin typeface="+mn-lt"/>
              </a:rPr>
              <a:t>J </a:t>
            </a:r>
            <a:r>
              <a:rPr lang="en-GB" altLang="en-US" sz="1200" i="1" dirty="0">
                <a:latin typeface="+mn-lt"/>
              </a:rPr>
              <a:t>Am </a:t>
            </a:r>
            <a:r>
              <a:rPr lang="en-GB" altLang="en-US" sz="1200" i="1" dirty="0" err="1">
                <a:latin typeface="+mn-lt"/>
              </a:rPr>
              <a:t>Soc</a:t>
            </a:r>
            <a:r>
              <a:rPr lang="en-GB" altLang="en-US" sz="1200" i="1" dirty="0">
                <a:latin typeface="+mn-lt"/>
              </a:rPr>
              <a:t> </a:t>
            </a:r>
            <a:r>
              <a:rPr lang="en-GB" altLang="en-US" sz="1200" i="1" dirty="0" err="1">
                <a:latin typeface="+mn-lt"/>
              </a:rPr>
              <a:t>Nephrol</a:t>
            </a:r>
            <a:r>
              <a:rPr lang="en-GB" altLang="en-US" sz="1200" dirty="0" smtClean="0">
                <a:latin typeface="+mn-lt"/>
              </a:rPr>
              <a:t>. 2009;20:2075-2084.</a:t>
            </a:r>
          </a:p>
        </p:txBody>
      </p:sp>
    </p:spTree>
    <p:extLst>
      <p:ext uri="{BB962C8B-B14F-4D97-AF65-F5344CB8AC3E}">
        <p14:creationId xmlns:p14="http://schemas.microsoft.com/office/powerpoint/2010/main" val="605436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a:xfrm>
            <a:off x="685800" y="457200"/>
            <a:ext cx="7772400" cy="838200"/>
          </a:xfrm>
        </p:spPr>
        <p:txBody>
          <a:bodyPr/>
          <a:lstStyle/>
          <a:p>
            <a:r>
              <a:rPr lang="en-US" altLang="en-US" dirty="0" smtClean="0"/>
              <a:t>Metabolic Acidosis</a:t>
            </a:r>
          </a:p>
        </p:txBody>
      </p:sp>
      <p:sp>
        <p:nvSpPr>
          <p:cNvPr id="71682" name="Rectangle 3"/>
          <p:cNvSpPr>
            <a:spLocks noGrp="1" noChangeArrowheads="1"/>
          </p:cNvSpPr>
          <p:nvPr>
            <p:ph type="body" idx="1"/>
          </p:nvPr>
        </p:nvSpPr>
        <p:spPr>
          <a:xfrm>
            <a:off x="746760" y="1361440"/>
            <a:ext cx="7772400" cy="4124960"/>
          </a:xfrm>
        </p:spPr>
        <p:txBody>
          <a:bodyPr>
            <a:normAutofit/>
          </a:bodyPr>
          <a:lstStyle/>
          <a:p>
            <a:r>
              <a:rPr lang="en-US" altLang="en-US" sz="2500" dirty="0" smtClean="0"/>
              <a:t>Maintain serum bicarbonate </a:t>
            </a:r>
            <a:r>
              <a:rPr lang="en-US" altLang="en-US" sz="2500" u="sng" dirty="0" smtClean="0"/>
              <a:t>&gt;</a:t>
            </a:r>
            <a:r>
              <a:rPr lang="en-US" altLang="en-US" sz="2500" dirty="0" smtClean="0"/>
              <a:t> 22 </a:t>
            </a:r>
            <a:r>
              <a:rPr lang="en-US" altLang="en-US" sz="2500" dirty="0" err="1" smtClean="0"/>
              <a:t>mmol</a:t>
            </a:r>
            <a:r>
              <a:rPr lang="en-US" altLang="en-US" sz="2500" dirty="0" smtClean="0"/>
              <a:t>/L</a:t>
            </a:r>
          </a:p>
          <a:p>
            <a:pPr lvl="1">
              <a:lnSpc>
                <a:spcPct val="90000"/>
              </a:lnSpc>
            </a:pPr>
            <a:r>
              <a:rPr lang="en-US" altLang="en-US" sz="2500" dirty="0" smtClean="0"/>
              <a:t>Start with 0.5-1 </a:t>
            </a:r>
            <a:r>
              <a:rPr lang="en-US" altLang="en-US" sz="2500" dirty="0" err="1" smtClean="0"/>
              <a:t>mEq</a:t>
            </a:r>
            <a:r>
              <a:rPr lang="en-US" altLang="en-US" sz="2500" dirty="0" smtClean="0"/>
              <a:t>/kg per day</a:t>
            </a:r>
          </a:p>
          <a:p>
            <a:pPr lvl="1">
              <a:lnSpc>
                <a:spcPct val="90000"/>
              </a:lnSpc>
            </a:pPr>
            <a:r>
              <a:rPr lang="en-US" altLang="en-US" sz="2500" u="sng" dirty="0" smtClean="0"/>
              <a:t>Sodium bicarbonate tablets</a:t>
            </a:r>
            <a:r>
              <a:rPr lang="en-US" altLang="en-US" sz="2500" dirty="0" smtClean="0"/>
              <a:t> </a:t>
            </a:r>
          </a:p>
          <a:p>
            <a:pPr lvl="2">
              <a:lnSpc>
                <a:spcPct val="90000"/>
              </a:lnSpc>
            </a:pPr>
            <a:r>
              <a:rPr lang="en-US" altLang="en-US" sz="2500" dirty="0" smtClean="0"/>
              <a:t>325mg, 625 mg tablets; 1 g = 12 </a:t>
            </a:r>
            <a:r>
              <a:rPr lang="en-US" altLang="en-US" sz="2500" dirty="0" err="1" smtClean="0"/>
              <a:t>mEq</a:t>
            </a:r>
            <a:endParaRPr lang="en-US" altLang="en-US" sz="2500" dirty="0" smtClean="0"/>
          </a:p>
          <a:p>
            <a:pPr lvl="1">
              <a:lnSpc>
                <a:spcPct val="90000"/>
              </a:lnSpc>
            </a:pPr>
            <a:r>
              <a:rPr lang="en-US" altLang="en-US" sz="2500" u="sng" dirty="0" smtClean="0"/>
              <a:t>Sodium citrate solution </a:t>
            </a:r>
            <a:endParaRPr lang="en-US" altLang="en-US" sz="2500" dirty="0" smtClean="0"/>
          </a:p>
          <a:p>
            <a:pPr lvl="2">
              <a:lnSpc>
                <a:spcPct val="90000"/>
              </a:lnSpc>
            </a:pPr>
            <a:r>
              <a:rPr lang="en-US" altLang="en-US" sz="2500" dirty="0" smtClean="0"/>
              <a:t>1 </a:t>
            </a:r>
            <a:r>
              <a:rPr lang="en-US" altLang="en-US" sz="2500" dirty="0" err="1" smtClean="0"/>
              <a:t>mEq</a:t>
            </a:r>
            <a:r>
              <a:rPr lang="en-US" altLang="en-US" sz="2500" dirty="0" smtClean="0"/>
              <a:t>/ml</a:t>
            </a:r>
          </a:p>
          <a:p>
            <a:pPr lvl="2">
              <a:lnSpc>
                <a:spcPct val="90000"/>
              </a:lnSpc>
            </a:pPr>
            <a:r>
              <a:rPr lang="en-US" altLang="en-US" sz="2500" dirty="0" smtClean="0"/>
              <a:t>Avoid if on aluminum phosphate binders</a:t>
            </a:r>
          </a:p>
          <a:p>
            <a:pPr lvl="1">
              <a:lnSpc>
                <a:spcPct val="90000"/>
              </a:lnSpc>
            </a:pPr>
            <a:r>
              <a:rPr lang="en-US" altLang="en-US" sz="2500" u="sng" dirty="0" smtClean="0"/>
              <a:t>Baking soda</a:t>
            </a:r>
            <a:endParaRPr lang="en-US" altLang="en-US" sz="2500" dirty="0" smtClean="0"/>
          </a:p>
          <a:p>
            <a:pPr lvl="2">
              <a:lnSpc>
                <a:spcPct val="90000"/>
              </a:lnSpc>
            </a:pPr>
            <a:r>
              <a:rPr lang="en-US" altLang="en-US" sz="2500" dirty="0" smtClean="0"/>
              <a:t>54 </a:t>
            </a:r>
            <a:r>
              <a:rPr lang="en-US" altLang="en-US" sz="2500" dirty="0" err="1" smtClean="0"/>
              <a:t>mmol</a:t>
            </a:r>
            <a:r>
              <a:rPr lang="en-US" altLang="en-US" sz="2500" dirty="0" smtClean="0"/>
              <a:t>/level tsp</a:t>
            </a:r>
          </a:p>
          <a:p>
            <a:pPr lvl="1"/>
            <a:endParaRPr lang="en-US" altLang="en-US" dirty="0" smtClean="0"/>
          </a:p>
        </p:txBody>
      </p:sp>
    </p:spTree>
    <p:extLst>
      <p:ext uri="{BB962C8B-B14F-4D97-AF65-F5344CB8AC3E}">
        <p14:creationId xmlns:p14="http://schemas.microsoft.com/office/powerpoint/2010/main" val="2791525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Hyperkalemia</a:t>
            </a:r>
          </a:p>
        </p:txBody>
      </p:sp>
      <p:sp>
        <p:nvSpPr>
          <p:cNvPr id="3" name="Content Placeholder 2"/>
          <p:cNvSpPr>
            <a:spLocks noGrp="1"/>
          </p:cNvSpPr>
          <p:nvPr>
            <p:ph idx="1"/>
          </p:nvPr>
        </p:nvSpPr>
        <p:spPr>
          <a:xfrm>
            <a:off x="457200" y="1295400"/>
            <a:ext cx="7848600" cy="3276600"/>
          </a:xfrm>
        </p:spPr>
        <p:txBody>
          <a:bodyPr/>
          <a:lstStyle/>
          <a:p>
            <a:r>
              <a:rPr lang="en-US" sz="2400" dirty="0"/>
              <a:t>First try reduction of dietary potassium</a:t>
            </a:r>
          </a:p>
          <a:p>
            <a:r>
              <a:rPr lang="en-US" sz="2400" dirty="0" smtClean="0"/>
              <a:t>Stop </a:t>
            </a:r>
            <a:r>
              <a:rPr lang="en-US" sz="2400" dirty="0"/>
              <a:t>NSAIDs, COX-2 inhibitors</a:t>
            </a:r>
          </a:p>
          <a:p>
            <a:r>
              <a:rPr lang="en-US" sz="2400" dirty="0" smtClean="0"/>
              <a:t>Stop </a:t>
            </a:r>
            <a:r>
              <a:rPr lang="en-US" sz="2400" dirty="0"/>
              <a:t>potassium sparing diuretics</a:t>
            </a:r>
          </a:p>
          <a:p>
            <a:pPr lvl="1"/>
            <a:r>
              <a:rPr lang="en-US" sz="2400" dirty="0" err="1" smtClean="0"/>
              <a:t>Aldactone</a:t>
            </a:r>
            <a:endParaRPr lang="en-US" sz="2400" dirty="0"/>
          </a:p>
          <a:p>
            <a:r>
              <a:rPr lang="en-US" sz="2400" dirty="0" smtClean="0"/>
              <a:t>Stop </a:t>
            </a:r>
            <a:r>
              <a:rPr lang="en-US" sz="2400" dirty="0"/>
              <a:t>or reduce beta blockers</a:t>
            </a:r>
          </a:p>
          <a:p>
            <a:r>
              <a:rPr lang="en-US" sz="2400" dirty="0" smtClean="0"/>
              <a:t>Stop </a:t>
            </a:r>
            <a:r>
              <a:rPr lang="en-US" sz="2400" dirty="0"/>
              <a:t>or reduce </a:t>
            </a:r>
            <a:r>
              <a:rPr lang="en-US" sz="2400" dirty="0" err="1" smtClean="0"/>
              <a:t>ACEi</a:t>
            </a:r>
            <a:r>
              <a:rPr lang="en-US" sz="2400" dirty="0" smtClean="0"/>
              <a:t>/ARBs</a:t>
            </a:r>
          </a:p>
          <a:p>
            <a:r>
              <a:rPr lang="en-US" sz="2400" dirty="0" smtClean="0"/>
              <a:t>Avoid salt </a:t>
            </a:r>
            <a:r>
              <a:rPr lang="en-US" sz="2400" dirty="0"/>
              <a:t>substitutes that contain </a:t>
            </a:r>
            <a:r>
              <a:rPr lang="en-US" sz="2400" dirty="0" smtClean="0"/>
              <a:t>potassium</a:t>
            </a:r>
          </a:p>
          <a:p>
            <a:endParaRPr lang="en-US" sz="2000"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1828800"/>
            <a:ext cx="3484741" cy="2012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4031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229600" cy="884238"/>
          </a:xfrm>
        </p:spPr>
        <p:txBody>
          <a:bodyPr>
            <a:normAutofit/>
          </a:bodyPr>
          <a:lstStyle/>
          <a:p>
            <a:r>
              <a:rPr lang="en-US" sz="3800" dirty="0"/>
              <a:t>Acute Management of Hyperkalemia</a:t>
            </a:r>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1564695502"/>
              </p:ext>
            </p:extLst>
          </p:nvPr>
        </p:nvGraphicFramePr>
        <p:xfrm>
          <a:off x="152400" y="1447800"/>
          <a:ext cx="8839201" cy="4114800"/>
        </p:xfrm>
        <a:graphic>
          <a:graphicData uri="http://schemas.openxmlformats.org/drawingml/2006/table">
            <a:tbl>
              <a:tblPr firstRow="1" bandRow="1">
                <a:tableStyleId>{5C22544A-7EE6-4342-B048-85BDC9FD1C3A}</a:tableStyleId>
              </a:tblPr>
              <a:tblGrid>
                <a:gridCol w="1824931"/>
                <a:gridCol w="1527869"/>
                <a:gridCol w="1481782"/>
                <a:gridCol w="1425624"/>
                <a:gridCol w="2578995"/>
              </a:tblGrid>
              <a:tr h="370840">
                <a:tc>
                  <a:txBody>
                    <a:bodyPr/>
                    <a:lstStyle/>
                    <a:p>
                      <a:r>
                        <a:rPr lang="en-US" dirty="0" smtClean="0">
                          <a:latin typeface="+mn-lt"/>
                        </a:rPr>
                        <a:t>Treatment</a:t>
                      </a:r>
                      <a:endParaRPr lang="en-US" dirty="0">
                        <a:latin typeface="+mn-lt"/>
                      </a:endParaRPr>
                    </a:p>
                  </a:txBody>
                  <a:tcPr/>
                </a:tc>
                <a:tc>
                  <a:txBody>
                    <a:bodyPr/>
                    <a:lstStyle/>
                    <a:p>
                      <a:pPr algn="ctr"/>
                      <a:r>
                        <a:rPr lang="en-US" dirty="0" smtClean="0">
                          <a:latin typeface="+mn-lt"/>
                        </a:rPr>
                        <a:t>Expected serum</a:t>
                      </a:r>
                      <a:r>
                        <a:rPr lang="en-US" baseline="0" dirty="0" smtClean="0">
                          <a:latin typeface="+mn-lt"/>
                        </a:rPr>
                        <a:t> K+ </a:t>
                      </a:r>
                      <a:r>
                        <a:rPr lang="en-US" baseline="0" dirty="0" smtClean="0">
                          <a:latin typeface="+mn-lt"/>
                          <a:cs typeface="Consolas"/>
                        </a:rPr>
                        <a:t>↓</a:t>
                      </a:r>
                      <a:endParaRPr lang="en-US" dirty="0">
                        <a:latin typeface="+mn-lt"/>
                      </a:endParaRPr>
                    </a:p>
                  </a:txBody>
                  <a:tcPr/>
                </a:tc>
                <a:tc>
                  <a:txBody>
                    <a:bodyPr/>
                    <a:lstStyle/>
                    <a:p>
                      <a:pPr algn="ctr"/>
                      <a:r>
                        <a:rPr lang="en-US" dirty="0" smtClean="0">
                          <a:latin typeface="+mn-lt"/>
                        </a:rPr>
                        <a:t>Peak effect</a:t>
                      </a:r>
                      <a:endParaRPr lang="en-US" dirty="0">
                        <a:latin typeface="+mn-lt"/>
                      </a:endParaRPr>
                    </a:p>
                  </a:txBody>
                  <a:tcPr/>
                </a:tc>
                <a:tc>
                  <a:txBody>
                    <a:bodyPr/>
                    <a:lstStyle/>
                    <a:p>
                      <a:pPr algn="ctr"/>
                      <a:r>
                        <a:rPr lang="en-US" dirty="0" smtClean="0">
                          <a:latin typeface="+mn-lt"/>
                        </a:rPr>
                        <a:t>Duration</a:t>
                      </a:r>
                      <a:endParaRPr lang="en-US" dirty="0">
                        <a:latin typeface="+mn-lt"/>
                      </a:endParaRPr>
                    </a:p>
                  </a:txBody>
                  <a:tcPr/>
                </a:tc>
                <a:tc>
                  <a:txBody>
                    <a:bodyPr/>
                    <a:lstStyle/>
                    <a:p>
                      <a:pPr algn="ctr"/>
                      <a:r>
                        <a:rPr lang="en-US" dirty="0" smtClean="0">
                          <a:latin typeface="+mn-lt"/>
                        </a:rPr>
                        <a:t>Mechanism</a:t>
                      </a:r>
                      <a:endParaRPr lang="en-US" dirty="0">
                        <a:latin typeface="+mn-lt"/>
                      </a:endParaRPr>
                    </a:p>
                  </a:txBody>
                  <a:tcPr/>
                </a:tc>
              </a:tr>
              <a:tr h="370840">
                <a:tc>
                  <a:txBody>
                    <a:bodyPr/>
                    <a:lstStyle/>
                    <a:p>
                      <a:r>
                        <a:rPr lang="en-US" dirty="0" smtClean="0">
                          <a:solidFill>
                            <a:srgbClr val="002060"/>
                          </a:solidFill>
                          <a:latin typeface="+mn-lt"/>
                        </a:rPr>
                        <a:t>IV</a:t>
                      </a:r>
                      <a:r>
                        <a:rPr lang="en-US" baseline="0" dirty="0" smtClean="0">
                          <a:solidFill>
                            <a:srgbClr val="002060"/>
                          </a:solidFill>
                          <a:latin typeface="+mn-lt"/>
                        </a:rPr>
                        <a:t> Calcium chloride</a:t>
                      </a:r>
                      <a:endParaRPr lang="en-US" dirty="0">
                        <a:solidFill>
                          <a:srgbClr val="002060"/>
                        </a:solidFill>
                        <a:latin typeface="+mn-lt"/>
                      </a:endParaRPr>
                    </a:p>
                  </a:txBody>
                  <a:tcPr/>
                </a:tc>
                <a:tc>
                  <a:txBody>
                    <a:bodyPr/>
                    <a:lstStyle/>
                    <a:p>
                      <a:pPr algn="ctr"/>
                      <a:r>
                        <a:rPr lang="en-US" dirty="0" smtClean="0">
                          <a:solidFill>
                            <a:srgbClr val="002060"/>
                          </a:solidFill>
                          <a:latin typeface="+mn-lt"/>
                        </a:rPr>
                        <a:t>None</a:t>
                      </a:r>
                      <a:endParaRPr lang="en-US" dirty="0">
                        <a:solidFill>
                          <a:srgbClr val="002060"/>
                        </a:solidFill>
                        <a:latin typeface="+mn-lt"/>
                      </a:endParaRPr>
                    </a:p>
                  </a:txBody>
                  <a:tcPr/>
                </a:tc>
                <a:tc>
                  <a:txBody>
                    <a:bodyPr/>
                    <a:lstStyle/>
                    <a:p>
                      <a:pPr algn="ctr"/>
                      <a:r>
                        <a:rPr lang="en-US" dirty="0" smtClean="0">
                          <a:solidFill>
                            <a:srgbClr val="002060"/>
                          </a:solidFill>
                          <a:latin typeface="+mn-lt"/>
                        </a:rPr>
                        <a:t>Instant</a:t>
                      </a:r>
                      <a:endParaRPr lang="en-US" dirty="0">
                        <a:solidFill>
                          <a:srgbClr val="002060"/>
                        </a:solidFill>
                        <a:latin typeface="+mn-lt"/>
                      </a:endParaRPr>
                    </a:p>
                  </a:txBody>
                  <a:tcPr/>
                </a:tc>
                <a:tc>
                  <a:txBody>
                    <a:bodyPr/>
                    <a:lstStyle/>
                    <a:p>
                      <a:pPr algn="ctr"/>
                      <a:r>
                        <a:rPr lang="en-US" dirty="0" smtClean="0">
                          <a:solidFill>
                            <a:srgbClr val="002060"/>
                          </a:solidFill>
                          <a:latin typeface="+mn-lt"/>
                        </a:rPr>
                        <a:t>Transient</a:t>
                      </a:r>
                      <a:endParaRPr lang="en-US" dirty="0">
                        <a:solidFill>
                          <a:srgbClr val="002060"/>
                        </a:solidFill>
                        <a:latin typeface="+mn-lt"/>
                      </a:endParaRPr>
                    </a:p>
                  </a:txBody>
                  <a:tcPr/>
                </a:tc>
                <a:tc>
                  <a:txBody>
                    <a:bodyPr/>
                    <a:lstStyle/>
                    <a:p>
                      <a:pPr algn="ctr"/>
                      <a:r>
                        <a:rPr lang="en-US" dirty="0" smtClean="0">
                          <a:solidFill>
                            <a:srgbClr val="002060"/>
                          </a:solidFill>
                          <a:latin typeface="+mn-lt"/>
                        </a:rPr>
                        <a:t>Stabilize myocardium</a:t>
                      </a:r>
                      <a:endParaRPr lang="en-US" dirty="0">
                        <a:solidFill>
                          <a:srgbClr val="002060"/>
                        </a:solidFill>
                        <a:latin typeface="+mn-lt"/>
                      </a:endParaRPr>
                    </a:p>
                  </a:txBody>
                  <a:tcPr/>
                </a:tc>
              </a:tr>
              <a:tr h="370840">
                <a:tc>
                  <a:txBody>
                    <a:bodyPr/>
                    <a:lstStyle/>
                    <a:p>
                      <a:r>
                        <a:rPr lang="en-US" dirty="0" smtClean="0">
                          <a:solidFill>
                            <a:srgbClr val="002060"/>
                          </a:solidFill>
                          <a:latin typeface="+mn-lt"/>
                        </a:rPr>
                        <a:t>Insulin</a:t>
                      </a:r>
                      <a:r>
                        <a:rPr lang="en-US" baseline="0" dirty="0" smtClean="0">
                          <a:solidFill>
                            <a:srgbClr val="002060"/>
                          </a:solidFill>
                          <a:latin typeface="+mn-lt"/>
                        </a:rPr>
                        <a:t> + dextrose</a:t>
                      </a:r>
                      <a:endParaRPr lang="en-US" dirty="0">
                        <a:solidFill>
                          <a:srgbClr val="002060"/>
                        </a:solidFill>
                        <a:latin typeface="+mn-lt"/>
                      </a:endParaRPr>
                    </a:p>
                  </a:txBody>
                  <a:tcPr/>
                </a:tc>
                <a:tc>
                  <a:txBody>
                    <a:bodyPr/>
                    <a:lstStyle/>
                    <a:p>
                      <a:pPr algn="ctr"/>
                      <a:r>
                        <a:rPr lang="en-US" dirty="0" smtClean="0">
                          <a:solidFill>
                            <a:srgbClr val="002060"/>
                          </a:solidFill>
                          <a:latin typeface="+mn-lt"/>
                        </a:rPr>
                        <a:t>0.5-1 </a:t>
                      </a:r>
                      <a:r>
                        <a:rPr lang="en-US" dirty="0" err="1" smtClean="0">
                          <a:solidFill>
                            <a:srgbClr val="002060"/>
                          </a:solidFill>
                          <a:latin typeface="+mn-lt"/>
                        </a:rPr>
                        <a:t>mEq</a:t>
                      </a:r>
                      <a:r>
                        <a:rPr lang="en-US" dirty="0" smtClean="0">
                          <a:solidFill>
                            <a:srgbClr val="002060"/>
                          </a:solidFill>
                          <a:latin typeface="+mn-lt"/>
                        </a:rPr>
                        <a:t>/L</a:t>
                      </a:r>
                      <a:endParaRPr lang="en-US" dirty="0">
                        <a:solidFill>
                          <a:srgbClr val="002060"/>
                        </a:solidFill>
                        <a:latin typeface="+mn-lt"/>
                      </a:endParaRPr>
                    </a:p>
                  </a:txBody>
                  <a:tcPr/>
                </a:tc>
                <a:tc>
                  <a:txBody>
                    <a:bodyPr/>
                    <a:lstStyle/>
                    <a:p>
                      <a:pPr algn="ctr"/>
                      <a:r>
                        <a:rPr lang="en-US" dirty="0" smtClean="0">
                          <a:solidFill>
                            <a:srgbClr val="002060"/>
                          </a:solidFill>
                          <a:latin typeface="+mn-lt"/>
                        </a:rPr>
                        <a:t>30-60</a:t>
                      </a:r>
                      <a:r>
                        <a:rPr lang="en-US" baseline="0" dirty="0" smtClean="0">
                          <a:solidFill>
                            <a:srgbClr val="002060"/>
                          </a:solidFill>
                          <a:latin typeface="+mn-lt"/>
                        </a:rPr>
                        <a:t> </a:t>
                      </a:r>
                      <a:r>
                        <a:rPr lang="en-US" baseline="0" dirty="0" err="1" smtClean="0">
                          <a:solidFill>
                            <a:srgbClr val="002060"/>
                          </a:solidFill>
                          <a:latin typeface="+mn-lt"/>
                        </a:rPr>
                        <a:t>mins</a:t>
                      </a:r>
                      <a:endParaRPr lang="en-US" dirty="0">
                        <a:solidFill>
                          <a:srgbClr val="002060"/>
                        </a:solidFill>
                        <a:latin typeface="+mn-lt"/>
                      </a:endParaRPr>
                    </a:p>
                  </a:txBody>
                  <a:tcPr/>
                </a:tc>
                <a:tc>
                  <a:txBody>
                    <a:bodyPr/>
                    <a:lstStyle/>
                    <a:p>
                      <a:pPr algn="ctr"/>
                      <a:r>
                        <a:rPr lang="en-US" dirty="0" smtClean="0">
                          <a:solidFill>
                            <a:srgbClr val="002060"/>
                          </a:solidFill>
                          <a:latin typeface="+mn-lt"/>
                        </a:rPr>
                        <a:t>4-6 </a:t>
                      </a:r>
                      <a:r>
                        <a:rPr lang="en-US" dirty="0" err="1" smtClean="0">
                          <a:solidFill>
                            <a:srgbClr val="002060"/>
                          </a:solidFill>
                          <a:latin typeface="+mn-lt"/>
                        </a:rPr>
                        <a:t>hrs</a:t>
                      </a:r>
                      <a:endParaRPr lang="en-US" dirty="0">
                        <a:solidFill>
                          <a:srgbClr val="002060"/>
                        </a:solidFill>
                        <a:latin typeface="+mn-lt"/>
                      </a:endParaRPr>
                    </a:p>
                  </a:txBody>
                  <a:tcPr/>
                </a:tc>
                <a:tc>
                  <a:txBody>
                    <a:bodyPr/>
                    <a:lstStyle/>
                    <a:p>
                      <a:pPr algn="ctr"/>
                      <a:r>
                        <a:rPr lang="en-US" dirty="0" smtClean="0">
                          <a:solidFill>
                            <a:srgbClr val="002060"/>
                          </a:solidFill>
                          <a:latin typeface="+mn-lt"/>
                        </a:rPr>
                        <a:t>Cellular shift</a:t>
                      </a:r>
                      <a:endParaRPr lang="en-US" dirty="0">
                        <a:solidFill>
                          <a:srgbClr val="002060"/>
                        </a:solidFill>
                        <a:latin typeface="+mn-lt"/>
                      </a:endParaRPr>
                    </a:p>
                  </a:txBody>
                  <a:tcPr/>
                </a:tc>
              </a:tr>
              <a:tr h="370840">
                <a:tc>
                  <a:txBody>
                    <a:bodyPr/>
                    <a:lstStyle/>
                    <a:p>
                      <a:r>
                        <a:rPr lang="en-US" dirty="0" smtClean="0">
                          <a:solidFill>
                            <a:srgbClr val="002060"/>
                          </a:solidFill>
                          <a:latin typeface="+mn-lt"/>
                        </a:rPr>
                        <a:t>B2-adrenergic</a:t>
                      </a:r>
                      <a:r>
                        <a:rPr lang="en-US" baseline="0" dirty="0" smtClean="0">
                          <a:solidFill>
                            <a:srgbClr val="002060"/>
                          </a:solidFill>
                          <a:latin typeface="+mn-lt"/>
                        </a:rPr>
                        <a:t> agonists</a:t>
                      </a:r>
                      <a:endParaRPr lang="en-US" dirty="0">
                        <a:solidFill>
                          <a:srgbClr val="002060"/>
                        </a:solidFill>
                        <a:latin typeface="+mn-lt"/>
                      </a:endParaRPr>
                    </a:p>
                  </a:txBody>
                  <a:tcPr/>
                </a:tc>
                <a:tc>
                  <a:txBody>
                    <a:bodyPr/>
                    <a:lstStyle/>
                    <a:p>
                      <a:pPr algn="ctr"/>
                      <a:r>
                        <a:rPr lang="en-US" dirty="0" smtClean="0">
                          <a:solidFill>
                            <a:srgbClr val="002060"/>
                          </a:solidFill>
                          <a:latin typeface="+mn-lt"/>
                        </a:rPr>
                        <a:t>0.5-1</a:t>
                      </a:r>
                      <a:r>
                        <a:rPr lang="en-US" baseline="0" dirty="0" smtClean="0">
                          <a:solidFill>
                            <a:srgbClr val="002060"/>
                          </a:solidFill>
                          <a:latin typeface="+mn-lt"/>
                        </a:rPr>
                        <a:t> </a:t>
                      </a:r>
                      <a:r>
                        <a:rPr lang="en-US" baseline="0" dirty="0" err="1" smtClean="0">
                          <a:solidFill>
                            <a:srgbClr val="002060"/>
                          </a:solidFill>
                          <a:latin typeface="+mn-lt"/>
                        </a:rPr>
                        <a:t>mEq</a:t>
                      </a:r>
                      <a:r>
                        <a:rPr lang="en-US" baseline="0" dirty="0" smtClean="0">
                          <a:solidFill>
                            <a:srgbClr val="002060"/>
                          </a:solidFill>
                          <a:latin typeface="+mn-lt"/>
                        </a:rPr>
                        <a:t>/L</a:t>
                      </a:r>
                      <a:endParaRPr lang="en-US" dirty="0">
                        <a:solidFill>
                          <a:srgbClr val="002060"/>
                        </a:solidFill>
                        <a:latin typeface="+mn-lt"/>
                      </a:endParaRPr>
                    </a:p>
                  </a:txBody>
                  <a:tcPr/>
                </a:tc>
                <a:tc>
                  <a:txBody>
                    <a:bodyPr/>
                    <a:lstStyle/>
                    <a:p>
                      <a:pPr algn="ctr"/>
                      <a:r>
                        <a:rPr lang="en-US" dirty="0" smtClean="0">
                          <a:solidFill>
                            <a:srgbClr val="002060"/>
                          </a:solidFill>
                          <a:latin typeface="+mn-lt"/>
                        </a:rPr>
                        <a:t>30 </a:t>
                      </a:r>
                      <a:r>
                        <a:rPr lang="en-US" dirty="0" err="1" smtClean="0">
                          <a:solidFill>
                            <a:srgbClr val="002060"/>
                          </a:solidFill>
                          <a:latin typeface="+mn-lt"/>
                        </a:rPr>
                        <a:t>mins</a:t>
                      </a:r>
                      <a:endParaRPr lang="en-US" dirty="0">
                        <a:solidFill>
                          <a:srgbClr val="002060"/>
                        </a:solidFill>
                        <a:latin typeface="+mn-lt"/>
                      </a:endParaRPr>
                    </a:p>
                  </a:txBody>
                  <a:tcPr/>
                </a:tc>
                <a:tc>
                  <a:txBody>
                    <a:bodyPr/>
                    <a:lstStyle/>
                    <a:p>
                      <a:pPr algn="ctr"/>
                      <a:r>
                        <a:rPr lang="en-US" dirty="0" smtClean="0">
                          <a:solidFill>
                            <a:srgbClr val="002060"/>
                          </a:solidFill>
                          <a:latin typeface="+mn-lt"/>
                        </a:rPr>
                        <a:t>2 </a:t>
                      </a:r>
                      <a:r>
                        <a:rPr lang="en-US" dirty="0" err="1" smtClean="0">
                          <a:solidFill>
                            <a:srgbClr val="002060"/>
                          </a:solidFill>
                          <a:latin typeface="+mn-lt"/>
                        </a:rPr>
                        <a:t>hrs</a:t>
                      </a:r>
                      <a:endParaRPr lang="en-US" dirty="0">
                        <a:solidFill>
                          <a:srgbClr val="002060"/>
                        </a:solidFill>
                        <a:latin typeface="+mn-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002060"/>
                          </a:solidFill>
                          <a:latin typeface="+mn-lt"/>
                        </a:rPr>
                        <a:t>Cellular shift</a:t>
                      </a:r>
                    </a:p>
                    <a:p>
                      <a:pPr algn="ctr"/>
                      <a:endParaRPr lang="en-US" dirty="0">
                        <a:solidFill>
                          <a:srgbClr val="002060"/>
                        </a:solidFill>
                        <a:latin typeface="+mn-lt"/>
                      </a:endParaRPr>
                    </a:p>
                  </a:txBody>
                  <a:tcPr/>
                </a:tc>
              </a:tr>
              <a:tr h="370840">
                <a:tc>
                  <a:txBody>
                    <a:bodyPr/>
                    <a:lstStyle/>
                    <a:p>
                      <a:r>
                        <a:rPr lang="en-US" dirty="0" smtClean="0">
                          <a:solidFill>
                            <a:srgbClr val="002060"/>
                          </a:solidFill>
                          <a:latin typeface="+mn-lt"/>
                        </a:rPr>
                        <a:t>Sodium</a:t>
                      </a:r>
                      <a:r>
                        <a:rPr lang="en-US" baseline="0" dirty="0" smtClean="0">
                          <a:solidFill>
                            <a:srgbClr val="002060"/>
                          </a:solidFill>
                          <a:latin typeface="+mn-lt"/>
                        </a:rPr>
                        <a:t> bicarbonate</a:t>
                      </a:r>
                      <a:endParaRPr lang="en-US" dirty="0">
                        <a:solidFill>
                          <a:srgbClr val="002060"/>
                        </a:solidFill>
                        <a:latin typeface="+mn-lt"/>
                      </a:endParaRPr>
                    </a:p>
                  </a:txBody>
                  <a:tcPr/>
                </a:tc>
                <a:tc>
                  <a:txBody>
                    <a:bodyPr/>
                    <a:lstStyle/>
                    <a:p>
                      <a:pPr algn="ctr"/>
                      <a:r>
                        <a:rPr lang="en-US" dirty="0" smtClean="0">
                          <a:solidFill>
                            <a:srgbClr val="002060"/>
                          </a:solidFill>
                          <a:latin typeface="+mn-lt"/>
                        </a:rPr>
                        <a:t>Variable</a:t>
                      </a:r>
                      <a:r>
                        <a:rPr lang="en-US" baseline="0" dirty="0" smtClean="0">
                          <a:solidFill>
                            <a:srgbClr val="002060"/>
                          </a:solidFill>
                          <a:latin typeface="+mn-lt"/>
                        </a:rPr>
                        <a:t> depending on acidosis</a:t>
                      </a:r>
                      <a:endParaRPr lang="en-US" dirty="0">
                        <a:solidFill>
                          <a:srgbClr val="002060"/>
                        </a:solidFill>
                        <a:latin typeface="+mn-lt"/>
                      </a:endParaRPr>
                    </a:p>
                  </a:txBody>
                  <a:tcPr/>
                </a:tc>
                <a:tc>
                  <a:txBody>
                    <a:bodyPr/>
                    <a:lstStyle/>
                    <a:p>
                      <a:pPr algn="ctr"/>
                      <a:r>
                        <a:rPr lang="en-US" dirty="0" smtClean="0">
                          <a:solidFill>
                            <a:srgbClr val="002060"/>
                          </a:solidFill>
                          <a:latin typeface="+mn-lt"/>
                        </a:rPr>
                        <a:t>4h</a:t>
                      </a:r>
                      <a:endParaRPr lang="en-US" dirty="0">
                        <a:solidFill>
                          <a:srgbClr val="002060"/>
                        </a:solidFill>
                        <a:latin typeface="+mn-lt"/>
                      </a:endParaRPr>
                    </a:p>
                  </a:txBody>
                  <a:tcPr/>
                </a:tc>
                <a:tc>
                  <a:txBody>
                    <a:bodyPr/>
                    <a:lstStyle/>
                    <a:p>
                      <a:pPr algn="ctr"/>
                      <a:endParaRPr lang="en-US" dirty="0">
                        <a:solidFill>
                          <a:srgbClr val="002060"/>
                        </a:solidFill>
                        <a:latin typeface="+mn-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002060"/>
                          </a:solidFill>
                          <a:latin typeface="+mn-lt"/>
                        </a:rPr>
                        <a:t>Cellular shift</a:t>
                      </a:r>
                    </a:p>
                    <a:p>
                      <a:pPr algn="ctr"/>
                      <a:endParaRPr lang="en-US" dirty="0">
                        <a:solidFill>
                          <a:srgbClr val="002060"/>
                        </a:solidFill>
                        <a:latin typeface="+mn-lt"/>
                      </a:endParaRPr>
                    </a:p>
                  </a:txBody>
                  <a:tcPr/>
                </a:tc>
              </a:tr>
              <a:tr h="370840">
                <a:tc>
                  <a:txBody>
                    <a:bodyPr/>
                    <a:lstStyle/>
                    <a:p>
                      <a:r>
                        <a:rPr lang="en-US" dirty="0" smtClean="0">
                          <a:solidFill>
                            <a:srgbClr val="002060"/>
                          </a:solidFill>
                          <a:latin typeface="+mn-lt"/>
                        </a:rPr>
                        <a:t>Loop/ thiazide</a:t>
                      </a:r>
                      <a:r>
                        <a:rPr lang="en-US" baseline="0" dirty="0" smtClean="0">
                          <a:solidFill>
                            <a:srgbClr val="002060"/>
                          </a:solidFill>
                          <a:latin typeface="+mn-lt"/>
                        </a:rPr>
                        <a:t> diuretics</a:t>
                      </a:r>
                      <a:endParaRPr lang="en-US" dirty="0">
                        <a:solidFill>
                          <a:srgbClr val="002060"/>
                        </a:solidFill>
                        <a:latin typeface="+mn-lt"/>
                      </a:endParaRPr>
                    </a:p>
                  </a:txBody>
                  <a:tcPr/>
                </a:tc>
                <a:tc>
                  <a:txBody>
                    <a:bodyPr/>
                    <a:lstStyle/>
                    <a:p>
                      <a:pPr algn="ctr"/>
                      <a:endParaRPr lang="en-US" dirty="0">
                        <a:solidFill>
                          <a:srgbClr val="002060"/>
                        </a:solidFill>
                        <a:latin typeface="+mn-lt"/>
                      </a:endParaRPr>
                    </a:p>
                  </a:txBody>
                  <a:tcPr/>
                </a:tc>
                <a:tc>
                  <a:txBody>
                    <a:bodyPr/>
                    <a:lstStyle/>
                    <a:p>
                      <a:pPr algn="ctr"/>
                      <a:r>
                        <a:rPr lang="en-US" dirty="0" smtClean="0">
                          <a:solidFill>
                            <a:srgbClr val="002060"/>
                          </a:solidFill>
                          <a:latin typeface="+mn-lt"/>
                        </a:rPr>
                        <a:t>Hours</a:t>
                      </a:r>
                      <a:endParaRPr lang="en-US" dirty="0">
                        <a:solidFill>
                          <a:srgbClr val="002060"/>
                        </a:solidFill>
                        <a:latin typeface="+mn-lt"/>
                      </a:endParaRPr>
                    </a:p>
                  </a:txBody>
                  <a:tcPr/>
                </a:tc>
                <a:tc>
                  <a:txBody>
                    <a:bodyPr/>
                    <a:lstStyle/>
                    <a:p>
                      <a:pPr algn="ctr"/>
                      <a:endParaRPr lang="en-US" dirty="0">
                        <a:solidFill>
                          <a:srgbClr val="002060"/>
                        </a:solidFill>
                        <a:latin typeface="+mn-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002060"/>
                          </a:solidFill>
                          <a:latin typeface="+mn-lt"/>
                          <a:cs typeface="Consolas"/>
                        </a:rPr>
                        <a:t>↑ renal K+ excretion</a:t>
                      </a:r>
                      <a:endParaRPr lang="en-US" dirty="0" smtClean="0">
                        <a:solidFill>
                          <a:srgbClr val="002060"/>
                        </a:solidFill>
                        <a:latin typeface="+mn-lt"/>
                      </a:endParaRPr>
                    </a:p>
                  </a:txBody>
                  <a:tcPr/>
                </a:tc>
              </a:tr>
            </a:tbl>
          </a:graphicData>
        </a:graphic>
      </p:graphicFrame>
      <p:sp>
        <p:nvSpPr>
          <p:cNvPr id="4" name="TextBox 3"/>
          <p:cNvSpPr txBox="1"/>
          <p:nvPr/>
        </p:nvSpPr>
        <p:spPr>
          <a:xfrm>
            <a:off x="3886200" y="6400800"/>
            <a:ext cx="5181600" cy="307777"/>
          </a:xfrm>
          <a:prstGeom prst="rect">
            <a:avLst/>
          </a:prstGeom>
          <a:noFill/>
        </p:spPr>
        <p:txBody>
          <a:bodyPr wrap="square" rtlCol="0">
            <a:spAutoFit/>
          </a:bodyPr>
          <a:lstStyle/>
          <a:p>
            <a:pPr algn="r"/>
            <a:r>
              <a:rPr lang="en-US" sz="1400" dirty="0" err="1" smtClean="0"/>
              <a:t>Kamel</a:t>
            </a:r>
            <a:r>
              <a:rPr lang="en-US" sz="1400" dirty="0" smtClean="0"/>
              <a:t> KS, Wei C. </a:t>
            </a:r>
            <a:r>
              <a:rPr lang="en-US" sz="1400" i="1" dirty="0" err="1" smtClean="0"/>
              <a:t>Nephrol</a:t>
            </a:r>
            <a:r>
              <a:rPr lang="en-US" sz="1400" i="1" dirty="0" smtClean="0"/>
              <a:t> Dial Transplant. </a:t>
            </a:r>
            <a:r>
              <a:rPr lang="en-US" sz="1400" dirty="0" smtClean="0"/>
              <a:t>18:2215-18, 2003.</a:t>
            </a:r>
            <a:endParaRPr lang="en-US" sz="1400" dirty="0"/>
          </a:p>
        </p:txBody>
      </p:sp>
    </p:spTree>
    <p:extLst>
      <p:ext uri="{BB962C8B-B14F-4D97-AF65-F5344CB8AC3E}">
        <p14:creationId xmlns:p14="http://schemas.microsoft.com/office/powerpoint/2010/main" val="416485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884238"/>
          </a:xfrm>
        </p:spPr>
        <p:txBody>
          <a:bodyPr>
            <a:normAutofit/>
          </a:bodyPr>
          <a:lstStyle/>
          <a:p>
            <a:r>
              <a:rPr lang="en-US" sz="3800" dirty="0"/>
              <a:t>Chronic Management of Hyperkalemia</a:t>
            </a:r>
          </a:p>
        </p:txBody>
      </p:sp>
      <p:sp>
        <p:nvSpPr>
          <p:cNvPr id="5" name="Content Placeholder 4"/>
          <p:cNvSpPr>
            <a:spLocks noGrp="1"/>
          </p:cNvSpPr>
          <p:nvPr>
            <p:ph sz="quarter" idx="1"/>
          </p:nvPr>
        </p:nvSpPr>
        <p:spPr>
          <a:xfrm>
            <a:off x="457200" y="1066800"/>
            <a:ext cx="8077200" cy="5181600"/>
          </a:xfrm>
        </p:spPr>
        <p:txBody>
          <a:bodyPr>
            <a:noAutofit/>
          </a:bodyPr>
          <a:lstStyle/>
          <a:p>
            <a:r>
              <a:rPr lang="en-US" sz="2100" dirty="0" smtClean="0"/>
              <a:t>Loop or </a:t>
            </a:r>
            <a:r>
              <a:rPr lang="en-US" sz="2100" dirty="0" err="1" smtClean="0"/>
              <a:t>thiazide</a:t>
            </a:r>
            <a:r>
              <a:rPr lang="en-US" sz="2100" dirty="0" smtClean="0"/>
              <a:t> diuretics</a:t>
            </a:r>
          </a:p>
          <a:p>
            <a:r>
              <a:rPr lang="en-US" sz="2100" dirty="0" smtClean="0"/>
              <a:t>Laxatives</a:t>
            </a:r>
          </a:p>
          <a:p>
            <a:pPr lvl="1"/>
            <a:r>
              <a:rPr lang="en-US" sz="2100" dirty="0" smtClean="0"/>
              <a:t>As effective as </a:t>
            </a:r>
            <a:r>
              <a:rPr lang="en-US" sz="2100" dirty="0" err="1" smtClean="0"/>
              <a:t>cation</a:t>
            </a:r>
            <a:r>
              <a:rPr lang="en-US" sz="2100" dirty="0" smtClean="0"/>
              <a:t> exchange resins in </a:t>
            </a:r>
            <a:r>
              <a:rPr lang="en-US" sz="2100" dirty="0" err="1" smtClean="0"/>
              <a:t>sorbitol</a:t>
            </a:r>
            <a:endParaRPr lang="en-US" sz="2100" dirty="0" smtClean="0"/>
          </a:p>
          <a:p>
            <a:pPr lvl="1"/>
            <a:r>
              <a:rPr lang="en-US" sz="2100" dirty="0" smtClean="0"/>
              <a:t>Those that induce </a:t>
            </a:r>
            <a:r>
              <a:rPr lang="en-US" sz="2100" dirty="0" err="1" smtClean="0"/>
              <a:t>secretory</a:t>
            </a:r>
            <a:r>
              <a:rPr lang="en-US" sz="2100" dirty="0" smtClean="0"/>
              <a:t> diarrhea may be more effective (e.g. </a:t>
            </a:r>
            <a:r>
              <a:rPr lang="en-US" sz="2100" dirty="0" err="1" smtClean="0"/>
              <a:t>bisacodyl</a:t>
            </a:r>
            <a:r>
              <a:rPr lang="en-US" sz="2100" dirty="0" smtClean="0"/>
              <a:t>)</a:t>
            </a:r>
          </a:p>
          <a:p>
            <a:pPr lvl="1"/>
            <a:r>
              <a:rPr lang="en-US" sz="2100" dirty="0" err="1" smtClean="0"/>
              <a:t>Diphenolic</a:t>
            </a:r>
            <a:r>
              <a:rPr lang="en-US" sz="2100" dirty="0" smtClean="0"/>
              <a:t> laxatives may stimulate colonic K+ secretion</a:t>
            </a:r>
          </a:p>
          <a:p>
            <a:r>
              <a:rPr lang="en-US" sz="2100" dirty="0" err="1" smtClean="0"/>
              <a:t>Cation</a:t>
            </a:r>
            <a:r>
              <a:rPr lang="en-US" sz="2100" dirty="0" smtClean="0"/>
              <a:t> exchange resins</a:t>
            </a:r>
          </a:p>
          <a:p>
            <a:pPr lvl="1"/>
            <a:r>
              <a:rPr lang="en-US" sz="2100" dirty="0" smtClean="0"/>
              <a:t>Sodium polystyrene sulfonate</a:t>
            </a:r>
          </a:p>
          <a:p>
            <a:pPr lvl="1"/>
            <a:r>
              <a:rPr lang="en-US" sz="2100" dirty="0" smtClean="0"/>
              <a:t>Mechanism</a:t>
            </a:r>
          </a:p>
          <a:p>
            <a:pPr lvl="2"/>
            <a:r>
              <a:rPr lang="en-US" sz="2100" dirty="0" smtClean="0"/>
              <a:t>Theoretical: Bound Na+ exchanged for K+ in colonic/ rectal lumen</a:t>
            </a:r>
          </a:p>
          <a:p>
            <a:pPr lvl="2"/>
            <a:r>
              <a:rPr lang="en-US" sz="2100" dirty="0" smtClean="0"/>
              <a:t>Likely: Accompanying </a:t>
            </a:r>
            <a:r>
              <a:rPr lang="en-US" sz="2100" dirty="0" err="1" smtClean="0"/>
              <a:t>sorbitol</a:t>
            </a:r>
            <a:r>
              <a:rPr lang="en-US" sz="2100" dirty="0" smtClean="0"/>
              <a:t> induces diarrhea</a:t>
            </a:r>
          </a:p>
          <a:p>
            <a:pPr lvl="1"/>
            <a:r>
              <a:rPr lang="en-US" sz="2100" dirty="0" smtClean="0"/>
              <a:t>Usually requires multiple doses</a:t>
            </a:r>
          </a:p>
          <a:p>
            <a:pPr lvl="1"/>
            <a:r>
              <a:rPr lang="en-US" sz="2100" dirty="0" smtClean="0"/>
              <a:t>Risk of bowel necrosis or perforation</a:t>
            </a:r>
            <a:endParaRPr lang="en-US" sz="2000" dirty="0"/>
          </a:p>
        </p:txBody>
      </p:sp>
    </p:spTree>
    <p:extLst>
      <p:ext uri="{BB962C8B-B14F-4D97-AF65-F5344CB8AC3E}">
        <p14:creationId xmlns:p14="http://schemas.microsoft.com/office/powerpoint/2010/main" val="3523798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83" name="Rectangle 3"/>
          <p:cNvSpPr>
            <a:spLocks noGrp="1" noChangeArrowheads="1"/>
          </p:cNvSpPr>
          <p:nvPr>
            <p:ph type="body" idx="4294967295"/>
          </p:nvPr>
        </p:nvSpPr>
        <p:spPr>
          <a:xfrm>
            <a:off x="685800" y="990600"/>
            <a:ext cx="8115300" cy="4953000"/>
          </a:xfrm>
        </p:spPr>
        <p:txBody>
          <a:bodyPr>
            <a:noAutofit/>
          </a:bodyPr>
          <a:lstStyle/>
          <a:p>
            <a:pPr marL="0" lvl="0" indent="0">
              <a:buNone/>
            </a:pPr>
            <a:r>
              <a:rPr lang="en-US" sz="1800" dirty="0"/>
              <a:t>All of the following adult patients should be referred for nephrology consultation, EXCEPT?</a:t>
            </a:r>
          </a:p>
          <a:p>
            <a:pPr marL="0" lvl="0" indent="0">
              <a:buNone/>
            </a:pPr>
            <a:endParaRPr lang="en-US" sz="1800" dirty="0"/>
          </a:p>
          <a:p>
            <a:pPr marL="0" lvl="0" indent="0">
              <a:buNone/>
            </a:pPr>
            <a:r>
              <a:rPr lang="en-US" sz="1800" dirty="0"/>
              <a:t>A. Initial visit: </a:t>
            </a:r>
            <a:r>
              <a:rPr lang="en-US" sz="1800" dirty="0" err="1"/>
              <a:t>eGFR</a:t>
            </a:r>
            <a:r>
              <a:rPr lang="en-US" sz="1800" dirty="0"/>
              <a:t> 26 &amp; 3 months later: </a:t>
            </a:r>
            <a:r>
              <a:rPr lang="en-US" sz="1800" dirty="0" err="1"/>
              <a:t>eGFR</a:t>
            </a:r>
            <a:r>
              <a:rPr lang="en-US" sz="1800" dirty="0"/>
              <a:t> 28 (mL/min/1.73m</a:t>
            </a:r>
            <a:r>
              <a:rPr lang="en-US" sz="1800" baseline="30000" dirty="0"/>
              <a:t>2</a:t>
            </a:r>
            <a:r>
              <a:rPr lang="en-US" sz="1800" dirty="0"/>
              <a:t>)</a:t>
            </a:r>
          </a:p>
          <a:p>
            <a:pPr marL="0" indent="0">
              <a:buNone/>
            </a:pPr>
            <a:r>
              <a:rPr lang="en-GB" sz="1800" dirty="0"/>
              <a:t> </a:t>
            </a:r>
            <a:endParaRPr lang="en-US" sz="1800" dirty="0"/>
          </a:p>
          <a:p>
            <a:pPr marL="0" lvl="0" indent="0">
              <a:buNone/>
            </a:pPr>
            <a:r>
              <a:rPr lang="en-US" sz="1800" dirty="0"/>
              <a:t>B. Initial visit: </a:t>
            </a:r>
            <a:r>
              <a:rPr lang="en-US" sz="1800" dirty="0" err="1"/>
              <a:t>eGFR</a:t>
            </a:r>
            <a:r>
              <a:rPr lang="en-US" sz="1800" dirty="0"/>
              <a:t> 55, &amp; 3 months later: </a:t>
            </a:r>
            <a:r>
              <a:rPr lang="en-US" sz="1800" dirty="0" err="1"/>
              <a:t>eGFR</a:t>
            </a:r>
            <a:r>
              <a:rPr lang="en-US" sz="1800" dirty="0"/>
              <a:t> 43 confirmed with repeat </a:t>
            </a:r>
            <a:r>
              <a:rPr lang="en-US" sz="1800" dirty="0" err="1"/>
              <a:t>eGFR</a:t>
            </a:r>
            <a:r>
              <a:rPr lang="en-US" sz="1800" dirty="0"/>
              <a:t> 45 (mL/min/1.73m</a:t>
            </a:r>
            <a:r>
              <a:rPr lang="en-US" sz="1800" baseline="30000" dirty="0"/>
              <a:t>2</a:t>
            </a:r>
            <a:r>
              <a:rPr lang="en-US" sz="1800" dirty="0"/>
              <a:t>)</a:t>
            </a:r>
          </a:p>
          <a:p>
            <a:pPr marL="0" indent="0">
              <a:buNone/>
            </a:pPr>
            <a:r>
              <a:rPr lang="en-GB" sz="1800" dirty="0"/>
              <a:t> </a:t>
            </a:r>
            <a:endParaRPr lang="en-US" sz="1800" dirty="0"/>
          </a:p>
          <a:p>
            <a:pPr marL="0" lvl="0" indent="0">
              <a:buNone/>
            </a:pPr>
            <a:r>
              <a:rPr lang="en-US" sz="1800" dirty="0"/>
              <a:t>C. Initial visit: ACR 450 &amp; 3 months later: ACR 355 (mg/g) on both dates the </a:t>
            </a:r>
            <a:r>
              <a:rPr lang="en-US" sz="1800" dirty="0" err="1"/>
              <a:t>eGFR</a:t>
            </a:r>
            <a:r>
              <a:rPr lang="en-US" sz="1800" dirty="0"/>
              <a:t> &gt; 60 mL/min/1.73m</a:t>
            </a:r>
            <a:r>
              <a:rPr lang="en-US" sz="1800" baseline="30000" dirty="0"/>
              <a:t>2</a:t>
            </a:r>
          </a:p>
          <a:p>
            <a:pPr marL="0" indent="0">
              <a:buNone/>
            </a:pPr>
            <a:r>
              <a:rPr lang="en-GB" sz="1800" dirty="0"/>
              <a:t> </a:t>
            </a:r>
            <a:endParaRPr lang="en-US" sz="1800" dirty="0"/>
          </a:p>
          <a:p>
            <a:pPr marL="0" lvl="0" indent="0">
              <a:buNone/>
            </a:pPr>
            <a:r>
              <a:rPr lang="en-US" sz="1800" dirty="0"/>
              <a:t>D. Initial visit: </a:t>
            </a:r>
            <a:r>
              <a:rPr lang="en-US" sz="1800" dirty="0" err="1"/>
              <a:t>eGFR</a:t>
            </a:r>
            <a:r>
              <a:rPr lang="en-US" sz="1800" dirty="0"/>
              <a:t> &gt; 60  &amp; 3 months later: </a:t>
            </a:r>
            <a:r>
              <a:rPr lang="en-US" sz="1800" dirty="0" err="1"/>
              <a:t>eGFR</a:t>
            </a:r>
            <a:r>
              <a:rPr lang="en-US" sz="1800" dirty="0"/>
              <a:t> &gt; 60 (mL/min/1.73m</a:t>
            </a:r>
            <a:r>
              <a:rPr lang="en-US" sz="1800" baseline="30000" dirty="0"/>
              <a:t>2</a:t>
            </a:r>
            <a:r>
              <a:rPr lang="en-US" sz="1800" dirty="0"/>
              <a:t>) with personal history of Autosomal Dominant Polycystic Kidney Disease.</a:t>
            </a:r>
          </a:p>
          <a:p>
            <a:pPr marL="0" indent="0">
              <a:buNone/>
            </a:pPr>
            <a:r>
              <a:rPr lang="en-GB" sz="1800" dirty="0"/>
              <a:t> </a:t>
            </a:r>
            <a:endParaRPr lang="en-US" sz="1800" dirty="0"/>
          </a:p>
          <a:p>
            <a:pPr marL="0" lvl="0" indent="0">
              <a:buNone/>
            </a:pPr>
            <a:r>
              <a:rPr lang="en-US" sz="1800" dirty="0"/>
              <a:t>E. Initial visit: </a:t>
            </a:r>
            <a:r>
              <a:rPr lang="en-US" sz="1800" dirty="0" err="1"/>
              <a:t>eGFR</a:t>
            </a:r>
            <a:r>
              <a:rPr lang="en-US" sz="1800" dirty="0"/>
              <a:t> 42 &amp; 3 months later: </a:t>
            </a:r>
            <a:r>
              <a:rPr lang="en-US" sz="1800" dirty="0" err="1"/>
              <a:t>eGFR</a:t>
            </a:r>
            <a:r>
              <a:rPr lang="en-US" sz="1800" dirty="0"/>
              <a:t> 44 (mL/min/1.73m</a:t>
            </a:r>
            <a:r>
              <a:rPr lang="en-US" sz="1800" baseline="30000" dirty="0"/>
              <a:t>2</a:t>
            </a:r>
            <a:r>
              <a:rPr lang="en-US" sz="1800" dirty="0"/>
              <a:t>) on both dates the ACR &lt; 30 mg/g</a:t>
            </a:r>
            <a:r>
              <a:rPr lang="en-US" sz="1800" dirty="0" smtClean="0"/>
              <a:t>.</a:t>
            </a:r>
            <a:endParaRPr lang="en-US" sz="1800" dirty="0"/>
          </a:p>
        </p:txBody>
      </p:sp>
      <p:sp>
        <p:nvSpPr>
          <p:cNvPr id="5" name="Title 4"/>
          <p:cNvSpPr txBox="1">
            <a:spLocks/>
          </p:cNvSpPr>
          <p:nvPr/>
        </p:nvSpPr>
        <p:spPr>
          <a:xfrm>
            <a:off x="533400" y="381000"/>
            <a:ext cx="8229600" cy="533400"/>
          </a:xfrm>
          <a:prstGeom prst="rect">
            <a:avLst/>
          </a:prstGeom>
        </p:spPr>
        <p:txBody>
          <a:bodyPr/>
          <a:lstStyle>
            <a:lvl1pPr algn="l" defTabSz="914400" rtl="0" eaLnBrk="1" latinLnBrk="0" hangingPunct="1">
              <a:spcBef>
                <a:spcPct val="0"/>
              </a:spcBef>
              <a:buNone/>
              <a:defRPr sz="4400" kern="1200">
                <a:solidFill>
                  <a:schemeClr val="tx1">
                    <a:lumMod val="65000"/>
                    <a:lumOff val="35000"/>
                  </a:schemeClr>
                </a:solidFill>
                <a:latin typeface="+mj-lt"/>
                <a:ea typeface="+mj-ea"/>
                <a:cs typeface="+mj-cs"/>
              </a:defRPr>
            </a:lvl1pPr>
          </a:lstStyle>
          <a:p>
            <a:r>
              <a:rPr lang="en-US" sz="3000" dirty="0">
                <a:latin typeface="+mn-lt"/>
              </a:rPr>
              <a:t>Case Question </a:t>
            </a:r>
            <a:r>
              <a:rPr lang="en-US" sz="3000" dirty="0" smtClean="0">
                <a:latin typeface="+mn-lt"/>
              </a:rPr>
              <a:t>2</a:t>
            </a:r>
            <a:endParaRPr lang="en-US" sz="3000" dirty="0">
              <a:latin typeface="+mn-lt"/>
            </a:endParaRPr>
          </a:p>
        </p:txBody>
      </p:sp>
    </p:spTree>
    <p:extLst>
      <p:ext uri="{BB962C8B-B14F-4D97-AF65-F5344CB8AC3E}">
        <p14:creationId xmlns:p14="http://schemas.microsoft.com/office/powerpoint/2010/main" val="565381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982" y="298862"/>
            <a:ext cx="7458218" cy="1371600"/>
          </a:xfrm>
        </p:spPr>
        <p:txBody>
          <a:bodyPr>
            <a:normAutofit/>
          </a:bodyPr>
          <a:lstStyle/>
          <a:p>
            <a:r>
              <a:rPr lang="en-US" sz="4000" dirty="0" smtClean="0"/>
              <a:t>Risk Factors for Infection in People with CKD </a:t>
            </a:r>
            <a:endParaRPr lang="en-US" sz="4000" dirty="0"/>
          </a:p>
        </p:txBody>
      </p:sp>
      <p:sp>
        <p:nvSpPr>
          <p:cNvPr id="4" name="Content Placeholder 2"/>
          <p:cNvSpPr txBox="1">
            <a:spLocks/>
          </p:cNvSpPr>
          <p:nvPr/>
        </p:nvSpPr>
        <p:spPr>
          <a:xfrm>
            <a:off x="618982" y="1676400"/>
            <a:ext cx="7827264" cy="3901440"/>
          </a:xfrm>
          <a:prstGeom prst="rect">
            <a:avLst/>
          </a:prstGeom>
        </p:spPr>
        <p:txBody>
          <a:bodyPr/>
          <a:lstStyle>
            <a:lvl1pPr marL="228600" indent="-228600" algn="l" defTabSz="914400" rtl="0" eaLnBrk="1" latinLnBrk="0" hangingPunct="1">
              <a:lnSpc>
                <a:spcPct val="90000"/>
              </a:lnSpc>
              <a:spcBef>
                <a:spcPts val="1500"/>
              </a:spcBef>
              <a:buClr>
                <a:schemeClr val="tx2"/>
              </a:buClr>
              <a:buSzPct val="125000"/>
              <a:buFont typeface="Arial" pitchFamily="34" charset="0"/>
              <a:buChar char="•"/>
              <a:defRPr sz="2800" kern="1200">
                <a:solidFill>
                  <a:schemeClr val="tx1"/>
                </a:solidFill>
                <a:latin typeface="+mn-lt"/>
                <a:ea typeface="+mn-ea"/>
                <a:cs typeface="+mn-cs"/>
              </a:defRPr>
            </a:lvl1pPr>
            <a:lvl2pPr marL="692150" indent="-234950" algn="l" defTabSz="914400" rtl="0" eaLnBrk="1" latinLnBrk="0" hangingPunct="1">
              <a:lnSpc>
                <a:spcPct val="90000"/>
              </a:lnSpc>
              <a:spcBef>
                <a:spcPts val="600"/>
              </a:spcBef>
              <a:buClr>
                <a:schemeClr val="tx2">
                  <a:lumMod val="40000"/>
                  <a:lumOff val="60000"/>
                </a:schemeClr>
              </a:buClr>
              <a:buSzPct val="75000"/>
              <a:buFont typeface="Courier New" panose="02070309020205020404" pitchFamily="49" charset="0"/>
              <a:buChar char="o"/>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Clr>
                <a:schemeClr val="bg2"/>
              </a:buClr>
              <a:buSzPct val="100000"/>
              <a:buFont typeface="Arial"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Clr>
                <a:schemeClr val="bg2"/>
              </a:buClr>
              <a:buSzPct val="80000"/>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Clr>
                <a:schemeClr val="bg2"/>
              </a:buClr>
              <a:buSzPct val="60000"/>
              <a:buFont typeface="Arial" pitchFamily="34"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07C1C"/>
              </a:buClr>
            </a:pPr>
            <a:r>
              <a:rPr lang="en-US" sz="2200" dirty="0" smtClean="0"/>
              <a:t>Advanced age</a:t>
            </a:r>
          </a:p>
          <a:p>
            <a:pPr>
              <a:buClr>
                <a:srgbClr val="F07C1C"/>
              </a:buClr>
            </a:pPr>
            <a:r>
              <a:rPr lang="en-US" sz="2200" dirty="0"/>
              <a:t>High burden of coexisting illnesses (e.g., diabetes)</a:t>
            </a:r>
          </a:p>
          <a:p>
            <a:pPr>
              <a:buClr>
                <a:srgbClr val="F07C1C"/>
              </a:buClr>
            </a:pPr>
            <a:r>
              <a:rPr lang="en-US" sz="2200" dirty="0" err="1"/>
              <a:t>Hypoalbuminuria</a:t>
            </a:r>
            <a:endParaRPr lang="en-US" sz="2200" dirty="0"/>
          </a:p>
          <a:p>
            <a:pPr>
              <a:buClr>
                <a:srgbClr val="F07C1C"/>
              </a:buClr>
            </a:pPr>
            <a:r>
              <a:rPr lang="en-US" sz="2200" dirty="0"/>
              <a:t>Immunosuppressive therapy</a:t>
            </a:r>
          </a:p>
          <a:p>
            <a:pPr>
              <a:buClr>
                <a:srgbClr val="F07C1C"/>
              </a:buClr>
            </a:pPr>
            <a:r>
              <a:rPr lang="en-US" sz="2200" dirty="0" err="1"/>
              <a:t>Nephrotic</a:t>
            </a:r>
            <a:r>
              <a:rPr lang="en-US" sz="2200" dirty="0"/>
              <a:t> syndrome</a:t>
            </a:r>
          </a:p>
          <a:p>
            <a:pPr>
              <a:buClr>
                <a:srgbClr val="F07C1C"/>
              </a:buClr>
            </a:pPr>
            <a:r>
              <a:rPr lang="en-US" sz="2200" dirty="0"/>
              <a:t>Uremia</a:t>
            </a:r>
          </a:p>
          <a:p>
            <a:pPr>
              <a:buClr>
                <a:srgbClr val="F07C1C"/>
              </a:buClr>
            </a:pPr>
            <a:r>
              <a:rPr lang="en-US" sz="2200" dirty="0"/>
              <a:t>Anemia and malnutrition</a:t>
            </a:r>
          </a:p>
          <a:p>
            <a:pPr>
              <a:buClr>
                <a:srgbClr val="F07C1C"/>
              </a:buClr>
            </a:pPr>
            <a:r>
              <a:rPr lang="en-US" sz="2200" dirty="0"/>
              <a:t>High prevalence of functional disabilities</a:t>
            </a:r>
          </a:p>
        </p:txBody>
      </p:sp>
      <p:sp>
        <p:nvSpPr>
          <p:cNvPr id="5" name="TextBox 90"/>
          <p:cNvSpPr txBox="1">
            <a:spLocks noChangeArrowheads="1"/>
          </p:cNvSpPr>
          <p:nvPr/>
        </p:nvSpPr>
        <p:spPr bwMode="auto">
          <a:xfrm>
            <a:off x="5597153" y="6100920"/>
            <a:ext cx="339120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ct val="50000"/>
              </a:spcBef>
              <a:buClr>
                <a:srgbClr val="33CCFF"/>
              </a:buClr>
              <a:buFont typeface="Symbol" pitchFamily="18" charset="2"/>
              <a:buChar char="·"/>
              <a:defRPr sz="2800">
                <a:solidFill>
                  <a:schemeClr val="tx1"/>
                </a:solidFill>
                <a:latin typeface="Arial" pitchFamily="34" charset="0"/>
                <a:cs typeface="Arial" pitchFamily="34" charset="0"/>
              </a:defRPr>
            </a:lvl1pPr>
            <a:lvl2pPr marL="742950" indent="-285750" eaLnBrk="0" hangingPunct="0">
              <a:lnSpc>
                <a:spcPct val="90000"/>
              </a:lnSpc>
              <a:spcBef>
                <a:spcPct val="25000"/>
              </a:spcBef>
              <a:buClr>
                <a:srgbClr val="FFFF00"/>
              </a:buClr>
              <a:buChar char="–"/>
              <a:defRPr sz="2600">
                <a:solidFill>
                  <a:schemeClr val="tx1"/>
                </a:solidFill>
                <a:latin typeface="Arial" pitchFamily="34" charset="0"/>
                <a:cs typeface="Arial" pitchFamily="34" charset="0"/>
              </a:defRPr>
            </a:lvl2pPr>
            <a:lvl3pPr marL="1143000" indent="-228600" eaLnBrk="0" hangingPunct="0">
              <a:lnSpc>
                <a:spcPct val="90000"/>
              </a:lnSpc>
              <a:spcBef>
                <a:spcPct val="25000"/>
              </a:spcBef>
              <a:buClr>
                <a:schemeClr val="tx1"/>
              </a:buClr>
              <a:buFont typeface="Symbol" pitchFamily="18" charset="2"/>
              <a:buChar char="·"/>
              <a:defRPr sz="2200">
                <a:solidFill>
                  <a:schemeClr val="tx1"/>
                </a:solidFill>
                <a:latin typeface="Arial" pitchFamily="34" charset="0"/>
                <a:cs typeface="Arial" pitchFamily="34" charset="0"/>
              </a:defRPr>
            </a:lvl3pPr>
            <a:lvl4pPr marL="1600200" indent="-228600" eaLnBrk="0" hangingPunct="0">
              <a:lnSpc>
                <a:spcPct val="90000"/>
              </a:lnSpc>
              <a:spcBef>
                <a:spcPct val="25000"/>
              </a:spcBef>
              <a:buClr>
                <a:schemeClr val="tx1"/>
              </a:buClr>
              <a:buFont typeface="Symbol" pitchFamily="18" charset="2"/>
              <a:buChar char="·"/>
              <a:defRPr sz="2200">
                <a:solidFill>
                  <a:schemeClr val="tx1"/>
                </a:solidFill>
                <a:latin typeface="Arial" pitchFamily="34" charset="0"/>
                <a:cs typeface="Arial" pitchFamily="34" charset="0"/>
              </a:defRPr>
            </a:lvl4pPr>
            <a:lvl5pPr marL="2057400" indent="-228600" eaLnBrk="0" hangingPunct="0">
              <a:spcBef>
                <a:spcPct val="15000"/>
              </a:spcBef>
              <a:spcAft>
                <a:spcPct val="15000"/>
              </a:spcAft>
              <a:buClr>
                <a:schemeClr val="accent1"/>
              </a:buClr>
              <a:buFont typeface="Wingdings 2" pitchFamily="18" charset="2"/>
              <a:buChar char="¡"/>
              <a:defRPr sz="2000" b="1">
                <a:solidFill>
                  <a:schemeClr val="tx1"/>
                </a:solidFill>
                <a:latin typeface="Arial" pitchFamily="34" charset="0"/>
                <a:cs typeface="Arial" pitchFamily="34" charset="0"/>
              </a:defRPr>
            </a:lvl5pPr>
            <a:lvl6pPr marL="2514600" indent="-228600" eaLnBrk="0" fontAlgn="base" hangingPunct="0">
              <a:spcBef>
                <a:spcPct val="15000"/>
              </a:spcBef>
              <a:spcAft>
                <a:spcPct val="15000"/>
              </a:spcAft>
              <a:buClr>
                <a:schemeClr val="accent1"/>
              </a:buClr>
              <a:buFont typeface="Wingdings 2" pitchFamily="18" charset="2"/>
              <a:buChar char="¡"/>
              <a:defRPr sz="2000" b="1">
                <a:solidFill>
                  <a:schemeClr val="tx1"/>
                </a:solidFill>
                <a:latin typeface="Arial" pitchFamily="34" charset="0"/>
                <a:cs typeface="Arial" pitchFamily="34" charset="0"/>
              </a:defRPr>
            </a:lvl6pPr>
            <a:lvl7pPr marL="2971800" indent="-228600" eaLnBrk="0" fontAlgn="base" hangingPunct="0">
              <a:spcBef>
                <a:spcPct val="15000"/>
              </a:spcBef>
              <a:spcAft>
                <a:spcPct val="15000"/>
              </a:spcAft>
              <a:buClr>
                <a:schemeClr val="accent1"/>
              </a:buClr>
              <a:buFont typeface="Wingdings 2" pitchFamily="18" charset="2"/>
              <a:buChar char="¡"/>
              <a:defRPr sz="2000" b="1">
                <a:solidFill>
                  <a:schemeClr val="tx1"/>
                </a:solidFill>
                <a:latin typeface="Arial" pitchFamily="34" charset="0"/>
                <a:cs typeface="Arial" pitchFamily="34" charset="0"/>
              </a:defRPr>
            </a:lvl7pPr>
            <a:lvl8pPr marL="3429000" indent="-228600" eaLnBrk="0" fontAlgn="base" hangingPunct="0">
              <a:spcBef>
                <a:spcPct val="15000"/>
              </a:spcBef>
              <a:spcAft>
                <a:spcPct val="15000"/>
              </a:spcAft>
              <a:buClr>
                <a:schemeClr val="accent1"/>
              </a:buClr>
              <a:buFont typeface="Wingdings 2" pitchFamily="18" charset="2"/>
              <a:buChar char="¡"/>
              <a:defRPr sz="2000" b="1">
                <a:solidFill>
                  <a:schemeClr val="tx1"/>
                </a:solidFill>
                <a:latin typeface="Arial" pitchFamily="34" charset="0"/>
                <a:cs typeface="Arial" pitchFamily="34" charset="0"/>
              </a:defRPr>
            </a:lvl8pPr>
            <a:lvl9pPr marL="3886200" indent="-228600" eaLnBrk="0" fontAlgn="base" hangingPunct="0">
              <a:spcBef>
                <a:spcPct val="15000"/>
              </a:spcBef>
              <a:spcAft>
                <a:spcPct val="15000"/>
              </a:spcAft>
              <a:buClr>
                <a:schemeClr val="accent1"/>
              </a:buClr>
              <a:buFont typeface="Wingdings 2" pitchFamily="18" charset="2"/>
              <a:buChar char="¡"/>
              <a:defRPr sz="2000" b="1">
                <a:solidFill>
                  <a:schemeClr val="tx1"/>
                </a:solidFill>
                <a:latin typeface="Arial" pitchFamily="34" charset="0"/>
                <a:cs typeface="Arial" pitchFamily="34" charset="0"/>
              </a:defRPr>
            </a:lvl9pPr>
          </a:lstStyle>
          <a:p>
            <a:pPr eaLnBrk="1" hangingPunct="1">
              <a:lnSpc>
                <a:spcPct val="100000"/>
              </a:lnSpc>
              <a:spcBef>
                <a:spcPct val="0"/>
              </a:spcBef>
              <a:buClrTx/>
              <a:buFontTx/>
              <a:buNone/>
            </a:pPr>
            <a:r>
              <a:rPr lang="en-US" altLang="en-US" sz="1200" dirty="0"/>
              <a:t> Kidney Disease: Improving Global Outcomes (KDIGO) CKD Work Group. </a:t>
            </a:r>
            <a:r>
              <a:rPr lang="en-US" altLang="en-US" sz="1200" i="1" dirty="0"/>
              <a:t>Kidney </a:t>
            </a:r>
            <a:r>
              <a:rPr lang="en-US" altLang="en-US" sz="1200" i="1" dirty="0" err="1"/>
              <a:t>Int</a:t>
            </a:r>
            <a:r>
              <a:rPr lang="en-US" altLang="en-US" sz="1200" i="1" dirty="0"/>
              <a:t> </a:t>
            </a:r>
            <a:r>
              <a:rPr lang="en-US" altLang="en-US" sz="1200" i="1" dirty="0" err="1"/>
              <a:t>Suppls</a:t>
            </a:r>
            <a:r>
              <a:rPr lang="en-US" altLang="en-US" sz="1200" dirty="0"/>
              <a:t>. 2013;3:1-150.</a:t>
            </a:r>
          </a:p>
        </p:txBody>
      </p:sp>
    </p:spTree>
    <p:extLst>
      <p:ext uri="{BB962C8B-B14F-4D97-AF65-F5344CB8AC3E}">
        <p14:creationId xmlns:p14="http://schemas.microsoft.com/office/powerpoint/2010/main" val="1637494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30330"/>
            <a:ext cx="7827264" cy="990600"/>
          </a:xfrm>
        </p:spPr>
        <p:txBody>
          <a:bodyPr/>
          <a:lstStyle/>
          <a:p>
            <a:r>
              <a:rPr lang="en-US" dirty="0" smtClean="0"/>
              <a:t>Vaccination in CKD</a:t>
            </a:r>
            <a:endParaRPr lang="en-US" dirty="0"/>
          </a:p>
        </p:txBody>
      </p:sp>
      <p:sp>
        <p:nvSpPr>
          <p:cNvPr id="4" name="Rectangle 3"/>
          <p:cNvSpPr txBox="1">
            <a:spLocks noChangeArrowheads="1"/>
          </p:cNvSpPr>
          <p:nvPr/>
        </p:nvSpPr>
        <p:spPr>
          <a:xfrm>
            <a:off x="762000" y="1436764"/>
            <a:ext cx="8067040" cy="4496676"/>
          </a:xfrm>
          <a:prstGeom prst="rect">
            <a:avLst/>
          </a:prstGeom>
        </p:spPr>
        <p:txBody>
          <a:bodyPr/>
          <a:lstStyle>
            <a:lvl1pPr marL="228600" indent="-228600" algn="l" defTabSz="914400" rtl="0" eaLnBrk="1" latinLnBrk="0" hangingPunct="1">
              <a:lnSpc>
                <a:spcPct val="90000"/>
              </a:lnSpc>
              <a:spcBef>
                <a:spcPts val="1500"/>
              </a:spcBef>
              <a:buClr>
                <a:schemeClr val="tx2"/>
              </a:buClr>
              <a:buSzPct val="125000"/>
              <a:buFont typeface="Arial" pitchFamily="34" charset="0"/>
              <a:buChar char="•"/>
              <a:defRPr sz="2800" kern="1200">
                <a:solidFill>
                  <a:schemeClr val="tx1"/>
                </a:solidFill>
                <a:latin typeface="+mn-lt"/>
                <a:ea typeface="+mn-ea"/>
                <a:cs typeface="+mn-cs"/>
              </a:defRPr>
            </a:lvl1pPr>
            <a:lvl2pPr marL="692150" indent="-234950" algn="l" defTabSz="914400" rtl="0" eaLnBrk="1" latinLnBrk="0" hangingPunct="1">
              <a:lnSpc>
                <a:spcPct val="90000"/>
              </a:lnSpc>
              <a:spcBef>
                <a:spcPts val="600"/>
              </a:spcBef>
              <a:buClr>
                <a:schemeClr val="tx2">
                  <a:lumMod val="40000"/>
                  <a:lumOff val="60000"/>
                </a:schemeClr>
              </a:buClr>
              <a:buSzPct val="75000"/>
              <a:buFont typeface="Courier New" panose="02070309020205020404" pitchFamily="49" charset="0"/>
              <a:buChar char="o"/>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Clr>
                <a:schemeClr val="bg2"/>
              </a:buClr>
              <a:buSzPct val="100000"/>
              <a:buFont typeface="Arial"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Clr>
                <a:schemeClr val="bg2"/>
              </a:buClr>
              <a:buSzPct val="80000"/>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Clr>
                <a:schemeClr val="bg2"/>
              </a:buClr>
              <a:buSzPct val="60000"/>
              <a:buFont typeface="Arial" pitchFamily="34"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buClr>
                <a:srgbClr val="F07C1C"/>
              </a:buClr>
            </a:pPr>
            <a:r>
              <a:rPr lang="en-US" sz="2200" dirty="0"/>
              <a:t>Annual influenza vaccine for </a:t>
            </a:r>
            <a:r>
              <a:rPr lang="en-US" sz="2200" dirty="0" smtClean="0"/>
              <a:t>all </a:t>
            </a:r>
            <a:r>
              <a:rPr lang="en-US" sz="2200" dirty="0"/>
              <a:t>adults with CKD, unless </a:t>
            </a:r>
            <a:r>
              <a:rPr lang="en-US" sz="2200" dirty="0" smtClean="0"/>
              <a:t>contraindicated.</a:t>
            </a:r>
            <a:endParaRPr lang="en-US" sz="2200" dirty="0"/>
          </a:p>
          <a:p>
            <a:pPr marL="285750" indent="-285750">
              <a:buClr>
                <a:srgbClr val="F07C1C"/>
              </a:buClr>
            </a:pPr>
            <a:r>
              <a:rPr lang="en-US" sz="2200" dirty="0"/>
              <a:t>Polyvalent pneumococcal vaccine </a:t>
            </a:r>
            <a:r>
              <a:rPr lang="en-US" sz="2200" dirty="0" smtClean="0"/>
              <a:t>when </a:t>
            </a:r>
            <a:r>
              <a:rPr lang="en-US" sz="2200" dirty="0" err="1" smtClean="0"/>
              <a:t>eGFR</a:t>
            </a:r>
            <a:r>
              <a:rPr lang="en-US" sz="2200" dirty="0" smtClean="0"/>
              <a:t> &lt; 30 ml/min/1.73m</a:t>
            </a:r>
            <a:r>
              <a:rPr lang="en-US" sz="2200" baseline="30000" dirty="0" smtClean="0"/>
              <a:t>2</a:t>
            </a:r>
            <a:r>
              <a:rPr lang="en-US" sz="2200" dirty="0" smtClean="0"/>
              <a:t> and at high </a:t>
            </a:r>
            <a:r>
              <a:rPr lang="en-US" sz="2200" dirty="0"/>
              <a:t>risk of pneumococcal infection (e.g., </a:t>
            </a:r>
            <a:r>
              <a:rPr lang="en-US" sz="2200" dirty="0" err="1"/>
              <a:t>nephrotic</a:t>
            </a:r>
            <a:r>
              <a:rPr lang="en-US" sz="2200" dirty="0"/>
              <a:t> syndrome, diabetes, </a:t>
            </a:r>
            <a:r>
              <a:rPr lang="en-US" sz="2200" dirty="0" smtClean="0"/>
              <a:t>receiving </a:t>
            </a:r>
            <a:r>
              <a:rPr lang="en-US" sz="2200" dirty="0"/>
              <a:t>immunosuppression), unless contraindicated. Offer revaccination within 5 years.</a:t>
            </a:r>
          </a:p>
          <a:p>
            <a:pPr marL="285750" indent="-285750">
              <a:buClr>
                <a:srgbClr val="F07C1C"/>
              </a:buClr>
            </a:pPr>
            <a:r>
              <a:rPr lang="en-US" sz="2200" dirty="0"/>
              <a:t>Hepatitis B immunization </a:t>
            </a:r>
            <a:r>
              <a:rPr lang="en-US" sz="2200" dirty="0" smtClean="0"/>
              <a:t>when GFR &lt; 30 </a:t>
            </a:r>
            <a:r>
              <a:rPr lang="en-US" sz="2200" dirty="0"/>
              <a:t>ml/min/1.73 </a:t>
            </a:r>
            <a:r>
              <a:rPr lang="en-US" sz="2200" dirty="0" smtClean="0"/>
              <a:t>m</a:t>
            </a:r>
            <a:r>
              <a:rPr lang="en-US" sz="2200" baseline="30000" dirty="0" smtClean="0"/>
              <a:t>2</a:t>
            </a:r>
            <a:r>
              <a:rPr lang="en-US" sz="2200" dirty="0" smtClean="0"/>
              <a:t>. </a:t>
            </a:r>
            <a:r>
              <a:rPr lang="en-US" sz="2200" dirty="0"/>
              <a:t>Confirm response with appropriate serological testing.</a:t>
            </a:r>
          </a:p>
          <a:p>
            <a:pPr marL="285750" indent="-285750">
              <a:buClr>
                <a:srgbClr val="F07C1C"/>
              </a:buClr>
            </a:pPr>
            <a:r>
              <a:rPr lang="en-US" sz="2200" dirty="0" smtClean="0"/>
              <a:t>Use of a live vaccine should consider the patient’s </a:t>
            </a:r>
            <a:r>
              <a:rPr lang="en-US" sz="2200" dirty="0"/>
              <a:t>immune </a:t>
            </a:r>
            <a:r>
              <a:rPr lang="en-US" sz="2200" dirty="0" smtClean="0"/>
              <a:t>status (e.g., immunosuppression).</a:t>
            </a:r>
            <a:endParaRPr lang="en-US" altLang="en-US" sz="2500" dirty="0" smtClean="0"/>
          </a:p>
        </p:txBody>
      </p:sp>
      <p:sp>
        <p:nvSpPr>
          <p:cNvPr id="5" name="TextBox 90"/>
          <p:cNvSpPr txBox="1">
            <a:spLocks noChangeArrowheads="1"/>
          </p:cNvSpPr>
          <p:nvPr/>
        </p:nvSpPr>
        <p:spPr bwMode="auto">
          <a:xfrm>
            <a:off x="5597153" y="6100920"/>
            <a:ext cx="339120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ct val="50000"/>
              </a:spcBef>
              <a:buClr>
                <a:srgbClr val="33CCFF"/>
              </a:buClr>
              <a:buFont typeface="Symbol" pitchFamily="18" charset="2"/>
              <a:buChar char="·"/>
              <a:defRPr sz="2800">
                <a:solidFill>
                  <a:schemeClr val="tx1"/>
                </a:solidFill>
                <a:latin typeface="Arial" pitchFamily="34" charset="0"/>
                <a:cs typeface="Arial" pitchFamily="34" charset="0"/>
              </a:defRPr>
            </a:lvl1pPr>
            <a:lvl2pPr marL="742950" indent="-285750" eaLnBrk="0" hangingPunct="0">
              <a:lnSpc>
                <a:spcPct val="90000"/>
              </a:lnSpc>
              <a:spcBef>
                <a:spcPct val="25000"/>
              </a:spcBef>
              <a:buClr>
                <a:srgbClr val="FFFF00"/>
              </a:buClr>
              <a:buChar char="–"/>
              <a:defRPr sz="2600">
                <a:solidFill>
                  <a:schemeClr val="tx1"/>
                </a:solidFill>
                <a:latin typeface="Arial" pitchFamily="34" charset="0"/>
                <a:cs typeface="Arial" pitchFamily="34" charset="0"/>
              </a:defRPr>
            </a:lvl2pPr>
            <a:lvl3pPr marL="1143000" indent="-228600" eaLnBrk="0" hangingPunct="0">
              <a:lnSpc>
                <a:spcPct val="90000"/>
              </a:lnSpc>
              <a:spcBef>
                <a:spcPct val="25000"/>
              </a:spcBef>
              <a:buClr>
                <a:schemeClr val="tx1"/>
              </a:buClr>
              <a:buFont typeface="Symbol" pitchFamily="18" charset="2"/>
              <a:buChar char="·"/>
              <a:defRPr sz="2200">
                <a:solidFill>
                  <a:schemeClr val="tx1"/>
                </a:solidFill>
                <a:latin typeface="Arial" pitchFamily="34" charset="0"/>
                <a:cs typeface="Arial" pitchFamily="34" charset="0"/>
              </a:defRPr>
            </a:lvl3pPr>
            <a:lvl4pPr marL="1600200" indent="-228600" eaLnBrk="0" hangingPunct="0">
              <a:lnSpc>
                <a:spcPct val="90000"/>
              </a:lnSpc>
              <a:spcBef>
                <a:spcPct val="25000"/>
              </a:spcBef>
              <a:buClr>
                <a:schemeClr val="tx1"/>
              </a:buClr>
              <a:buFont typeface="Symbol" pitchFamily="18" charset="2"/>
              <a:buChar char="·"/>
              <a:defRPr sz="2200">
                <a:solidFill>
                  <a:schemeClr val="tx1"/>
                </a:solidFill>
                <a:latin typeface="Arial" pitchFamily="34" charset="0"/>
                <a:cs typeface="Arial" pitchFamily="34" charset="0"/>
              </a:defRPr>
            </a:lvl4pPr>
            <a:lvl5pPr marL="2057400" indent="-228600" eaLnBrk="0" hangingPunct="0">
              <a:spcBef>
                <a:spcPct val="15000"/>
              </a:spcBef>
              <a:spcAft>
                <a:spcPct val="15000"/>
              </a:spcAft>
              <a:buClr>
                <a:schemeClr val="accent1"/>
              </a:buClr>
              <a:buFont typeface="Wingdings 2" pitchFamily="18" charset="2"/>
              <a:buChar char="¡"/>
              <a:defRPr sz="2000" b="1">
                <a:solidFill>
                  <a:schemeClr val="tx1"/>
                </a:solidFill>
                <a:latin typeface="Arial" pitchFamily="34" charset="0"/>
                <a:cs typeface="Arial" pitchFamily="34" charset="0"/>
              </a:defRPr>
            </a:lvl5pPr>
            <a:lvl6pPr marL="2514600" indent="-228600" eaLnBrk="0" fontAlgn="base" hangingPunct="0">
              <a:spcBef>
                <a:spcPct val="15000"/>
              </a:spcBef>
              <a:spcAft>
                <a:spcPct val="15000"/>
              </a:spcAft>
              <a:buClr>
                <a:schemeClr val="accent1"/>
              </a:buClr>
              <a:buFont typeface="Wingdings 2" pitchFamily="18" charset="2"/>
              <a:buChar char="¡"/>
              <a:defRPr sz="2000" b="1">
                <a:solidFill>
                  <a:schemeClr val="tx1"/>
                </a:solidFill>
                <a:latin typeface="Arial" pitchFamily="34" charset="0"/>
                <a:cs typeface="Arial" pitchFamily="34" charset="0"/>
              </a:defRPr>
            </a:lvl6pPr>
            <a:lvl7pPr marL="2971800" indent="-228600" eaLnBrk="0" fontAlgn="base" hangingPunct="0">
              <a:spcBef>
                <a:spcPct val="15000"/>
              </a:spcBef>
              <a:spcAft>
                <a:spcPct val="15000"/>
              </a:spcAft>
              <a:buClr>
                <a:schemeClr val="accent1"/>
              </a:buClr>
              <a:buFont typeface="Wingdings 2" pitchFamily="18" charset="2"/>
              <a:buChar char="¡"/>
              <a:defRPr sz="2000" b="1">
                <a:solidFill>
                  <a:schemeClr val="tx1"/>
                </a:solidFill>
                <a:latin typeface="Arial" pitchFamily="34" charset="0"/>
                <a:cs typeface="Arial" pitchFamily="34" charset="0"/>
              </a:defRPr>
            </a:lvl7pPr>
            <a:lvl8pPr marL="3429000" indent="-228600" eaLnBrk="0" fontAlgn="base" hangingPunct="0">
              <a:spcBef>
                <a:spcPct val="15000"/>
              </a:spcBef>
              <a:spcAft>
                <a:spcPct val="15000"/>
              </a:spcAft>
              <a:buClr>
                <a:schemeClr val="accent1"/>
              </a:buClr>
              <a:buFont typeface="Wingdings 2" pitchFamily="18" charset="2"/>
              <a:buChar char="¡"/>
              <a:defRPr sz="2000" b="1">
                <a:solidFill>
                  <a:schemeClr val="tx1"/>
                </a:solidFill>
                <a:latin typeface="Arial" pitchFamily="34" charset="0"/>
                <a:cs typeface="Arial" pitchFamily="34" charset="0"/>
              </a:defRPr>
            </a:lvl8pPr>
            <a:lvl9pPr marL="3886200" indent="-228600" eaLnBrk="0" fontAlgn="base" hangingPunct="0">
              <a:spcBef>
                <a:spcPct val="15000"/>
              </a:spcBef>
              <a:spcAft>
                <a:spcPct val="15000"/>
              </a:spcAft>
              <a:buClr>
                <a:schemeClr val="accent1"/>
              </a:buClr>
              <a:buFont typeface="Wingdings 2" pitchFamily="18" charset="2"/>
              <a:buChar char="¡"/>
              <a:defRPr sz="2000" b="1">
                <a:solidFill>
                  <a:schemeClr val="tx1"/>
                </a:solidFill>
                <a:latin typeface="Arial" pitchFamily="34" charset="0"/>
                <a:cs typeface="Arial" pitchFamily="34" charset="0"/>
              </a:defRPr>
            </a:lvl9pPr>
          </a:lstStyle>
          <a:p>
            <a:pPr eaLnBrk="1" hangingPunct="1">
              <a:lnSpc>
                <a:spcPct val="100000"/>
              </a:lnSpc>
              <a:spcBef>
                <a:spcPct val="0"/>
              </a:spcBef>
              <a:buClrTx/>
              <a:buFontTx/>
              <a:buNone/>
            </a:pPr>
            <a:r>
              <a:rPr lang="en-US" altLang="en-US" sz="1200" dirty="0"/>
              <a:t> Kidney Disease: Improving Global Outcomes (KDIGO) CKD Work Group. </a:t>
            </a:r>
            <a:r>
              <a:rPr lang="en-US" altLang="en-US" sz="1200" i="1" dirty="0"/>
              <a:t>Kidney </a:t>
            </a:r>
            <a:r>
              <a:rPr lang="en-US" altLang="en-US" sz="1200" i="1" dirty="0" err="1"/>
              <a:t>Int</a:t>
            </a:r>
            <a:r>
              <a:rPr lang="en-US" altLang="en-US" sz="1200" i="1" dirty="0"/>
              <a:t> </a:t>
            </a:r>
            <a:r>
              <a:rPr lang="en-US" altLang="en-US" sz="1200" i="1" dirty="0" err="1"/>
              <a:t>Suppls</a:t>
            </a:r>
            <a:r>
              <a:rPr lang="en-US" altLang="en-US" sz="1200" dirty="0"/>
              <a:t>. 2013;3:1-150.</a:t>
            </a:r>
          </a:p>
        </p:txBody>
      </p:sp>
    </p:spTree>
    <p:extLst>
      <p:ext uri="{BB962C8B-B14F-4D97-AF65-F5344CB8AC3E}">
        <p14:creationId xmlns:p14="http://schemas.microsoft.com/office/powerpoint/2010/main" val="1540317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594360" y="716280"/>
            <a:ext cx="6934200" cy="533400"/>
          </a:xfrm>
        </p:spPr>
        <p:txBody>
          <a:bodyPr>
            <a:normAutofit fontScale="90000"/>
          </a:bodyPr>
          <a:lstStyle/>
          <a:p>
            <a:pPr eaLnBrk="1" hangingPunct="1"/>
            <a:r>
              <a:rPr lang="en-US" altLang="en-US" dirty="0" smtClean="0"/>
              <a:t>Malnutrition and CKD</a:t>
            </a:r>
          </a:p>
        </p:txBody>
      </p:sp>
      <p:sp>
        <p:nvSpPr>
          <p:cNvPr id="86019" name="Rectangle 3"/>
          <p:cNvSpPr>
            <a:spLocks noGrp="1" noChangeArrowheads="1"/>
          </p:cNvSpPr>
          <p:nvPr>
            <p:ph type="body" idx="1"/>
          </p:nvPr>
        </p:nvSpPr>
        <p:spPr>
          <a:xfrm>
            <a:off x="609600" y="1524000"/>
            <a:ext cx="8067040" cy="4389120"/>
          </a:xfrm>
        </p:spPr>
        <p:txBody>
          <a:bodyPr/>
          <a:lstStyle/>
          <a:p>
            <a:pPr eaLnBrk="1" hangingPunct="1">
              <a:lnSpc>
                <a:spcPct val="80000"/>
              </a:lnSpc>
            </a:pPr>
            <a:r>
              <a:rPr lang="en-US" altLang="en-US" sz="2500" dirty="0" smtClean="0"/>
              <a:t>Malnutrition or protein energy wasting (PEW) is common in CKD and is associated with poor patient outcomes.</a:t>
            </a:r>
          </a:p>
          <a:p>
            <a:pPr eaLnBrk="1" hangingPunct="1">
              <a:lnSpc>
                <a:spcPct val="80000"/>
              </a:lnSpc>
            </a:pPr>
            <a:r>
              <a:rPr lang="en-US" altLang="en-US" sz="2500" dirty="0" smtClean="0"/>
              <a:t>Malnutrition in CKD begins as early as stages 3 and 4. Risk increases with progression of the disease.</a:t>
            </a:r>
          </a:p>
          <a:p>
            <a:pPr eaLnBrk="1" hangingPunct="1">
              <a:lnSpc>
                <a:spcPct val="80000"/>
              </a:lnSpc>
            </a:pPr>
            <a:r>
              <a:rPr lang="en-US" altLang="en-US" sz="2500" dirty="0" smtClean="0"/>
              <a:t>Preventing PEW or malnutrition may require clinical interventions to assess nutritional status, individualize strategies for prevention and treatment, provide patient instruction, and promote patient adherence. </a:t>
            </a:r>
          </a:p>
          <a:p>
            <a:pPr eaLnBrk="1" hangingPunct="1">
              <a:lnSpc>
                <a:spcPct val="80000"/>
              </a:lnSpc>
            </a:pPr>
            <a:r>
              <a:rPr lang="en-US" altLang="en-US" sz="2500" dirty="0" smtClean="0"/>
              <a:t>A specialty-trained registered dietician can help address the nutritional aspects so that protein wasting can be diminished.</a:t>
            </a:r>
          </a:p>
        </p:txBody>
      </p:sp>
      <p:sp>
        <p:nvSpPr>
          <p:cNvPr id="86020" name="Rectangle 4"/>
          <p:cNvSpPr>
            <a:spLocks noChangeArrowheads="1"/>
          </p:cNvSpPr>
          <p:nvPr/>
        </p:nvSpPr>
        <p:spPr bwMode="auto">
          <a:xfrm>
            <a:off x="4734560" y="6286500"/>
            <a:ext cx="4267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50000"/>
              </a:lnSpc>
              <a:spcBef>
                <a:spcPct val="20000"/>
              </a:spcBef>
            </a:pPr>
            <a:r>
              <a:rPr lang="en-US" altLang="en-US" sz="1200" dirty="0"/>
              <a:t>NKF KDOQI. </a:t>
            </a:r>
            <a:r>
              <a:rPr lang="en-US" altLang="en-US" sz="1200" i="1" dirty="0"/>
              <a:t>Am J Kidney Dis.</a:t>
            </a:r>
            <a:r>
              <a:rPr lang="en-US" altLang="en-US" sz="1200" dirty="0"/>
              <a:t> 2000;35(</a:t>
            </a:r>
            <a:r>
              <a:rPr lang="en-US" altLang="en-US" sz="1200" dirty="0" err="1"/>
              <a:t>suppl</a:t>
            </a:r>
            <a:r>
              <a:rPr lang="en-US" altLang="en-US" sz="1200" dirty="0"/>
              <a:t> 2):S1-S3.</a:t>
            </a:r>
          </a:p>
          <a:p>
            <a:pPr eaLnBrk="1" hangingPunct="1">
              <a:lnSpc>
                <a:spcPct val="50000"/>
              </a:lnSpc>
              <a:spcBef>
                <a:spcPct val="50000"/>
              </a:spcBef>
            </a:pPr>
            <a:r>
              <a:rPr lang="en-US" altLang="en-US" sz="1200" dirty="0"/>
              <a:t>NKF KDOQI. </a:t>
            </a:r>
            <a:r>
              <a:rPr lang="en-US" altLang="en-US" sz="1200" i="1" dirty="0"/>
              <a:t>Am J Kidney Dis</a:t>
            </a:r>
            <a:r>
              <a:rPr lang="en-US" altLang="en-US" sz="1200" dirty="0"/>
              <a:t>. 2007;49(</a:t>
            </a:r>
            <a:r>
              <a:rPr lang="en-US" altLang="en-US" sz="1200" dirty="0" err="1"/>
              <a:t>suppl</a:t>
            </a:r>
            <a:r>
              <a:rPr lang="en-US" altLang="en-US" sz="1200" dirty="0"/>
              <a:t> 2):S1-S179.</a:t>
            </a:r>
          </a:p>
        </p:txBody>
      </p:sp>
    </p:spTree>
    <p:extLst>
      <p:ext uri="{BB962C8B-B14F-4D97-AF65-F5344CB8AC3E}">
        <p14:creationId xmlns:p14="http://schemas.microsoft.com/office/powerpoint/2010/main" val="2359824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304800" y="884238"/>
            <a:ext cx="8610600" cy="792162"/>
          </a:xfrm>
        </p:spPr>
        <p:txBody>
          <a:bodyPr>
            <a:normAutofit fontScale="90000"/>
          </a:bodyPr>
          <a:lstStyle/>
          <a:p>
            <a:pPr eaLnBrk="1" hangingPunct="1">
              <a:lnSpc>
                <a:spcPct val="85000"/>
              </a:lnSpc>
            </a:pPr>
            <a:r>
              <a:rPr lang="en-US" altLang="en-US" sz="2800" dirty="0" smtClean="0"/>
              <a:t>A Balanced Approach to Nutrition in CKD: </a:t>
            </a:r>
            <a:br>
              <a:rPr lang="en-US" altLang="en-US" sz="2800" dirty="0" smtClean="0"/>
            </a:br>
            <a:r>
              <a:rPr lang="en-US" altLang="en-US" sz="2800" dirty="0" smtClean="0"/>
              <a:t>Macronutrient Composition and Mineral Content*</a:t>
            </a:r>
            <a:br>
              <a:rPr lang="en-US" altLang="en-US" sz="2800" dirty="0" smtClean="0"/>
            </a:br>
            <a:r>
              <a:rPr lang="en-US" altLang="en-US" sz="2800" dirty="0" smtClean="0"/>
              <a:t> </a:t>
            </a:r>
          </a:p>
        </p:txBody>
      </p:sp>
      <p:sp>
        <p:nvSpPr>
          <p:cNvPr id="88067" name="Rectangle 3"/>
          <p:cNvSpPr>
            <a:spLocks noGrp="1" noChangeArrowheads="1"/>
          </p:cNvSpPr>
          <p:nvPr>
            <p:ph type="body" idx="1"/>
          </p:nvPr>
        </p:nvSpPr>
        <p:spPr>
          <a:xfrm>
            <a:off x="4953000" y="6183868"/>
            <a:ext cx="4191000" cy="381000"/>
          </a:xfrm>
        </p:spPr>
        <p:txBody>
          <a:bodyPr/>
          <a:lstStyle/>
          <a:p>
            <a:pPr eaLnBrk="1" hangingPunct="1">
              <a:lnSpc>
                <a:spcPct val="80000"/>
              </a:lnSpc>
              <a:buFontTx/>
              <a:buNone/>
            </a:pPr>
            <a:r>
              <a:rPr lang="en-US" altLang="en-US" sz="1200" dirty="0" smtClean="0">
                <a:solidFill>
                  <a:schemeClr val="tx1"/>
                </a:solidFill>
              </a:rPr>
              <a:t>NKF KDOQI. </a:t>
            </a:r>
            <a:r>
              <a:rPr lang="en-US" altLang="en-US" sz="1200" i="1" dirty="0" smtClean="0">
                <a:solidFill>
                  <a:schemeClr val="tx1"/>
                </a:solidFill>
              </a:rPr>
              <a:t>Am J Kidney Dis. </a:t>
            </a:r>
            <a:r>
              <a:rPr lang="en-US" altLang="en-US" sz="1200" dirty="0" smtClean="0">
                <a:solidFill>
                  <a:schemeClr val="tx1"/>
                </a:solidFill>
              </a:rPr>
              <a:t>2007;49(</a:t>
            </a:r>
            <a:r>
              <a:rPr lang="en-US" altLang="en-US" sz="1200" dirty="0" err="1" smtClean="0">
                <a:solidFill>
                  <a:schemeClr val="tx1"/>
                </a:solidFill>
              </a:rPr>
              <a:t>suppl</a:t>
            </a:r>
            <a:r>
              <a:rPr lang="en-US" altLang="en-US" sz="1200" dirty="0" smtClean="0">
                <a:solidFill>
                  <a:schemeClr val="tx1"/>
                </a:solidFill>
              </a:rPr>
              <a:t> 2):S1-S179.</a:t>
            </a:r>
          </a:p>
        </p:txBody>
      </p:sp>
      <p:pic>
        <p:nvPicPr>
          <p:cNvPr id="880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105025"/>
            <a:ext cx="8915400"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9" name="Text Box 5"/>
          <p:cNvSpPr txBox="1">
            <a:spLocks noChangeArrowheads="1"/>
          </p:cNvSpPr>
          <p:nvPr/>
        </p:nvSpPr>
        <p:spPr bwMode="auto">
          <a:xfrm>
            <a:off x="152400" y="4772025"/>
            <a:ext cx="89154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sz="1400" dirty="0"/>
              <a:t>Adapted from DASH (dietary approaches to stop hypertension) diet.</a:t>
            </a:r>
            <a:br>
              <a:rPr lang="en-US" altLang="en-US" sz="1400" dirty="0"/>
            </a:br>
            <a:r>
              <a:rPr lang="en-US" altLang="en-US" sz="1400" dirty="0"/>
              <a:t>*Adjust so total calories from protein, fat, and carbohydrate are 100%. Emphasize such whole-food sources as fresh vegetables, whole grains, nuts, legumes, low-fat or nonfat dairy products, canola oil, olive oil, cold-water fish, and poultry.</a:t>
            </a:r>
          </a:p>
        </p:txBody>
      </p:sp>
      <p:sp>
        <p:nvSpPr>
          <p:cNvPr id="2" name="Rectangle 1"/>
          <p:cNvSpPr/>
          <p:nvPr/>
        </p:nvSpPr>
        <p:spPr>
          <a:xfrm>
            <a:off x="7389321" y="5906869"/>
            <a:ext cx="1455848" cy="276999"/>
          </a:xfrm>
          <a:prstGeom prst="rect">
            <a:avLst/>
          </a:prstGeom>
        </p:spPr>
        <p:txBody>
          <a:bodyPr wrap="none">
            <a:spAutoFit/>
          </a:bodyPr>
          <a:lstStyle/>
          <a:p>
            <a:r>
              <a:rPr lang="en-US" altLang="en-US" sz="1200" dirty="0" smtClean="0"/>
              <a:t>*(</a:t>
            </a:r>
            <a:r>
              <a:rPr lang="en-US" altLang="en-US" sz="1200" dirty="0"/>
              <a:t>CKD Stages 1-4)</a:t>
            </a:r>
            <a:endParaRPr lang="en-US" sz="1200" dirty="0"/>
          </a:p>
        </p:txBody>
      </p:sp>
    </p:spTree>
    <p:extLst>
      <p:ext uri="{BB962C8B-B14F-4D97-AF65-F5344CB8AC3E}">
        <p14:creationId xmlns:p14="http://schemas.microsoft.com/office/powerpoint/2010/main" val="481139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527" y="487680"/>
            <a:ext cx="8039583" cy="1036320"/>
          </a:xfrm>
        </p:spPr>
        <p:txBody>
          <a:bodyPr/>
          <a:lstStyle/>
          <a:p>
            <a:r>
              <a:rPr lang="en-US" dirty="0" smtClean="0"/>
              <a:t>Education and Counseling</a:t>
            </a:r>
            <a:endParaRPr lang="en-US" dirty="0"/>
          </a:p>
        </p:txBody>
      </p:sp>
      <p:sp>
        <p:nvSpPr>
          <p:cNvPr id="3" name="Content Placeholder 2"/>
          <p:cNvSpPr>
            <a:spLocks noGrp="1"/>
          </p:cNvSpPr>
          <p:nvPr>
            <p:ph idx="1"/>
          </p:nvPr>
        </p:nvSpPr>
        <p:spPr>
          <a:xfrm>
            <a:off x="692812" y="1389072"/>
            <a:ext cx="7435188" cy="4935528"/>
          </a:xfrm>
        </p:spPr>
        <p:txBody>
          <a:bodyPr>
            <a:normAutofit/>
          </a:bodyPr>
          <a:lstStyle/>
          <a:p>
            <a:r>
              <a:rPr lang="en-US" sz="2000" dirty="0"/>
              <a:t>Ethical, psychological, and social care (e.g., social bereavement, depression, anxiety)</a:t>
            </a:r>
          </a:p>
          <a:p>
            <a:r>
              <a:rPr lang="en-US" sz="2000" dirty="0"/>
              <a:t>Dietary counseling and education on other lifestyle modifications (e.g., exercise, smoking cessation)</a:t>
            </a:r>
          </a:p>
          <a:p>
            <a:r>
              <a:rPr lang="en-US" sz="2000" dirty="0"/>
              <a:t>Involve the patient, family and children if </a:t>
            </a:r>
            <a:r>
              <a:rPr lang="en-US" sz="2000" dirty="0" smtClean="0"/>
              <a:t>possible</a:t>
            </a:r>
            <a:endParaRPr lang="en-US" sz="2000" dirty="0"/>
          </a:p>
          <a:p>
            <a:r>
              <a:rPr lang="en-US" sz="2000" dirty="0"/>
              <a:t>Offer literature in both traditional and interactive </a:t>
            </a:r>
            <a:r>
              <a:rPr lang="en-US" sz="2000" dirty="0" smtClean="0"/>
              <a:t>formats </a:t>
            </a:r>
            <a:endParaRPr lang="en-US" sz="2000" dirty="0"/>
          </a:p>
          <a:p>
            <a:r>
              <a:rPr lang="en-US" sz="2000" dirty="0"/>
              <a:t>Use educational materials written in the patient’s </a:t>
            </a:r>
            <a:r>
              <a:rPr lang="en-US" sz="2000" dirty="0" smtClean="0"/>
              <a:t>language</a:t>
            </a:r>
            <a:endParaRPr lang="en-US" sz="2000" dirty="0"/>
          </a:p>
          <a:p>
            <a:r>
              <a:rPr lang="en-US" sz="2000" dirty="0"/>
              <a:t>Assess the need for low-level reading materials</a:t>
            </a:r>
          </a:p>
          <a:p>
            <a:r>
              <a:rPr lang="en-US" sz="2000" dirty="0"/>
              <a:t>Use internet resources </a:t>
            </a:r>
            <a:r>
              <a:rPr lang="en-US" sz="2000" dirty="0" smtClean="0"/>
              <a:t>and smartphone apps as appropriate</a:t>
            </a:r>
            <a:endParaRPr lang="en-US" sz="2000" dirty="0"/>
          </a:p>
          <a:p>
            <a:r>
              <a:rPr lang="en-US" sz="2000" dirty="0"/>
              <a:t>Use visual aids such as handouts, drawings, CDs, </a:t>
            </a:r>
            <a:r>
              <a:rPr lang="en-US" sz="2000" dirty="0" smtClean="0"/>
              <a:t>and DVDs</a:t>
            </a:r>
            <a:endParaRPr lang="en-US" sz="2000" dirty="0"/>
          </a:p>
          <a:p>
            <a:r>
              <a:rPr lang="en-US" sz="2000" dirty="0"/>
              <a:t>Involve other health care professionals in educating </a:t>
            </a:r>
            <a:r>
              <a:rPr lang="en-US" sz="2000" dirty="0" smtClean="0"/>
              <a:t>patients/families</a:t>
            </a:r>
            <a:endParaRPr lang="en-US" sz="2000" dirty="0"/>
          </a:p>
          <a:p>
            <a:r>
              <a:rPr lang="en-US" sz="2000" dirty="0"/>
              <a:t>Be consistent in the information </a:t>
            </a:r>
            <a:r>
              <a:rPr lang="en-US" sz="2000" dirty="0" smtClean="0"/>
              <a:t>provided</a:t>
            </a:r>
            <a:endParaRPr lang="en-US" sz="2000" dirty="0"/>
          </a:p>
        </p:txBody>
      </p:sp>
    </p:spTree>
    <p:extLst>
      <p:ext uri="{BB962C8B-B14F-4D97-AF65-F5344CB8AC3E}">
        <p14:creationId xmlns:p14="http://schemas.microsoft.com/office/powerpoint/2010/main" val="2439224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85800"/>
          </a:xfrm>
        </p:spPr>
        <p:txBody>
          <a:bodyPr>
            <a:normAutofit/>
          </a:bodyPr>
          <a:lstStyle/>
          <a:p>
            <a:r>
              <a:rPr lang="en-US" sz="3600" dirty="0" smtClean="0"/>
              <a:t>Mental Health Counseling</a:t>
            </a:r>
            <a:endParaRPr lang="en-US" sz="3600" dirty="0"/>
          </a:p>
        </p:txBody>
      </p:sp>
      <p:sp>
        <p:nvSpPr>
          <p:cNvPr id="3" name="Content Placeholder 2"/>
          <p:cNvSpPr>
            <a:spLocks noGrp="1"/>
          </p:cNvSpPr>
          <p:nvPr>
            <p:ph idx="1"/>
          </p:nvPr>
        </p:nvSpPr>
        <p:spPr>
          <a:xfrm>
            <a:off x="533400" y="1295400"/>
            <a:ext cx="8001000" cy="2971800"/>
          </a:xfrm>
        </p:spPr>
        <p:txBody>
          <a:bodyPr>
            <a:noAutofit/>
          </a:bodyPr>
          <a:lstStyle/>
          <a:p>
            <a:r>
              <a:rPr lang="en-US" sz="2400" dirty="0"/>
              <a:t>Psychiatric </a:t>
            </a:r>
            <a:r>
              <a:rPr lang="en-US" sz="2400" dirty="0" smtClean="0"/>
              <a:t>illnesses like depression are associated with many </a:t>
            </a:r>
            <a:r>
              <a:rPr lang="en-US" sz="2400" dirty="0"/>
              <a:t>chronic </a:t>
            </a:r>
            <a:r>
              <a:rPr lang="en-US" sz="2400" dirty="0" smtClean="0"/>
              <a:t>diseases.</a:t>
            </a:r>
          </a:p>
          <a:p>
            <a:r>
              <a:rPr lang="en-US" sz="2400" dirty="0" smtClean="0"/>
              <a:t>Depression </a:t>
            </a:r>
            <a:r>
              <a:rPr lang="en-US" sz="2400" dirty="0"/>
              <a:t>is linked to </a:t>
            </a:r>
            <a:r>
              <a:rPr lang="en-US" sz="2400" dirty="0" smtClean="0"/>
              <a:t>early CKD, progressive CKD, kidney </a:t>
            </a:r>
            <a:r>
              <a:rPr lang="en-US" sz="2400" dirty="0"/>
              <a:t>failure, </a:t>
            </a:r>
            <a:r>
              <a:rPr lang="en-US" sz="2400" dirty="0" smtClean="0"/>
              <a:t>hospitalization and increased mortality.</a:t>
            </a:r>
            <a:r>
              <a:rPr lang="en-US" sz="2400" baseline="30000" dirty="0"/>
              <a:t> </a:t>
            </a:r>
            <a:r>
              <a:rPr lang="en-US" sz="2400" baseline="30000" dirty="0" smtClean="0"/>
              <a:t>1-4</a:t>
            </a:r>
          </a:p>
          <a:p>
            <a:r>
              <a:rPr lang="en-US" sz="2400" dirty="0"/>
              <a:t>Patients with GFR &lt;60 </a:t>
            </a:r>
            <a:r>
              <a:rPr lang="en-US" sz="2400" dirty="0" smtClean="0"/>
              <a:t>mL/min/1.73m</a:t>
            </a:r>
            <a:r>
              <a:rPr lang="en-US" sz="2400" baseline="30000" dirty="0" smtClean="0"/>
              <a:t>2 </a:t>
            </a:r>
            <a:r>
              <a:rPr lang="en-US" sz="2400" dirty="0"/>
              <a:t>should undergo regular assessment for impairment of functioning and </a:t>
            </a:r>
            <a:r>
              <a:rPr lang="en-US" sz="2400" dirty="0" smtClean="0"/>
              <a:t>well-being.</a:t>
            </a:r>
            <a:r>
              <a:rPr lang="en-US" sz="2400" baseline="30000" dirty="0" smtClean="0"/>
              <a:t>5</a:t>
            </a:r>
            <a:endParaRPr lang="en-US" sz="2400" baseline="30000" dirty="0"/>
          </a:p>
        </p:txBody>
      </p:sp>
      <p:sp>
        <p:nvSpPr>
          <p:cNvPr id="4" name="TextBox 90"/>
          <p:cNvSpPr txBox="1">
            <a:spLocks noChangeArrowheads="1"/>
          </p:cNvSpPr>
          <p:nvPr/>
        </p:nvSpPr>
        <p:spPr bwMode="auto">
          <a:xfrm>
            <a:off x="4572000" y="5842337"/>
            <a:ext cx="452054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ct val="50000"/>
              </a:spcBef>
              <a:buClr>
                <a:srgbClr val="33CCFF"/>
              </a:buClr>
              <a:buFont typeface="Symbol" pitchFamily="18" charset="2"/>
              <a:buChar char="·"/>
              <a:defRPr sz="2800">
                <a:solidFill>
                  <a:schemeClr val="tx1"/>
                </a:solidFill>
                <a:latin typeface="Arial" pitchFamily="34" charset="0"/>
                <a:cs typeface="Arial" pitchFamily="34" charset="0"/>
              </a:defRPr>
            </a:lvl1pPr>
            <a:lvl2pPr marL="742950" indent="-285750" eaLnBrk="0" hangingPunct="0">
              <a:lnSpc>
                <a:spcPct val="90000"/>
              </a:lnSpc>
              <a:spcBef>
                <a:spcPct val="25000"/>
              </a:spcBef>
              <a:buClr>
                <a:srgbClr val="FFFF00"/>
              </a:buClr>
              <a:buChar char="–"/>
              <a:defRPr sz="2600">
                <a:solidFill>
                  <a:schemeClr val="tx1"/>
                </a:solidFill>
                <a:latin typeface="Arial" pitchFamily="34" charset="0"/>
                <a:cs typeface="Arial" pitchFamily="34" charset="0"/>
              </a:defRPr>
            </a:lvl2pPr>
            <a:lvl3pPr marL="1143000" indent="-228600" eaLnBrk="0" hangingPunct="0">
              <a:lnSpc>
                <a:spcPct val="90000"/>
              </a:lnSpc>
              <a:spcBef>
                <a:spcPct val="25000"/>
              </a:spcBef>
              <a:buClr>
                <a:schemeClr val="tx1"/>
              </a:buClr>
              <a:buFont typeface="Symbol" pitchFamily="18" charset="2"/>
              <a:buChar char="·"/>
              <a:defRPr sz="2200">
                <a:solidFill>
                  <a:schemeClr val="tx1"/>
                </a:solidFill>
                <a:latin typeface="Arial" pitchFamily="34" charset="0"/>
                <a:cs typeface="Arial" pitchFamily="34" charset="0"/>
              </a:defRPr>
            </a:lvl3pPr>
            <a:lvl4pPr marL="1600200" indent="-228600" eaLnBrk="0" hangingPunct="0">
              <a:lnSpc>
                <a:spcPct val="90000"/>
              </a:lnSpc>
              <a:spcBef>
                <a:spcPct val="25000"/>
              </a:spcBef>
              <a:buClr>
                <a:schemeClr val="tx1"/>
              </a:buClr>
              <a:buFont typeface="Symbol" pitchFamily="18" charset="2"/>
              <a:buChar char="·"/>
              <a:defRPr sz="2200">
                <a:solidFill>
                  <a:schemeClr val="tx1"/>
                </a:solidFill>
                <a:latin typeface="Arial" pitchFamily="34" charset="0"/>
                <a:cs typeface="Arial" pitchFamily="34" charset="0"/>
              </a:defRPr>
            </a:lvl4pPr>
            <a:lvl5pPr marL="2057400" indent="-228600" eaLnBrk="0" hangingPunct="0">
              <a:spcBef>
                <a:spcPct val="15000"/>
              </a:spcBef>
              <a:spcAft>
                <a:spcPct val="15000"/>
              </a:spcAft>
              <a:buClr>
                <a:schemeClr val="accent1"/>
              </a:buClr>
              <a:buFont typeface="Wingdings 2" pitchFamily="18" charset="2"/>
              <a:buChar char="¡"/>
              <a:defRPr sz="2000" b="1">
                <a:solidFill>
                  <a:schemeClr val="tx1"/>
                </a:solidFill>
                <a:latin typeface="Arial" pitchFamily="34" charset="0"/>
                <a:cs typeface="Arial" pitchFamily="34" charset="0"/>
              </a:defRPr>
            </a:lvl5pPr>
            <a:lvl6pPr marL="2514600" indent="-228600" eaLnBrk="0" fontAlgn="base" hangingPunct="0">
              <a:spcBef>
                <a:spcPct val="15000"/>
              </a:spcBef>
              <a:spcAft>
                <a:spcPct val="15000"/>
              </a:spcAft>
              <a:buClr>
                <a:schemeClr val="accent1"/>
              </a:buClr>
              <a:buFont typeface="Wingdings 2" pitchFamily="18" charset="2"/>
              <a:buChar char="¡"/>
              <a:defRPr sz="2000" b="1">
                <a:solidFill>
                  <a:schemeClr val="tx1"/>
                </a:solidFill>
                <a:latin typeface="Arial" pitchFamily="34" charset="0"/>
                <a:cs typeface="Arial" pitchFamily="34" charset="0"/>
              </a:defRPr>
            </a:lvl6pPr>
            <a:lvl7pPr marL="2971800" indent="-228600" eaLnBrk="0" fontAlgn="base" hangingPunct="0">
              <a:spcBef>
                <a:spcPct val="15000"/>
              </a:spcBef>
              <a:spcAft>
                <a:spcPct val="15000"/>
              </a:spcAft>
              <a:buClr>
                <a:schemeClr val="accent1"/>
              </a:buClr>
              <a:buFont typeface="Wingdings 2" pitchFamily="18" charset="2"/>
              <a:buChar char="¡"/>
              <a:defRPr sz="2000" b="1">
                <a:solidFill>
                  <a:schemeClr val="tx1"/>
                </a:solidFill>
                <a:latin typeface="Arial" pitchFamily="34" charset="0"/>
                <a:cs typeface="Arial" pitchFamily="34" charset="0"/>
              </a:defRPr>
            </a:lvl7pPr>
            <a:lvl8pPr marL="3429000" indent="-228600" eaLnBrk="0" fontAlgn="base" hangingPunct="0">
              <a:spcBef>
                <a:spcPct val="15000"/>
              </a:spcBef>
              <a:spcAft>
                <a:spcPct val="15000"/>
              </a:spcAft>
              <a:buClr>
                <a:schemeClr val="accent1"/>
              </a:buClr>
              <a:buFont typeface="Wingdings 2" pitchFamily="18" charset="2"/>
              <a:buChar char="¡"/>
              <a:defRPr sz="2000" b="1">
                <a:solidFill>
                  <a:schemeClr val="tx1"/>
                </a:solidFill>
                <a:latin typeface="Arial" pitchFamily="34" charset="0"/>
                <a:cs typeface="Arial" pitchFamily="34" charset="0"/>
              </a:defRPr>
            </a:lvl8pPr>
            <a:lvl9pPr marL="3886200" indent="-228600" eaLnBrk="0" fontAlgn="base" hangingPunct="0">
              <a:spcBef>
                <a:spcPct val="15000"/>
              </a:spcBef>
              <a:spcAft>
                <a:spcPct val="15000"/>
              </a:spcAft>
              <a:buClr>
                <a:schemeClr val="accent1"/>
              </a:buClr>
              <a:buFont typeface="Wingdings 2" pitchFamily="18" charset="2"/>
              <a:buChar char="¡"/>
              <a:defRPr sz="2000" b="1">
                <a:solidFill>
                  <a:schemeClr val="tx1"/>
                </a:solidFill>
                <a:latin typeface="Arial" pitchFamily="34" charset="0"/>
                <a:cs typeface="Arial" pitchFamily="34" charset="0"/>
              </a:defRPr>
            </a:lvl9pPr>
          </a:lstStyle>
          <a:p>
            <a:pPr marL="228600" indent="-228600" eaLnBrk="1" hangingPunct="1">
              <a:lnSpc>
                <a:spcPct val="100000"/>
              </a:lnSpc>
              <a:spcBef>
                <a:spcPct val="0"/>
              </a:spcBef>
              <a:buClrTx/>
              <a:buFontTx/>
              <a:buAutoNum type="arabicParenR"/>
            </a:pPr>
            <a:r>
              <a:rPr lang="en-GB" altLang="en-US" sz="1200" dirty="0" smtClean="0">
                <a:latin typeface="+mn-lt"/>
              </a:rPr>
              <a:t>Palmer S, et al.</a:t>
            </a:r>
            <a:r>
              <a:rPr lang="en-US" altLang="en-US" sz="1200" dirty="0">
                <a:latin typeface="+mn-lt"/>
              </a:rPr>
              <a:t> </a:t>
            </a:r>
            <a:r>
              <a:rPr lang="en-US" altLang="en-US" sz="1200" i="1" dirty="0">
                <a:latin typeface="+mn-lt"/>
              </a:rPr>
              <a:t>Am J Kidney Dis</a:t>
            </a:r>
            <a:r>
              <a:rPr lang="en-US" altLang="en-US" sz="1200" dirty="0">
                <a:latin typeface="+mn-lt"/>
              </a:rPr>
              <a:t>. </a:t>
            </a:r>
            <a:r>
              <a:rPr lang="en-US" altLang="en-US" sz="1200" dirty="0" smtClean="0">
                <a:latin typeface="+mn-lt"/>
              </a:rPr>
              <a:t>2013;62:493-505</a:t>
            </a:r>
            <a:r>
              <a:rPr lang="en-US" altLang="en-US" sz="1200" dirty="0">
                <a:latin typeface="+mn-lt"/>
              </a:rPr>
              <a:t>. </a:t>
            </a:r>
            <a:endParaRPr lang="en-GB" altLang="en-US" sz="1200" dirty="0" smtClean="0">
              <a:latin typeface="+mn-lt"/>
            </a:endParaRPr>
          </a:p>
          <a:p>
            <a:pPr marL="228600" indent="-228600" eaLnBrk="1" hangingPunct="1">
              <a:lnSpc>
                <a:spcPct val="100000"/>
              </a:lnSpc>
              <a:spcBef>
                <a:spcPct val="0"/>
              </a:spcBef>
              <a:buClrTx/>
              <a:buFontTx/>
              <a:buAutoNum type="arabicParenR"/>
            </a:pPr>
            <a:r>
              <a:rPr lang="en-GB" altLang="en-US" sz="1200" dirty="0" err="1">
                <a:latin typeface="+mn-lt"/>
              </a:rPr>
              <a:t>Hedayati</a:t>
            </a:r>
            <a:r>
              <a:rPr lang="en-GB" altLang="en-US" sz="1200" dirty="0">
                <a:latin typeface="+mn-lt"/>
              </a:rPr>
              <a:t> </a:t>
            </a:r>
            <a:r>
              <a:rPr lang="en-GB" altLang="en-US" sz="1200" dirty="0" smtClean="0">
                <a:latin typeface="+mn-lt"/>
              </a:rPr>
              <a:t>S, et al. </a:t>
            </a:r>
            <a:r>
              <a:rPr lang="en-US" altLang="en-US" sz="1200" i="1" dirty="0">
                <a:latin typeface="+mn-lt"/>
              </a:rPr>
              <a:t>Am J Kidney Dis</a:t>
            </a:r>
            <a:r>
              <a:rPr lang="en-US" altLang="en-US" sz="1200" dirty="0">
                <a:latin typeface="+mn-lt"/>
              </a:rPr>
              <a:t>. 2009 Sep;54(3):424-32</a:t>
            </a:r>
            <a:r>
              <a:rPr lang="en-US" altLang="en-US" sz="1200" dirty="0" smtClean="0">
                <a:latin typeface="+mn-lt"/>
              </a:rPr>
              <a:t>.</a:t>
            </a:r>
            <a:r>
              <a:rPr lang="en-GB" altLang="en-US" sz="1200" dirty="0" smtClean="0">
                <a:latin typeface="+mn-lt"/>
              </a:rPr>
              <a:t> </a:t>
            </a:r>
          </a:p>
          <a:p>
            <a:pPr marL="228600" indent="-228600" eaLnBrk="1" hangingPunct="1">
              <a:lnSpc>
                <a:spcPct val="100000"/>
              </a:lnSpc>
              <a:spcBef>
                <a:spcPct val="0"/>
              </a:spcBef>
              <a:buClrTx/>
              <a:buFontTx/>
              <a:buAutoNum type="arabicParenR"/>
            </a:pPr>
            <a:r>
              <a:rPr lang="en-GB" altLang="en-US" sz="1200" dirty="0" smtClean="0">
                <a:latin typeface="+mn-lt"/>
              </a:rPr>
              <a:t>Kimmel P, et al. </a:t>
            </a:r>
            <a:r>
              <a:rPr lang="en-US" altLang="en-US" sz="1200" i="1" dirty="0" smtClean="0">
                <a:latin typeface="+mn-lt"/>
              </a:rPr>
              <a:t>Kidney Int</a:t>
            </a:r>
            <a:r>
              <a:rPr lang="en-US" altLang="en-US" sz="1200" dirty="0" smtClean="0">
                <a:latin typeface="+mn-lt"/>
              </a:rPr>
              <a:t>. 2000;57:2093-2098.</a:t>
            </a:r>
          </a:p>
          <a:p>
            <a:pPr marL="228600" indent="-228600" eaLnBrk="1" hangingPunct="1">
              <a:lnSpc>
                <a:spcPct val="100000"/>
              </a:lnSpc>
              <a:spcBef>
                <a:spcPct val="0"/>
              </a:spcBef>
              <a:buClrTx/>
              <a:buFontTx/>
              <a:buAutoNum type="arabicParenR"/>
            </a:pPr>
            <a:r>
              <a:rPr lang="en-US" altLang="en-US" sz="1200" dirty="0">
                <a:latin typeface="+mn-lt"/>
              </a:rPr>
              <a:t>Tsai </a:t>
            </a:r>
            <a:r>
              <a:rPr lang="en-US" altLang="en-US" sz="1200" dirty="0" smtClean="0">
                <a:latin typeface="+mn-lt"/>
              </a:rPr>
              <a:t>Y, et al</a:t>
            </a:r>
            <a:r>
              <a:rPr lang="en-US" altLang="en-US" sz="1200" dirty="0">
                <a:latin typeface="+mn-lt"/>
              </a:rPr>
              <a:t>. </a:t>
            </a:r>
            <a:r>
              <a:rPr lang="en-US" altLang="en-US" sz="1200" i="1" dirty="0">
                <a:latin typeface="+mn-lt"/>
              </a:rPr>
              <a:t>Am J Kidney Dis</a:t>
            </a:r>
            <a:r>
              <a:rPr lang="en-US" altLang="en-US" sz="1200" dirty="0">
                <a:latin typeface="+mn-lt"/>
              </a:rPr>
              <a:t>. </a:t>
            </a:r>
            <a:r>
              <a:rPr lang="en-US" altLang="en-US" sz="1200" dirty="0" smtClean="0">
                <a:latin typeface="+mn-lt"/>
              </a:rPr>
              <a:t>2012;60:54-61.</a:t>
            </a:r>
          </a:p>
          <a:p>
            <a:pPr marL="228600" indent="-228600" eaLnBrk="1" hangingPunct="1">
              <a:lnSpc>
                <a:spcPct val="100000"/>
              </a:lnSpc>
              <a:spcBef>
                <a:spcPct val="0"/>
              </a:spcBef>
              <a:buClrTx/>
              <a:buFontTx/>
              <a:buAutoNum type="arabicParenR"/>
            </a:pPr>
            <a:r>
              <a:rPr lang="en-US" altLang="en-US" sz="1200" dirty="0">
                <a:latin typeface="+mn-lt"/>
              </a:rPr>
              <a:t>NKF KDOQI. </a:t>
            </a:r>
            <a:r>
              <a:rPr lang="en-US" altLang="en-US" sz="1200" i="1" dirty="0">
                <a:latin typeface="+mn-lt"/>
              </a:rPr>
              <a:t>Am J Kidney Dis</a:t>
            </a:r>
            <a:r>
              <a:rPr lang="en-US" altLang="en-US" sz="1200" dirty="0">
                <a:latin typeface="+mn-lt"/>
              </a:rPr>
              <a:t>. </a:t>
            </a:r>
            <a:r>
              <a:rPr lang="en-US" altLang="en-US" sz="1200" dirty="0" smtClean="0">
                <a:latin typeface="+mn-lt"/>
              </a:rPr>
              <a:t>2002;39(2 </a:t>
            </a:r>
            <a:r>
              <a:rPr lang="en-US" altLang="en-US" sz="1200" dirty="0" err="1">
                <a:latin typeface="+mn-lt"/>
              </a:rPr>
              <a:t>Suppl</a:t>
            </a:r>
            <a:r>
              <a:rPr lang="en-US" altLang="en-US" sz="1200" dirty="0">
                <a:latin typeface="+mn-lt"/>
              </a:rPr>
              <a:t> 1):</a:t>
            </a:r>
            <a:r>
              <a:rPr lang="en-US" altLang="en-US" sz="1200" dirty="0" smtClean="0">
                <a:latin typeface="+mn-lt"/>
              </a:rPr>
              <a:t>S1-266.</a:t>
            </a:r>
            <a:endParaRPr lang="en-GB" altLang="en-US" sz="1200" dirty="0" smtClean="0">
              <a:latin typeface="+mn-lt"/>
            </a:endParaRPr>
          </a:p>
        </p:txBody>
      </p:sp>
    </p:spTree>
    <p:extLst>
      <p:ext uri="{BB962C8B-B14F-4D97-AF65-F5344CB8AC3E}">
        <p14:creationId xmlns:p14="http://schemas.microsoft.com/office/powerpoint/2010/main" val="2758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17728" y="2245360"/>
            <a:ext cx="7827264" cy="1371600"/>
          </a:xfrm>
        </p:spPr>
        <p:txBody>
          <a:bodyPr/>
          <a:lstStyle/>
          <a:p>
            <a:pPr algn="ctr"/>
            <a:r>
              <a:rPr lang="en-US" dirty="0" smtClean="0"/>
              <a:t>CKD Care Among Special Populations</a:t>
            </a:r>
            <a:endParaRPr lang="en-US" dirty="0"/>
          </a:p>
        </p:txBody>
      </p:sp>
    </p:spTree>
    <p:extLst>
      <p:ext uri="{BB962C8B-B14F-4D97-AF65-F5344CB8AC3E}">
        <p14:creationId xmlns:p14="http://schemas.microsoft.com/office/powerpoint/2010/main" val="3514666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762000" y="381000"/>
            <a:ext cx="7620000" cy="1021080"/>
          </a:xfrm>
        </p:spPr>
        <p:txBody>
          <a:bodyPr>
            <a:normAutofit fontScale="90000"/>
          </a:bodyPr>
          <a:lstStyle/>
          <a:p>
            <a:pPr eaLnBrk="1" hangingPunct="1"/>
            <a:r>
              <a:rPr lang="en-US" altLang="en-US" sz="3500" dirty="0" smtClean="0"/>
              <a:t>Considerations for CKD Management in Older Adults</a:t>
            </a:r>
          </a:p>
        </p:txBody>
      </p:sp>
      <p:sp>
        <p:nvSpPr>
          <p:cNvPr id="59395" name="Content Placeholder 2"/>
          <p:cNvSpPr>
            <a:spLocks noGrp="1"/>
          </p:cNvSpPr>
          <p:nvPr>
            <p:ph idx="1"/>
          </p:nvPr>
        </p:nvSpPr>
        <p:spPr>
          <a:xfrm>
            <a:off x="685800" y="1447801"/>
            <a:ext cx="8077200" cy="4038600"/>
          </a:xfrm>
        </p:spPr>
        <p:txBody>
          <a:bodyPr>
            <a:normAutofit lnSpcReduction="10000"/>
          </a:bodyPr>
          <a:lstStyle/>
          <a:p>
            <a:pPr eaLnBrk="1" hangingPunct="1"/>
            <a:r>
              <a:rPr lang="en-US" altLang="en-US" sz="2100" dirty="0" smtClean="0"/>
              <a:t>More than 36 million adults are now over the age of 65  and some 50% have two or more chronic diseases.</a:t>
            </a:r>
            <a:r>
              <a:rPr lang="en-US" altLang="en-US" sz="2100" baseline="30000" dirty="0" smtClean="0"/>
              <a:t>1</a:t>
            </a:r>
          </a:p>
          <a:p>
            <a:r>
              <a:rPr lang="en-US" altLang="en-US" sz="2100" dirty="0"/>
              <a:t>Management requires an individualized approach with attention to unique considerations for older </a:t>
            </a:r>
            <a:r>
              <a:rPr lang="en-US" altLang="en-US" sz="2100" dirty="0" smtClean="0"/>
              <a:t>adults.</a:t>
            </a:r>
            <a:endParaRPr lang="en-US" altLang="en-US" sz="2100" baseline="30000" dirty="0" smtClean="0"/>
          </a:p>
          <a:p>
            <a:r>
              <a:rPr lang="en-US" altLang="en-US" sz="2100" dirty="0" smtClean="0"/>
              <a:t>Treatment of hypertension in older adults has been shown to reduce CV morbidity and mortality. However, older frail adults should be monitored for risk of hypotension.</a:t>
            </a:r>
            <a:r>
              <a:rPr lang="en-US" altLang="en-US" sz="2100" baseline="30000" dirty="0" smtClean="0"/>
              <a:t>2,3 </a:t>
            </a:r>
          </a:p>
          <a:p>
            <a:r>
              <a:rPr lang="en-US" altLang="en-US" sz="2100" dirty="0" smtClean="0"/>
              <a:t>Less </a:t>
            </a:r>
            <a:r>
              <a:rPr lang="en-US" altLang="en-US" sz="2100" dirty="0"/>
              <a:t>stringent glycemic goals can be appropriate for older adults with other comorbidities, or those at </a:t>
            </a:r>
            <a:r>
              <a:rPr lang="en-US" altLang="en-US" sz="2100" dirty="0" smtClean="0"/>
              <a:t>higher risk </a:t>
            </a:r>
            <a:r>
              <a:rPr lang="en-US" altLang="en-US" sz="2100" dirty="0"/>
              <a:t>for </a:t>
            </a:r>
            <a:r>
              <a:rPr lang="en-US" altLang="en-US" sz="2100" dirty="0" smtClean="0"/>
              <a:t>hypoglycemia.</a:t>
            </a:r>
            <a:r>
              <a:rPr lang="en-US" altLang="en-US" sz="2100" baseline="30000" dirty="0" smtClean="0"/>
              <a:t>4</a:t>
            </a:r>
          </a:p>
          <a:p>
            <a:r>
              <a:rPr lang="en-US" altLang="en-US" sz="2100" dirty="0"/>
              <a:t>Exercise can have multiple benefits. A weight control program should be individually tailored to preserve body cell mass and function, while losing fat </a:t>
            </a:r>
            <a:r>
              <a:rPr lang="en-US" altLang="en-US" sz="2100" dirty="0" smtClean="0"/>
              <a:t>mass.</a:t>
            </a:r>
            <a:r>
              <a:rPr lang="en-US" altLang="en-US" sz="2100" baseline="30000" dirty="0" smtClean="0"/>
              <a:t>5,6</a:t>
            </a:r>
            <a:endParaRPr lang="en-US" altLang="en-US" sz="2100" dirty="0"/>
          </a:p>
          <a:p>
            <a:pPr eaLnBrk="1" hangingPunct="1"/>
            <a:endParaRPr lang="en-US" altLang="en-US" sz="1700" baseline="30000" dirty="0" smtClean="0"/>
          </a:p>
          <a:p>
            <a:pPr eaLnBrk="1" hangingPunct="1"/>
            <a:endParaRPr lang="en-US" altLang="en-US" sz="1700" dirty="0" smtClean="0"/>
          </a:p>
        </p:txBody>
      </p:sp>
      <p:sp>
        <p:nvSpPr>
          <p:cNvPr id="7" name="TextBox 3"/>
          <p:cNvSpPr txBox="1">
            <a:spLocks noChangeArrowheads="1"/>
          </p:cNvSpPr>
          <p:nvPr/>
        </p:nvSpPr>
        <p:spPr bwMode="auto">
          <a:xfrm>
            <a:off x="4241800" y="5720417"/>
            <a:ext cx="48006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buFont typeface="+mj-lt"/>
              <a:buAutoNum type="arabicPeriod"/>
            </a:pPr>
            <a:r>
              <a:rPr lang="en-US" altLang="en-US" sz="1000" dirty="0">
                <a:latin typeface="+mn-lt"/>
              </a:rPr>
              <a:t>U.S. Census Bureau. Population by age and gender 2008. </a:t>
            </a:r>
            <a:r>
              <a:rPr lang="en-US" altLang="en-US" sz="1000" dirty="0">
                <a:latin typeface="+mn-lt"/>
                <a:hlinkClick r:id="rId3"/>
              </a:rPr>
              <a:t>www.census.gov</a:t>
            </a:r>
            <a:r>
              <a:rPr lang="en-US" altLang="en-US" sz="1000" dirty="0">
                <a:latin typeface="+mn-lt"/>
              </a:rPr>
              <a:t>.</a:t>
            </a:r>
          </a:p>
          <a:p>
            <a:pPr>
              <a:buFont typeface="+mj-lt"/>
              <a:buAutoNum type="arabicPeriod"/>
            </a:pPr>
            <a:r>
              <a:rPr lang="sv-SE" altLang="en-US" sz="1000" dirty="0">
                <a:latin typeface="+mn-lt"/>
              </a:rPr>
              <a:t>Katz P, Gilbert J. </a:t>
            </a:r>
            <a:r>
              <a:rPr lang="en-US" altLang="en-US" sz="1000" i="1" dirty="0">
                <a:latin typeface="+mn-lt"/>
              </a:rPr>
              <a:t>Geriatrics and Aging</a:t>
            </a:r>
            <a:r>
              <a:rPr lang="en-US" altLang="en-US" sz="1000" dirty="0">
                <a:latin typeface="+mn-lt"/>
              </a:rPr>
              <a:t>. 2008;11:509-514.</a:t>
            </a:r>
          </a:p>
          <a:p>
            <a:pPr>
              <a:buFont typeface="+mj-lt"/>
              <a:buAutoNum type="arabicPeriod"/>
            </a:pPr>
            <a:r>
              <a:rPr lang="en-US" altLang="en-US" sz="1000" dirty="0" err="1">
                <a:latin typeface="+mn-lt"/>
              </a:rPr>
              <a:t>Aronow</a:t>
            </a:r>
            <a:r>
              <a:rPr lang="en-US" altLang="en-US" sz="1000" dirty="0">
                <a:latin typeface="+mn-lt"/>
              </a:rPr>
              <a:t> W. </a:t>
            </a:r>
            <a:r>
              <a:rPr lang="en-US" altLang="en-US" sz="1000" i="1" dirty="0" err="1">
                <a:latin typeface="+mn-lt"/>
              </a:rPr>
              <a:t>Clin</a:t>
            </a:r>
            <a:r>
              <a:rPr lang="en-US" altLang="en-US" sz="1000" i="1" dirty="0">
                <a:latin typeface="+mn-lt"/>
              </a:rPr>
              <a:t> </a:t>
            </a:r>
            <a:r>
              <a:rPr lang="en-US" altLang="en-US" sz="1000" i="1" dirty="0" err="1">
                <a:latin typeface="+mn-lt"/>
              </a:rPr>
              <a:t>Geriatr</a:t>
            </a:r>
            <a:r>
              <a:rPr lang="en-US" altLang="en-US" sz="1000" i="1" dirty="0">
                <a:latin typeface="+mn-lt"/>
              </a:rPr>
              <a:t> Med. </a:t>
            </a:r>
            <a:r>
              <a:rPr lang="en-US" altLang="en-US" sz="1000" dirty="0">
                <a:latin typeface="+mn-lt"/>
              </a:rPr>
              <a:t>2008; 11(8):457-463.</a:t>
            </a:r>
          </a:p>
          <a:p>
            <a:pPr>
              <a:buFont typeface="+mj-lt"/>
              <a:buAutoNum type="arabicPeriod"/>
            </a:pPr>
            <a:r>
              <a:rPr lang="en-US" altLang="en-US" sz="1000" dirty="0" smtClean="0">
                <a:latin typeface="+mn-lt"/>
              </a:rPr>
              <a:t>NKF KDOQI. </a:t>
            </a:r>
            <a:r>
              <a:rPr lang="en-US" altLang="en-US" sz="1000" i="1" dirty="0" smtClean="0">
                <a:latin typeface="+mn-lt"/>
              </a:rPr>
              <a:t>Am </a:t>
            </a:r>
            <a:r>
              <a:rPr lang="en-US" altLang="en-US" sz="1000" i="1" dirty="0">
                <a:latin typeface="+mn-lt"/>
              </a:rPr>
              <a:t>J Kidney Dis</a:t>
            </a:r>
            <a:r>
              <a:rPr lang="en-US" altLang="en-US" sz="1000" dirty="0">
                <a:latin typeface="+mn-lt"/>
              </a:rPr>
              <a:t>. 2012 60:850-856.</a:t>
            </a:r>
          </a:p>
          <a:p>
            <a:pPr>
              <a:buFont typeface="+mj-lt"/>
              <a:buAutoNum type="arabicPeriod"/>
            </a:pPr>
            <a:r>
              <a:rPr lang="en-US" altLang="en-US" sz="1000" dirty="0" err="1">
                <a:latin typeface="+mn-lt"/>
              </a:rPr>
              <a:t>Hornick</a:t>
            </a:r>
            <a:r>
              <a:rPr lang="en-US" altLang="en-US" sz="1000" dirty="0">
                <a:latin typeface="+mn-lt"/>
              </a:rPr>
              <a:t> T, Aron D. </a:t>
            </a:r>
            <a:r>
              <a:rPr lang="en-US" altLang="en-US" sz="1000" i="1" dirty="0" err="1">
                <a:latin typeface="+mn-lt"/>
              </a:rPr>
              <a:t>Clev</a:t>
            </a:r>
            <a:r>
              <a:rPr lang="en-US" altLang="en-US" sz="1000" i="1" dirty="0">
                <a:latin typeface="+mn-lt"/>
              </a:rPr>
              <a:t> </a:t>
            </a:r>
            <a:r>
              <a:rPr lang="en-US" altLang="en-US" sz="1000" i="1" dirty="0" err="1">
                <a:latin typeface="+mn-lt"/>
              </a:rPr>
              <a:t>Clin</a:t>
            </a:r>
            <a:r>
              <a:rPr lang="en-US" altLang="en-US" sz="1000" i="1" dirty="0">
                <a:latin typeface="+mn-lt"/>
              </a:rPr>
              <a:t> J Med</a:t>
            </a:r>
            <a:r>
              <a:rPr lang="en-US" altLang="en-US" sz="1000" dirty="0">
                <a:latin typeface="+mn-lt"/>
              </a:rPr>
              <a:t>. 2008;75:70-78. </a:t>
            </a:r>
          </a:p>
          <a:p>
            <a:pPr>
              <a:buFont typeface="+mj-lt"/>
              <a:buAutoNum type="arabicPeriod"/>
            </a:pPr>
            <a:r>
              <a:rPr lang="en-US" sz="1000" kern="0" dirty="0" smtClean="0">
                <a:solidFill>
                  <a:sysClr val="windowText" lastClr="000000"/>
                </a:solidFill>
                <a:latin typeface="+mn-lt"/>
              </a:rPr>
              <a:t>NHLBI</a:t>
            </a:r>
            <a:r>
              <a:rPr lang="en-US" sz="1000" kern="0" dirty="0">
                <a:solidFill>
                  <a:sysClr val="windowText" lastClr="000000"/>
                </a:solidFill>
                <a:latin typeface="+mn-lt"/>
              </a:rPr>
              <a:t>. ww.nhlbi.nih.gov</a:t>
            </a:r>
            <a:r>
              <a:rPr lang="en-US" sz="1000" kern="0" dirty="0" smtClean="0">
                <a:solidFill>
                  <a:sysClr val="windowText" lastClr="000000"/>
                </a:solidFill>
                <a:latin typeface="+mn-lt"/>
              </a:rPr>
              <a:t>.</a:t>
            </a:r>
            <a:endParaRPr lang="en-US" altLang="en-US" sz="1000" dirty="0">
              <a:latin typeface="+mn-lt"/>
            </a:endParaRPr>
          </a:p>
        </p:txBody>
      </p:sp>
    </p:spTree>
    <p:extLst>
      <p:ext uri="{BB962C8B-B14F-4D97-AF65-F5344CB8AC3E}">
        <p14:creationId xmlns:p14="http://schemas.microsoft.com/office/powerpoint/2010/main" val="3546226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345374" y="457200"/>
            <a:ext cx="8763000" cy="838200"/>
          </a:xfrm>
        </p:spPr>
        <p:txBody>
          <a:bodyPr>
            <a:normAutofit fontScale="90000"/>
          </a:bodyPr>
          <a:lstStyle/>
          <a:p>
            <a:pPr eaLnBrk="1" hangingPunct="1"/>
            <a:r>
              <a:rPr lang="en-US" altLang="en-US" sz="3200" dirty="0" smtClean="0"/>
              <a:t>Incidence of ESRD Varies Widely by Race and Ethnicity</a:t>
            </a:r>
          </a:p>
        </p:txBody>
      </p:sp>
      <p:sp>
        <p:nvSpPr>
          <p:cNvPr id="65539" name="Text Box 3"/>
          <p:cNvSpPr txBox="1">
            <a:spLocks noChangeArrowheads="1"/>
          </p:cNvSpPr>
          <p:nvPr/>
        </p:nvSpPr>
        <p:spPr bwMode="auto">
          <a:xfrm>
            <a:off x="1295400" y="5740986"/>
            <a:ext cx="6553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ltLang="en-US" sz="1600" dirty="0">
                <a:latin typeface="Verdana" pitchFamily="34" charset="0"/>
              </a:rPr>
              <a:t>Incident ESRD patients; rates adjusted for age &amp; gender.</a:t>
            </a:r>
          </a:p>
        </p:txBody>
      </p:sp>
      <p:sp>
        <p:nvSpPr>
          <p:cNvPr id="65541" name="TextBox 26"/>
          <p:cNvSpPr txBox="1">
            <a:spLocks noChangeArrowheads="1"/>
          </p:cNvSpPr>
          <p:nvPr/>
        </p:nvSpPr>
        <p:spPr bwMode="auto">
          <a:xfrm>
            <a:off x="8001000" y="6396831"/>
            <a:ext cx="1016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400" dirty="0" smtClean="0"/>
              <a:t>USRDS</a:t>
            </a:r>
            <a:endParaRPr lang="en-US" altLang="en-US" sz="1400" dirty="0"/>
          </a:p>
        </p:txBody>
      </p:sp>
      <p:pic>
        <p:nvPicPr>
          <p:cNvPr id="65543"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3477" y="1473201"/>
            <a:ext cx="6954725" cy="4013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3826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9923" y="439180"/>
            <a:ext cx="8239328" cy="1077218"/>
          </a:xfrm>
          <a:prstGeom prst="rect">
            <a:avLst/>
          </a:prstGeom>
        </p:spPr>
        <p:txBody>
          <a:bodyPr wrap="square">
            <a:spAutoFit/>
          </a:bodyPr>
          <a:lstStyle/>
          <a:p>
            <a:r>
              <a:rPr lang="en-US" sz="3200" dirty="0" smtClean="0">
                <a:latin typeface="+mj-lt"/>
                <a:ea typeface="+mj-ea"/>
                <a:cs typeface="+mj-cs"/>
              </a:rPr>
              <a:t>Additional Online Resources for CKD Learning</a:t>
            </a:r>
            <a:endParaRPr lang="en-US" sz="3200" dirty="0">
              <a:latin typeface="+mj-lt"/>
              <a:ea typeface="+mj-ea"/>
              <a:cs typeface="+mj-cs"/>
            </a:endParaRPr>
          </a:p>
        </p:txBody>
      </p:sp>
      <p:sp>
        <p:nvSpPr>
          <p:cNvPr id="4" name="Rectangle 3"/>
          <p:cNvSpPr txBox="1">
            <a:spLocks noChangeArrowheads="1"/>
          </p:cNvSpPr>
          <p:nvPr/>
        </p:nvSpPr>
        <p:spPr>
          <a:xfrm>
            <a:off x="481844" y="1618466"/>
            <a:ext cx="8117407" cy="3867934"/>
          </a:xfrm>
          <a:prstGeom prst="rect">
            <a:avLst/>
          </a:prstGeom>
        </p:spPr>
        <p:txBody>
          <a:bodyPr/>
          <a:lstStyle>
            <a:lvl1pPr marL="228600" indent="-228600" algn="l" defTabSz="914400" rtl="0" eaLnBrk="1" latinLnBrk="0" hangingPunct="1">
              <a:lnSpc>
                <a:spcPct val="90000"/>
              </a:lnSpc>
              <a:spcBef>
                <a:spcPts val="1500"/>
              </a:spcBef>
              <a:buClr>
                <a:schemeClr val="tx2"/>
              </a:buClr>
              <a:buSzPct val="125000"/>
              <a:buFont typeface="Arial" pitchFamily="34" charset="0"/>
              <a:buChar char="•"/>
              <a:defRPr sz="2800" kern="1200">
                <a:solidFill>
                  <a:schemeClr val="tx1"/>
                </a:solidFill>
                <a:latin typeface="+mn-lt"/>
                <a:ea typeface="+mn-ea"/>
                <a:cs typeface="+mn-cs"/>
              </a:defRPr>
            </a:lvl1pPr>
            <a:lvl2pPr marL="692150" indent="-234950" algn="l" defTabSz="914400" rtl="0" eaLnBrk="1" latinLnBrk="0" hangingPunct="1">
              <a:lnSpc>
                <a:spcPct val="90000"/>
              </a:lnSpc>
              <a:spcBef>
                <a:spcPts val="600"/>
              </a:spcBef>
              <a:buClr>
                <a:schemeClr val="tx2">
                  <a:lumMod val="40000"/>
                  <a:lumOff val="60000"/>
                </a:schemeClr>
              </a:buClr>
              <a:buSzPct val="75000"/>
              <a:buFont typeface="Courier New" panose="02070309020205020404" pitchFamily="49" charset="0"/>
              <a:buChar char="o"/>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Clr>
                <a:schemeClr val="bg2"/>
              </a:buClr>
              <a:buSzPct val="100000"/>
              <a:buFont typeface="Arial"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Clr>
                <a:schemeClr val="bg2"/>
              </a:buClr>
              <a:buSzPct val="80000"/>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Clr>
                <a:schemeClr val="bg2"/>
              </a:buClr>
              <a:buSzPct val="60000"/>
              <a:buFont typeface="Arial" pitchFamily="34"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07C1C"/>
              </a:buClr>
            </a:pPr>
            <a:r>
              <a:rPr lang="en-US" altLang="en-US" sz="2400" dirty="0" smtClean="0">
                <a:ea typeface="ＭＳ Ｐゴシック" pitchFamily="34" charset="-128"/>
              </a:rPr>
              <a:t>National Kidney Foundation: </a:t>
            </a:r>
            <a:r>
              <a:rPr lang="en-US" altLang="en-US" sz="2400" dirty="0" smtClean="0">
                <a:ea typeface="ＭＳ Ｐゴシック" pitchFamily="34" charset="-128"/>
                <a:hlinkClick r:id="rId2"/>
              </a:rPr>
              <a:t>www.kidney.org</a:t>
            </a:r>
            <a:endParaRPr lang="en-US" altLang="en-US" sz="2400" dirty="0" smtClean="0">
              <a:ea typeface="ＭＳ Ｐゴシック" pitchFamily="34" charset="-128"/>
            </a:endParaRPr>
          </a:p>
          <a:p>
            <a:pPr>
              <a:buClr>
                <a:srgbClr val="F07C1C"/>
              </a:buClr>
            </a:pPr>
            <a:r>
              <a:rPr lang="en-US" altLang="en-US" sz="2400" dirty="0" smtClean="0">
                <a:ea typeface="ＭＳ Ｐゴシック" pitchFamily="34" charset="-128"/>
              </a:rPr>
              <a:t>United States Renal Data Service: </a:t>
            </a:r>
            <a:r>
              <a:rPr lang="en-US" altLang="en-US" sz="2400" dirty="0" smtClean="0">
                <a:ea typeface="ＭＳ Ｐゴシック" pitchFamily="34" charset="-128"/>
                <a:hlinkClick r:id="rId3"/>
              </a:rPr>
              <a:t>www.usrds.org</a:t>
            </a:r>
            <a:endParaRPr lang="en-US" altLang="en-US" sz="2400" dirty="0" smtClean="0">
              <a:ea typeface="ＭＳ Ｐゴシック" pitchFamily="34" charset="-128"/>
            </a:endParaRPr>
          </a:p>
          <a:p>
            <a:pPr>
              <a:buClr>
                <a:srgbClr val="F07C1C"/>
              </a:buClr>
            </a:pPr>
            <a:r>
              <a:rPr lang="en-US" altLang="en-US" sz="2400" dirty="0" smtClean="0">
                <a:ea typeface="ＭＳ Ｐゴシック" pitchFamily="34" charset="-128"/>
              </a:rPr>
              <a:t>CDC’s </a:t>
            </a:r>
            <a:r>
              <a:rPr lang="en-US" altLang="en-US" sz="2400" dirty="0">
                <a:ea typeface="ＭＳ Ｐゴシック" pitchFamily="34" charset="-128"/>
              </a:rPr>
              <a:t>CKD Surveillance </a:t>
            </a:r>
            <a:r>
              <a:rPr lang="en-US" altLang="en-US" sz="2400" dirty="0" smtClean="0">
                <a:ea typeface="ＭＳ Ｐゴシック" pitchFamily="34" charset="-128"/>
              </a:rPr>
              <a:t>Project: </a:t>
            </a:r>
            <a:r>
              <a:rPr lang="en-US" altLang="en-US" sz="2400" dirty="0">
                <a:ea typeface="ＭＳ Ｐゴシック" pitchFamily="34" charset="-128"/>
                <a:hlinkClick r:id="rId4"/>
              </a:rPr>
              <a:t>http://</a:t>
            </a:r>
            <a:r>
              <a:rPr lang="en-US" altLang="en-US" sz="2400" dirty="0" smtClean="0">
                <a:ea typeface="ＭＳ Ｐゴシック" pitchFamily="34" charset="-128"/>
                <a:hlinkClick r:id="rId4"/>
              </a:rPr>
              <a:t>nccd.cdc.gov/ckd</a:t>
            </a:r>
            <a:endParaRPr lang="en-US" altLang="en-US" sz="2400" dirty="0" smtClean="0">
              <a:ea typeface="ＭＳ Ｐゴシック" pitchFamily="34" charset="-128"/>
            </a:endParaRPr>
          </a:p>
          <a:p>
            <a:pPr>
              <a:buClr>
                <a:srgbClr val="F07C1C"/>
              </a:buClr>
            </a:pPr>
            <a:r>
              <a:rPr lang="en-US" altLang="en-US" sz="2400" dirty="0">
                <a:ea typeface="ＭＳ Ｐゴシック" pitchFamily="34" charset="-128"/>
              </a:rPr>
              <a:t>National Kidney Foundation: </a:t>
            </a:r>
            <a:r>
              <a:rPr lang="en-US" altLang="en-US" sz="2400" dirty="0">
                <a:ea typeface="ＭＳ Ｐゴシック" pitchFamily="34" charset="-128"/>
                <a:hlinkClick r:id="rId2"/>
              </a:rPr>
              <a:t>www.kidney.org</a:t>
            </a:r>
            <a:endParaRPr lang="en-US" altLang="en-US" sz="2400" dirty="0">
              <a:ea typeface="ＭＳ Ｐゴシック" pitchFamily="34" charset="-128"/>
            </a:endParaRPr>
          </a:p>
          <a:p>
            <a:pPr>
              <a:buClr>
                <a:srgbClr val="F07C1C"/>
              </a:buClr>
            </a:pPr>
            <a:r>
              <a:rPr lang="en-US" altLang="en-US" sz="2400" dirty="0">
                <a:ea typeface="ＭＳ Ｐゴシック" pitchFamily="34" charset="-128"/>
              </a:rPr>
              <a:t>United States Renal Data Service: </a:t>
            </a:r>
            <a:r>
              <a:rPr lang="en-US" altLang="en-US" sz="2400" dirty="0">
                <a:ea typeface="ＭＳ Ｐゴシック" pitchFamily="34" charset="-128"/>
                <a:hlinkClick r:id="rId3"/>
              </a:rPr>
              <a:t>www.usrds.org</a:t>
            </a:r>
            <a:endParaRPr lang="en-US" altLang="en-US" sz="2400" dirty="0">
              <a:ea typeface="ＭＳ Ｐゴシック" pitchFamily="34" charset="-128"/>
            </a:endParaRPr>
          </a:p>
          <a:p>
            <a:pPr>
              <a:buClr>
                <a:srgbClr val="F07C1C"/>
              </a:buClr>
            </a:pPr>
            <a:r>
              <a:rPr lang="en-US" altLang="en-US" sz="2400" dirty="0">
                <a:ea typeface="ＭＳ Ｐゴシック" pitchFamily="34" charset="-128"/>
              </a:rPr>
              <a:t>National Kidney Disease Education Program (NKDEP): </a:t>
            </a:r>
            <a:r>
              <a:rPr lang="en-US" altLang="en-US" sz="2400" dirty="0">
                <a:ea typeface="ＭＳ Ｐゴシック" pitchFamily="34" charset="-128"/>
                <a:hlinkClick r:id="rId5"/>
              </a:rPr>
              <a:t>http://nkdep.nih.gov</a:t>
            </a:r>
            <a:r>
              <a:rPr lang="en-US" altLang="en-US" sz="2400" dirty="0">
                <a:ea typeface="ＭＳ Ｐゴシック" pitchFamily="34" charset="-128"/>
              </a:rPr>
              <a:t> </a:t>
            </a:r>
          </a:p>
          <a:p>
            <a:endParaRPr lang="en-US" altLang="en-US" sz="2400" dirty="0" smtClean="0">
              <a:ea typeface="ＭＳ Ｐゴシック" pitchFamily="34" charset="-128"/>
            </a:endParaRPr>
          </a:p>
        </p:txBody>
      </p:sp>
    </p:spTree>
    <p:extLst>
      <p:ext uri="{BB962C8B-B14F-4D97-AF65-F5344CB8AC3E}">
        <p14:creationId xmlns:p14="http://schemas.microsoft.com/office/powerpoint/2010/main" val="156594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685800" y="533400"/>
            <a:ext cx="7772400" cy="1143000"/>
          </a:xfrm>
        </p:spPr>
        <p:txBody>
          <a:bodyPr/>
          <a:lstStyle/>
          <a:p>
            <a:r>
              <a:rPr lang="en-US" altLang="en-US" dirty="0" smtClean="0"/>
              <a:t>Steps to CKD Patient Care</a:t>
            </a:r>
          </a:p>
        </p:txBody>
      </p:sp>
      <p:sp>
        <p:nvSpPr>
          <p:cNvPr id="19458" name="Content Placeholder 2"/>
          <p:cNvSpPr>
            <a:spLocks noGrp="1"/>
          </p:cNvSpPr>
          <p:nvPr>
            <p:ph idx="1"/>
          </p:nvPr>
        </p:nvSpPr>
        <p:spPr>
          <a:xfrm>
            <a:off x="685800" y="1524000"/>
            <a:ext cx="7772400" cy="4114800"/>
          </a:xfrm>
        </p:spPr>
        <p:txBody>
          <a:bodyPr/>
          <a:lstStyle/>
          <a:p>
            <a:pPr marL="514350" indent="-514350">
              <a:buFont typeface="Times New Roman" pitchFamily="18" charset="0"/>
              <a:buAutoNum type="arabicPeriod"/>
            </a:pPr>
            <a:r>
              <a:rPr lang="en-US" altLang="en-US" sz="2500" dirty="0" smtClean="0"/>
              <a:t>Does the patient have CKD?</a:t>
            </a:r>
          </a:p>
          <a:p>
            <a:pPr marL="514350" indent="-514350">
              <a:buFont typeface="Times New Roman" pitchFamily="18" charset="0"/>
              <a:buAutoNum type="arabicPeriod"/>
            </a:pPr>
            <a:r>
              <a:rPr lang="en-US" altLang="en-US" sz="2500" dirty="0" smtClean="0"/>
              <a:t>Assess GFR, albuminuria</a:t>
            </a:r>
          </a:p>
          <a:p>
            <a:pPr marL="514350" indent="-514350">
              <a:buFont typeface="Times New Roman" pitchFamily="18" charset="0"/>
              <a:buAutoNum type="arabicPeriod"/>
            </a:pPr>
            <a:r>
              <a:rPr lang="en-US" altLang="en-US" sz="2500" dirty="0" smtClean="0"/>
              <a:t>Determine etiology</a:t>
            </a:r>
          </a:p>
          <a:p>
            <a:pPr marL="514350" indent="-514350">
              <a:buFont typeface="Times New Roman" pitchFamily="18" charset="0"/>
              <a:buAutoNum type="arabicPeriod"/>
            </a:pPr>
            <a:r>
              <a:rPr lang="en-US" altLang="en-US" sz="2500" dirty="0" smtClean="0"/>
              <a:t>Assess for evidence of progression</a:t>
            </a:r>
          </a:p>
          <a:p>
            <a:pPr marL="514350" indent="-514350">
              <a:buFont typeface="Times New Roman" pitchFamily="18" charset="0"/>
              <a:buAutoNum type="arabicPeriod"/>
            </a:pPr>
            <a:r>
              <a:rPr lang="en-US" altLang="en-US" sz="2500" dirty="0" smtClean="0"/>
              <a:t>Assess for associated complications</a:t>
            </a:r>
          </a:p>
          <a:p>
            <a:pPr marL="514350" indent="-514350">
              <a:buFont typeface="Times New Roman" pitchFamily="18" charset="0"/>
              <a:buAutoNum type="arabicPeriod"/>
            </a:pPr>
            <a:r>
              <a:rPr lang="en-US" altLang="en-US" sz="2500" dirty="0" smtClean="0"/>
              <a:t>Patient education</a:t>
            </a:r>
          </a:p>
          <a:p>
            <a:pPr marL="514350" indent="-514350">
              <a:buFont typeface="Times New Roman" pitchFamily="18" charset="0"/>
              <a:buAutoNum type="arabicPeriod"/>
            </a:pPr>
            <a:r>
              <a:rPr lang="en-US" altLang="en-US" sz="2500" dirty="0" smtClean="0"/>
              <a:t>Assess life expectancy and patient wishes for dialysis/transplantation</a:t>
            </a:r>
          </a:p>
        </p:txBody>
      </p:sp>
    </p:spTree>
    <p:extLst>
      <p:ext uri="{BB962C8B-B14F-4D97-AF65-F5344CB8AC3E}">
        <p14:creationId xmlns:p14="http://schemas.microsoft.com/office/powerpoint/2010/main" val="2549640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026"/>
          <p:cNvSpPr>
            <a:spLocks noGrp="1" noChangeArrowheads="1"/>
          </p:cNvSpPr>
          <p:nvPr>
            <p:ph type="title"/>
          </p:nvPr>
        </p:nvSpPr>
        <p:spPr>
          <a:xfrm>
            <a:off x="685800" y="457200"/>
            <a:ext cx="7772400" cy="1143000"/>
          </a:xfrm>
        </p:spPr>
        <p:txBody>
          <a:bodyPr/>
          <a:lstStyle/>
          <a:p>
            <a:r>
              <a:rPr lang="en-US" altLang="en-US" sz="3600" dirty="0" smtClean="0"/>
              <a:t>Definition of Chronic Kidney Disease</a:t>
            </a:r>
            <a:endParaRPr lang="en-US" altLang="en-US" dirty="0" smtClean="0"/>
          </a:p>
        </p:txBody>
      </p:sp>
      <p:sp>
        <p:nvSpPr>
          <p:cNvPr id="20482" name="Rectangle 1027"/>
          <p:cNvSpPr>
            <a:spLocks noGrp="1" noChangeArrowheads="1"/>
          </p:cNvSpPr>
          <p:nvPr>
            <p:ph type="body" idx="1"/>
          </p:nvPr>
        </p:nvSpPr>
        <p:spPr>
          <a:xfrm>
            <a:off x="690880" y="1808480"/>
            <a:ext cx="7772400" cy="1056640"/>
          </a:xfrm>
        </p:spPr>
        <p:txBody>
          <a:bodyPr/>
          <a:lstStyle/>
          <a:p>
            <a:r>
              <a:rPr lang="en-US" sz="2200" dirty="0"/>
              <a:t>CKD is defined as abnormalities of kidney structure </a:t>
            </a:r>
            <a:r>
              <a:rPr lang="en-US" sz="2200" dirty="0" smtClean="0"/>
              <a:t>or function</a:t>
            </a:r>
            <a:r>
              <a:rPr lang="en-US" sz="2200" dirty="0"/>
              <a:t>, present for </a:t>
            </a:r>
            <a:r>
              <a:rPr lang="en-US" sz="2200" dirty="0" smtClean="0"/>
              <a:t>&gt;3 </a:t>
            </a:r>
            <a:r>
              <a:rPr lang="en-US" sz="2200" dirty="0"/>
              <a:t>months, with implications </a:t>
            </a:r>
            <a:r>
              <a:rPr lang="en-US" sz="2200" dirty="0" smtClean="0"/>
              <a:t>for health.</a:t>
            </a:r>
            <a:endParaRPr lang="en-US" altLang="en-US" sz="2200"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080" y="3108959"/>
            <a:ext cx="8341360" cy="1641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495800" y="6248400"/>
            <a:ext cx="4572000" cy="461665"/>
          </a:xfrm>
          <a:prstGeom prst="rect">
            <a:avLst/>
          </a:prstGeom>
        </p:spPr>
        <p:txBody>
          <a:bodyPr>
            <a:spAutoFit/>
          </a:bodyPr>
          <a:lstStyle/>
          <a:p>
            <a:pPr>
              <a:buNone/>
            </a:pPr>
            <a:r>
              <a:rPr lang="en-US" altLang="en-US" sz="1200" dirty="0" smtClean="0"/>
              <a:t>Kidney </a:t>
            </a:r>
            <a:r>
              <a:rPr lang="en-US" altLang="en-US" sz="1200" dirty="0"/>
              <a:t>Disease: Improving Global Outcomes (KDIGO) CKD Work Group. </a:t>
            </a:r>
            <a:r>
              <a:rPr lang="en-US" altLang="en-US" sz="1200" i="1" dirty="0"/>
              <a:t>Kidney </a:t>
            </a:r>
            <a:r>
              <a:rPr lang="en-US" altLang="en-US" sz="1200" i="1" dirty="0" err="1"/>
              <a:t>Int</a:t>
            </a:r>
            <a:r>
              <a:rPr lang="en-US" altLang="en-US" sz="1200" i="1" dirty="0"/>
              <a:t> </a:t>
            </a:r>
            <a:r>
              <a:rPr lang="en-US" altLang="en-US" sz="1200" i="1" dirty="0" err="1"/>
              <a:t>Suppls</a:t>
            </a:r>
            <a:r>
              <a:rPr lang="en-US" altLang="en-US" sz="1200" dirty="0"/>
              <a:t>. 2013;3:1-150.</a:t>
            </a:r>
            <a:endParaRPr lang="en-US" sz="1200" dirty="0"/>
          </a:p>
        </p:txBody>
      </p:sp>
    </p:spTree>
    <p:extLst>
      <p:ext uri="{BB962C8B-B14F-4D97-AF65-F5344CB8AC3E}">
        <p14:creationId xmlns:p14="http://schemas.microsoft.com/office/powerpoint/2010/main" val="330348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dirty="0" smtClean="0"/>
              <a:t>Assign Albuminuria Category</a:t>
            </a:r>
            <a:endParaRPr lang="en-US" sz="3800" dirty="0"/>
          </a:p>
        </p:txBody>
      </p:sp>
      <p:graphicFrame>
        <p:nvGraphicFramePr>
          <p:cNvPr id="3" name="Table 2"/>
          <p:cNvGraphicFramePr>
            <a:graphicFrameLocks noGrp="1"/>
          </p:cNvGraphicFramePr>
          <p:nvPr>
            <p:extLst>
              <p:ext uri="{D42A27DB-BD31-4B8C-83A1-F6EECF244321}">
                <p14:modId xmlns:p14="http://schemas.microsoft.com/office/powerpoint/2010/main" val="64532953"/>
              </p:ext>
            </p:extLst>
          </p:nvPr>
        </p:nvGraphicFramePr>
        <p:xfrm>
          <a:off x="914400" y="2362200"/>
          <a:ext cx="7543800" cy="1646658"/>
        </p:xfrm>
        <a:graphic>
          <a:graphicData uri="http://schemas.openxmlformats.org/drawingml/2006/table">
            <a:tbl>
              <a:tblPr firstRow="1" firstCol="1" bandRow="1">
                <a:tableStyleId>{5C22544A-7EE6-4342-B048-85BDC9FD1C3A}</a:tableStyleId>
              </a:tblPr>
              <a:tblGrid>
                <a:gridCol w="1472143"/>
                <a:gridCol w="1781415"/>
                <a:gridCol w="4290242"/>
              </a:tblGrid>
              <a:tr h="304800">
                <a:tc gridSpan="3">
                  <a:txBody>
                    <a:bodyPr/>
                    <a:lstStyle/>
                    <a:p>
                      <a:pPr marL="0" marR="0" algn="ctr">
                        <a:lnSpc>
                          <a:spcPct val="115000"/>
                        </a:lnSpc>
                        <a:spcBef>
                          <a:spcPts val="0"/>
                        </a:spcBef>
                        <a:spcAft>
                          <a:spcPts val="0"/>
                        </a:spcAft>
                      </a:pPr>
                      <a:r>
                        <a:rPr lang="en-US" sz="1200" b="1" dirty="0">
                          <a:solidFill>
                            <a:schemeClr val="bg1"/>
                          </a:solidFill>
                          <a:effectLst/>
                        </a:rPr>
                        <a:t>Albuminuria </a:t>
                      </a:r>
                      <a:r>
                        <a:rPr lang="en-US" sz="1200" b="1" dirty="0" smtClean="0">
                          <a:solidFill>
                            <a:schemeClr val="bg1"/>
                          </a:solidFill>
                          <a:effectLst/>
                        </a:rPr>
                        <a:t>Categories </a:t>
                      </a:r>
                      <a:r>
                        <a:rPr lang="en-US" sz="1200" b="1" dirty="0">
                          <a:solidFill>
                            <a:schemeClr val="bg1"/>
                          </a:solidFill>
                          <a:effectLst/>
                        </a:rPr>
                        <a:t>in CKD</a:t>
                      </a:r>
                      <a:endParaRPr lang="en-US" sz="1200" b="1" dirty="0">
                        <a:solidFill>
                          <a:schemeClr val="bg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7C1C"/>
                    </a:solidFill>
                  </a:tcPr>
                </a:tc>
                <a:tc hMerge="1">
                  <a:txBody>
                    <a:bodyPr/>
                    <a:lstStyle/>
                    <a:p>
                      <a:endParaRPr lang="en-US"/>
                    </a:p>
                  </a:txBody>
                  <a:tcPr/>
                </a:tc>
                <a:tc hMerge="1">
                  <a:txBody>
                    <a:bodyPr/>
                    <a:lstStyle/>
                    <a:p>
                      <a:endParaRPr lang="en-US"/>
                    </a:p>
                  </a:txBody>
                  <a:tcPr/>
                </a:tc>
              </a:tr>
              <a:tr h="194520">
                <a:tc>
                  <a:txBody>
                    <a:bodyPr/>
                    <a:lstStyle/>
                    <a:p>
                      <a:pPr marL="0" marR="0" algn="ctr">
                        <a:lnSpc>
                          <a:spcPct val="115000"/>
                        </a:lnSpc>
                        <a:spcBef>
                          <a:spcPts val="0"/>
                        </a:spcBef>
                        <a:spcAft>
                          <a:spcPts val="0"/>
                        </a:spcAft>
                      </a:pPr>
                      <a:r>
                        <a:rPr lang="en-US" sz="1200" dirty="0">
                          <a:solidFill>
                            <a:schemeClr val="tx1"/>
                          </a:solidFill>
                          <a:effectLst/>
                        </a:rPr>
                        <a:t>Category</a:t>
                      </a:r>
                      <a:endParaRPr lang="en-US" sz="1200" dirty="0">
                        <a:solidFill>
                          <a:schemeClr val="tx1"/>
                        </a:solidFill>
                        <a:effectLst/>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200" b="0" dirty="0">
                          <a:solidFill>
                            <a:schemeClr val="tx1"/>
                          </a:solidFill>
                          <a:effectLst/>
                        </a:rPr>
                        <a:t>ACR (mg/g)</a:t>
                      </a:r>
                      <a:endParaRPr lang="en-US" sz="1200" b="0" dirty="0">
                        <a:solidFill>
                          <a:schemeClr val="tx1"/>
                        </a:solidFill>
                        <a:effectLst/>
                        <a:latin typeface="Calibri"/>
                        <a:ea typeface="Calibri"/>
                        <a:cs typeface="Times New Roman"/>
                      </a:endParaRPr>
                    </a:p>
                  </a:txBody>
                  <a:tcPr marL="68580" marR="6858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200" b="0" dirty="0">
                          <a:solidFill>
                            <a:schemeClr val="tx1"/>
                          </a:solidFill>
                          <a:effectLst/>
                        </a:rPr>
                        <a:t>Terms</a:t>
                      </a:r>
                      <a:endParaRPr lang="en-US" sz="1200" b="0" dirty="0">
                        <a:solidFill>
                          <a:schemeClr val="tx1"/>
                        </a:solidFill>
                        <a:effectLst/>
                        <a:latin typeface="Calibri"/>
                        <a:ea typeface="Calibri"/>
                        <a:cs typeface="Times New Roman"/>
                      </a:endParaRPr>
                    </a:p>
                  </a:txBody>
                  <a:tcPr marL="68580" marR="6858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4520">
                <a:tc>
                  <a:txBody>
                    <a:bodyPr/>
                    <a:lstStyle/>
                    <a:p>
                      <a:pPr marL="0" marR="0" algn="ctr">
                        <a:lnSpc>
                          <a:spcPct val="115000"/>
                        </a:lnSpc>
                        <a:spcBef>
                          <a:spcPts val="0"/>
                        </a:spcBef>
                        <a:spcAft>
                          <a:spcPts val="0"/>
                        </a:spcAft>
                      </a:pPr>
                      <a:r>
                        <a:rPr lang="en-US" sz="1200" dirty="0">
                          <a:solidFill>
                            <a:schemeClr val="tx1"/>
                          </a:solidFill>
                          <a:effectLst/>
                        </a:rPr>
                        <a:t>A1</a:t>
                      </a:r>
                      <a:endParaRPr lang="en-US" sz="12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marL="0" marR="0" algn="ctr">
                        <a:lnSpc>
                          <a:spcPct val="115000"/>
                        </a:lnSpc>
                        <a:spcBef>
                          <a:spcPts val="0"/>
                        </a:spcBef>
                        <a:spcAft>
                          <a:spcPts val="0"/>
                        </a:spcAft>
                      </a:pPr>
                      <a:r>
                        <a:rPr lang="en-US" sz="1200" b="0" dirty="0">
                          <a:solidFill>
                            <a:schemeClr val="tx1"/>
                          </a:solidFill>
                          <a:effectLst/>
                        </a:rPr>
                        <a:t>&lt; 30</a:t>
                      </a:r>
                      <a:endParaRPr lang="en-US" sz="1200" b="0" dirty="0">
                        <a:solidFill>
                          <a:schemeClr val="tx1"/>
                        </a:solidFill>
                        <a:effectLst/>
                        <a:latin typeface="Calibri"/>
                        <a:ea typeface="Calibri"/>
                        <a:cs typeface="Times New Roman"/>
                      </a:endParaRPr>
                    </a:p>
                  </a:txBody>
                  <a:tcPr marL="68580" marR="68580" marT="0" marB="0">
                    <a:lnT w="12700" cap="flat" cmpd="sng" algn="ctr">
                      <a:solidFill>
                        <a:schemeClr val="tx1"/>
                      </a:solidFill>
                      <a:prstDash val="solid"/>
                      <a:round/>
                      <a:headEnd type="none" w="med" len="med"/>
                      <a:tailEnd type="none" w="med" len="med"/>
                    </a:lnT>
                    <a:noFill/>
                  </a:tcPr>
                </a:tc>
                <a:tc>
                  <a:txBody>
                    <a:bodyPr/>
                    <a:lstStyle/>
                    <a:p>
                      <a:pPr marL="0" marR="0">
                        <a:lnSpc>
                          <a:spcPct val="115000"/>
                        </a:lnSpc>
                        <a:spcBef>
                          <a:spcPts val="0"/>
                        </a:spcBef>
                        <a:spcAft>
                          <a:spcPts val="0"/>
                        </a:spcAft>
                      </a:pPr>
                      <a:r>
                        <a:rPr lang="en-US" sz="1200" b="0" dirty="0">
                          <a:solidFill>
                            <a:schemeClr val="tx1"/>
                          </a:solidFill>
                          <a:effectLst/>
                        </a:rPr>
                        <a:t>Normal to mildly increased</a:t>
                      </a:r>
                      <a:endParaRPr lang="en-US" sz="1200" b="0" dirty="0">
                        <a:solidFill>
                          <a:schemeClr val="tx1"/>
                        </a:solidFill>
                        <a:effectLst/>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r>
              <a:tr h="194520">
                <a:tc>
                  <a:txBody>
                    <a:bodyPr/>
                    <a:lstStyle/>
                    <a:p>
                      <a:pPr marL="0" marR="0" algn="ctr">
                        <a:lnSpc>
                          <a:spcPct val="115000"/>
                        </a:lnSpc>
                        <a:spcBef>
                          <a:spcPts val="0"/>
                        </a:spcBef>
                        <a:spcAft>
                          <a:spcPts val="0"/>
                        </a:spcAft>
                      </a:pPr>
                      <a:r>
                        <a:rPr lang="en-US" sz="1200" dirty="0">
                          <a:solidFill>
                            <a:schemeClr val="tx1"/>
                          </a:solidFill>
                          <a:effectLst/>
                        </a:rPr>
                        <a:t>A2</a:t>
                      </a:r>
                      <a:endParaRPr lang="en-US" sz="12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noFill/>
                  </a:tcPr>
                </a:tc>
                <a:tc>
                  <a:txBody>
                    <a:bodyPr/>
                    <a:lstStyle/>
                    <a:p>
                      <a:pPr marL="0" marR="0" algn="ctr">
                        <a:lnSpc>
                          <a:spcPct val="115000"/>
                        </a:lnSpc>
                        <a:spcBef>
                          <a:spcPts val="0"/>
                        </a:spcBef>
                        <a:spcAft>
                          <a:spcPts val="0"/>
                        </a:spcAft>
                      </a:pPr>
                      <a:r>
                        <a:rPr lang="en-US" sz="1200" b="0" dirty="0">
                          <a:solidFill>
                            <a:schemeClr val="tx1"/>
                          </a:solidFill>
                          <a:effectLst/>
                        </a:rPr>
                        <a:t>30-300</a:t>
                      </a:r>
                      <a:endParaRPr lang="en-US" sz="1200" b="0" dirty="0">
                        <a:solidFill>
                          <a:schemeClr val="tx1"/>
                        </a:solidFill>
                        <a:effectLst/>
                        <a:latin typeface="Calibri"/>
                        <a:ea typeface="Calibri"/>
                        <a:cs typeface="Times New Roman"/>
                      </a:endParaRPr>
                    </a:p>
                  </a:txBody>
                  <a:tcPr marL="68580" marR="68580" marT="0" marB="0">
                    <a:noFill/>
                  </a:tcPr>
                </a:tc>
                <a:tc>
                  <a:txBody>
                    <a:bodyPr/>
                    <a:lstStyle/>
                    <a:p>
                      <a:pPr marL="0" marR="0">
                        <a:lnSpc>
                          <a:spcPct val="115000"/>
                        </a:lnSpc>
                        <a:spcBef>
                          <a:spcPts val="0"/>
                        </a:spcBef>
                        <a:spcAft>
                          <a:spcPts val="0"/>
                        </a:spcAft>
                      </a:pPr>
                      <a:r>
                        <a:rPr lang="en-US" sz="1200" b="0" dirty="0">
                          <a:solidFill>
                            <a:schemeClr val="tx1"/>
                          </a:solidFill>
                          <a:effectLst/>
                        </a:rPr>
                        <a:t>Moderately increased*</a:t>
                      </a:r>
                      <a:endParaRPr lang="en-US" sz="1200" b="0" dirty="0">
                        <a:solidFill>
                          <a:schemeClr val="tx1"/>
                        </a:solidFill>
                        <a:effectLst/>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noFill/>
                  </a:tcPr>
                </a:tc>
              </a:tr>
              <a:tr h="194520">
                <a:tc>
                  <a:txBody>
                    <a:bodyPr/>
                    <a:lstStyle/>
                    <a:p>
                      <a:pPr marL="0" marR="0" algn="ctr">
                        <a:lnSpc>
                          <a:spcPct val="115000"/>
                        </a:lnSpc>
                        <a:spcBef>
                          <a:spcPts val="0"/>
                        </a:spcBef>
                        <a:spcAft>
                          <a:spcPts val="0"/>
                        </a:spcAft>
                      </a:pPr>
                      <a:r>
                        <a:rPr lang="en-US" sz="1200" dirty="0">
                          <a:solidFill>
                            <a:schemeClr val="tx1"/>
                          </a:solidFill>
                          <a:effectLst/>
                        </a:rPr>
                        <a:t>A3</a:t>
                      </a:r>
                      <a:endParaRPr lang="en-US" sz="12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200" b="0" dirty="0">
                          <a:solidFill>
                            <a:schemeClr val="tx1"/>
                          </a:solidFill>
                          <a:effectLst/>
                        </a:rPr>
                        <a:t>&gt; 300</a:t>
                      </a:r>
                      <a:endParaRPr lang="en-US" sz="1200" b="0" dirty="0">
                        <a:solidFill>
                          <a:schemeClr val="tx1"/>
                        </a:solidFill>
                        <a:effectLst/>
                        <a:latin typeface="Calibri"/>
                        <a:ea typeface="Calibri"/>
                        <a:cs typeface="Times New Roman"/>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200" b="0" dirty="0">
                          <a:solidFill>
                            <a:schemeClr val="tx1"/>
                          </a:solidFill>
                          <a:effectLst/>
                        </a:rPr>
                        <a:t>Severely increased**</a:t>
                      </a:r>
                      <a:endParaRPr lang="en-US" sz="1200" b="0" dirty="0">
                        <a:solidFill>
                          <a:schemeClr val="tx1"/>
                        </a:solidFill>
                        <a:effectLst/>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r>
              <a:tr h="500610">
                <a:tc gridSpan="3">
                  <a:txBody>
                    <a:bodyPr/>
                    <a:lstStyle/>
                    <a:p>
                      <a:pPr marL="0" marR="0">
                        <a:lnSpc>
                          <a:spcPct val="115000"/>
                        </a:lnSpc>
                        <a:spcBef>
                          <a:spcPts val="0"/>
                        </a:spcBef>
                        <a:spcAft>
                          <a:spcPts val="0"/>
                        </a:spcAft>
                      </a:pPr>
                      <a:r>
                        <a:rPr lang="en-US" sz="1200" b="0" dirty="0">
                          <a:solidFill>
                            <a:schemeClr val="tx1"/>
                          </a:solidFill>
                          <a:effectLst/>
                        </a:rPr>
                        <a:t>*Relative to young adult level.  ACR 30-300 mg/g for &gt; 3 months indicates CKD.</a:t>
                      </a:r>
                    </a:p>
                    <a:p>
                      <a:pPr marL="0" marR="0">
                        <a:lnSpc>
                          <a:spcPct val="115000"/>
                        </a:lnSpc>
                        <a:spcBef>
                          <a:spcPts val="0"/>
                        </a:spcBef>
                        <a:spcAft>
                          <a:spcPts val="0"/>
                        </a:spcAft>
                      </a:pPr>
                      <a:r>
                        <a:rPr lang="en-US" sz="1200" b="0" dirty="0">
                          <a:solidFill>
                            <a:schemeClr val="tx1"/>
                          </a:solidFill>
                          <a:effectLst/>
                        </a:rPr>
                        <a:t>**Including </a:t>
                      </a:r>
                      <a:r>
                        <a:rPr lang="en-US" sz="1200" b="0" dirty="0" err="1">
                          <a:solidFill>
                            <a:schemeClr val="tx1"/>
                          </a:solidFill>
                          <a:effectLst/>
                        </a:rPr>
                        <a:t>nephrotic</a:t>
                      </a:r>
                      <a:r>
                        <a:rPr lang="en-US" sz="1200" b="0" dirty="0">
                          <a:solidFill>
                            <a:schemeClr val="tx1"/>
                          </a:solidFill>
                          <a:effectLst/>
                        </a:rPr>
                        <a:t> syndrome (albumin excretion ACR &gt; 2220 mg/g</a:t>
                      </a:r>
                      <a:r>
                        <a:rPr lang="en-US" sz="1200" b="0" dirty="0" smtClean="0">
                          <a:solidFill>
                            <a:schemeClr val="tx1"/>
                          </a:solidFill>
                          <a:effectLst/>
                        </a:rPr>
                        <a:t>).</a:t>
                      </a:r>
                      <a:endParaRPr lang="en-US" sz="120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r>
            </a:tbl>
          </a:graphicData>
        </a:graphic>
      </p:graphicFrame>
      <p:sp>
        <p:nvSpPr>
          <p:cNvPr id="4" name="Rectangle 3"/>
          <p:cNvSpPr/>
          <p:nvPr/>
        </p:nvSpPr>
        <p:spPr>
          <a:xfrm>
            <a:off x="4495800" y="6248400"/>
            <a:ext cx="4572000" cy="461665"/>
          </a:xfrm>
          <a:prstGeom prst="rect">
            <a:avLst/>
          </a:prstGeom>
        </p:spPr>
        <p:txBody>
          <a:bodyPr>
            <a:spAutoFit/>
          </a:bodyPr>
          <a:lstStyle/>
          <a:p>
            <a:pPr>
              <a:buNone/>
            </a:pPr>
            <a:r>
              <a:rPr lang="en-US" altLang="en-US" sz="1200" dirty="0" smtClean="0"/>
              <a:t>Kidney </a:t>
            </a:r>
            <a:r>
              <a:rPr lang="en-US" altLang="en-US" sz="1200" dirty="0"/>
              <a:t>Disease: Improving Global Outcomes (KDIGO) CKD Work Group. </a:t>
            </a:r>
            <a:r>
              <a:rPr lang="en-US" altLang="en-US" sz="1200" i="1" dirty="0"/>
              <a:t>Kidney </a:t>
            </a:r>
            <a:r>
              <a:rPr lang="en-US" altLang="en-US" sz="1200" i="1" dirty="0" err="1"/>
              <a:t>Int</a:t>
            </a:r>
            <a:r>
              <a:rPr lang="en-US" altLang="en-US" sz="1200" i="1" dirty="0"/>
              <a:t> </a:t>
            </a:r>
            <a:r>
              <a:rPr lang="en-US" altLang="en-US" sz="1200" i="1" dirty="0" err="1"/>
              <a:t>Suppls</a:t>
            </a:r>
            <a:r>
              <a:rPr lang="en-US" altLang="en-US" sz="1200" dirty="0"/>
              <a:t>. 2013;3:1-150.</a:t>
            </a:r>
            <a:endParaRPr lang="en-US" sz="1200" dirty="0"/>
          </a:p>
        </p:txBody>
      </p:sp>
    </p:spTree>
    <p:extLst>
      <p:ext uri="{BB962C8B-B14F-4D97-AF65-F5344CB8AC3E}">
        <p14:creationId xmlns:p14="http://schemas.microsoft.com/office/powerpoint/2010/main" val="1078761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85800"/>
          </a:xfrm>
        </p:spPr>
        <p:txBody>
          <a:bodyPr>
            <a:normAutofit/>
          </a:bodyPr>
          <a:lstStyle/>
          <a:p>
            <a:r>
              <a:rPr lang="en-US" sz="3800" dirty="0" smtClean="0"/>
              <a:t>Assign GFR Category</a:t>
            </a:r>
            <a:endParaRPr lang="en-US" sz="3800" dirty="0"/>
          </a:p>
        </p:txBody>
      </p:sp>
      <p:graphicFrame>
        <p:nvGraphicFramePr>
          <p:cNvPr id="3" name="Table 2"/>
          <p:cNvGraphicFramePr>
            <a:graphicFrameLocks noGrp="1"/>
          </p:cNvGraphicFramePr>
          <p:nvPr>
            <p:extLst>
              <p:ext uri="{D42A27DB-BD31-4B8C-83A1-F6EECF244321}">
                <p14:modId xmlns:p14="http://schemas.microsoft.com/office/powerpoint/2010/main" val="2312825781"/>
              </p:ext>
            </p:extLst>
          </p:nvPr>
        </p:nvGraphicFramePr>
        <p:xfrm>
          <a:off x="609600" y="1248165"/>
          <a:ext cx="8229600" cy="4543035"/>
        </p:xfrm>
        <a:graphic>
          <a:graphicData uri="http://schemas.openxmlformats.org/drawingml/2006/table">
            <a:tbl>
              <a:tblPr firstRow="1" firstCol="1" bandRow="1">
                <a:tableStyleId>{5C22544A-7EE6-4342-B048-85BDC9FD1C3A}</a:tableStyleId>
              </a:tblPr>
              <a:tblGrid>
                <a:gridCol w="955964"/>
                <a:gridCol w="727362"/>
                <a:gridCol w="1974273"/>
                <a:gridCol w="4572001"/>
              </a:tblGrid>
              <a:tr h="304799">
                <a:tc gridSpan="4">
                  <a:txBody>
                    <a:bodyPr/>
                    <a:lstStyle/>
                    <a:p>
                      <a:pPr marL="0" marR="0" algn="ctr">
                        <a:lnSpc>
                          <a:spcPct val="115000"/>
                        </a:lnSpc>
                        <a:spcBef>
                          <a:spcPts val="0"/>
                        </a:spcBef>
                        <a:spcAft>
                          <a:spcPts val="0"/>
                        </a:spcAft>
                      </a:pPr>
                      <a:r>
                        <a:rPr lang="en-US" sz="1400" b="1" dirty="0">
                          <a:solidFill>
                            <a:schemeClr val="bg1"/>
                          </a:solidFill>
                          <a:effectLst/>
                        </a:rPr>
                        <a:t>GFR </a:t>
                      </a:r>
                      <a:r>
                        <a:rPr lang="en-US" sz="1400" b="1" dirty="0" smtClean="0">
                          <a:solidFill>
                            <a:schemeClr val="bg1"/>
                          </a:solidFill>
                          <a:effectLst/>
                        </a:rPr>
                        <a:t>Categories </a:t>
                      </a:r>
                      <a:r>
                        <a:rPr lang="en-US" sz="1400" b="1" dirty="0">
                          <a:solidFill>
                            <a:schemeClr val="bg1"/>
                          </a:solidFill>
                          <a:effectLst/>
                        </a:rPr>
                        <a:t>in CKD</a:t>
                      </a:r>
                      <a:endParaRPr lang="en-US" sz="1400" b="1" dirty="0">
                        <a:solidFill>
                          <a:schemeClr val="bg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7C1C"/>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52620">
                <a:tc>
                  <a:txBody>
                    <a:bodyPr/>
                    <a:lstStyle/>
                    <a:p>
                      <a:pPr marL="0" marR="0">
                        <a:lnSpc>
                          <a:spcPct val="115000"/>
                        </a:lnSpc>
                        <a:spcBef>
                          <a:spcPts val="0"/>
                        </a:spcBef>
                        <a:spcAft>
                          <a:spcPts val="0"/>
                        </a:spcAft>
                      </a:pPr>
                      <a:r>
                        <a:rPr lang="en-US" sz="1200" dirty="0">
                          <a:solidFill>
                            <a:schemeClr val="tx1"/>
                          </a:solidFill>
                          <a:effectLst/>
                        </a:rPr>
                        <a:t>Category</a:t>
                      </a:r>
                      <a:endParaRPr lang="en-US" sz="12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200" dirty="0">
                          <a:solidFill>
                            <a:schemeClr val="tx1"/>
                          </a:solidFill>
                          <a:effectLst/>
                        </a:rPr>
                        <a:t>GFR</a:t>
                      </a:r>
                      <a:endParaRPr lang="en-US" sz="12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200" dirty="0">
                          <a:solidFill>
                            <a:schemeClr val="tx1"/>
                          </a:solidFill>
                          <a:effectLst/>
                        </a:rPr>
                        <a:t>Terms</a:t>
                      </a:r>
                      <a:endParaRPr lang="en-US" sz="12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200" dirty="0">
                          <a:solidFill>
                            <a:schemeClr val="tx1"/>
                          </a:solidFill>
                          <a:effectLst/>
                        </a:rPr>
                        <a:t>Clinical Presentations</a:t>
                      </a:r>
                      <a:endParaRPr lang="en-US" sz="12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45159">
                <a:tc>
                  <a:txBody>
                    <a:bodyPr/>
                    <a:lstStyle/>
                    <a:p>
                      <a:pPr marL="0" marR="0" algn="ctr">
                        <a:lnSpc>
                          <a:spcPct val="115000"/>
                        </a:lnSpc>
                        <a:spcBef>
                          <a:spcPts val="0"/>
                        </a:spcBef>
                        <a:spcAft>
                          <a:spcPts val="0"/>
                        </a:spcAft>
                      </a:pPr>
                      <a:r>
                        <a:rPr lang="en-US" sz="1200" dirty="0">
                          <a:solidFill>
                            <a:schemeClr val="tx1"/>
                          </a:solidFill>
                          <a:effectLst/>
                        </a:rPr>
                        <a:t>G1</a:t>
                      </a:r>
                      <a:endParaRPr lang="en-US" sz="12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dirty="0">
                          <a:solidFill>
                            <a:schemeClr val="tx1"/>
                          </a:solidFill>
                          <a:effectLst/>
                        </a:rPr>
                        <a:t>≥ 90</a:t>
                      </a:r>
                      <a:endParaRPr lang="en-US" sz="12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200" dirty="0">
                          <a:solidFill>
                            <a:schemeClr val="tx1"/>
                          </a:solidFill>
                          <a:effectLst/>
                        </a:rPr>
                        <a:t>Normal or high</a:t>
                      </a:r>
                      <a:endParaRPr lang="en-US" sz="12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nSpc>
                          <a:spcPct val="115000"/>
                        </a:lnSpc>
                        <a:spcBef>
                          <a:spcPts val="0"/>
                        </a:spcBef>
                        <a:spcAft>
                          <a:spcPts val="0"/>
                        </a:spcAft>
                      </a:pPr>
                      <a:r>
                        <a:rPr lang="en-US" sz="1200" dirty="0">
                          <a:solidFill>
                            <a:schemeClr val="tx1"/>
                          </a:solidFill>
                          <a:effectLst/>
                        </a:rPr>
                        <a:t>Markers of kidney damage (</a:t>
                      </a:r>
                      <a:r>
                        <a:rPr lang="en-US" sz="1200" dirty="0" err="1">
                          <a:solidFill>
                            <a:schemeClr val="tx1"/>
                          </a:solidFill>
                          <a:effectLst/>
                        </a:rPr>
                        <a:t>nephrotic</a:t>
                      </a:r>
                      <a:r>
                        <a:rPr lang="en-US" sz="1200" dirty="0">
                          <a:solidFill>
                            <a:schemeClr val="tx1"/>
                          </a:solidFill>
                          <a:effectLst/>
                        </a:rPr>
                        <a:t> syndrome, nephritic syndrome, tubular syndromes, urinary tract symptoms, asymptomatic urinalysis abnormalities, asymptomatic radiologic abnormalities, hypertension due to kidney disease)</a:t>
                      </a:r>
                      <a:endParaRPr lang="en-US" sz="12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7561">
                <a:tc>
                  <a:txBody>
                    <a:bodyPr/>
                    <a:lstStyle/>
                    <a:p>
                      <a:pPr marL="0" marR="0" algn="ctr">
                        <a:lnSpc>
                          <a:spcPct val="115000"/>
                        </a:lnSpc>
                        <a:spcBef>
                          <a:spcPts val="0"/>
                        </a:spcBef>
                        <a:spcAft>
                          <a:spcPts val="0"/>
                        </a:spcAft>
                      </a:pPr>
                      <a:r>
                        <a:rPr lang="en-US" sz="1200" dirty="0">
                          <a:solidFill>
                            <a:schemeClr val="tx1"/>
                          </a:solidFill>
                          <a:effectLst/>
                        </a:rPr>
                        <a:t>G2</a:t>
                      </a:r>
                      <a:endParaRPr lang="en-US" sz="12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dirty="0">
                          <a:solidFill>
                            <a:schemeClr val="tx1"/>
                          </a:solidFill>
                          <a:effectLst/>
                        </a:rPr>
                        <a:t>60-89</a:t>
                      </a:r>
                      <a:endParaRPr lang="en-US" sz="12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200" dirty="0">
                          <a:solidFill>
                            <a:schemeClr val="tx1"/>
                          </a:solidFill>
                          <a:effectLst/>
                        </a:rPr>
                        <a:t>Mildly decreased*</a:t>
                      </a:r>
                      <a:endParaRPr lang="en-US" sz="12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tc>
              </a:tr>
              <a:tr h="678930">
                <a:tc>
                  <a:txBody>
                    <a:bodyPr/>
                    <a:lstStyle/>
                    <a:p>
                      <a:pPr marL="0" marR="0" algn="ctr">
                        <a:lnSpc>
                          <a:spcPct val="115000"/>
                        </a:lnSpc>
                        <a:spcBef>
                          <a:spcPts val="0"/>
                        </a:spcBef>
                        <a:spcAft>
                          <a:spcPts val="0"/>
                        </a:spcAft>
                      </a:pPr>
                      <a:r>
                        <a:rPr lang="en-US" sz="1200">
                          <a:solidFill>
                            <a:schemeClr val="tx1"/>
                          </a:solidFill>
                          <a:effectLst/>
                        </a:rPr>
                        <a:t>G3a</a:t>
                      </a:r>
                      <a:endParaRPr lang="en-US" sz="120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a:solidFill>
                            <a:schemeClr val="tx1"/>
                          </a:solidFill>
                          <a:effectLst/>
                        </a:rPr>
                        <a:t>45-59</a:t>
                      </a:r>
                      <a:endParaRPr lang="en-US" sz="120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200" dirty="0">
                          <a:solidFill>
                            <a:schemeClr val="tx1"/>
                          </a:solidFill>
                          <a:effectLst/>
                        </a:rPr>
                        <a:t>Mildly to moderately decreased</a:t>
                      </a:r>
                      <a:endParaRPr lang="en-US" sz="12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342900" marR="0" lvl="0" indent="-342900">
                        <a:lnSpc>
                          <a:spcPct val="115000"/>
                        </a:lnSpc>
                        <a:spcBef>
                          <a:spcPts val="0"/>
                        </a:spcBef>
                        <a:spcAft>
                          <a:spcPts val="0"/>
                        </a:spcAft>
                        <a:buFont typeface="Symbol"/>
                        <a:buChar char=""/>
                      </a:pPr>
                      <a:r>
                        <a:rPr lang="en-US" sz="1200" dirty="0">
                          <a:solidFill>
                            <a:schemeClr val="tx1"/>
                          </a:solidFill>
                          <a:effectLst/>
                        </a:rPr>
                        <a:t>Mild to severe complications:</a:t>
                      </a:r>
                    </a:p>
                    <a:p>
                      <a:pPr marL="742950" marR="0" lvl="1" indent="-285750">
                        <a:lnSpc>
                          <a:spcPct val="115000"/>
                        </a:lnSpc>
                        <a:spcBef>
                          <a:spcPts val="0"/>
                        </a:spcBef>
                        <a:spcAft>
                          <a:spcPts val="0"/>
                        </a:spcAft>
                        <a:buFont typeface="Courier New"/>
                        <a:buChar char="o"/>
                      </a:pPr>
                      <a:r>
                        <a:rPr lang="en-US" sz="1200" dirty="0">
                          <a:solidFill>
                            <a:schemeClr val="tx1"/>
                          </a:solidFill>
                          <a:effectLst/>
                        </a:rPr>
                        <a:t>Anemia</a:t>
                      </a:r>
                    </a:p>
                    <a:p>
                      <a:pPr marL="742950" marR="0" lvl="1" indent="-285750">
                        <a:lnSpc>
                          <a:spcPct val="115000"/>
                        </a:lnSpc>
                        <a:spcBef>
                          <a:spcPts val="0"/>
                        </a:spcBef>
                        <a:spcAft>
                          <a:spcPts val="0"/>
                        </a:spcAft>
                        <a:buFont typeface="Courier New"/>
                        <a:buChar char="o"/>
                      </a:pPr>
                      <a:r>
                        <a:rPr lang="en-US" sz="1200" dirty="0">
                          <a:solidFill>
                            <a:schemeClr val="tx1"/>
                          </a:solidFill>
                          <a:effectLst/>
                        </a:rPr>
                        <a:t>Mineral and bone disorder</a:t>
                      </a:r>
                    </a:p>
                    <a:p>
                      <a:pPr marL="1200150" marR="0" lvl="2" indent="-285750">
                        <a:lnSpc>
                          <a:spcPct val="115000"/>
                        </a:lnSpc>
                        <a:spcBef>
                          <a:spcPts val="0"/>
                        </a:spcBef>
                        <a:spcAft>
                          <a:spcPts val="0"/>
                        </a:spcAft>
                        <a:buFont typeface="Wingdings"/>
                        <a:buChar char=""/>
                      </a:pPr>
                      <a:r>
                        <a:rPr lang="en-US" sz="1200" dirty="0">
                          <a:solidFill>
                            <a:schemeClr val="tx1"/>
                          </a:solidFill>
                          <a:effectLst/>
                        </a:rPr>
                        <a:t>Elevated parathyroid hormone</a:t>
                      </a:r>
                    </a:p>
                    <a:p>
                      <a:pPr marL="742950" marR="0" lvl="1" indent="-285750">
                        <a:lnSpc>
                          <a:spcPct val="115000"/>
                        </a:lnSpc>
                        <a:spcBef>
                          <a:spcPts val="0"/>
                        </a:spcBef>
                        <a:spcAft>
                          <a:spcPts val="0"/>
                        </a:spcAft>
                        <a:buFont typeface="Courier New"/>
                        <a:buChar char="o"/>
                      </a:pPr>
                      <a:r>
                        <a:rPr lang="en-US" sz="1200" dirty="0">
                          <a:solidFill>
                            <a:schemeClr val="tx1"/>
                          </a:solidFill>
                          <a:effectLst/>
                        </a:rPr>
                        <a:t>Cardiovascular disease</a:t>
                      </a:r>
                    </a:p>
                    <a:p>
                      <a:pPr marL="1200150" marR="0" lvl="2" indent="-285750">
                        <a:lnSpc>
                          <a:spcPct val="115000"/>
                        </a:lnSpc>
                        <a:spcBef>
                          <a:spcPts val="0"/>
                        </a:spcBef>
                        <a:spcAft>
                          <a:spcPts val="0"/>
                        </a:spcAft>
                        <a:buFont typeface="Wingdings"/>
                        <a:buChar char=""/>
                      </a:pPr>
                      <a:r>
                        <a:rPr lang="en-US" sz="1200" dirty="0">
                          <a:solidFill>
                            <a:schemeClr val="tx1"/>
                          </a:solidFill>
                          <a:effectLst/>
                        </a:rPr>
                        <a:t>Hypertension</a:t>
                      </a:r>
                    </a:p>
                    <a:p>
                      <a:pPr marL="1200150" marR="0" lvl="2" indent="-285750">
                        <a:lnSpc>
                          <a:spcPct val="115000"/>
                        </a:lnSpc>
                        <a:spcBef>
                          <a:spcPts val="0"/>
                        </a:spcBef>
                        <a:spcAft>
                          <a:spcPts val="0"/>
                        </a:spcAft>
                        <a:buFont typeface="Wingdings"/>
                        <a:buChar char=""/>
                      </a:pPr>
                      <a:r>
                        <a:rPr lang="en-US" sz="1200" dirty="0">
                          <a:solidFill>
                            <a:schemeClr val="tx1"/>
                          </a:solidFill>
                          <a:effectLst/>
                        </a:rPr>
                        <a:t>Lipid abnormalities</a:t>
                      </a:r>
                    </a:p>
                    <a:p>
                      <a:pPr marL="742950" marR="0" lvl="1" indent="-285750">
                        <a:lnSpc>
                          <a:spcPct val="115000"/>
                        </a:lnSpc>
                        <a:spcBef>
                          <a:spcPts val="0"/>
                        </a:spcBef>
                        <a:spcAft>
                          <a:spcPts val="0"/>
                        </a:spcAft>
                        <a:buFont typeface="Courier New"/>
                        <a:buChar char="o"/>
                      </a:pPr>
                      <a:r>
                        <a:rPr lang="en-US" sz="1200" dirty="0">
                          <a:solidFill>
                            <a:schemeClr val="tx1"/>
                          </a:solidFill>
                          <a:effectLst/>
                        </a:rPr>
                        <a:t>Low serum albumin</a:t>
                      </a:r>
                      <a:endParaRPr lang="en-US" sz="12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78930">
                <a:tc>
                  <a:txBody>
                    <a:bodyPr/>
                    <a:lstStyle/>
                    <a:p>
                      <a:pPr marL="0" marR="0" algn="ctr">
                        <a:lnSpc>
                          <a:spcPct val="115000"/>
                        </a:lnSpc>
                        <a:spcBef>
                          <a:spcPts val="0"/>
                        </a:spcBef>
                        <a:spcAft>
                          <a:spcPts val="0"/>
                        </a:spcAft>
                      </a:pPr>
                      <a:r>
                        <a:rPr lang="en-US" sz="1200">
                          <a:solidFill>
                            <a:schemeClr val="tx1"/>
                          </a:solidFill>
                          <a:effectLst/>
                        </a:rPr>
                        <a:t>G3b</a:t>
                      </a:r>
                      <a:endParaRPr lang="en-US" sz="120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a:solidFill>
                            <a:schemeClr val="tx1"/>
                          </a:solidFill>
                          <a:effectLst/>
                        </a:rPr>
                        <a:t>30-44</a:t>
                      </a:r>
                      <a:endParaRPr lang="en-US" sz="120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200" dirty="0">
                          <a:solidFill>
                            <a:schemeClr val="tx1"/>
                          </a:solidFill>
                          <a:effectLst/>
                        </a:rPr>
                        <a:t>Moderately to severely decreased</a:t>
                      </a:r>
                      <a:endParaRPr lang="en-US" sz="12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tc>
              </a:tr>
              <a:tr h="287580">
                <a:tc>
                  <a:txBody>
                    <a:bodyPr/>
                    <a:lstStyle/>
                    <a:p>
                      <a:pPr marL="0" marR="0" algn="ctr">
                        <a:lnSpc>
                          <a:spcPct val="115000"/>
                        </a:lnSpc>
                        <a:spcBef>
                          <a:spcPts val="0"/>
                        </a:spcBef>
                        <a:spcAft>
                          <a:spcPts val="0"/>
                        </a:spcAft>
                      </a:pPr>
                      <a:r>
                        <a:rPr lang="en-US" sz="1200">
                          <a:solidFill>
                            <a:schemeClr val="tx1"/>
                          </a:solidFill>
                          <a:effectLst/>
                        </a:rPr>
                        <a:t>G4</a:t>
                      </a:r>
                      <a:endParaRPr lang="en-US" sz="120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a:solidFill>
                            <a:schemeClr val="tx1"/>
                          </a:solidFill>
                          <a:effectLst/>
                        </a:rPr>
                        <a:t>15-29</a:t>
                      </a:r>
                      <a:endParaRPr lang="en-US" sz="120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200" dirty="0">
                          <a:solidFill>
                            <a:schemeClr val="tx1"/>
                          </a:solidFill>
                          <a:effectLst/>
                        </a:rPr>
                        <a:t>Severely decreased</a:t>
                      </a:r>
                      <a:endParaRPr lang="en-US" sz="12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tc>
              </a:tr>
              <a:tr h="411360">
                <a:tc>
                  <a:txBody>
                    <a:bodyPr/>
                    <a:lstStyle/>
                    <a:p>
                      <a:pPr marL="0" marR="0" algn="ctr">
                        <a:lnSpc>
                          <a:spcPct val="115000"/>
                        </a:lnSpc>
                        <a:spcBef>
                          <a:spcPts val="0"/>
                        </a:spcBef>
                        <a:spcAft>
                          <a:spcPts val="0"/>
                        </a:spcAft>
                      </a:pPr>
                      <a:r>
                        <a:rPr lang="en-US" sz="1200">
                          <a:solidFill>
                            <a:schemeClr val="tx1"/>
                          </a:solidFill>
                          <a:effectLst/>
                        </a:rPr>
                        <a:t>G5</a:t>
                      </a:r>
                      <a:endParaRPr lang="en-US" sz="120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a:solidFill>
                            <a:schemeClr val="tx1"/>
                          </a:solidFill>
                          <a:effectLst/>
                        </a:rPr>
                        <a:t>&lt; 15</a:t>
                      </a:r>
                      <a:endParaRPr lang="en-US" sz="120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200" dirty="0">
                          <a:solidFill>
                            <a:schemeClr val="tx1"/>
                          </a:solidFill>
                          <a:effectLst/>
                        </a:rPr>
                        <a:t>Kidney failure</a:t>
                      </a:r>
                      <a:endParaRPr lang="en-US" sz="12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lnSpc>
                          <a:spcPct val="115000"/>
                        </a:lnSpc>
                        <a:spcBef>
                          <a:spcPts val="0"/>
                        </a:spcBef>
                        <a:spcAft>
                          <a:spcPts val="0"/>
                        </a:spcAft>
                        <a:buFont typeface="Symbol"/>
                        <a:buChar char=""/>
                      </a:pPr>
                      <a:r>
                        <a:rPr lang="en-US" sz="1200" dirty="0">
                          <a:solidFill>
                            <a:schemeClr val="tx1"/>
                          </a:solidFill>
                          <a:effectLst/>
                        </a:rPr>
                        <a:t>Includes all of the above</a:t>
                      </a:r>
                    </a:p>
                    <a:p>
                      <a:pPr marL="342900" marR="0" lvl="0" indent="-342900">
                        <a:lnSpc>
                          <a:spcPct val="115000"/>
                        </a:lnSpc>
                        <a:spcBef>
                          <a:spcPts val="0"/>
                        </a:spcBef>
                        <a:spcAft>
                          <a:spcPts val="0"/>
                        </a:spcAft>
                        <a:buFont typeface="Symbol"/>
                        <a:buChar char=""/>
                      </a:pPr>
                      <a:r>
                        <a:rPr lang="en-US" sz="1200" dirty="0">
                          <a:solidFill>
                            <a:schemeClr val="tx1"/>
                          </a:solidFill>
                          <a:effectLst/>
                        </a:rPr>
                        <a:t>Uremia</a:t>
                      </a:r>
                      <a:endParaRPr lang="en-US" sz="12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22720">
                <a:tc gridSpan="4">
                  <a:txBody>
                    <a:bodyPr/>
                    <a:lstStyle/>
                    <a:p>
                      <a:pPr marL="0" marR="0">
                        <a:lnSpc>
                          <a:spcPct val="115000"/>
                        </a:lnSpc>
                        <a:spcBef>
                          <a:spcPts val="0"/>
                        </a:spcBef>
                        <a:spcAft>
                          <a:spcPts val="0"/>
                        </a:spcAft>
                      </a:pPr>
                      <a:r>
                        <a:rPr lang="en-US" sz="1200" b="0" dirty="0">
                          <a:solidFill>
                            <a:schemeClr val="tx1"/>
                          </a:solidFill>
                          <a:effectLst/>
                        </a:rPr>
                        <a:t>GFR = mL/min/1.73 m</a:t>
                      </a:r>
                      <a:r>
                        <a:rPr lang="en-US" sz="1200" b="0" baseline="30000" dirty="0">
                          <a:solidFill>
                            <a:schemeClr val="tx1"/>
                          </a:solidFill>
                          <a:effectLst/>
                        </a:rPr>
                        <a:t>2</a:t>
                      </a:r>
                      <a:endParaRPr lang="en-US" sz="1200" b="0" dirty="0">
                        <a:solidFill>
                          <a:schemeClr val="tx1"/>
                        </a:solidFill>
                        <a:effectLst/>
                      </a:endParaRPr>
                    </a:p>
                    <a:p>
                      <a:pPr marL="0" marR="0">
                        <a:lnSpc>
                          <a:spcPct val="115000"/>
                        </a:lnSpc>
                        <a:spcBef>
                          <a:spcPts val="0"/>
                        </a:spcBef>
                        <a:spcAft>
                          <a:spcPts val="0"/>
                        </a:spcAft>
                      </a:pPr>
                      <a:r>
                        <a:rPr lang="en-US" sz="1200" b="0" dirty="0">
                          <a:solidFill>
                            <a:schemeClr val="tx1"/>
                          </a:solidFill>
                          <a:effectLst/>
                        </a:rPr>
                        <a:t>*Relative to young adult level</a:t>
                      </a:r>
                    </a:p>
                    <a:p>
                      <a:pPr marL="0" marR="0">
                        <a:lnSpc>
                          <a:spcPct val="115000"/>
                        </a:lnSpc>
                        <a:spcBef>
                          <a:spcPts val="0"/>
                        </a:spcBef>
                        <a:spcAft>
                          <a:spcPts val="0"/>
                        </a:spcAft>
                      </a:pPr>
                      <a:r>
                        <a:rPr lang="en-US" sz="1200" b="0" dirty="0">
                          <a:solidFill>
                            <a:schemeClr val="tx1"/>
                          </a:solidFill>
                          <a:effectLst/>
                        </a:rPr>
                        <a:t>In the absence of evidence of kidney damage, neither GFR category G1 nor G2 fulfill the criteria for CKD.</a:t>
                      </a:r>
                    </a:p>
                    <a:p>
                      <a:pPr marL="0" marR="0">
                        <a:lnSpc>
                          <a:spcPct val="115000"/>
                        </a:lnSpc>
                        <a:spcBef>
                          <a:spcPts val="0"/>
                        </a:spcBef>
                        <a:spcAft>
                          <a:spcPts val="0"/>
                        </a:spcAft>
                      </a:pPr>
                      <a:r>
                        <a:rPr lang="en-US" sz="1200" b="0" dirty="0">
                          <a:solidFill>
                            <a:schemeClr val="tx1"/>
                          </a:solidFill>
                          <a:effectLst/>
                        </a:rPr>
                        <a:t>Refer to a nephrologist and prepare for kidney replacement therapy when GFR &lt;30 mL/min/1.73m</a:t>
                      </a:r>
                      <a:r>
                        <a:rPr lang="en-US" sz="1200" b="0" baseline="30000" dirty="0">
                          <a:solidFill>
                            <a:schemeClr val="tx1"/>
                          </a:solidFill>
                          <a:effectLst/>
                        </a:rPr>
                        <a:t>2</a:t>
                      </a:r>
                      <a:r>
                        <a:rPr lang="en-US" sz="1200" b="0" dirty="0">
                          <a:solidFill>
                            <a:schemeClr val="tx1"/>
                          </a:solidFill>
                          <a:effectLst/>
                        </a:rPr>
                        <a:t>.</a:t>
                      </a:r>
                      <a:endParaRPr lang="en-US" sz="120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5" name="Rectangle 4"/>
          <p:cNvSpPr/>
          <p:nvPr/>
        </p:nvSpPr>
        <p:spPr>
          <a:xfrm>
            <a:off x="4495800" y="6248400"/>
            <a:ext cx="4572000" cy="461665"/>
          </a:xfrm>
          <a:prstGeom prst="rect">
            <a:avLst/>
          </a:prstGeom>
        </p:spPr>
        <p:txBody>
          <a:bodyPr>
            <a:spAutoFit/>
          </a:bodyPr>
          <a:lstStyle/>
          <a:p>
            <a:pPr>
              <a:buNone/>
            </a:pPr>
            <a:r>
              <a:rPr lang="en-US" altLang="en-US" sz="1200" dirty="0" smtClean="0"/>
              <a:t>Kidney </a:t>
            </a:r>
            <a:r>
              <a:rPr lang="en-US" altLang="en-US" sz="1200" dirty="0"/>
              <a:t>Disease: Improving Global Outcomes (KDIGO) CKD Work Group. </a:t>
            </a:r>
            <a:r>
              <a:rPr lang="en-US" altLang="en-US" sz="1200" i="1" dirty="0"/>
              <a:t>Kidney </a:t>
            </a:r>
            <a:r>
              <a:rPr lang="en-US" altLang="en-US" sz="1200" i="1" dirty="0" err="1"/>
              <a:t>Int</a:t>
            </a:r>
            <a:r>
              <a:rPr lang="en-US" altLang="en-US" sz="1200" i="1" dirty="0"/>
              <a:t> </a:t>
            </a:r>
            <a:r>
              <a:rPr lang="en-US" altLang="en-US" sz="1200" i="1" dirty="0" err="1"/>
              <a:t>Suppls</a:t>
            </a:r>
            <a:r>
              <a:rPr lang="en-US" altLang="en-US" sz="1200" dirty="0"/>
              <a:t>. 2013;3:1-150.</a:t>
            </a:r>
            <a:endParaRPr lang="en-US" sz="1200" dirty="0"/>
          </a:p>
        </p:txBody>
      </p:sp>
    </p:spTree>
    <p:extLst>
      <p:ext uri="{BB962C8B-B14F-4D97-AF65-F5344CB8AC3E}">
        <p14:creationId xmlns:p14="http://schemas.microsoft.com/office/powerpoint/2010/main" val="1704370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1162"/>
            <a:ext cx="6477000" cy="731838"/>
          </a:xfrm>
        </p:spPr>
        <p:txBody>
          <a:bodyPr>
            <a:noAutofit/>
          </a:bodyPr>
          <a:lstStyle/>
          <a:p>
            <a:r>
              <a:rPr lang="en-US" sz="2300" dirty="0" smtClean="0"/>
              <a:t>Classification of CKD Based on GFR and Albuminuria Categories: “Heat Map”</a:t>
            </a:r>
            <a:endParaRPr lang="en-US" sz="2300" dirty="0"/>
          </a:p>
        </p:txBody>
      </p:sp>
      <p:graphicFrame>
        <p:nvGraphicFramePr>
          <p:cNvPr id="3" name="Object 2"/>
          <p:cNvGraphicFramePr>
            <a:graphicFrameLocks noChangeAspect="1"/>
          </p:cNvGraphicFramePr>
          <p:nvPr>
            <p:extLst>
              <p:ext uri="{D42A27DB-BD31-4B8C-83A1-F6EECF244321}">
                <p14:modId xmlns:p14="http://schemas.microsoft.com/office/powerpoint/2010/main" val="3308872889"/>
              </p:ext>
            </p:extLst>
          </p:nvPr>
        </p:nvGraphicFramePr>
        <p:xfrm>
          <a:off x="2155825" y="1169987"/>
          <a:ext cx="5997575" cy="4240213"/>
        </p:xfrm>
        <a:graphic>
          <a:graphicData uri="http://schemas.openxmlformats.org/presentationml/2006/ole">
            <mc:AlternateContent xmlns:mc="http://schemas.openxmlformats.org/markup-compatibility/2006">
              <mc:Choice xmlns:v="urn:schemas-microsoft-com:vml" Requires="v">
                <p:oleObj spid="_x0000_s1154" name="Document" r:id="rId4" imgW="6099363" imgH="4310659" progId="Word.Document.12">
                  <p:embed/>
                </p:oleObj>
              </mc:Choice>
              <mc:Fallback>
                <p:oleObj name="Document" r:id="rId4" imgW="6099363" imgH="4310659" progId="Word.Document.12">
                  <p:embed/>
                  <p:pic>
                    <p:nvPicPr>
                      <p:cNvPr id="0" name=""/>
                      <p:cNvPicPr/>
                      <p:nvPr/>
                    </p:nvPicPr>
                    <p:blipFill>
                      <a:blip r:embed="rId5"/>
                      <a:stretch>
                        <a:fillRect/>
                      </a:stretch>
                    </p:blipFill>
                    <p:spPr>
                      <a:xfrm>
                        <a:off x="2155825" y="1169987"/>
                        <a:ext cx="5997575" cy="4240213"/>
                      </a:xfrm>
                      <a:prstGeom prst="rect">
                        <a:avLst/>
                      </a:prstGeom>
                    </p:spPr>
                  </p:pic>
                </p:oleObj>
              </mc:Fallback>
            </mc:AlternateContent>
          </a:graphicData>
        </a:graphic>
      </p:graphicFrame>
      <p:sp>
        <p:nvSpPr>
          <p:cNvPr id="8" name="TextBox 90"/>
          <p:cNvSpPr txBox="1">
            <a:spLocks noChangeArrowheads="1"/>
          </p:cNvSpPr>
          <p:nvPr/>
        </p:nvSpPr>
        <p:spPr bwMode="auto">
          <a:xfrm>
            <a:off x="1066800" y="5257800"/>
            <a:ext cx="7696200" cy="1649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ct val="50000"/>
              </a:spcBef>
              <a:buClr>
                <a:srgbClr val="33CCFF"/>
              </a:buClr>
              <a:buFont typeface="Symbol" pitchFamily="18" charset="2"/>
              <a:buChar char="·"/>
              <a:defRPr sz="2800">
                <a:solidFill>
                  <a:schemeClr val="tx1"/>
                </a:solidFill>
                <a:latin typeface="Arial" pitchFamily="34" charset="0"/>
                <a:cs typeface="Arial" pitchFamily="34" charset="0"/>
              </a:defRPr>
            </a:lvl1pPr>
            <a:lvl2pPr marL="742950" indent="-285750" eaLnBrk="0" hangingPunct="0">
              <a:lnSpc>
                <a:spcPct val="90000"/>
              </a:lnSpc>
              <a:spcBef>
                <a:spcPct val="25000"/>
              </a:spcBef>
              <a:buClr>
                <a:srgbClr val="FFFF00"/>
              </a:buClr>
              <a:buChar char="–"/>
              <a:defRPr sz="2600">
                <a:solidFill>
                  <a:schemeClr val="tx1"/>
                </a:solidFill>
                <a:latin typeface="Arial" pitchFamily="34" charset="0"/>
                <a:cs typeface="Arial" pitchFamily="34" charset="0"/>
              </a:defRPr>
            </a:lvl2pPr>
            <a:lvl3pPr marL="1143000" indent="-228600" eaLnBrk="0" hangingPunct="0">
              <a:lnSpc>
                <a:spcPct val="90000"/>
              </a:lnSpc>
              <a:spcBef>
                <a:spcPct val="25000"/>
              </a:spcBef>
              <a:buClr>
                <a:schemeClr val="tx1"/>
              </a:buClr>
              <a:buFont typeface="Symbol" pitchFamily="18" charset="2"/>
              <a:buChar char="·"/>
              <a:defRPr sz="2200">
                <a:solidFill>
                  <a:schemeClr val="tx1"/>
                </a:solidFill>
                <a:latin typeface="Arial" pitchFamily="34" charset="0"/>
                <a:cs typeface="Arial" pitchFamily="34" charset="0"/>
              </a:defRPr>
            </a:lvl3pPr>
            <a:lvl4pPr marL="1600200" indent="-228600" eaLnBrk="0" hangingPunct="0">
              <a:lnSpc>
                <a:spcPct val="90000"/>
              </a:lnSpc>
              <a:spcBef>
                <a:spcPct val="25000"/>
              </a:spcBef>
              <a:buClr>
                <a:schemeClr val="tx1"/>
              </a:buClr>
              <a:buFont typeface="Symbol" pitchFamily="18" charset="2"/>
              <a:buChar char="·"/>
              <a:defRPr sz="2200">
                <a:solidFill>
                  <a:schemeClr val="tx1"/>
                </a:solidFill>
                <a:latin typeface="Arial" pitchFamily="34" charset="0"/>
                <a:cs typeface="Arial" pitchFamily="34" charset="0"/>
              </a:defRPr>
            </a:lvl4pPr>
            <a:lvl5pPr marL="2057400" indent="-228600" eaLnBrk="0" hangingPunct="0">
              <a:spcBef>
                <a:spcPct val="15000"/>
              </a:spcBef>
              <a:spcAft>
                <a:spcPct val="15000"/>
              </a:spcAft>
              <a:buClr>
                <a:schemeClr val="accent1"/>
              </a:buClr>
              <a:buFont typeface="Wingdings 2" pitchFamily="18" charset="2"/>
              <a:buChar char="¡"/>
              <a:defRPr sz="2000" b="1">
                <a:solidFill>
                  <a:schemeClr val="tx1"/>
                </a:solidFill>
                <a:latin typeface="Arial" pitchFamily="34" charset="0"/>
                <a:cs typeface="Arial" pitchFamily="34" charset="0"/>
              </a:defRPr>
            </a:lvl5pPr>
            <a:lvl6pPr marL="2514600" indent="-228600" eaLnBrk="0" fontAlgn="base" hangingPunct="0">
              <a:spcBef>
                <a:spcPct val="15000"/>
              </a:spcBef>
              <a:spcAft>
                <a:spcPct val="15000"/>
              </a:spcAft>
              <a:buClr>
                <a:schemeClr val="accent1"/>
              </a:buClr>
              <a:buFont typeface="Wingdings 2" pitchFamily="18" charset="2"/>
              <a:buChar char="¡"/>
              <a:defRPr sz="2000" b="1">
                <a:solidFill>
                  <a:schemeClr val="tx1"/>
                </a:solidFill>
                <a:latin typeface="Arial" pitchFamily="34" charset="0"/>
                <a:cs typeface="Arial" pitchFamily="34" charset="0"/>
              </a:defRPr>
            </a:lvl6pPr>
            <a:lvl7pPr marL="2971800" indent="-228600" eaLnBrk="0" fontAlgn="base" hangingPunct="0">
              <a:spcBef>
                <a:spcPct val="15000"/>
              </a:spcBef>
              <a:spcAft>
                <a:spcPct val="15000"/>
              </a:spcAft>
              <a:buClr>
                <a:schemeClr val="accent1"/>
              </a:buClr>
              <a:buFont typeface="Wingdings 2" pitchFamily="18" charset="2"/>
              <a:buChar char="¡"/>
              <a:defRPr sz="2000" b="1">
                <a:solidFill>
                  <a:schemeClr val="tx1"/>
                </a:solidFill>
                <a:latin typeface="Arial" pitchFamily="34" charset="0"/>
                <a:cs typeface="Arial" pitchFamily="34" charset="0"/>
              </a:defRPr>
            </a:lvl7pPr>
            <a:lvl8pPr marL="3429000" indent="-228600" eaLnBrk="0" fontAlgn="base" hangingPunct="0">
              <a:spcBef>
                <a:spcPct val="15000"/>
              </a:spcBef>
              <a:spcAft>
                <a:spcPct val="15000"/>
              </a:spcAft>
              <a:buClr>
                <a:schemeClr val="accent1"/>
              </a:buClr>
              <a:buFont typeface="Wingdings 2" pitchFamily="18" charset="2"/>
              <a:buChar char="¡"/>
              <a:defRPr sz="2000" b="1">
                <a:solidFill>
                  <a:schemeClr val="tx1"/>
                </a:solidFill>
                <a:latin typeface="Arial" pitchFamily="34" charset="0"/>
                <a:cs typeface="Arial" pitchFamily="34" charset="0"/>
              </a:defRPr>
            </a:lvl8pPr>
            <a:lvl9pPr marL="3886200" indent="-228600" eaLnBrk="0" fontAlgn="base" hangingPunct="0">
              <a:spcBef>
                <a:spcPct val="15000"/>
              </a:spcBef>
              <a:spcAft>
                <a:spcPct val="15000"/>
              </a:spcAft>
              <a:buClr>
                <a:schemeClr val="accent1"/>
              </a:buClr>
              <a:buFont typeface="Wingdings 2" pitchFamily="18" charset="2"/>
              <a:buChar char="¡"/>
              <a:defRPr sz="2000" b="1">
                <a:solidFill>
                  <a:schemeClr val="tx1"/>
                </a:solidFill>
                <a:latin typeface="Arial" pitchFamily="34" charset="0"/>
                <a:cs typeface="Arial" pitchFamily="34" charset="0"/>
              </a:defRPr>
            </a:lvl9pPr>
          </a:lstStyle>
          <a:p>
            <a:pPr>
              <a:buNone/>
            </a:pPr>
            <a:r>
              <a:rPr lang="en-US" sz="1100" b="1" dirty="0" smtClean="0"/>
              <a:t>Colors</a:t>
            </a:r>
            <a:r>
              <a:rPr lang="en-US" sz="1100" b="1" dirty="0"/>
              <a:t>:</a:t>
            </a:r>
            <a:r>
              <a:rPr lang="en-US" sz="1100" dirty="0"/>
              <a:t> Represents the risk for progression, morbidity and mortality by color from best to worst. </a:t>
            </a:r>
            <a:r>
              <a:rPr lang="en-US" sz="1100" u="sng" dirty="0" smtClean="0"/>
              <a:t>Green</a:t>
            </a:r>
            <a:r>
              <a:rPr lang="en-US" sz="1100" dirty="0"/>
              <a:t>: low risk (if no other markers of kidney disease, no CKD); </a:t>
            </a:r>
            <a:r>
              <a:rPr lang="en-US" sz="1100" u="sng" dirty="0"/>
              <a:t>Yellow</a:t>
            </a:r>
            <a:r>
              <a:rPr lang="en-US" sz="1100" dirty="0"/>
              <a:t>: moderately increased risk; </a:t>
            </a:r>
            <a:r>
              <a:rPr lang="en-US" sz="1100" u="sng" dirty="0"/>
              <a:t>Orange</a:t>
            </a:r>
            <a:r>
              <a:rPr lang="en-US" sz="1100" dirty="0"/>
              <a:t>: high risk; </a:t>
            </a:r>
            <a:br>
              <a:rPr lang="en-US" sz="1100" dirty="0"/>
            </a:br>
            <a:r>
              <a:rPr lang="en-US" sz="1100" u="sng" dirty="0"/>
              <a:t>Red,</a:t>
            </a:r>
            <a:r>
              <a:rPr lang="en-US" sz="1100" dirty="0"/>
              <a:t> very high </a:t>
            </a:r>
            <a:r>
              <a:rPr lang="en-US" sz="1100" dirty="0" smtClean="0"/>
              <a:t>risk.</a:t>
            </a:r>
          </a:p>
          <a:p>
            <a:pPr>
              <a:buNone/>
            </a:pPr>
            <a:r>
              <a:rPr lang="en-US" sz="1100" b="1" dirty="0" smtClean="0"/>
              <a:t>Numbers:</a:t>
            </a:r>
            <a:r>
              <a:rPr lang="en-US" sz="1100" dirty="0" smtClean="0"/>
              <a:t>  Represent a recommendation for the number of times per year the patient should be monitored.</a:t>
            </a:r>
          </a:p>
          <a:p>
            <a:pPr>
              <a:buNone/>
            </a:pPr>
            <a:r>
              <a:rPr lang="en-US" sz="1100" b="1" dirty="0" smtClean="0"/>
              <a:t>Refer:</a:t>
            </a:r>
            <a:r>
              <a:rPr lang="en-US" sz="1100" dirty="0" smtClean="0"/>
              <a:t>  Indicates that nephrology referral and services are recommended.</a:t>
            </a:r>
          </a:p>
          <a:p>
            <a:pPr>
              <a:buNone/>
            </a:pPr>
            <a:r>
              <a:rPr lang="en-US" sz="1100" dirty="0" smtClean="0"/>
              <a:t>*Referring clinicians may wish to discuss with their nephrology service depending on local arrangements regarding monitoring or referral.</a:t>
            </a:r>
          </a:p>
          <a:p>
            <a:pPr>
              <a:buNone/>
            </a:pPr>
            <a:r>
              <a:rPr lang="en-US" altLang="en-US" sz="1100" dirty="0" smtClean="0"/>
              <a:t>Adapted from Kidney Disease: Improving Global Outcomes (KDIGO) CKD Work Group. </a:t>
            </a:r>
            <a:r>
              <a:rPr lang="en-US" altLang="en-US" sz="1100" i="1" dirty="0" smtClean="0"/>
              <a:t>Kidney </a:t>
            </a:r>
            <a:r>
              <a:rPr lang="en-US" altLang="en-US" sz="1100" i="1" dirty="0" err="1" smtClean="0"/>
              <a:t>Int</a:t>
            </a:r>
            <a:r>
              <a:rPr lang="en-US" altLang="en-US" sz="1100" i="1" dirty="0" smtClean="0"/>
              <a:t> </a:t>
            </a:r>
            <a:r>
              <a:rPr lang="en-US" altLang="en-US" sz="1100" i="1" dirty="0" err="1" smtClean="0"/>
              <a:t>Suppls</a:t>
            </a:r>
            <a:r>
              <a:rPr lang="en-US" altLang="en-US" sz="1100" dirty="0" smtClean="0"/>
              <a:t>. 2013;3:1-150.</a:t>
            </a:r>
            <a:endParaRPr lang="en-US" sz="1100" dirty="0"/>
          </a:p>
        </p:txBody>
      </p:sp>
    </p:spTree>
    <p:extLst>
      <p:ext uri="{BB962C8B-B14F-4D97-AF65-F5344CB8AC3E}">
        <p14:creationId xmlns:p14="http://schemas.microsoft.com/office/powerpoint/2010/main" val="3807720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nkf_powerpointtemplate_0414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KF">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nkf_powerpointtemplate_041414</Template>
  <TotalTime>693</TotalTime>
  <Words>4945</Words>
  <Application>Microsoft Office PowerPoint</Application>
  <PresentationFormat>On-screen Show (4:3)</PresentationFormat>
  <Paragraphs>615</Paragraphs>
  <Slides>49</Slides>
  <Notes>20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1" baseType="lpstr">
      <vt:lpstr>nkf_powerpointtemplate_041414</vt:lpstr>
      <vt:lpstr>Document</vt:lpstr>
      <vt:lpstr>A PCP’s Guide to CKD Screening and Delaying Progression</vt:lpstr>
      <vt:lpstr>Learning Objectives</vt:lpstr>
      <vt:lpstr>Case Question 1</vt:lpstr>
      <vt:lpstr>PowerPoint Presentation</vt:lpstr>
      <vt:lpstr>Steps to CKD Patient Care</vt:lpstr>
      <vt:lpstr>Definition of Chronic Kidney Disease</vt:lpstr>
      <vt:lpstr>Assign Albuminuria Category</vt:lpstr>
      <vt:lpstr>Assign GFR Category</vt:lpstr>
      <vt:lpstr>Classification of CKD Based on GFR and Albuminuria Categories: “Heat Map”</vt:lpstr>
      <vt:lpstr>Screening Tools: eGFR</vt:lpstr>
      <vt:lpstr>eGFR, SCr Comparison</vt:lpstr>
      <vt:lpstr>Average Measured GFR by Age in People Without CKD</vt:lpstr>
      <vt:lpstr>Use These Equations Cautiously, if at all in ….</vt:lpstr>
      <vt:lpstr>Clinical Evaluation of Patients with CKD</vt:lpstr>
      <vt:lpstr>Clinical Evaluation of Patients with CKD</vt:lpstr>
      <vt:lpstr>Clinical Evaluation of Patients with CKD</vt:lpstr>
      <vt:lpstr>Definitions: Albuminuria and Proteinuria</vt:lpstr>
      <vt:lpstr>Slowing Progression of CKD</vt:lpstr>
      <vt:lpstr>CKD- Progression of Kidney Failure Variable depending on several factors including (1) type of disease and (2) how well it is treated</vt:lpstr>
      <vt:lpstr>Blood Pressure and CKD Progression</vt:lpstr>
      <vt:lpstr>Slowing CKD Progression: ACEi/ARB</vt:lpstr>
      <vt:lpstr>Goals for Renoprotection</vt:lpstr>
      <vt:lpstr>Lower BP Slows Decline in GFR</vt:lpstr>
      <vt:lpstr>ARBs and Progression  of Diabetic Nephropathy</vt:lpstr>
      <vt:lpstr>Managing Hyperglycemia</vt:lpstr>
      <vt:lpstr>Other Goals of CKD Management</vt:lpstr>
      <vt:lpstr>Lipid Disorders in CKD</vt:lpstr>
      <vt:lpstr>Lipid Disorders in CKD</vt:lpstr>
      <vt:lpstr>10-Year Coronary Risk Based on Age and Other Patient Characteristics</vt:lpstr>
      <vt:lpstr>Overview of Managing CKD Complications</vt:lpstr>
      <vt:lpstr>Complications of Kidney Failure Start in Stage 3 and Progress</vt:lpstr>
      <vt:lpstr>Anemia in CKD</vt:lpstr>
      <vt:lpstr>CKD-MBD Testing</vt:lpstr>
      <vt:lpstr>CKD-MBD</vt:lpstr>
      <vt:lpstr>Metabolic Acidosis</vt:lpstr>
      <vt:lpstr>Metabolic Acidosis</vt:lpstr>
      <vt:lpstr>Hyperkalemia</vt:lpstr>
      <vt:lpstr>Acute Management of Hyperkalemia</vt:lpstr>
      <vt:lpstr>Chronic Management of Hyperkalemia</vt:lpstr>
      <vt:lpstr>Risk Factors for Infection in People with CKD </vt:lpstr>
      <vt:lpstr>Vaccination in CKD</vt:lpstr>
      <vt:lpstr>Malnutrition and CKD</vt:lpstr>
      <vt:lpstr>A Balanced Approach to Nutrition in CKD:  Macronutrient Composition and Mineral Content*  </vt:lpstr>
      <vt:lpstr>Education and Counseling</vt:lpstr>
      <vt:lpstr>Mental Health Counseling</vt:lpstr>
      <vt:lpstr>CKD Care Among Special Populations</vt:lpstr>
      <vt:lpstr>Considerations for CKD Management in Older Adults</vt:lpstr>
      <vt:lpstr>Incidence of ESRD Varies Widely by Race and Ethnicity</vt:lpstr>
      <vt:lpstr>PowerPoint Presentation</vt:lpstr>
    </vt:vector>
  </TitlesOfParts>
  <Company>National Kidney Foundation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Papanikolaw</dc:creator>
  <cp:lastModifiedBy>James Papanikolaw</cp:lastModifiedBy>
  <cp:revision>109</cp:revision>
  <dcterms:created xsi:type="dcterms:W3CDTF">2014-11-18T20:32:18Z</dcterms:created>
  <dcterms:modified xsi:type="dcterms:W3CDTF">2015-02-17T18:03:35Z</dcterms:modified>
</cp:coreProperties>
</file>