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8" r:id="rId2"/>
    <p:sldId id="259" r:id="rId3"/>
    <p:sldId id="343" r:id="rId4"/>
    <p:sldId id="344" r:id="rId5"/>
    <p:sldId id="260" r:id="rId6"/>
    <p:sldId id="261" r:id="rId7"/>
    <p:sldId id="262" r:id="rId8"/>
    <p:sldId id="263" r:id="rId9"/>
    <p:sldId id="264" r:id="rId10"/>
    <p:sldId id="265" r:id="rId11"/>
    <p:sldId id="342" r:id="rId12"/>
    <p:sldId id="266" r:id="rId13"/>
    <p:sldId id="267" r:id="rId14"/>
    <p:sldId id="268" r:id="rId15"/>
    <p:sldId id="269" r:id="rId16"/>
    <p:sldId id="270" r:id="rId17"/>
    <p:sldId id="271" r:id="rId18"/>
    <p:sldId id="272" r:id="rId19"/>
    <p:sldId id="273" r:id="rId20"/>
    <p:sldId id="337" r:id="rId21"/>
    <p:sldId id="336" r:id="rId22"/>
    <p:sldId id="330" r:id="rId23"/>
    <p:sldId id="275" r:id="rId24"/>
    <p:sldId id="276" r:id="rId25"/>
    <p:sldId id="277" r:id="rId26"/>
    <p:sldId id="331" r:id="rId27"/>
    <p:sldId id="332" r:id="rId28"/>
    <p:sldId id="333" r:id="rId29"/>
    <p:sldId id="334" r:id="rId30"/>
    <p:sldId id="281" r:id="rId31"/>
    <p:sldId id="280" r:id="rId32"/>
    <p:sldId id="282" r:id="rId33"/>
    <p:sldId id="283" r:id="rId34"/>
    <p:sldId id="284" r:id="rId35"/>
    <p:sldId id="285" r:id="rId36"/>
    <p:sldId id="288" r:id="rId37"/>
    <p:sldId id="289" r:id="rId38"/>
    <p:sldId id="290" r:id="rId39"/>
    <p:sldId id="301" r:id="rId40"/>
    <p:sldId id="302" r:id="rId41"/>
    <p:sldId id="303" r:id="rId42"/>
    <p:sldId id="304" r:id="rId43"/>
    <p:sldId id="305" r:id="rId44"/>
    <p:sldId id="306" r:id="rId45"/>
    <p:sldId id="307" r:id="rId46"/>
    <p:sldId id="308" r:id="rId47"/>
    <p:sldId id="309" r:id="rId48"/>
    <p:sldId id="310" r:id="rId49"/>
    <p:sldId id="329" r:id="rId50"/>
    <p:sldId id="327" r:id="rId51"/>
    <p:sldId id="311" r:id="rId52"/>
    <p:sldId id="312" r:id="rId53"/>
    <p:sldId id="314" r:id="rId54"/>
    <p:sldId id="315" r:id="rId55"/>
    <p:sldId id="316" r:id="rId56"/>
    <p:sldId id="317" r:id="rId57"/>
    <p:sldId id="318" r:id="rId58"/>
    <p:sldId id="320" r:id="rId59"/>
    <p:sldId id="321" r:id="rId60"/>
    <p:sldId id="338" r:id="rId61"/>
    <p:sldId id="339" r:id="rId62"/>
    <p:sldId id="340" r:id="rId63"/>
    <p:sldId id="324" r:id="rId64"/>
    <p:sldId id="325" r:id="rId6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48">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C1C"/>
    <a:srgbClr val="F16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83883" autoAdjust="0"/>
  </p:normalViewPr>
  <p:slideViewPr>
    <p:cSldViewPr>
      <p:cViewPr>
        <p:scale>
          <a:sx n="90" d="100"/>
          <a:sy n="90" d="100"/>
        </p:scale>
        <p:origin x="-726" y="-126"/>
      </p:cViewPr>
      <p:guideLst>
        <p:guide orient="horz" pos="3648"/>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5744"/>
    </p:cViewPr>
  </p:sorterViewPr>
  <p:notesViewPr>
    <p:cSldViewPr showGuides="1">
      <p:cViewPr varScale="1">
        <p:scale>
          <a:sx n="57" d="100"/>
          <a:sy n="57" d="100"/>
        </p:scale>
        <p:origin x="-277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DA24A2C-CAAD-4EA5-9B1F-9E2A993556D3}" type="datetimeFigureOut">
              <a:rPr lang="en-US" smtClean="0"/>
              <a:t>2/17/2015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97243FD-E46C-484D-BB2A-3DEDFFBEC266}" type="slidenum">
              <a:rPr lang="en-US" smtClean="0"/>
              <a:t>‹#›</a:t>
            </a:fld>
            <a:endParaRPr lang="en-US"/>
          </a:p>
        </p:txBody>
      </p:sp>
    </p:spTree>
    <p:extLst>
      <p:ext uri="{BB962C8B-B14F-4D97-AF65-F5344CB8AC3E}">
        <p14:creationId xmlns:p14="http://schemas.microsoft.com/office/powerpoint/2010/main" val="128000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7F5D6F8-296F-4E72-BE45-AD015D07C653}" type="datetimeFigureOut">
              <a:rPr lang="en-US" smtClean="0"/>
              <a:t>2/17/2015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9C30826-453F-4879-941E-DEB2F0836B09}" type="slidenum">
              <a:rPr lang="en-US" smtClean="0"/>
              <a:t>‹#›</a:t>
            </a:fld>
            <a:endParaRPr lang="en-US"/>
          </a:p>
        </p:txBody>
      </p:sp>
    </p:spTree>
    <p:extLst>
      <p:ext uri="{BB962C8B-B14F-4D97-AF65-F5344CB8AC3E}">
        <p14:creationId xmlns:p14="http://schemas.microsoft.com/office/powerpoint/2010/main" val="28346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78592-48C5-45C1-96F0-BD360B5C98D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test</a:t>
            </a:r>
            <a:endParaRPr lang="en-US"/>
          </a:p>
        </p:txBody>
      </p:sp>
    </p:spTree>
    <p:extLst>
      <p:ext uri="{BB962C8B-B14F-4D97-AF65-F5344CB8AC3E}">
        <p14:creationId xmlns:p14="http://schemas.microsoft.com/office/powerpoint/2010/main" val="2767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14</a:t>
            </a:fld>
            <a:endParaRPr lang="en-US"/>
          </a:p>
        </p:txBody>
      </p:sp>
    </p:spTree>
    <p:extLst>
      <p:ext uri="{BB962C8B-B14F-4D97-AF65-F5344CB8AC3E}">
        <p14:creationId xmlns:p14="http://schemas.microsoft.com/office/powerpoint/2010/main" val="286781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479C82B-F5ED-4FF8-97BF-9CF272904516}" type="slidenum">
              <a:rPr lang="en-US" altLang="en-US" sz="1200"/>
              <a:pPr eaLnBrk="1" hangingPunct="1"/>
              <a:t>19</a:t>
            </a:fld>
            <a:endParaRPr lang="en-US" altLang="en-US"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Times New Roman" charset="0"/>
                <a:ea typeface="ＭＳ Ｐゴシック" charset="0"/>
              </a:rPr>
              <a:t>Currently, patients on hemodialysis typically dialyze 3 to 4 hours, 3 times a week usually in an outpatient dialysis center. They need to have a permanent vascular access, optimally an AV fistula. </a:t>
            </a:r>
          </a:p>
        </p:txBody>
      </p:sp>
    </p:spTree>
    <p:extLst>
      <p:ext uri="{BB962C8B-B14F-4D97-AF65-F5344CB8AC3E}">
        <p14:creationId xmlns:p14="http://schemas.microsoft.com/office/powerpoint/2010/main" val="124799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ADD1D7D-57A7-4857-B0F9-9B7EEF4B7906}" type="slidenum">
              <a:rPr lang="en-US" altLang="en-US" sz="1200"/>
              <a:pPr eaLnBrk="1" hangingPunct="1"/>
              <a:t>23</a:t>
            </a:fld>
            <a:endParaRPr lang="en-US" alt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ea typeface="ＭＳ Ｐゴシック" charset="0"/>
            </a:endParaRPr>
          </a:p>
        </p:txBody>
      </p:sp>
    </p:spTree>
    <p:extLst>
      <p:ext uri="{BB962C8B-B14F-4D97-AF65-F5344CB8AC3E}">
        <p14:creationId xmlns:p14="http://schemas.microsoft.com/office/powerpoint/2010/main" val="1158264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up</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30</a:t>
            </a:fld>
            <a:endParaRPr lang="en-US"/>
          </a:p>
        </p:txBody>
      </p:sp>
    </p:spTree>
    <p:extLst>
      <p:ext uri="{BB962C8B-B14F-4D97-AF65-F5344CB8AC3E}">
        <p14:creationId xmlns:p14="http://schemas.microsoft.com/office/powerpoint/2010/main" val="296231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597F156-D4CB-434D-9E96-145294A825C5}" type="slidenum">
              <a:rPr lang="en-US" altLang="en-US" sz="1200"/>
              <a:pPr eaLnBrk="1" hangingPunct="1"/>
              <a:t>34</a:t>
            </a:fld>
            <a:endParaRPr lang="en-US" altLang="en-US"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en-US" smtClean="0"/>
              <a:t>On the other hand, peritoneal dialysis is a continuous treatment, performed daily over several hours of the day, either manually or using a machine called a cycler. This cartoon describes the principle of PD. Dialysate is placed in the peritoneal cavity, left in place for 3 to 4 hours then drained out, and the cycle restarts.</a:t>
            </a:r>
          </a:p>
        </p:txBody>
      </p:sp>
    </p:spTree>
    <p:extLst>
      <p:ext uri="{BB962C8B-B14F-4D97-AF65-F5344CB8AC3E}">
        <p14:creationId xmlns:p14="http://schemas.microsoft.com/office/powerpoint/2010/main" val="277612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E0761A-099F-4966-91F9-C7A5895F689C}" type="slidenum">
              <a:rPr lang="en-US" altLang="en-US" sz="1200"/>
              <a:pPr eaLnBrk="1" hangingPunct="1"/>
              <a:t>36</a:t>
            </a:fld>
            <a:endParaRPr lang="en-US" altLang="en-US"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Times New Roman" charset="0"/>
                <a:ea typeface="ＭＳ Ｐゴシック" charset="0"/>
              </a:rPr>
              <a:t>They have to choose between hemodialysis and peritoneal dialysis. </a:t>
            </a:r>
          </a:p>
        </p:txBody>
      </p:sp>
    </p:spTree>
    <p:extLst>
      <p:ext uri="{BB962C8B-B14F-4D97-AF65-F5344CB8AC3E}">
        <p14:creationId xmlns:p14="http://schemas.microsoft.com/office/powerpoint/2010/main" val="129332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1"/>
          <p:cNvSpPr>
            <a:spLocks noGrp="1" noRot="1" noChangeAspect="1" noChangeArrowheads="1" noTextEdit="1"/>
          </p:cNvSpPr>
          <p:nvPr>
            <p:ph type="sldImg"/>
          </p:nvPr>
        </p:nvSpPr>
        <p:spPr>
          <a:ln/>
        </p:spPr>
      </p:sp>
      <p:sp>
        <p:nvSpPr>
          <p:cNvPr id="183299" name="Text Box 2"/>
          <p:cNvSpPr>
            <a:spLocks noGrp="1" noChangeArrowheads="1"/>
          </p:cNvSpPr>
          <p:nvPr>
            <p:ph type="body" idx="1"/>
          </p:nvPr>
        </p:nvSpPr>
        <p:spPr>
          <a:xfrm>
            <a:off x="1046716" y="4425950"/>
            <a:ext cx="4769230" cy="155097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marL="215767" indent="-215767">
              <a:lnSpc>
                <a:spcPct val="97000"/>
              </a:lnSpc>
              <a:spcBef>
                <a:spcPct val="0"/>
              </a:spcBef>
              <a:buSzPct val="45000"/>
              <a:tabLst>
                <a:tab pos="725477" algn="l"/>
                <a:tab pos="1452519" algn="l"/>
                <a:tab pos="2177996" algn="l"/>
                <a:tab pos="2905036" algn="l"/>
                <a:tab pos="3632078" algn="l"/>
                <a:tab pos="4357555" algn="l"/>
                <a:tab pos="5084595" algn="l"/>
              </a:tabLst>
            </a:pPr>
            <a:r>
              <a:rPr lang="en-GB" altLang="en-US" dirty="0" smtClean="0">
                <a:solidFill>
                  <a:srgbClr val="000000"/>
                </a:solidFill>
                <a:latin typeface="Arial" pitchFamily="34" charset="0"/>
              </a:rPr>
              <a:t>Figure 2 Kaplan–Meier Curves for Time to the Initiation of Dialysis and for Time to Death. The data for time to the initiation of dialysis (Panel A) were censored at the time of death, transplantation, or withdrawal of consent or at the time a patient transferred to a nonparticipating hospital, emigrated, or could not be contacted. The curves for time to death (Panel B) are truncated at 7 years of follow-up and a cumulative hazard of 60%.</a:t>
            </a:r>
          </a:p>
        </p:txBody>
      </p:sp>
    </p:spTree>
    <p:extLst>
      <p:ext uri="{BB962C8B-B14F-4D97-AF65-F5344CB8AC3E}">
        <p14:creationId xmlns:p14="http://schemas.microsoft.com/office/powerpoint/2010/main" val="305168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1"/>
          <p:cNvSpPr>
            <a:spLocks noGrp="1" noRot="1" noChangeAspect="1" noChangeArrowheads="1" noTextEdit="1"/>
          </p:cNvSpPr>
          <p:nvPr>
            <p:ph type="sldImg"/>
          </p:nvPr>
        </p:nvSpPr>
        <p:spPr>
          <a:ln/>
        </p:spPr>
      </p:sp>
      <p:sp>
        <p:nvSpPr>
          <p:cNvPr id="184323" name="Rectangle 2"/>
          <p:cNvSpPr>
            <a:spLocks noGrp="1" noChangeArrowheads="1"/>
          </p:cNvSpPr>
          <p:nvPr>
            <p:ph type="body" idx="1"/>
          </p:nvPr>
        </p:nvSpPr>
        <p:spPr>
          <a:xfrm>
            <a:off x="1046716" y="4425951"/>
            <a:ext cx="4769230" cy="3536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1316449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Urine Output &gt;</a:t>
            </a:r>
            <a:r>
              <a:rPr lang="en-US" baseline="0" dirty="0" smtClean="0"/>
              <a:t> 500 ml/day</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45</a:t>
            </a:fld>
            <a:endParaRPr lang="en-US"/>
          </a:p>
        </p:txBody>
      </p:sp>
    </p:spTree>
    <p:extLst>
      <p:ext uri="{BB962C8B-B14F-4D97-AF65-F5344CB8AC3E}">
        <p14:creationId xmlns:p14="http://schemas.microsoft.com/office/powerpoint/2010/main" val="2433802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1"/>
          <p:cNvSpPr>
            <a:spLocks noGrp="1" noRot="1" noChangeAspect="1" noChangeArrowheads="1" noTextEdit="1"/>
          </p:cNvSpPr>
          <p:nvPr>
            <p:ph type="sldImg"/>
          </p:nvPr>
        </p:nvSpPr>
        <p:spPr>
          <a:ln/>
        </p:spPr>
      </p:sp>
      <p:sp>
        <p:nvSpPr>
          <p:cNvPr id="186371" name="Rectangle 2"/>
          <p:cNvSpPr>
            <a:spLocks noGrp="1" noChangeArrowheads="1"/>
          </p:cNvSpPr>
          <p:nvPr>
            <p:ph type="body" idx="1"/>
          </p:nvPr>
        </p:nvSpPr>
        <p:spPr>
          <a:xfrm>
            <a:off x="1046716" y="4425951"/>
            <a:ext cx="4769230" cy="3536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70574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52AEB7D-A548-4790-9136-35C6757AA1DD}" type="slidenum">
              <a:rPr lang="en-US" altLang="en-US" sz="1200">
                <a:solidFill>
                  <a:srgbClr val="000000"/>
                </a:solidFill>
              </a:rPr>
              <a:pPr eaLnBrk="1" hangingPunct="1"/>
              <a:t>3</a:t>
            </a:fld>
            <a:endParaRPr lang="en-US" altLang="en-US" sz="1200">
              <a:solidFill>
                <a:srgbClr val="000000"/>
              </a:solidFill>
            </a:endParaRPr>
          </a:p>
        </p:txBody>
      </p:sp>
      <p:sp>
        <p:nvSpPr>
          <p:cNvPr id="155651" name="Rectangle 1026"/>
          <p:cNvSpPr>
            <a:spLocks noGrp="1" noRot="1" noChangeAspect="1" noChangeArrowheads="1" noTextEdit="1"/>
          </p:cNvSpPr>
          <p:nvPr>
            <p:ph type="sldImg"/>
          </p:nvPr>
        </p:nvSpPr>
        <p:spPr>
          <a:solidFill>
            <a:srgbClr val="FFFFFF"/>
          </a:solidFill>
          <a:ln/>
        </p:spPr>
      </p:sp>
      <p:sp>
        <p:nvSpPr>
          <p:cNvPr id="155652" name="Rectangle 1027"/>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Times New Roman" charset="0"/>
                <a:ea typeface="ＭＳ Ｐゴシック" charset="0"/>
              </a:rPr>
              <a:t>The correct answer is C.</a:t>
            </a:r>
          </a:p>
          <a:p>
            <a:pPr eaLnBrk="1" hangingPunct="1">
              <a:defRPr/>
            </a:pPr>
            <a:endParaRPr lang="en-US" dirty="0" smtClean="0">
              <a:latin typeface="Times New Roman" charset="0"/>
              <a:ea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mn-ea"/>
                <a:cs typeface="Arial" pitchFamily="34" charset="0"/>
              </a:rPr>
              <a:t>Arteriovenous fistulas are associated with better outcomes in hemodialysis patients.</a:t>
            </a:r>
            <a:endParaRPr lang="en-US" dirty="0">
              <a:latin typeface="Times New Roman"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6"/>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7B8BC49-0428-4972-AFC7-FD75BF3A604A}" type="slidenum">
              <a:rPr lang="en-US" altLang="en-US" sz="1200"/>
              <a:pPr eaLnBrk="1" hangingPunct="1"/>
              <a:t>52</a:t>
            </a:fld>
            <a:endParaRPr lang="en-US" altLang="en-US" sz="1200"/>
          </a:p>
        </p:txBody>
      </p:sp>
      <p:sp>
        <p:nvSpPr>
          <p:cNvPr id="189443" name="Rectangle 1"/>
          <p:cNvSpPr>
            <a:spLocks noGrp="1" noRot="1" noChangeAspect="1" noChangeArrowheads="1" noTextEdit="1"/>
          </p:cNvSpPr>
          <p:nvPr>
            <p:ph type="sldImg"/>
          </p:nvPr>
        </p:nvSpPr>
        <p:spPr>
          <a:xfrm>
            <a:off x="958850" y="652463"/>
            <a:ext cx="4287838" cy="3216275"/>
          </a:xfrm>
          <a:solidFill>
            <a:srgbClr val="FFFFFF"/>
          </a:solidFill>
          <a:ln/>
        </p:spPr>
      </p:sp>
      <p:sp>
        <p:nvSpPr>
          <p:cNvPr id="252932" name="Text Box 2"/>
          <p:cNvSpPr>
            <a:spLocks noGrp="1" noChangeArrowheads="1"/>
          </p:cNvSpPr>
          <p:nvPr>
            <p:ph type="body" idx="1"/>
          </p:nvPr>
        </p:nvSpPr>
        <p:spPr>
          <a:xfrm>
            <a:off x="621197" y="4075115"/>
            <a:ext cx="4964907" cy="38623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4000"/>
              </a:lnSpc>
              <a:spcBef>
                <a:spcPct val="0"/>
              </a:spcBef>
              <a:tabLst>
                <a:tab pos="725477" algn="l"/>
                <a:tab pos="1452519" algn="l"/>
                <a:tab pos="2177996" algn="l"/>
                <a:tab pos="2905036" algn="l"/>
                <a:tab pos="3632078" algn="l"/>
                <a:tab pos="4357555" algn="l"/>
                <a:tab pos="5084595" algn="l"/>
              </a:tabLst>
            </a:pPr>
            <a:r>
              <a:rPr lang="en-US" altLang="en-US" sz="900">
                <a:solidFill>
                  <a:srgbClr val="000000"/>
                </a:solidFill>
                <a:latin typeface="Arial Unicode MS" pitchFamily="34" charset="-128"/>
                <a:ea typeface="Arial Unicode MS" pitchFamily="34" charset="-128"/>
                <a:cs typeface="Arial Unicode MS" pitchFamily="34" charset="-128"/>
              </a:rPr>
              <a:t>Figure 2. Adjusted Relative Risk of Death among 23,275 Recipients of a First Cadaveric Transplant. The reference group was the 46,164 patients on dialysis who were on the waiting list (relative risk, 1.0). Patients in both groups had equal lengths of follow-up since placement on the waiting list. Values were adjusted for age, sex, race, cause of end-stage renal disease, year of placement on the waiting list, geographic region, and time from first treatment for end-stage renal disease to placement on the waiting list. The points at which the risk of death and the likelihood of survival were equal in the two groups are indicated. A log scale was used.</a:t>
            </a:r>
          </a:p>
        </p:txBody>
      </p:sp>
    </p:spTree>
    <p:extLst>
      <p:ext uri="{BB962C8B-B14F-4D97-AF65-F5344CB8AC3E}">
        <p14:creationId xmlns:p14="http://schemas.microsoft.com/office/powerpoint/2010/main" val="166587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A639B68-89EE-470D-AAF5-466CAE3B1842}" type="slidenum">
              <a:rPr lang="en-US" altLang="en-US" sz="1200">
                <a:latin typeface="Arial" pitchFamily="34" charset="0"/>
              </a:rPr>
              <a:pPr eaLnBrk="1" hangingPunct="1"/>
              <a:t>56</a:t>
            </a:fld>
            <a:endParaRPr lang="en-US" altLang="en-US" sz="1200">
              <a:latin typeface="Arial" pitchFamily="3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211" tIns="44605" rIns="89211" bIns="44605"/>
          <a:lstStyle/>
          <a:p>
            <a:pPr eaLnBrk="1" hangingPunct="1">
              <a:spcBef>
                <a:spcPct val="0"/>
              </a:spcBef>
              <a:defRPr/>
            </a:pPr>
            <a:endParaRPr lang="en-US" sz="2400">
              <a:latin typeface="Times New Roman" charset="0"/>
              <a:ea typeface="ＭＳ Ｐゴシック" charset="0"/>
            </a:endParaRPr>
          </a:p>
        </p:txBody>
      </p:sp>
    </p:spTree>
    <p:extLst>
      <p:ext uri="{BB962C8B-B14F-4D97-AF65-F5344CB8AC3E}">
        <p14:creationId xmlns:p14="http://schemas.microsoft.com/office/powerpoint/2010/main" val="166763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00631B3-4A12-49F0-B170-FB557162D38E}" type="slidenum">
              <a:rPr lang="en-US" altLang="en-US" sz="1200">
                <a:solidFill>
                  <a:srgbClr val="000000"/>
                </a:solidFill>
                <a:latin typeface="Arial" pitchFamily="34" charset="0"/>
              </a:rPr>
              <a:pPr eaLnBrk="1" hangingPunct="1"/>
              <a:t>58</a:t>
            </a:fld>
            <a:endParaRPr lang="en-US" altLang="en-US" sz="1200">
              <a:solidFill>
                <a:srgbClr val="000000"/>
              </a:solidFill>
              <a:latin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ea typeface="ＭＳ Ｐゴシック" charset="0"/>
            </a:endParaRPr>
          </a:p>
        </p:txBody>
      </p:sp>
    </p:spTree>
    <p:extLst>
      <p:ext uri="{BB962C8B-B14F-4D97-AF65-F5344CB8AC3E}">
        <p14:creationId xmlns:p14="http://schemas.microsoft.com/office/powerpoint/2010/main" val="1274578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E8CECE0-1EA4-4B0B-B0B4-4B43473E67AD}" type="slidenum">
              <a:rPr lang="en-US" altLang="en-US" sz="1200">
                <a:solidFill>
                  <a:srgbClr val="000000"/>
                </a:solidFill>
                <a:latin typeface="Arial" pitchFamily="34" charset="0"/>
              </a:rPr>
              <a:pPr eaLnBrk="1" hangingPunct="1"/>
              <a:t>59</a:t>
            </a:fld>
            <a:endParaRPr lang="en-US" altLang="en-US" sz="1200">
              <a:solidFill>
                <a:srgbClr val="000000"/>
              </a:solidFill>
              <a:latin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ea typeface="ＭＳ Ｐゴシック" charset="0"/>
            </a:endParaRPr>
          </a:p>
        </p:txBody>
      </p:sp>
    </p:spTree>
    <p:extLst>
      <p:ext uri="{BB962C8B-B14F-4D97-AF65-F5344CB8AC3E}">
        <p14:creationId xmlns:p14="http://schemas.microsoft.com/office/powerpoint/2010/main" val="405848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
        <p:nvSpPr>
          <p:cNvPr id="195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79794BC-6241-4B2D-B7D7-2251AC615802}" type="slidenum">
              <a:rPr lang="en-US" altLang="en-US" sz="1200"/>
              <a:pPr eaLnBrk="1" hangingPunct="1"/>
              <a:t>61</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
        <p:nvSpPr>
          <p:cNvPr id="196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32D3567-C79D-48A3-8450-73E44B4A0493}" type="slidenum">
              <a:rPr lang="en-US" altLang="en-US" sz="1200"/>
              <a:pPr eaLnBrk="1" hangingPunct="1"/>
              <a:t>62</a:t>
            </a:fld>
            <a:endParaRPr lang="en-US" altLang="en-US" sz="1200"/>
          </a:p>
        </p:txBody>
      </p:sp>
    </p:spTree>
    <p:extLst>
      <p:ext uri="{BB962C8B-B14F-4D97-AF65-F5344CB8AC3E}">
        <p14:creationId xmlns:p14="http://schemas.microsoft.com/office/powerpoint/2010/main" val="1538201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
        <p:nvSpPr>
          <p:cNvPr id="196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32D3567-C79D-48A3-8450-73E44B4A0493}" type="slidenum">
              <a:rPr lang="en-US" altLang="en-US" sz="1200"/>
              <a:pPr eaLnBrk="1" hangingPunct="1"/>
              <a:t>63</a:t>
            </a:fld>
            <a:endParaRPr lang="en-US" altLang="en-US" sz="1200"/>
          </a:p>
        </p:txBody>
      </p:sp>
    </p:spTree>
    <p:extLst>
      <p:ext uri="{BB962C8B-B14F-4D97-AF65-F5344CB8AC3E}">
        <p14:creationId xmlns:p14="http://schemas.microsoft.com/office/powerpoint/2010/main" val="153820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B5A1FA3-DF34-424A-AB91-F9CF8634B4E8}" type="slidenum">
              <a:rPr lang="en-US" altLang="en-US" sz="1200"/>
              <a:pPr eaLnBrk="1" hangingPunct="1"/>
              <a:t>4</a:t>
            </a:fld>
            <a:endParaRPr lang="en-US" altLang="en-US" sz="1200"/>
          </a:p>
        </p:txBody>
      </p:sp>
      <p:sp>
        <p:nvSpPr>
          <p:cNvPr id="188419" name="Rectangle 1026"/>
          <p:cNvSpPr>
            <a:spLocks noGrp="1" noRot="1" noChangeAspect="1" noChangeArrowheads="1" noTextEdit="1"/>
          </p:cNvSpPr>
          <p:nvPr>
            <p:ph type="sldImg"/>
          </p:nvPr>
        </p:nvSpPr>
        <p:spPr>
          <a:solidFill>
            <a:srgbClr val="FFFFFF"/>
          </a:solidFill>
          <a:ln/>
        </p:spPr>
      </p:sp>
      <p:sp>
        <p:nvSpPr>
          <p:cNvPr id="188420" name="Rectangle 1027"/>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Times New Roman" charset="0"/>
                <a:ea typeface="ＭＳ Ｐゴシック" charset="0"/>
              </a:rPr>
              <a:t>The correct answer is D.</a:t>
            </a:r>
          </a:p>
          <a:p>
            <a:pPr eaLnBrk="1" hangingPunct="1">
              <a:defRPr/>
            </a:pPr>
            <a:endParaRPr lang="en-US" dirty="0" smtClean="0">
              <a:latin typeface="Times New Roman" charset="0"/>
              <a:ea typeface="ＭＳ Ｐゴシック" charset="0"/>
            </a:endParaRPr>
          </a:p>
          <a:p>
            <a:pPr eaLnBrk="1" hangingPunct="1">
              <a:defRPr/>
            </a:pPr>
            <a:r>
              <a:rPr lang="en-US" dirty="0" smtClean="0">
                <a:latin typeface="Times New Roman" charset="0"/>
                <a:ea typeface="ＭＳ Ｐゴシック" charset="0"/>
              </a:rPr>
              <a:t>All of these statements are correct.</a:t>
            </a:r>
            <a:endParaRPr lang="en-US" dirty="0">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3100C84-6A36-4C92-9F6D-95629903921C}" type="slidenum">
              <a:rPr lang="en-US" altLang="en-US" sz="1200"/>
              <a:pPr eaLnBrk="1" hangingPunct="1"/>
              <a:t>6</a:t>
            </a:fld>
            <a:endParaRPr lang="en-US"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ea typeface="ＭＳ Ｐゴシック" charset="0"/>
            </a:endParaRPr>
          </a:p>
        </p:txBody>
      </p:sp>
    </p:spTree>
    <p:extLst>
      <p:ext uri="{BB962C8B-B14F-4D97-AF65-F5344CB8AC3E}">
        <p14:creationId xmlns:p14="http://schemas.microsoft.com/office/powerpoint/2010/main" val="82535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33D46D6-797A-452A-8D2B-59BAC7B7776A}" type="slidenum">
              <a:rPr lang="en-US" altLang="en-US" sz="1200">
                <a:solidFill>
                  <a:srgbClr val="000000"/>
                </a:solidFill>
              </a:rPr>
              <a:pPr eaLnBrk="1" hangingPunct="1"/>
              <a:t>7</a:t>
            </a:fld>
            <a:endParaRPr lang="en-US" altLang="en-US" sz="1200">
              <a:solidFill>
                <a:srgbClr val="000000"/>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Times New Roman" charset="0"/>
                <a:ea typeface="ＭＳ Ｐゴシック" charset="0"/>
              </a:rPr>
              <a:t>There are essentially three options to a patient facing ESRD:</a:t>
            </a:r>
          </a:p>
          <a:p>
            <a:pPr eaLnBrk="1" hangingPunct="1">
              <a:defRPr/>
            </a:pPr>
            <a:r>
              <a:rPr lang="en-US">
                <a:latin typeface="Times New Roman" charset="0"/>
                <a:ea typeface="ＭＳ Ｐゴシック" charset="0"/>
              </a:rPr>
              <a:t>1- Dialysis</a:t>
            </a:r>
          </a:p>
          <a:p>
            <a:pPr eaLnBrk="1" hangingPunct="1">
              <a:defRPr/>
            </a:pPr>
            <a:r>
              <a:rPr lang="en-US">
                <a:latin typeface="Times New Roman" charset="0"/>
                <a:ea typeface="ＭＳ Ｐゴシック" charset="0"/>
              </a:rPr>
              <a:t>2- Transplantation, which has been clearly shown to be the best treatment option</a:t>
            </a:r>
          </a:p>
          <a:p>
            <a:pPr eaLnBrk="1" hangingPunct="1">
              <a:defRPr/>
            </a:pPr>
            <a:r>
              <a:rPr lang="en-US">
                <a:latin typeface="Times New Roman" charset="0"/>
                <a:ea typeface="ＭＳ Ｐゴシック" charset="0"/>
              </a:rPr>
              <a:t>3- or no renal replacement therapy leading to a certain death over time (an average of 10 to 90 days). </a:t>
            </a:r>
          </a:p>
          <a:p>
            <a:pPr eaLnBrk="1" hangingPunct="1">
              <a:defRPr/>
            </a:pPr>
            <a:r>
              <a:rPr lang="en-US">
                <a:latin typeface="Times New Roman" charset="0"/>
                <a:ea typeface="ＭＳ Ｐゴシック" charset="0"/>
              </a:rPr>
              <a:t>The relationship between the different renal replacement options is illustrated in this figure. Patients can start either PD or HD and switch to either modalities then receive a kidney transplant or they can also receive a pre-emptive kidney transplant.</a:t>
            </a:r>
          </a:p>
        </p:txBody>
      </p:sp>
    </p:spTree>
    <p:extLst>
      <p:ext uri="{BB962C8B-B14F-4D97-AF65-F5344CB8AC3E}">
        <p14:creationId xmlns:p14="http://schemas.microsoft.com/office/powerpoint/2010/main" val="234770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4AB81A1-2CEB-4837-B524-2AEA1284F4F2}" type="slidenum">
              <a:rPr lang="en-US" altLang="en-US" sz="1200"/>
              <a:pPr eaLnBrk="1" hangingPunct="1"/>
              <a:t>8</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Times New Roman" charset="0"/>
                <a:ea typeface="ＭＳ Ｐゴシック" charset="0"/>
              </a:rPr>
              <a:t>There are essentially three options to a patient facing ESRD:</a:t>
            </a:r>
          </a:p>
          <a:p>
            <a:pPr eaLnBrk="1" hangingPunct="1">
              <a:defRPr/>
            </a:pPr>
            <a:r>
              <a:rPr lang="en-US">
                <a:latin typeface="Times New Roman" charset="0"/>
                <a:ea typeface="ＭＳ Ｐゴシック" charset="0"/>
              </a:rPr>
              <a:t>1- Dialysis</a:t>
            </a:r>
          </a:p>
          <a:p>
            <a:pPr eaLnBrk="1" hangingPunct="1">
              <a:defRPr/>
            </a:pPr>
            <a:r>
              <a:rPr lang="en-US">
                <a:latin typeface="Times New Roman" charset="0"/>
                <a:ea typeface="ＭＳ Ｐゴシック" charset="0"/>
              </a:rPr>
              <a:t>2- Transplantation, which has been clearly shown to be the best treatment option</a:t>
            </a:r>
          </a:p>
          <a:p>
            <a:pPr eaLnBrk="1" hangingPunct="1">
              <a:defRPr/>
            </a:pPr>
            <a:r>
              <a:rPr lang="en-US">
                <a:latin typeface="Times New Roman" charset="0"/>
                <a:ea typeface="ＭＳ Ｐゴシック" charset="0"/>
              </a:rPr>
              <a:t>3- or no renal replacement therapy leading to a certain death over time (an average of 10 to 90 days). </a:t>
            </a:r>
          </a:p>
          <a:p>
            <a:pPr eaLnBrk="1" hangingPunct="1">
              <a:defRPr/>
            </a:pPr>
            <a:r>
              <a:rPr lang="en-US">
                <a:latin typeface="Times New Roman" charset="0"/>
                <a:ea typeface="ＭＳ Ｐゴシック" charset="0"/>
              </a:rPr>
              <a:t>The relationship between the different renal replacement options is illustrated in this figure. Patients can start either PD or HD and switch to either modalities then receive a kidney transplant or they can also receive a pre-emptive kidney transplant.</a:t>
            </a:r>
          </a:p>
        </p:txBody>
      </p:sp>
    </p:spTree>
    <p:extLst>
      <p:ext uri="{BB962C8B-B14F-4D97-AF65-F5344CB8AC3E}">
        <p14:creationId xmlns:p14="http://schemas.microsoft.com/office/powerpoint/2010/main" val="294922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3F690AD-4CA9-4273-8FC7-6388B8E19C5B}" type="slidenum">
              <a:rPr lang="en-US" altLang="en-US" sz="1200"/>
              <a:pPr eaLnBrk="1" hangingPunct="1"/>
              <a:t>9</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Times New Roman" charset="0"/>
                <a:ea typeface="ＭＳ Ｐゴシック" charset="0"/>
              </a:rPr>
              <a:t>They have to choose between hemodialysis and </a:t>
            </a:r>
            <a:endParaRPr lang="en-US" dirty="0" smtClean="0">
              <a:latin typeface="Times New Roman" charset="0"/>
              <a:ea typeface="ＭＳ Ｐゴシック" charset="0"/>
            </a:endParaRPr>
          </a:p>
          <a:p>
            <a:pPr eaLnBrk="1" hangingPunct="1">
              <a:defRPr/>
            </a:pPr>
            <a:r>
              <a:rPr lang="en-US" dirty="0" smtClean="0">
                <a:latin typeface="Times New Roman" charset="0"/>
                <a:ea typeface="ＭＳ Ｐゴシック" charset="0"/>
              </a:rPr>
              <a:t>peritoneal </a:t>
            </a:r>
            <a:r>
              <a:rPr lang="en-US" dirty="0">
                <a:latin typeface="Times New Roman" charset="0"/>
                <a:ea typeface="ＭＳ Ｐゴシック" charset="0"/>
              </a:rPr>
              <a:t>dialysis. </a:t>
            </a:r>
            <a:endParaRPr lang="en-US" dirty="0" smtClean="0">
              <a:latin typeface="Times New Roman" charset="0"/>
              <a:ea typeface="ＭＳ Ｐゴシック" charset="0"/>
            </a:endParaRPr>
          </a:p>
          <a:p>
            <a:pPr marL="171450" indent="-171450" eaLnBrk="1" hangingPunct="1">
              <a:buFontTx/>
              <a:buChar char="-"/>
              <a:defRPr/>
            </a:pPr>
            <a:r>
              <a:rPr lang="en-US" baseline="0" dirty="0" smtClean="0">
                <a:latin typeface="Times New Roman" charset="0"/>
                <a:ea typeface="ＭＳ Ｐゴシック" charset="0"/>
              </a:rPr>
              <a:t>Hemodialysis can be done at home with a machine that is smaller than the traditional in-hospital/outpatient clinic machine.</a:t>
            </a:r>
          </a:p>
          <a:p>
            <a:pPr marL="171450" indent="-171450" eaLnBrk="1" hangingPunct="1">
              <a:buFontTx/>
              <a:buChar char="-"/>
              <a:defRPr/>
            </a:pPr>
            <a:r>
              <a:rPr lang="en-US" baseline="0" dirty="0" smtClean="0">
                <a:latin typeface="Times New Roman" charset="0"/>
                <a:ea typeface="ＭＳ Ｐゴシック" charset="0"/>
              </a:rPr>
              <a:t>Peritoneal dialysis can either be done with a cycler or manually </a:t>
            </a:r>
            <a:endParaRPr lang="en-US" dirty="0">
              <a:latin typeface="Times New Roman" charset="0"/>
              <a:ea typeface="ＭＳ Ｐゴシック" charset="0"/>
            </a:endParaRPr>
          </a:p>
        </p:txBody>
      </p:sp>
    </p:spTree>
    <p:extLst>
      <p:ext uri="{BB962C8B-B14F-4D97-AF65-F5344CB8AC3E}">
        <p14:creationId xmlns:p14="http://schemas.microsoft.com/office/powerpoint/2010/main" val="424407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43A7C6-F530-4B2E-BF65-7795A454F4E8}" type="slidenum">
              <a:rPr lang="en-US" altLang="en-US" sz="1200"/>
              <a:pPr eaLnBrk="1" hangingPunct="1"/>
              <a:t>10</a:t>
            </a:fld>
            <a:endParaRPr lang="en-US"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eaLnBrk="1" hangingPunct="1">
              <a:buFontTx/>
              <a:buChar char="-"/>
              <a:defRPr/>
            </a:pPr>
            <a:r>
              <a:rPr lang="en-US" dirty="0" smtClean="0">
                <a:latin typeface="Times New Roman" charset="0"/>
                <a:ea typeface="ＭＳ Ｐゴシック" charset="0"/>
              </a:rPr>
              <a:t>Of</a:t>
            </a:r>
            <a:r>
              <a:rPr lang="en-US" baseline="0" dirty="0" smtClean="0">
                <a:latin typeface="Times New Roman" charset="0"/>
                <a:ea typeface="ＭＳ Ｐゴシック" charset="0"/>
              </a:rPr>
              <a:t> note, peritoneal dialysis is cheaper than HD</a:t>
            </a:r>
          </a:p>
          <a:p>
            <a:pPr marL="171450" indent="-171450" eaLnBrk="1" hangingPunct="1">
              <a:buFontTx/>
              <a:buChar char="-"/>
              <a:defRPr/>
            </a:pPr>
            <a:r>
              <a:rPr lang="en-US" baseline="0" dirty="0" smtClean="0">
                <a:latin typeface="Times New Roman" charset="0"/>
                <a:ea typeface="ＭＳ Ｐゴシック" charset="0"/>
              </a:rPr>
              <a:t>Transplant should always be the gold standard for RRT</a:t>
            </a:r>
            <a:endParaRPr lang="en-US" dirty="0">
              <a:latin typeface="Times New Roman" charset="0"/>
              <a:ea typeface="ＭＳ Ｐゴシック" charset="0"/>
            </a:endParaRPr>
          </a:p>
        </p:txBody>
      </p:sp>
    </p:spTree>
    <p:extLst>
      <p:ext uri="{BB962C8B-B14F-4D97-AF65-F5344CB8AC3E}">
        <p14:creationId xmlns:p14="http://schemas.microsoft.com/office/powerpoint/2010/main" val="234451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1731" indent="-281435" eaLnBrk="0" hangingPunct="0">
              <a:defRPr sz="2400">
                <a:solidFill>
                  <a:schemeClr val="tx1"/>
                </a:solidFill>
                <a:latin typeface="Times New Roman" pitchFamily="18" charset="0"/>
                <a:ea typeface="MS PGothic" pitchFamily="34" charset="-128"/>
              </a:defRPr>
            </a:lvl2pPr>
            <a:lvl3pPr marL="1125741" indent="-225148" eaLnBrk="0" hangingPunct="0">
              <a:defRPr sz="2400">
                <a:solidFill>
                  <a:schemeClr val="tx1"/>
                </a:solidFill>
                <a:latin typeface="Times New Roman" pitchFamily="18" charset="0"/>
                <a:ea typeface="MS PGothic" pitchFamily="34" charset="-128"/>
              </a:defRPr>
            </a:lvl3pPr>
            <a:lvl4pPr marL="1576037" indent="-225148" eaLnBrk="0" hangingPunct="0">
              <a:defRPr sz="2400">
                <a:solidFill>
                  <a:schemeClr val="tx1"/>
                </a:solidFill>
                <a:latin typeface="Times New Roman" pitchFamily="18" charset="0"/>
                <a:ea typeface="MS PGothic" pitchFamily="34" charset="-128"/>
              </a:defRPr>
            </a:lvl4pPr>
            <a:lvl5pPr marL="2026333" indent="-225148" eaLnBrk="0" hangingPunct="0">
              <a:defRPr sz="2400">
                <a:solidFill>
                  <a:schemeClr val="tx1"/>
                </a:solidFill>
                <a:latin typeface="Times New Roman" pitchFamily="18" charset="0"/>
                <a:ea typeface="MS PGothic" pitchFamily="34" charset="-128"/>
              </a:defRPr>
            </a:lvl5pPr>
            <a:lvl6pPr marL="2476630"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26926"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77222"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27518" indent="-225148"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0199F5B-04BD-4447-B1D5-73F9E5AA4D8B}" type="slidenum">
              <a:rPr lang="en-GB" altLang="en-US" sz="1200">
                <a:solidFill>
                  <a:srgbClr val="000000"/>
                </a:solidFill>
                <a:latin typeface="Arial" pitchFamily="34" charset="0"/>
              </a:rPr>
              <a:pPr eaLnBrk="1" hangingPunct="1"/>
              <a:t>12</a:t>
            </a:fld>
            <a:endParaRPr lang="en-GB" altLang="en-US" sz="1200">
              <a:solidFill>
                <a:srgbClr val="000000"/>
              </a:solidFill>
              <a:latin typeface="Arial" pitchFamily="34" charset="0"/>
            </a:endParaRPr>
          </a:p>
        </p:txBody>
      </p:sp>
      <p:sp>
        <p:nvSpPr>
          <p:cNvPr id="150531" name="Rectangle 2"/>
          <p:cNvSpPr>
            <a:spLocks noChangeArrowheads="1"/>
          </p:cNvSpPr>
          <p:nvPr/>
        </p:nvSpPr>
        <p:spPr bwMode="auto">
          <a:xfrm>
            <a:off x="3885581" y="1"/>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770" tIns="45886" rIns="91770" bIns="45886" anchor="ctr"/>
          <a:lstStyle/>
          <a:p>
            <a:pPr algn="l">
              <a:defRPr/>
            </a:pPr>
            <a:endParaRPr lang="en-US" sz="1600">
              <a:solidFill>
                <a:srgbClr val="000000"/>
              </a:solidFill>
              <a:latin typeface="Arial" charset="0"/>
              <a:ea typeface="ＭＳ Ｐゴシック" charset="0"/>
            </a:endParaRPr>
          </a:p>
        </p:txBody>
      </p:sp>
      <p:sp>
        <p:nvSpPr>
          <p:cNvPr id="150532" name="Rectangle 3"/>
          <p:cNvSpPr>
            <a:spLocks noChangeArrowheads="1"/>
          </p:cNvSpPr>
          <p:nvPr/>
        </p:nvSpPr>
        <p:spPr bwMode="auto">
          <a:xfrm>
            <a:off x="3" y="8831264"/>
            <a:ext cx="2972421"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770" tIns="45886" rIns="91770" bIns="45886" anchor="ctr"/>
          <a:lstStyle/>
          <a:p>
            <a:pPr algn="l">
              <a:defRPr/>
            </a:pPr>
            <a:endParaRPr lang="en-US" sz="1600">
              <a:solidFill>
                <a:srgbClr val="000000"/>
              </a:solidFill>
              <a:latin typeface="Arial" charset="0"/>
              <a:ea typeface="ＭＳ Ｐゴシック" charset="0"/>
            </a:endParaRPr>
          </a:p>
        </p:txBody>
      </p:sp>
      <p:sp>
        <p:nvSpPr>
          <p:cNvPr id="150533" name="Rectangle 4"/>
          <p:cNvSpPr>
            <a:spLocks noChangeArrowheads="1"/>
          </p:cNvSpPr>
          <p:nvPr/>
        </p:nvSpPr>
        <p:spPr bwMode="auto">
          <a:xfrm>
            <a:off x="3" y="1"/>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770" tIns="45886" rIns="91770" bIns="45886" anchor="ctr"/>
          <a:lstStyle/>
          <a:p>
            <a:pPr algn="l">
              <a:defRPr/>
            </a:pPr>
            <a:endParaRPr lang="en-US" sz="1600">
              <a:solidFill>
                <a:srgbClr val="000000"/>
              </a:solidFill>
              <a:latin typeface="Arial" charset="0"/>
              <a:ea typeface="ＭＳ Ｐゴシック" charset="0"/>
            </a:endParaRPr>
          </a:p>
        </p:txBody>
      </p:sp>
      <p:sp>
        <p:nvSpPr>
          <p:cNvPr id="150534" name="Rectangle 5"/>
          <p:cNvSpPr>
            <a:spLocks noGrp="1" noRot="1" noChangeAspect="1" noChangeArrowheads="1" noTextEdit="1"/>
          </p:cNvSpPr>
          <p:nvPr>
            <p:ph type="sldImg"/>
          </p:nvPr>
        </p:nvSpPr>
        <p:spPr>
          <a:xfrm>
            <a:off x="1106488" y="309563"/>
            <a:ext cx="4645025" cy="3484562"/>
          </a:xfrm>
          <a:ln w="12700" cap="flat">
            <a:solidFill>
              <a:schemeClr val="tx1"/>
            </a:solidFill>
          </a:ln>
        </p:spPr>
      </p:sp>
      <p:sp>
        <p:nvSpPr>
          <p:cNvPr id="2" name="Rectangle 6"/>
          <p:cNvSpPr>
            <a:spLocks noGrp="1" noChangeArrowheads="1"/>
          </p:cNvSpPr>
          <p:nvPr>
            <p:ph type="body" idx="1"/>
          </p:nvPr>
        </p:nvSpPr>
        <p:spPr>
          <a:xfrm>
            <a:off x="745436" y="4029076"/>
            <a:ext cx="5626480" cy="48021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810" tIns="44609" rIns="90810" bIns="44609"/>
          <a:lstStyle/>
          <a:p>
            <a:pPr marL="1030366" lvl="3">
              <a:spcBef>
                <a:spcPct val="15000"/>
              </a:spcBef>
            </a:pPr>
            <a:endParaRPr lang="en-US" altLang="en-US" dirty="0" smtClean="0">
              <a:solidFill>
                <a:schemeClr val="tx2"/>
              </a:solidFill>
            </a:endParaRPr>
          </a:p>
        </p:txBody>
      </p:sp>
    </p:spTree>
    <p:extLst>
      <p:ext uri="{BB962C8B-B14F-4D97-AF65-F5344CB8AC3E}">
        <p14:creationId xmlns:p14="http://schemas.microsoft.com/office/powerpoint/2010/main" val="93377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914400"/>
            <a:ext cx="5181600" cy="2362199"/>
          </a:xfrm>
        </p:spPr>
        <p:txBody>
          <a:bodyPr anchor="b" anchorCtr="0"/>
          <a:lstStyle>
            <a:lvl1pPr algn="l">
              <a:defRPr>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3276600" y="3886200"/>
            <a:ext cx="5181600" cy="1905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userDrawn="1"/>
        </p:nvSpPr>
        <p:spPr>
          <a:xfrm>
            <a:off x="0" y="0"/>
            <a:ext cx="9144000" cy="381000"/>
          </a:xfrm>
          <a:prstGeom prst="rect">
            <a:avLst/>
          </a:prstGeom>
          <a:solidFill>
            <a:srgbClr val="F16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09600" y="3505200"/>
            <a:ext cx="7772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304800" y="5791200"/>
            <a:ext cx="990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2743200" y="914400"/>
            <a:ext cx="0" cy="5486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914400"/>
            <a:ext cx="1723450" cy="2237207"/>
          </a:xfrm>
          <a:prstGeom prst="rect">
            <a:avLst/>
          </a:prstGeom>
        </p:spPr>
      </p:pic>
    </p:spTree>
    <p:extLst>
      <p:ext uri="{BB962C8B-B14F-4D97-AF65-F5344CB8AC3E}">
        <p14:creationId xmlns:p14="http://schemas.microsoft.com/office/powerpoint/2010/main" val="181755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4800600"/>
            <a:ext cx="5486400" cy="566738"/>
          </a:xfrm>
        </p:spPr>
        <p:txBody>
          <a:bodyPr anchor="t" anchorCtr="0"/>
          <a:lstStyle>
            <a:lvl1pPr algn="l">
              <a:defRPr sz="2000" b="0">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76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164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nchorCtr="0">
            <a:normAutofit/>
          </a:bodyPr>
          <a:lstStyle>
            <a:lvl1pPr>
              <a:defRPr sz="400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0"/>
            <a:ext cx="7848600" cy="4190999"/>
          </a:xfrm>
        </p:spPr>
        <p:txBody>
          <a:bodyPr t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749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262187"/>
            <a:ext cx="7772400" cy="1362075"/>
          </a:xfrm>
        </p:spPr>
        <p:txBody>
          <a:bodyPr anchor="t"/>
          <a:lstStyle>
            <a:lvl1pPr algn="l">
              <a:defRPr sz="4000" b="0" cap="none">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762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2433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40889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5220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lgn="l">
              <a:defRPr/>
            </a:lvl1pPr>
          </a:lstStyle>
          <a:p>
            <a:endParaRPr lang="en-US" dirty="0"/>
          </a:p>
        </p:txBody>
      </p:sp>
      <p:sp>
        <p:nvSpPr>
          <p:cNvPr id="5" name="Slide Number Placeholder 4"/>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97194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0" y="381000"/>
            <a:ext cx="9144000" cy="6477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sz="4000">
                <a:solidFill>
                  <a:schemeClr val="bg1"/>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46367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endParaRPr lang="en-US" dirty="0"/>
          </a:p>
        </p:txBody>
      </p:sp>
      <p:sp>
        <p:nvSpPr>
          <p:cNvPr id="4" name="Slide Number Placeholder 3"/>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40289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380999"/>
            <a:ext cx="5111750" cy="54102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26875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84238"/>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90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76400" y="6400800"/>
            <a:ext cx="6248400"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001000" y="6400800"/>
            <a:ext cx="685800" cy="4572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12</a:t>
            </a:r>
            <a:endParaRPr lang="en-US" dirty="0"/>
          </a:p>
        </p:txBody>
      </p:sp>
      <p:sp>
        <p:nvSpPr>
          <p:cNvPr id="7" name="Rectangle 6"/>
          <p:cNvSpPr/>
          <p:nvPr/>
        </p:nvSpPr>
        <p:spPr>
          <a:xfrm>
            <a:off x="0" y="0"/>
            <a:ext cx="9144000" cy="381000"/>
          </a:xfrm>
          <a:prstGeom prst="rect">
            <a:avLst/>
          </a:prstGeom>
          <a:solidFill>
            <a:srgbClr val="F16025"/>
          </a:solidFill>
          <a:ln>
            <a:solidFill>
              <a:srgbClr val="F16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213" y="5884161"/>
            <a:ext cx="632801" cy="821439"/>
          </a:xfrm>
          <a:prstGeom prst="rect">
            <a:avLst/>
          </a:prstGeom>
        </p:spPr>
      </p:pic>
    </p:spTree>
    <p:extLst>
      <p:ext uri="{BB962C8B-B14F-4D97-AF65-F5344CB8AC3E}">
        <p14:creationId xmlns:p14="http://schemas.microsoft.com/office/powerpoint/2010/main" val="11147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F16025"/>
        </a:buClr>
        <a:buSzPct val="125000"/>
        <a:buFont typeface="Segoe UI"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16025"/>
        </a:buClr>
        <a:buSzPct val="75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imgres?imgurl=http://www.xxxxx.dircon.co.uk/renalweb/imstaff/line.jpg&amp;imgrefurl=http://www.xxxxx.dircon.co.uk/renalweb/hdjpu.htm&amp;h=366&amp;w=410&amp;sz=16&amp;hl=en&amp;start=1&amp;tbnid=UH1MLVJHbfQg4M:&amp;tbnh=112&amp;tbnw=125&amp;prev=/images?q%3Ddialysis%2Bcatheter%26gbv%3D2%26svnum%3D10%26hl%3D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hyperlink" Target="http://www.usrds.org/" TargetMode="External"/><Relationship Id="rId7" Type="http://schemas.openxmlformats.org/officeDocument/2006/relationships/hyperlink" Target="http://www.unos.org/" TargetMode="External"/><Relationship Id="rId2" Type="http://schemas.openxmlformats.org/officeDocument/2006/relationships/hyperlink" Target="http://www.kidney.org/" TargetMode="External"/><Relationship Id="rId1" Type="http://schemas.openxmlformats.org/officeDocument/2006/relationships/slideLayout" Target="../slideLayouts/slideLayout8.xml"/><Relationship Id="rId6" Type="http://schemas.openxmlformats.org/officeDocument/2006/relationships/hyperlink" Target="http://optn.transplant.hrsa.gov/" TargetMode="External"/><Relationship Id="rId5" Type="http://schemas.openxmlformats.org/officeDocument/2006/relationships/hyperlink" Target="http://www.dopps.org/" TargetMode="External"/><Relationship Id="rId4" Type="http://schemas.openxmlformats.org/officeDocument/2006/relationships/hyperlink" Target="http://nccd.cdc.gov/ck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Renal Replacement Therapy: What the PCP Needs to Know</a:t>
            </a:r>
            <a:endParaRPr lang="en-US" sz="3000" dirty="0">
              <a:solidFill>
                <a:schemeClr val="tx2"/>
              </a:solidFill>
            </a:endParaRPr>
          </a:p>
        </p:txBody>
      </p:sp>
      <p:sp>
        <p:nvSpPr>
          <p:cNvPr id="3" name="Subtitle 2"/>
          <p:cNvSpPr>
            <a:spLocks noGrp="1"/>
          </p:cNvSpPr>
          <p:nvPr>
            <p:ph type="subTitle" idx="1"/>
          </p:nvPr>
        </p:nvSpPr>
        <p:spPr/>
        <p:txBody>
          <a:bodyPr/>
          <a:lstStyle/>
          <a:p>
            <a:endParaRPr lang="en-US" sz="2000" dirty="0"/>
          </a:p>
        </p:txBody>
      </p:sp>
      <p:sp>
        <p:nvSpPr>
          <p:cNvPr id="5" name="TextBox 4"/>
          <p:cNvSpPr txBox="1"/>
          <p:nvPr/>
        </p:nvSpPr>
        <p:spPr>
          <a:xfrm>
            <a:off x="3296742" y="5142939"/>
            <a:ext cx="5179162" cy="694944"/>
          </a:xfrm>
          <a:prstGeom prst="rect">
            <a:avLst/>
          </a:prstGeom>
        </p:spPr>
        <p:txBody>
          <a:bodyPr vert="horz" lIns="0" tIns="137160" rIns="0" bIns="45720" rtlCol="0">
            <a:noAutofit/>
          </a:bodyPr>
          <a:lstStyle>
            <a:lvl1pPr lvl="0" indent="0">
              <a:lnSpc>
                <a:spcPct val="90000"/>
              </a:lnSpc>
              <a:spcBef>
                <a:spcPts val="0"/>
              </a:spcBef>
              <a:buClr>
                <a:schemeClr val="tx2"/>
              </a:buClr>
              <a:buSzPct val="120000"/>
              <a:buFont typeface="Arial" pitchFamily="34" charset="0"/>
              <a:buNone/>
              <a:defRPr lang="en-US" smtClean="0">
                <a:solidFill>
                  <a:schemeClr val="accent5"/>
                </a:solidFill>
              </a:defRPr>
            </a:lvl1pPr>
            <a:lvl2pPr marL="800100" indent="-228600">
              <a:lnSpc>
                <a:spcPct val="90000"/>
              </a:lnSpc>
              <a:spcBef>
                <a:spcPts val="600"/>
              </a:spcBef>
              <a:buClr>
                <a:schemeClr val="accent5"/>
              </a:buClr>
              <a:buSzPct val="120000"/>
              <a:buFont typeface="Arial" pitchFamily="34" charset="0"/>
              <a:buChar char="•"/>
              <a:defRPr lang="en-US" sz="2800" smtClean="0"/>
            </a:lvl2pPr>
            <a:lvl3pPr marL="1143000" indent="-228600">
              <a:lnSpc>
                <a:spcPct val="90000"/>
              </a:lnSpc>
              <a:spcBef>
                <a:spcPts val="600"/>
              </a:spcBef>
              <a:buClr>
                <a:schemeClr val="accent5"/>
              </a:buClr>
              <a:buFont typeface="Arial" pitchFamily="34" charset="0"/>
              <a:buChar char="•"/>
              <a:defRPr lang="en-US" sz="2800" smtClean="0"/>
            </a:lvl3pPr>
            <a:lvl4pPr marL="1600200" indent="-228600">
              <a:lnSpc>
                <a:spcPct val="90000"/>
              </a:lnSpc>
              <a:spcBef>
                <a:spcPts val="600"/>
              </a:spcBef>
              <a:buClr>
                <a:schemeClr val="accent5"/>
              </a:buClr>
              <a:buFont typeface="Arial" pitchFamily="34" charset="0"/>
              <a:buChar char="•"/>
              <a:defRPr lang="en-US" sz="2800" smtClean="0"/>
            </a:lvl4pPr>
            <a:lvl5pPr marL="2057400" indent="-228600">
              <a:lnSpc>
                <a:spcPct val="90000"/>
              </a:lnSpc>
              <a:spcBef>
                <a:spcPts val="600"/>
              </a:spcBef>
              <a:buClr>
                <a:schemeClr val="accent5"/>
              </a:buClr>
              <a:buFont typeface="Arial" pitchFamily="34" charset="0"/>
              <a:buChar char="•"/>
              <a:defRPr lang="en-US" sz="2800" dirty="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buClr>
                <a:srgbClr val="F16025"/>
              </a:buClr>
              <a:buSzPct val="125000"/>
            </a:pPr>
            <a:endParaRPr lang="en-US" sz="2000" dirty="0">
              <a:solidFill>
                <a:schemeClr val="tx2"/>
              </a:solidFill>
            </a:endParaRPr>
          </a:p>
        </p:txBody>
      </p:sp>
      <p:sp>
        <p:nvSpPr>
          <p:cNvPr id="6" name="Footer Placeholder 3"/>
          <p:cNvSpPr>
            <a:spLocks noGrp="1"/>
          </p:cNvSpPr>
          <p:nvPr>
            <p:ph type="ftr" sz="quarter" idx="4294967295"/>
          </p:nvPr>
        </p:nvSpPr>
        <p:spPr>
          <a:xfrm>
            <a:off x="690471" y="5176394"/>
            <a:ext cx="1430162" cy="669921"/>
          </a:xfrm>
          <a:prstGeom prst="rect">
            <a:avLst/>
          </a:prstGeom>
        </p:spPr>
        <p:txBody>
          <a:bodyPr/>
          <a:lstStyle/>
          <a:p>
            <a:pPr algn="l"/>
            <a:endParaRPr lang="en-US" dirty="0"/>
          </a:p>
        </p:txBody>
      </p:sp>
    </p:spTree>
    <p:extLst>
      <p:ext uri="{BB962C8B-B14F-4D97-AF65-F5344CB8AC3E}">
        <p14:creationId xmlns:p14="http://schemas.microsoft.com/office/powerpoint/2010/main" val="5891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26"/>
          <p:cNvSpPr>
            <a:spLocks noGrp="1" noChangeArrowheads="1"/>
          </p:cNvSpPr>
          <p:nvPr>
            <p:ph type="title"/>
          </p:nvPr>
        </p:nvSpPr>
        <p:spPr>
          <a:xfrm>
            <a:off x="312234" y="425605"/>
            <a:ext cx="7846326" cy="838200"/>
          </a:xfrm>
        </p:spPr>
        <p:txBody>
          <a:bodyPr>
            <a:normAutofit fontScale="90000"/>
          </a:bodyPr>
          <a:lstStyle/>
          <a:p>
            <a:pPr eaLnBrk="1" hangingPunct="1"/>
            <a:r>
              <a:rPr lang="en-US" altLang="en-US" dirty="0"/>
              <a:t>Incident Patient Counts (USRDS)</a:t>
            </a:r>
            <a:br>
              <a:rPr lang="en-US" altLang="en-US" dirty="0"/>
            </a:br>
            <a:r>
              <a:rPr lang="en-US" altLang="en-US" dirty="0"/>
              <a:t>by 1st Modality </a:t>
            </a:r>
          </a:p>
        </p:txBody>
      </p:sp>
      <p:sp>
        <p:nvSpPr>
          <p:cNvPr id="46084" name="Text Box 2053"/>
          <p:cNvSpPr txBox="1">
            <a:spLocks noChangeArrowheads="1"/>
          </p:cNvSpPr>
          <p:nvPr/>
        </p:nvSpPr>
        <p:spPr bwMode="auto">
          <a:xfrm>
            <a:off x="7680626" y="6473013"/>
            <a:ext cx="1463374"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a:defRPr sz="2000">
                <a:solidFill>
                  <a:schemeClr val="tx1"/>
                </a:solidFill>
                <a:latin typeface="Times New Roman" charset="0"/>
                <a:ea typeface="ＭＳ Ｐゴシック" charset="0"/>
              </a:defRPr>
            </a:lvl6pPr>
            <a:lvl7pPr marL="2971800" indent="-228600">
              <a:defRPr sz="2000">
                <a:solidFill>
                  <a:schemeClr val="tx1"/>
                </a:solidFill>
                <a:latin typeface="Times New Roman" charset="0"/>
                <a:ea typeface="ＭＳ Ｐゴシック" charset="0"/>
              </a:defRPr>
            </a:lvl7pPr>
            <a:lvl8pPr marL="3429000" indent="-228600">
              <a:defRPr sz="2000">
                <a:solidFill>
                  <a:schemeClr val="tx1"/>
                </a:solidFill>
                <a:latin typeface="Times New Roman" charset="0"/>
                <a:ea typeface="ＭＳ Ｐゴシック" charset="0"/>
              </a:defRPr>
            </a:lvl8pPr>
            <a:lvl9pPr marL="3886200" indent="-228600">
              <a:defRPr sz="2000">
                <a:solidFill>
                  <a:schemeClr val="tx1"/>
                </a:solidFill>
                <a:latin typeface="Times New Roman" charset="0"/>
                <a:ea typeface="ＭＳ Ｐゴシック" charset="0"/>
              </a:defRPr>
            </a:lvl9pPr>
          </a:lstStyle>
          <a:p>
            <a:pPr>
              <a:defRPr/>
            </a:pPr>
            <a:r>
              <a:rPr lang="en-US" sz="1200" dirty="0" smtClean="0">
                <a:latin typeface="Arial" charset="0"/>
              </a:rPr>
              <a:t>USRDS 2013 ADR</a:t>
            </a:r>
          </a:p>
        </p:txBody>
      </p:sp>
      <p:pic>
        <p:nvPicPr>
          <p:cNvPr id="143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52" y="1790514"/>
            <a:ext cx="5538697" cy="400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9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noAutofit/>
          </a:bodyPr>
          <a:lstStyle/>
          <a:p>
            <a:r>
              <a:rPr lang="en-US" sz="3500" dirty="0" smtClean="0"/>
              <a:t>Total Medicare ESRD </a:t>
            </a:r>
            <a:br>
              <a:rPr lang="en-US" sz="3500" dirty="0" smtClean="0"/>
            </a:br>
            <a:r>
              <a:rPr lang="en-US" sz="3500" dirty="0" smtClean="0"/>
              <a:t>expenditures, by modality</a:t>
            </a:r>
            <a:endParaRPr lang="en-US" sz="3500" dirty="0"/>
          </a:p>
        </p:txBody>
      </p:sp>
      <p:sp>
        <p:nvSpPr>
          <p:cNvPr id="5" name="Text Box 20"/>
          <p:cNvSpPr txBox="1">
            <a:spLocks noChangeArrowheads="1"/>
          </p:cNvSpPr>
          <p:nvPr/>
        </p:nvSpPr>
        <p:spPr bwMode="auto">
          <a:xfrm>
            <a:off x="1295400" y="5410200"/>
            <a:ext cx="4086571" cy="435437"/>
          </a:xfrm>
          <a:prstGeom prst="rect">
            <a:avLst/>
          </a:prstGeom>
          <a:noFill/>
          <a:ln w="28575">
            <a:noFill/>
            <a:miter lim="800000"/>
            <a:headEnd/>
            <a:tailEnd/>
          </a:ln>
        </p:spPr>
        <p:txBody>
          <a:bodyPr lIns="0" rIns="0" anchor="b"/>
          <a:lstStyle/>
          <a:p>
            <a:pPr>
              <a:spcBef>
                <a:spcPct val="20000"/>
              </a:spcBef>
            </a:pPr>
            <a:r>
              <a:rPr lang="en-US" sz="1400" dirty="0" smtClean="0"/>
              <a:t>Period prevalent ESRD patients.</a:t>
            </a:r>
            <a:endParaRPr lang="en-US" sz="1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577" y="1828800"/>
            <a:ext cx="6798423" cy="3505200"/>
          </a:xfrm>
          <a:prstGeom prst="rect">
            <a:avLst/>
          </a:prstGeom>
        </p:spPr>
      </p:pic>
      <p:sp>
        <p:nvSpPr>
          <p:cNvPr id="6" name="Text Box 2053"/>
          <p:cNvSpPr txBox="1">
            <a:spLocks noChangeArrowheads="1"/>
          </p:cNvSpPr>
          <p:nvPr/>
        </p:nvSpPr>
        <p:spPr bwMode="auto">
          <a:xfrm>
            <a:off x="7680626" y="6473013"/>
            <a:ext cx="1463374"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a:defRPr sz="2000">
                <a:solidFill>
                  <a:schemeClr val="tx1"/>
                </a:solidFill>
                <a:latin typeface="Times New Roman" charset="0"/>
                <a:ea typeface="ＭＳ Ｐゴシック" charset="0"/>
              </a:defRPr>
            </a:lvl6pPr>
            <a:lvl7pPr marL="2971800" indent="-228600">
              <a:defRPr sz="2000">
                <a:solidFill>
                  <a:schemeClr val="tx1"/>
                </a:solidFill>
                <a:latin typeface="Times New Roman" charset="0"/>
                <a:ea typeface="ＭＳ Ｐゴシック" charset="0"/>
              </a:defRPr>
            </a:lvl7pPr>
            <a:lvl8pPr marL="3429000" indent="-228600">
              <a:defRPr sz="2000">
                <a:solidFill>
                  <a:schemeClr val="tx1"/>
                </a:solidFill>
                <a:latin typeface="Times New Roman" charset="0"/>
                <a:ea typeface="ＭＳ Ｐゴシック" charset="0"/>
              </a:defRPr>
            </a:lvl8pPr>
            <a:lvl9pPr marL="3886200" indent="-228600">
              <a:defRPr sz="2000">
                <a:solidFill>
                  <a:schemeClr val="tx1"/>
                </a:solidFill>
                <a:latin typeface="Times New Roman" charset="0"/>
                <a:ea typeface="ＭＳ Ｐゴシック" charset="0"/>
              </a:defRPr>
            </a:lvl9pPr>
          </a:lstStyle>
          <a:p>
            <a:pPr>
              <a:defRPr/>
            </a:pPr>
            <a:r>
              <a:rPr lang="en-US" sz="1200" dirty="0" smtClean="0">
                <a:latin typeface="Arial" charset="0"/>
              </a:rPr>
              <a:t>USRDS 2013 ADR</a:t>
            </a:r>
          </a:p>
        </p:txBody>
      </p:sp>
    </p:spTree>
    <p:extLst>
      <p:ext uri="{BB962C8B-B14F-4D97-AF65-F5344CB8AC3E}">
        <p14:creationId xmlns:p14="http://schemas.microsoft.com/office/powerpoint/2010/main" val="390389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sz="1600">
              <a:solidFill>
                <a:srgbClr val="FFFFFF"/>
              </a:solidFill>
              <a:latin typeface="Arial" charset="0"/>
              <a:ea typeface="ＭＳ Ｐゴシック" charset="0"/>
            </a:endParaRPr>
          </a:p>
        </p:txBody>
      </p:sp>
      <p:sp>
        <p:nvSpPr>
          <p:cNvPr id="1113091" name="Rectangle 3"/>
          <p:cNvSpPr>
            <a:spLocks noGrp="1" noChangeArrowheads="1"/>
          </p:cNvSpPr>
          <p:nvPr>
            <p:ph type="body" idx="1"/>
          </p:nvPr>
        </p:nvSpPr>
        <p:spPr>
          <a:xfrm>
            <a:off x="533400" y="1537034"/>
            <a:ext cx="8342971" cy="4787566"/>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tabLst>
                <a:tab pos="5829300" algn="l"/>
              </a:tabLst>
              <a:defRPr/>
            </a:pPr>
            <a:r>
              <a:rPr lang="en-US" sz="2400" b="0" dirty="0" smtClean="0"/>
              <a:t>Refer patients early, when </a:t>
            </a:r>
            <a:r>
              <a:rPr lang="en-US" sz="2400" b="0" dirty="0" err="1" smtClean="0"/>
              <a:t>eGFR</a:t>
            </a:r>
            <a:r>
              <a:rPr lang="en-US" sz="2400" b="0" dirty="0" smtClean="0"/>
              <a:t> &lt; 30 ml/min/1.73 m</a:t>
            </a:r>
            <a:r>
              <a:rPr lang="en-US" sz="2400" b="0" baseline="30000" dirty="0" smtClean="0"/>
              <a:t>2</a:t>
            </a:r>
          </a:p>
          <a:p>
            <a:pPr>
              <a:lnSpc>
                <a:spcPct val="90000"/>
              </a:lnSpc>
              <a:tabLst>
                <a:tab pos="5829300" algn="l"/>
              </a:tabLst>
              <a:defRPr/>
            </a:pPr>
            <a:r>
              <a:rPr lang="en-US" sz="2400" b="0" dirty="0" smtClean="0"/>
              <a:t>Education about types of renal replacement therapy:</a:t>
            </a:r>
          </a:p>
          <a:p>
            <a:pPr lvl="1">
              <a:lnSpc>
                <a:spcPct val="90000"/>
              </a:lnSpc>
              <a:tabLst>
                <a:tab pos="5829300" algn="l"/>
              </a:tabLst>
              <a:defRPr/>
            </a:pPr>
            <a:r>
              <a:rPr lang="en-US" sz="2400" b="0" dirty="0" smtClean="0">
                <a:ea typeface="ＭＳ Ｐゴシック" charset="0"/>
              </a:rPr>
              <a:t>Hemodialysis (vascular access +++)</a:t>
            </a:r>
          </a:p>
          <a:p>
            <a:pPr lvl="1">
              <a:lnSpc>
                <a:spcPct val="90000"/>
              </a:lnSpc>
              <a:tabLst>
                <a:tab pos="5829300" algn="l"/>
              </a:tabLst>
              <a:defRPr/>
            </a:pPr>
            <a:r>
              <a:rPr lang="en-US" sz="2400" b="0" dirty="0" smtClean="0">
                <a:ea typeface="ＭＳ Ｐゴシック" charset="0"/>
              </a:rPr>
              <a:t>Peritoneal Dialysis (QOL advantage +++)</a:t>
            </a:r>
          </a:p>
          <a:p>
            <a:pPr lvl="1">
              <a:lnSpc>
                <a:spcPct val="90000"/>
              </a:lnSpc>
              <a:tabLst>
                <a:tab pos="5829300" algn="l"/>
              </a:tabLst>
              <a:defRPr/>
            </a:pPr>
            <a:r>
              <a:rPr lang="en-US" sz="2400" b="0" dirty="0" smtClean="0">
                <a:ea typeface="ＭＳ Ｐゴシック" charset="0"/>
              </a:rPr>
              <a:t>Kidney Transplantation</a:t>
            </a:r>
          </a:p>
          <a:p>
            <a:pPr marL="1085850" lvl="2">
              <a:tabLst>
                <a:tab pos="5829300" algn="l"/>
              </a:tabLst>
              <a:defRPr/>
            </a:pPr>
            <a:r>
              <a:rPr lang="en-US" sz="2400" b="0" dirty="0" smtClean="0">
                <a:ea typeface="ＭＳ Ｐゴシック" charset="0"/>
              </a:rPr>
              <a:t>Refer when </a:t>
            </a:r>
            <a:r>
              <a:rPr lang="en-US" sz="2400" b="0" dirty="0" err="1" smtClean="0">
                <a:ea typeface="ＭＳ Ｐゴシック" charset="0"/>
              </a:rPr>
              <a:t>eGFR</a:t>
            </a:r>
            <a:r>
              <a:rPr lang="en-US" sz="2400" b="0" dirty="0" smtClean="0">
                <a:ea typeface="ＭＳ Ｐゴシック" charset="0"/>
              </a:rPr>
              <a:t> &lt; 20 </a:t>
            </a:r>
            <a:r>
              <a:rPr lang="en-US" sz="2400" dirty="0" smtClean="0"/>
              <a:t>ml/min/1.73 m</a:t>
            </a:r>
            <a:r>
              <a:rPr lang="en-US" sz="2400" baseline="30000" dirty="0" smtClean="0"/>
              <a:t>2</a:t>
            </a:r>
            <a:endParaRPr lang="en-US" sz="2400" baseline="30000" dirty="0"/>
          </a:p>
          <a:p>
            <a:pPr marL="1085850" lvl="2">
              <a:lnSpc>
                <a:spcPct val="90000"/>
              </a:lnSpc>
              <a:tabLst>
                <a:tab pos="5829300" algn="l"/>
              </a:tabLst>
              <a:defRPr/>
            </a:pPr>
            <a:r>
              <a:rPr lang="en-US" sz="2400" b="0" dirty="0" smtClean="0">
                <a:ea typeface="ＭＳ Ｐゴシック" charset="0"/>
              </a:rPr>
              <a:t>Living kidney transplant (family, friends)</a:t>
            </a:r>
          </a:p>
          <a:p>
            <a:pPr marL="1085850" lvl="2">
              <a:lnSpc>
                <a:spcPct val="90000"/>
              </a:lnSpc>
              <a:tabLst>
                <a:tab pos="5829300" algn="l"/>
              </a:tabLst>
              <a:defRPr/>
            </a:pPr>
            <a:r>
              <a:rPr lang="en-US" sz="2400" b="0" dirty="0" smtClean="0">
                <a:ea typeface="ＭＳ Ｐゴシック" charset="0"/>
              </a:rPr>
              <a:t>Build time on list before dialysis initiation</a:t>
            </a:r>
          </a:p>
          <a:p>
            <a:pPr marL="1085850" lvl="2">
              <a:lnSpc>
                <a:spcPct val="90000"/>
              </a:lnSpc>
              <a:tabLst>
                <a:tab pos="5829300" algn="l"/>
              </a:tabLst>
              <a:defRPr/>
            </a:pPr>
            <a:r>
              <a:rPr lang="en-US" sz="2400" b="0" dirty="0" smtClean="0">
                <a:ea typeface="ＭＳ Ｐゴシック" charset="0"/>
              </a:rPr>
              <a:t>Even transplant before dialysis initiation (pre-emptive)</a:t>
            </a:r>
          </a:p>
          <a:p>
            <a:pPr marL="171450">
              <a:tabLst>
                <a:tab pos="5829300" algn="l"/>
              </a:tabLst>
              <a:defRPr/>
            </a:pPr>
            <a:r>
              <a:rPr lang="en-US" sz="2400" dirty="0" smtClean="0"/>
              <a:t>No </a:t>
            </a:r>
            <a:r>
              <a:rPr lang="en-US" sz="2400" dirty="0"/>
              <a:t>PICC lines for patients with </a:t>
            </a:r>
            <a:r>
              <a:rPr lang="en-US" sz="2400" dirty="0" err="1"/>
              <a:t>eGFR</a:t>
            </a:r>
            <a:r>
              <a:rPr lang="en-US" sz="2400" dirty="0"/>
              <a:t> </a:t>
            </a:r>
            <a:r>
              <a:rPr lang="en-US" sz="2400" dirty="0" smtClean="0"/>
              <a:t>&lt; 45 mL/min/1.73m</a:t>
            </a:r>
            <a:r>
              <a:rPr lang="en-US" sz="2400" baseline="30000" dirty="0" smtClean="0"/>
              <a:t>2</a:t>
            </a:r>
            <a:endParaRPr lang="en-US" sz="2400" b="0" baseline="30000" dirty="0" smtClean="0">
              <a:ea typeface="ＭＳ Ｐゴシック" charset="0"/>
            </a:endParaRPr>
          </a:p>
          <a:p>
            <a:pPr>
              <a:lnSpc>
                <a:spcPct val="90000"/>
              </a:lnSpc>
              <a:tabLst>
                <a:tab pos="5829300" algn="l"/>
              </a:tabLst>
              <a:defRPr/>
            </a:pPr>
            <a:endParaRPr lang="en-US" sz="2000" dirty="0" smtClean="0">
              <a:ea typeface="+mn-ea"/>
              <a:sym typeface="Symbol" pitchFamily="18" charset="2"/>
            </a:endParaRPr>
          </a:p>
          <a:p>
            <a:pPr marL="1428750" lvl="3" algn="r">
              <a:lnSpc>
                <a:spcPct val="90000"/>
              </a:lnSpc>
              <a:buFontTx/>
              <a:buNone/>
              <a:tabLst>
                <a:tab pos="5829300" algn="l"/>
              </a:tabLst>
              <a:defRPr/>
            </a:pPr>
            <a:endParaRPr lang="en-US" baseline="30000" dirty="0" smtClean="0">
              <a:ea typeface="ＭＳ Ｐゴシック" charset="0"/>
            </a:endParaRPr>
          </a:p>
          <a:p>
            <a:pPr marL="1428750" lvl="3" algn="r">
              <a:lnSpc>
                <a:spcPct val="90000"/>
              </a:lnSpc>
              <a:buFontTx/>
              <a:buNone/>
              <a:tabLst>
                <a:tab pos="5829300" algn="l"/>
              </a:tabLst>
              <a:defRPr/>
            </a:pPr>
            <a:endParaRPr lang="en-US" b="0" baseline="30000" dirty="0" smtClean="0">
              <a:ea typeface="ＭＳ Ｐゴシック" charset="0"/>
            </a:endParaRPr>
          </a:p>
          <a:p>
            <a:pPr marL="1428750" lvl="3" algn="r">
              <a:lnSpc>
                <a:spcPct val="90000"/>
              </a:lnSpc>
              <a:buFontTx/>
              <a:buNone/>
              <a:tabLst>
                <a:tab pos="5829300" algn="l"/>
              </a:tabLst>
              <a:defRPr/>
            </a:pPr>
            <a:endParaRPr lang="en-US" b="0" baseline="30000" dirty="0" smtClean="0">
              <a:ea typeface="ＭＳ Ｐゴシック" charset="0"/>
            </a:endParaRPr>
          </a:p>
        </p:txBody>
      </p:sp>
      <p:sp>
        <p:nvSpPr>
          <p:cNvPr id="49156" name="Rectangle 4"/>
          <p:cNvSpPr>
            <a:spLocks noGrp="1" noChangeArrowheads="1"/>
          </p:cNvSpPr>
          <p:nvPr>
            <p:ph type="title"/>
          </p:nvPr>
        </p:nvSpPr>
        <p:spPr>
          <a:xfrm>
            <a:off x="609600" y="448775"/>
            <a:ext cx="7010400" cy="922825"/>
          </a:xfrm>
        </p:spPr>
        <p:txBody>
          <a:bodyPr>
            <a:normAutofit fontScale="90000"/>
          </a:bodyPr>
          <a:lstStyle/>
          <a:p>
            <a:pPr>
              <a:defRPr/>
            </a:pPr>
            <a:r>
              <a:rPr lang="en-US" dirty="0" smtClean="0"/>
              <a:t>Referral and Education for Patients with Progressive CKD</a:t>
            </a:r>
            <a:endParaRPr lang="en-US" dirty="0"/>
          </a:p>
        </p:txBody>
      </p:sp>
    </p:spTree>
    <p:extLst>
      <p:ext uri="{BB962C8B-B14F-4D97-AF65-F5344CB8AC3E}">
        <p14:creationId xmlns:p14="http://schemas.microsoft.com/office/powerpoint/2010/main" val="17679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22" y="446049"/>
            <a:ext cx="7827264" cy="914400"/>
          </a:xfrm>
        </p:spPr>
        <p:txBody>
          <a:bodyPr>
            <a:normAutofit fontScale="90000"/>
          </a:bodyPr>
          <a:lstStyle/>
          <a:p>
            <a:r>
              <a:rPr lang="en-US" dirty="0" smtClean="0"/>
              <a:t>Advantages of Timely Referral in Patients with Progressive CKD</a:t>
            </a:r>
            <a:endParaRPr lang="en-US" dirty="0"/>
          </a:p>
        </p:txBody>
      </p:sp>
      <p:sp>
        <p:nvSpPr>
          <p:cNvPr id="3" name="Content Placeholder 2"/>
          <p:cNvSpPr>
            <a:spLocks noGrp="1"/>
          </p:cNvSpPr>
          <p:nvPr>
            <p:ph idx="1"/>
          </p:nvPr>
        </p:nvSpPr>
        <p:spPr>
          <a:xfrm>
            <a:off x="707136" y="1693127"/>
            <a:ext cx="7827264" cy="3869473"/>
          </a:xfrm>
        </p:spPr>
        <p:txBody>
          <a:bodyPr>
            <a:normAutofit fontScale="92500" lnSpcReduction="10000"/>
          </a:bodyPr>
          <a:lstStyle/>
          <a:p>
            <a:r>
              <a:rPr lang="en-US" sz="2600" dirty="0" smtClean="0"/>
              <a:t>Improves patient preparation for RRT</a:t>
            </a:r>
          </a:p>
          <a:p>
            <a:r>
              <a:rPr lang="en-US" sz="2600" dirty="0" smtClean="0"/>
              <a:t>Greater </a:t>
            </a:r>
            <a:r>
              <a:rPr lang="en-US" sz="2600" dirty="0"/>
              <a:t>use of permanent vascular </a:t>
            </a:r>
            <a:r>
              <a:rPr lang="en-US" sz="2600" dirty="0" smtClean="0"/>
              <a:t>access</a:t>
            </a:r>
          </a:p>
          <a:p>
            <a:r>
              <a:rPr lang="en-US" sz="2600" dirty="0" smtClean="0"/>
              <a:t>Avoidance </a:t>
            </a:r>
            <a:r>
              <a:rPr lang="en-US" sz="2600" dirty="0"/>
              <a:t>of emergent hemodialysis </a:t>
            </a:r>
            <a:r>
              <a:rPr lang="en-US" sz="2600" dirty="0" smtClean="0"/>
              <a:t>initiation</a:t>
            </a:r>
          </a:p>
          <a:p>
            <a:r>
              <a:rPr lang="en-US" sz="2600" dirty="0" smtClean="0"/>
              <a:t>Greater </a:t>
            </a:r>
            <a:r>
              <a:rPr lang="en-US" sz="2600" dirty="0"/>
              <a:t>utilization of transplantation and self-care dialysis (i.e., peritoneal dialysis or home hemodialysis</a:t>
            </a:r>
            <a:r>
              <a:rPr lang="en-US" sz="2600" dirty="0" smtClean="0"/>
              <a:t>)</a:t>
            </a:r>
          </a:p>
          <a:p>
            <a:r>
              <a:rPr lang="en-US" sz="2600" dirty="0" smtClean="0"/>
              <a:t>Management of medications which may help to delay the need for RRT</a:t>
            </a:r>
          </a:p>
          <a:p>
            <a:r>
              <a:rPr lang="en-US" sz="2600" dirty="0" smtClean="0"/>
              <a:t>Gives </a:t>
            </a:r>
            <a:r>
              <a:rPr lang="en-US" sz="2600" dirty="0"/>
              <a:t>the nephrologist adequate time to counsel patients through this challenging transition in their lives</a:t>
            </a:r>
          </a:p>
          <a:p>
            <a:endParaRPr lang="en-US" sz="2600" dirty="0"/>
          </a:p>
        </p:txBody>
      </p:sp>
      <p:sp>
        <p:nvSpPr>
          <p:cNvPr id="4" name="Text Box 2053"/>
          <p:cNvSpPr txBox="1">
            <a:spLocks noChangeArrowheads="1"/>
          </p:cNvSpPr>
          <p:nvPr/>
        </p:nvSpPr>
        <p:spPr bwMode="auto">
          <a:xfrm>
            <a:off x="6936833" y="6498822"/>
            <a:ext cx="2207167"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a:defRPr sz="2000">
                <a:solidFill>
                  <a:schemeClr val="tx1"/>
                </a:solidFill>
                <a:latin typeface="Times New Roman" charset="0"/>
                <a:ea typeface="ＭＳ Ｐゴシック" charset="0"/>
              </a:defRPr>
            </a:lvl6pPr>
            <a:lvl7pPr marL="2971800" indent="-228600">
              <a:defRPr sz="2000">
                <a:solidFill>
                  <a:schemeClr val="tx1"/>
                </a:solidFill>
                <a:latin typeface="Times New Roman" charset="0"/>
                <a:ea typeface="ＭＳ Ｐゴシック" charset="0"/>
              </a:defRPr>
            </a:lvl7pPr>
            <a:lvl8pPr marL="3429000" indent="-228600">
              <a:defRPr sz="2000">
                <a:solidFill>
                  <a:schemeClr val="tx1"/>
                </a:solidFill>
                <a:latin typeface="Times New Roman" charset="0"/>
                <a:ea typeface="ＭＳ Ｐゴシック" charset="0"/>
              </a:defRPr>
            </a:lvl8pPr>
            <a:lvl9pPr marL="3886200" indent="-228600">
              <a:defRPr sz="2000">
                <a:solidFill>
                  <a:schemeClr val="tx1"/>
                </a:solidFill>
                <a:latin typeface="Times New Roman" charset="0"/>
                <a:ea typeface="ＭＳ Ｐゴシック" charset="0"/>
              </a:defRPr>
            </a:lvl9pPr>
          </a:lstStyle>
          <a:p>
            <a:pPr>
              <a:defRPr/>
            </a:pPr>
            <a:r>
              <a:rPr lang="en-US" sz="1200" dirty="0" smtClean="0">
                <a:latin typeface="Arial" charset="0"/>
              </a:rPr>
              <a:t>KDIGO Transplant Guidelines</a:t>
            </a:r>
          </a:p>
        </p:txBody>
      </p:sp>
    </p:spTree>
    <p:extLst>
      <p:ext uri="{BB962C8B-B14F-4D97-AF65-F5344CB8AC3E}">
        <p14:creationId xmlns:p14="http://schemas.microsoft.com/office/powerpoint/2010/main" val="365737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39583" cy="1371600"/>
          </a:xfrm>
        </p:spPr>
        <p:txBody>
          <a:bodyPr>
            <a:normAutofit/>
          </a:bodyPr>
          <a:lstStyle/>
          <a:p>
            <a:r>
              <a:rPr lang="en-US" sz="3200" dirty="0" smtClean="0"/>
              <a:t>Medical Health and Wellness: Components of Multidisciplinary Care in Progressive CKD</a:t>
            </a:r>
            <a:endParaRPr lang="en-US" sz="3200" dirty="0"/>
          </a:p>
        </p:txBody>
      </p:sp>
      <p:sp>
        <p:nvSpPr>
          <p:cNvPr id="3" name="Content Placeholder 2"/>
          <p:cNvSpPr>
            <a:spLocks noGrp="1"/>
          </p:cNvSpPr>
          <p:nvPr>
            <p:ph idx="1"/>
          </p:nvPr>
        </p:nvSpPr>
        <p:spPr>
          <a:xfrm>
            <a:off x="702972" y="1524000"/>
            <a:ext cx="7827264" cy="4817327"/>
          </a:xfrm>
        </p:spPr>
        <p:txBody>
          <a:bodyPr/>
          <a:lstStyle/>
          <a:p>
            <a:r>
              <a:rPr lang="en-US" sz="2500" dirty="0" smtClean="0"/>
              <a:t>Education </a:t>
            </a:r>
            <a:r>
              <a:rPr lang="en-US" sz="2500" dirty="0"/>
              <a:t>and counseling about different RRT modalities, transplant options, </a:t>
            </a:r>
            <a:r>
              <a:rPr lang="en-US" sz="2500" dirty="0" smtClean="0"/>
              <a:t>and vascular </a:t>
            </a:r>
            <a:r>
              <a:rPr lang="en-US" sz="2500" dirty="0"/>
              <a:t>access </a:t>
            </a:r>
            <a:r>
              <a:rPr lang="en-US" sz="2500" dirty="0" smtClean="0"/>
              <a:t>surgery</a:t>
            </a:r>
          </a:p>
          <a:p>
            <a:r>
              <a:rPr lang="en-US" sz="2500" dirty="0"/>
              <a:t>Protocols for laboratory and clinic visits; with attention to CKD and CVD-associated comorbidities (e.g., high blood </a:t>
            </a:r>
            <a:r>
              <a:rPr lang="en-US" sz="2500" dirty="0" smtClean="0"/>
              <a:t>pressure)</a:t>
            </a:r>
            <a:endParaRPr lang="en-US" sz="2500" dirty="0"/>
          </a:p>
          <a:p>
            <a:r>
              <a:rPr lang="en-US" sz="2500" dirty="0" smtClean="0"/>
              <a:t>Ethical</a:t>
            </a:r>
            <a:r>
              <a:rPr lang="en-US" sz="2500" dirty="0"/>
              <a:t>, psychological, and social </a:t>
            </a:r>
            <a:r>
              <a:rPr lang="en-US" sz="2500" dirty="0" smtClean="0"/>
              <a:t>care (e.g., social </a:t>
            </a:r>
            <a:r>
              <a:rPr lang="en-US" sz="2500" dirty="0"/>
              <a:t>bereavement, depression, </a:t>
            </a:r>
            <a:r>
              <a:rPr lang="en-US" sz="2500" dirty="0" smtClean="0"/>
              <a:t>anxiety)</a:t>
            </a:r>
          </a:p>
          <a:p>
            <a:r>
              <a:rPr lang="en-US" sz="2500" dirty="0" smtClean="0"/>
              <a:t>Dietary counseling and education </a:t>
            </a:r>
            <a:r>
              <a:rPr lang="en-US" sz="2500" dirty="0"/>
              <a:t>on </a:t>
            </a:r>
            <a:r>
              <a:rPr lang="en-US" sz="2500" dirty="0" smtClean="0"/>
              <a:t>other lifestyle modifications (e.g., exercise, </a:t>
            </a:r>
            <a:r>
              <a:rPr lang="en-US" sz="2500" dirty="0"/>
              <a:t>smoking </a:t>
            </a:r>
            <a:r>
              <a:rPr lang="en-US" sz="2500" dirty="0" smtClean="0"/>
              <a:t>cessation)</a:t>
            </a:r>
          </a:p>
          <a:p>
            <a:r>
              <a:rPr lang="en-US" sz="2500" dirty="0" smtClean="0"/>
              <a:t>Vaccination program</a:t>
            </a:r>
            <a:endParaRPr lang="en-US" sz="2500" dirty="0"/>
          </a:p>
        </p:txBody>
      </p:sp>
      <p:sp>
        <p:nvSpPr>
          <p:cNvPr id="4" name="Text Box 2053"/>
          <p:cNvSpPr txBox="1">
            <a:spLocks noChangeArrowheads="1"/>
          </p:cNvSpPr>
          <p:nvPr/>
        </p:nvSpPr>
        <p:spPr bwMode="auto">
          <a:xfrm>
            <a:off x="6936833" y="6498822"/>
            <a:ext cx="2207167"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a:defRPr sz="2000">
                <a:solidFill>
                  <a:schemeClr val="tx1"/>
                </a:solidFill>
                <a:latin typeface="Times New Roman" charset="0"/>
                <a:ea typeface="ＭＳ Ｐゴシック" charset="0"/>
              </a:defRPr>
            </a:lvl6pPr>
            <a:lvl7pPr marL="2971800" indent="-228600">
              <a:defRPr sz="2000">
                <a:solidFill>
                  <a:schemeClr val="tx1"/>
                </a:solidFill>
                <a:latin typeface="Times New Roman" charset="0"/>
                <a:ea typeface="ＭＳ Ｐゴシック" charset="0"/>
              </a:defRPr>
            </a:lvl7pPr>
            <a:lvl8pPr marL="3429000" indent="-228600">
              <a:defRPr sz="2000">
                <a:solidFill>
                  <a:schemeClr val="tx1"/>
                </a:solidFill>
                <a:latin typeface="Times New Roman" charset="0"/>
                <a:ea typeface="ＭＳ Ｐゴシック" charset="0"/>
              </a:defRPr>
            </a:lvl8pPr>
            <a:lvl9pPr marL="3886200" indent="-228600">
              <a:defRPr sz="2000">
                <a:solidFill>
                  <a:schemeClr val="tx1"/>
                </a:solidFill>
                <a:latin typeface="Times New Roman" charset="0"/>
                <a:ea typeface="ＭＳ Ｐゴシック" charset="0"/>
              </a:defRPr>
            </a:lvl9pPr>
          </a:lstStyle>
          <a:p>
            <a:pPr>
              <a:defRPr/>
            </a:pPr>
            <a:r>
              <a:rPr lang="en-US" sz="1200" dirty="0" smtClean="0">
                <a:latin typeface="Arial" charset="0"/>
              </a:rPr>
              <a:t>KDIGO Transplant Guidelines</a:t>
            </a:r>
          </a:p>
        </p:txBody>
      </p:sp>
    </p:spTree>
    <p:extLst>
      <p:ext uri="{BB962C8B-B14F-4D97-AF65-F5344CB8AC3E}">
        <p14:creationId xmlns:p14="http://schemas.microsoft.com/office/powerpoint/2010/main" val="11626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92006" y="428207"/>
            <a:ext cx="7514931" cy="914400"/>
          </a:xfrm>
        </p:spPr>
        <p:txBody>
          <a:bodyPr>
            <a:normAutofit fontScale="90000"/>
          </a:bodyPr>
          <a:lstStyle/>
          <a:p>
            <a:pPr>
              <a:defRPr/>
            </a:pPr>
            <a:r>
              <a:rPr lang="en-US" dirty="0"/>
              <a:t>Early Vaccination for Hepatitis </a:t>
            </a:r>
            <a:r>
              <a:rPr lang="en-US" dirty="0" smtClean="0"/>
              <a:t>B: Too Often Forgotten!</a:t>
            </a:r>
            <a:endParaRPr lang="en-US" dirty="0"/>
          </a:p>
        </p:txBody>
      </p:sp>
      <p:sp>
        <p:nvSpPr>
          <p:cNvPr id="50179" name="Rectangle 3"/>
          <p:cNvSpPr>
            <a:spLocks noGrp="1" noChangeArrowheads="1"/>
          </p:cNvSpPr>
          <p:nvPr>
            <p:ph type="body" idx="1"/>
          </p:nvPr>
        </p:nvSpPr>
        <p:spPr>
          <a:xfrm>
            <a:off x="566728" y="1752600"/>
            <a:ext cx="8075467" cy="4191000"/>
          </a:xfrm>
        </p:spPr>
        <p:txBody>
          <a:bodyPr/>
          <a:lstStyle/>
          <a:p>
            <a:r>
              <a:rPr lang="en-US" altLang="en-US" sz="2500" dirty="0" smtClean="0"/>
              <a:t>Patients with ESRD have </a:t>
            </a:r>
            <a:r>
              <a:rPr lang="en-US" altLang="en-US" sz="2500" dirty="0" smtClean="0">
                <a:sym typeface="Symbol" pitchFamily="18" charset="2"/>
              </a:rPr>
              <a:t> response to vaccination </a:t>
            </a:r>
          </a:p>
          <a:p>
            <a:pPr>
              <a:buFont typeface="Symbol" pitchFamily="18" charset="2"/>
              <a:buNone/>
            </a:pPr>
            <a:r>
              <a:rPr lang="en-US" altLang="en-US" sz="2500" dirty="0" smtClean="0">
                <a:sym typeface="Symbol" pitchFamily="18" charset="2"/>
              </a:rPr>
              <a:t>	 (Secondary to general suppression of immune system)</a:t>
            </a:r>
          </a:p>
          <a:p>
            <a:r>
              <a:rPr lang="en-US" altLang="en-US" sz="2500" dirty="0" smtClean="0">
                <a:sym typeface="Symbol" pitchFamily="18" charset="2"/>
              </a:rPr>
              <a:t>After Hepatitis B vaccination in ESRD patients:</a:t>
            </a:r>
          </a:p>
          <a:p>
            <a:pPr lvl="1"/>
            <a:r>
              <a:rPr lang="en-US" altLang="en-US" sz="2500" dirty="0" smtClean="0">
                <a:sym typeface="Symbol" pitchFamily="18" charset="2"/>
              </a:rPr>
              <a:t>50 – 60 % develop antibodies, compared to &gt; 90% in patients without renal failure</a:t>
            </a:r>
          </a:p>
          <a:p>
            <a:pPr lvl="1"/>
            <a:r>
              <a:rPr lang="en-US" altLang="en-US" sz="2500" dirty="0" smtClean="0">
                <a:sym typeface="Symbol" pitchFamily="18" charset="2"/>
              </a:rPr>
              <a:t>Have Lower titers</a:t>
            </a:r>
          </a:p>
          <a:p>
            <a:pPr lvl="1"/>
            <a:r>
              <a:rPr lang="en-US" altLang="en-US" sz="2500" dirty="0" smtClean="0">
                <a:sym typeface="Symbol" pitchFamily="18" charset="2"/>
              </a:rPr>
              <a:t>Have protective levels for shorter duration</a:t>
            </a:r>
          </a:p>
          <a:p>
            <a:endParaRPr lang="en-US" altLang="en-US" sz="2500" dirty="0" smtClean="0">
              <a:sym typeface="Symbol" pitchFamily="18" charset="2"/>
            </a:endParaRPr>
          </a:p>
          <a:p>
            <a:pPr>
              <a:buFont typeface="Symbol" pitchFamily="18" charset="2"/>
              <a:buNone/>
            </a:pPr>
            <a:r>
              <a:rPr lang="en-US" altLang="en-US" dirty="0" smtClean="0">
                <a:sym typeface="Symbol" pitchFamily="18" charset="2"/>
              </a:rPr>
              <a:t>	</a:t>
            </a:r>
            <a:endParaRPr lang="en-US" altLang="en-US" sz="2000" dirty="0" smtClean="0">
              <a:sym typeface="Symbol" pitchFamily="18" charset="2"/>
            </a:endParaRPr>
          </a:p>
          <a:p>
            <a:pPr>
              <a:buFont typeface="Symbol" pitchFamily="18" charset="2"/>
              <a:buNone/>
            </a:pPr>
            <a:endParaRPr lang="en-US" altLang="en-US" sz="2000" dirty="0" smtClean="0"/>
          </a:p>
        </p:txBody>
      </p:sp>
      <p:sp>
        <p:nvSpPr>
          <p:cNvPr id="50180" name="Text Box 4"/>
          <p:cNvSpPr txBox="1">
            <a:spLocks noChangeArrowheads="1"/>
          </p:cNvSpPr>
          <p:nvPr/>
        </p:nvSpPr>
        <p:spPr bwMode="auto">
          <a:xfrm>
            <a:off x="5105400" y="6149975"/>
            <a:ext cx="4038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Arial" charset="0"/>
                <a:ea typeface="ＭＳ Ｐゴシック" charset="0"/>
              </a:defRPr>
            </a:lvl1pPr>
            <a:lvl2pPr>
              <a:defRPr sz="22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pPr algn="l">
              <a:spcBef>
                <a:spcPct val="50000"/>
              </a:spcBef>
              <a:defRPr/>
            </a:pPr>
            <a:r>
              <a:rPr lang="en-US" sz="1600" b="0" dirty="0" smtClean="0">
                <a:solidFill>
                  <a:srgbClr val="FFFFFF"/>
                </a:solidFill>
                <a:cs typeface="Arial" charset="0"/>
              </a:rPr>
              <a:t>Stevens CE et al. NEJM 1984; 311: 496</a:t>
            </a:r>
          </a:p>
          <a:p>
            <a:pPr algn="l">
              <a:spcBef>
                <a:spcPct val="50000"/>
              </a:spcBef>
              <a:defRPr/>
            </a:pPr>
            <a:r>
              <a:rPr lang="en-US" sz="1200" b="0" dirty="0" err="1" smtClean="0">
                <a:cs typeface="Arial" charset="0"/>
              </a:rPr>
              <a:t>Buti</a:t>
            </a:r>
            <a:r>
              <a:rPr lang="en-US" sz="1200" b="0" dirty="0" smtClean="0">
                <a:cs typeface="Arial" charset="0"/>
              </a:rPr>
              <a:t> M et al. Am J </a:t>
            </a:r>
            <a:r>
              <a:rPr lang="en-US" sz="1200" b="0" dirty="0" err="1" smtClean="0">
                <a:cs typeface="Arial" charset="0"/>
              </a:rPr>
              <a:t>Nephrol</a:t>
            </a:r>
            <a:r>
              <a:rPr lang="en-US" sz="1200" b="0" dirty="0" smtClean="0">
                <a:cs typeface="Arial" charset="0"/>
              </a:rPr>
              <a:t> 1992; 112: 144</a:t>
            </a:r>
          </a:p>
        </p:txBody>
      </p:sp>
    </p:spTree>
    <p:extLst>
      <p:ext uri="{BB962C8B-B14F-4D97-AF65-F5344CB8AC3E}">
        <p14:creationId xmlns:p14="http://schemas.microsoft.com/office/powerpoint/2010/main" val="13143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Considerations for Vaccination in Patients with Progressive CKD</a:t>
            </a:r>
            <a:endParaRPr lang="en-US" dirty="0"/>
          </a:p>
        </p:txBody>
      </p:sp>
      <p:sp>
        <p:nvSpPr>
          <p:cNvPr id="3" name="Content Placeholder 2"/>
          <p:cNvSpPr>
            <a:spLocks noGrp="1"/>
          </p:cNvSpPr>
          <p:nvPr>
            <p:ph idx="1"/>
          </p:nvPr>
        </p:nvSpPr>
        <p:spPr>
          <a:xfrm>
            <a:off x="533400" y="1787912"/>
            <a:ext cx="8218003" cy="4460488"/>
          </a:xfrm>
        </p:spPr>
        <p:txBody>
          <a:bodyPr>
            <a:normAutofit/>
          </a:bodyPr>
          <a:lstStyle/>
          <a:p>
            <a:r>
              <a:rPr lang="en-US" sz="2700" dirty="0" smtClean="0"/>
              <a:t>Influenza vaccine annually, unless </a:t>
            </a:r>
            <a:r>
              <a:rPr lang="en-US" sz="2700" dirty="0"/>
              <a:t>contraindicated</a:t>
            </a:r>
            <a:r>
              <a:rPr lang="en-US" sz="2700" dirty="0" smtClean="0"/>
              <a:t>.</a:t>
            </a:r>
          </a:p>
          <a:p>
            <a:r>
              <a:rPr lang="en-US" sz="2700" dirty="0" smtClean="0"/>
              <a:t>Polyvalent pneumococcal vaccine:</a:t>
            </a:r>
          </a:p>
          <a:p>
            <a:pPr lvl="1"/>
            <a:r>
              <a:rPr lang="en-US" sz="2700" dirty="0" err="1" smtClean="0"/>
              <a:t>eGFR</a:t>
            </a:r>
            <a:r>
              <a:rPr lang="en-US" sz="2700" dirty="0" smtClean="0"/>
              <a:t> &lt;30 ml/min/1.73m</a:t>
            </a:r>
            <a:r>
              <a:rPr lang="en-US" sz="2700" baseline="30000" dirty="0" smtClean="0"/>
              <a:t>2</a:t>
            </a:r>
            <a:endParaRPr lang="en-US" sz="2700" dirty="0" smtClean="0"/>
          </a:p>
          <a:p>
            <a:pPr lvl="1"/>
            <a:r>
              <a:rPr lang="en-US" sz="2700" dirty="0" smtClean="0"/>
              <a:t>High risk of pneumococcal infection (e.g., </a:t>
            </a:r>
            <a:r>
              <a:rPr lang="en-US" sz="2700" dirty="0" err="1" smtClean="0"/>
              <a:t>nephrotic</a:t>
            </a:r>
            <a:r>
              <a:rPr lang="en-US" sz="2700" dirty="0" smtClean="0"/>
              <a:t> syndrome, diabetes, receiving immunosuppression), unless contraindicated.</a:t>
            </a:r>
          </a:p>
          <a:p>
            <a:pPr lvl="1"/>
            <a:r>
              <a:rPr lang="en-US" sz="2700" dirty="0" smtClean="0"/>
              <a:t>Offer revaccination </a:t>
            </a:r>
            <a:r>
              <a:rPr lang="en-US" sz="2700" dirty="0"/>
              <a:t>within 5 years</a:t>
            </a:r>
            <a:r>
              <a:rPr lang="en-US" sz="2700" dirty="0" smtClean="0"/>
              <a:t>.</a:t>
            </a:r>
            <a:endParaRPr lang="en-US" sz="2700" dirty="0"/>
          </a:p>
        </p:txBody>
      </p:sp>
      <p:sp>
        <p:nvSpPr>
          <p:cNvPr id="4" name="Text Box 2053"/>
          <p:cNvSpPr txBox="1">
            <a:spLocks noChangeArrowheads="1"/>
          </p:cNvSpPr>
          <p:nvPr/>
        </p:nvSpPr>
        <p:spPr bwMode="auto">
          <a:xfrm>
            <a:off x="6936833" y="6498822"/>
            <a:ext cx="2207167"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a:defRPr sz="2000">
                <a:solidFill>
                  <a:schemeClr val="tx1"/>
                </a:solidFill>
                <a:latin typeface="Times New Roman" charset="0"/>
                <a:ea typeface="ＭＳ Ｐゴシック" charset="0"/>
              </a:defRPr>
            </a:lvl6pPr>
            <a:lvl7pPr marL="2971800" indent="-228600">
              <a:defRPr sz="2000">
                <a:solidFill>
                  <a:schemeClr val="tx1"/>
                </a:solidFill>
                <a:latin typeface="Times New Roman" charset="0"/>
                <a:ea typeface="ＭＳ Ｐゴシック" charset="0"/>
              </a:defRPr>
            </a:lvl7pPr>
            <a:lvl8pPr marL="3429000" indent="-228600">
              <a:defRPr sz="2000">
                <a:solidFill>
                  <a:schemeClr val="tx1"/>
                </a:solidFill>
                <a:latin typeface="Times New Roman" charset="0"/>
                <a:ea typeface="ＭＳ Ｐゴシック" charset="0"/>
              </a:defRPr>
            </a:lvl8pPr>
            <a:lvl9pPr marL="3886200" indent="-228600">
              <a:defRPr sz="2000">
                <a:solidFill>
                  <a:schemeClr val="tx1"/>
                </a:solidFill>
                <a:latin typeface="Times New Roman" charset="0"/>
                <a:ea typeface="ＭＳ Ｐゴシック" charset="0"/>
              </a:defRPr>
            </a:lvl9pPr>
          </a:lstStyle>
          <a:p>
            <a:pPr>
              <a:defRPr/>
            </a:pPr>
            <a:r>
              <a:rPr lang="en-US" sz="1200" dirty="0" smtClean="0">
                <a:latin typeface="Arial" charset="0"/>
              </a:rPr>
              <a:t>KDIGO Transplant Guidelines</a:t>
            </a:r>
          </a:p>
        </p:txBody>
      </p:sp>
    </p:spTree>
    <p:extLst>
      <p:ext uri="{BB962C8B-B14F-4D97-AF65-F5344CB8AC3E}">
        <p14:creationId xmlns:p14="http://schemas.microsoft.com/office/powerpoint/2010/main" val="402744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364273"/>
            <a:ext cx="7827264" cy="1159727"/>
          </a:xfrm>
        </p:spPr>
        <p:txBody>
          <a:bodyPr/>
          <a:lstStyle/>
          <a:p>
            <a:r>
              <a:rPr lang="en-US" dirty="0" smtClean="0"/>
              <a:t>High Blood Pressure</a:t>
            </a:r>
            <a:endParaRPr lang="en-US" dirty="0"/>
          </a:p>
        </p:txBody>
      </p:sp>
      <p:sp>
        <p:nvSpPr>
          <p:cNvPr id="3" name="Content Placeholder 2"/>
          <p:cNvSpPr>
            <a:spLocks noGrp="1"/>
          </p:cNvSpPr>
          <p:nvPr>
            <p:ph idx="1"/>
          </p:nvPr>
        </p:nvSpPr>
        <p:spPr>
          <a:xfrm>
            <a:off x="658368" y="1280532"/>
            <a:ext cx="7827264" cy="4739268"/>
          </a:xfrm>
        </p:spPr>
        <p:txBody>
          <a:bodyPr/>
          <a:lstStyle/>
          <a:p>
            <a:r>
              <a:rPr lang="en-US" sz="2300" dirty="0" smtClean="0"/>
              <a:t>Common in both dialysis and transplant populations</a:t>
            </a:r>
          </a:p>
          <a:p>
            <a:r>
              <a:rPr lang="en-US" sz="2300" dirty="0" smtClean="0"/>
              <a:t>Target blood pressure:</a:t>
            </a:r>
          </a:p>
          <a:p>
            <a:pPr lvl="1"/>
            <a:r>
              <a:rPr lang="en-US" sz="2300" dirty="0" smtClean="0"/>
              <a:t>Dialysis:</a:t>
            </a:r>
          </a:p>
          <a:p>
            <a:pPr lvl="2">
              <a:lnSpc>
                <a:spcPct val="80000"/>
              </a:lnSpc>
            </a:pPr>
            <a:r>
              <a:rPr lang="en-US" altLang="en-US" sz="2300" dirty="0" err="1" smtClean="0"/>
              <a:t>Predialysis</a:t>
            </a:r>
            <a:r>
              <a:rPr lang="en-US" altLang="en-US" sz="2300" dirty="0"/>
              <a:t>: &lt;140/90 mm </a:t>
            </a:r>
            <a:r>
              <a:rPr lang="en-US" altLang="en-US" sz="2300" dirty="0" smtClean="0"/>
              <a:t>Hg</a:t>
            </a:r>
            <a:endParaRPr lang="en-US" altLang="en-US" sz="2300" dirty="0"/>
          </a:p>
          <a:p>
            <a:pPr lvl="2">
              <a:lnSpc>
                <a:spcPct val="80000"/>
              </a:lnSpc>
            </a:pPr>
            <a:r>
              <a:rPr lang="en-US" altLang="en-US" sz="2300" dirty="0" err="1" smtClean="0"/>
              <a:t>Postdialysis</a:t>
            </a:r>
            <a:r>
              <a:rPr lang="en-US" altLang="en-US" sz="2300" dirty="0"/>
              <a:t>: &lt;130/80 mm Hg</a:t>
            </a:r>
          </a:p>
          <a:p>
            <a:pPr lvl="1">
              <a:lnSpc>
                <a:spcPct val="80000"/>
              </a:lnSpc>
            </a:pPr>
            <a:r>
              <a:rPr lang="en-US" altLang="en-US" sz="2300" dirty="0" smtClean="0"/>
              <a:t>Transplantation: 130/80 </a:t>
            </a:r>
            <a:r>
              <a:rPr lang="en-US" altLang="en-US" sz="2300" dirty="0"/>
              <a:t>mm </a:t>
            </a:r>
            <a:r>
              <a:rPr lang="en-US" altLang="en-US" sz="2300" dirty="0" smtClean="0"/>
              <a:t>Hg</a:t>
            </a:r>
          </a:p>
          <a:p>
            <a:r>
              <a:rPr lang="en-US" altLang="en-US" sz="2300" dirty="0"/>
              <a:t>Managing high blood pressure in dialysis requires attention to fluid status and antihypertensive medications, </a:t>
            </a:r>
            <a:r>
              <a:rPr lang="en-US" altLang="en-US" sz="2300" dirty="0" smtClean="0"/>
              <a:t>while minimizing </a:t>
            </a:r>
            <a:r>
              <a:rPr lang="en-US" altLang="en-US" sz="2300" dirty="0" err="1"/>
              <a:t>intradialytic</a:t>
            </a:r>
            <a:r>
              <a:rPr lang="en-US" altLang="en-US" sz="2300" dirty="0"/>
              <a:t> fluid accumulation</a:t>
            </a:r>
          </a:p>
          <a:p>
            <a:r>
              <a:rPr lang="en-US" sz="2300" dirty="0"/>
              <a:t>Can be impacted by certain </a:t>
            </a:r>
            <a:r>
              <a:rPr lang="en-US" sz="2300" dirty="0" err="1"/>
              <a:t>immunosuppressants</a:t>
            </a:r>
            <a:r>
              <a:rPr lang="en-US" sz="2300" dirty="0"/>
              <a:t> in kidney transplantation recipients. </a:t>
            </a:r>
            <a:r>
              <a:rPr lang="en-US" sz="2300" dirty="0" smtClean="0"/>
              <a:t>Monitor for </a:t>
            </a:r>
            <a:r>
              <a:rPr lang="en-US" sz="2300" dirty="0"/>
              <a:t>adverse effects and drug–drug interactions</a:t>
            </a:r>
          </a:p>
          <a:p>
            <a:pPr>
              <a:lnSpc>
                <a:spcPct val="80000"/>
              </a:lnSpc>
            </a:pPr>
            <a:endParaRPr lang="en-US" altLang="en-US" sz="2200" dirty="0" smtClean="0"/>
          </a:p>
          <a:p>
            <a:pPr>
              <a:lnSpc>
                <a:spcPct val="80000"/>
              </a:lnSpc>
            </a:pPr>
            <a:endParaRPr lang="en-US" altLang="en-US" sz="2200" dirty="0" smtClean="0"/>
          </a:p>
          <a:p>
            <a:endParaRPr lang="en-US" sz="2500" dirty="0"/>
          </a:p>
        </p:txBody>
      </p:sp>
      <p:sp>
        <p:nvSpPr>
          <p:cNvPr id="4" name="Rectangle 4"/>
          <p:cNvSpPr>
            <a:spLocks noChangeArrowheads="1"/>
          </p:cNvSpPr>
          <p:nvPr/>
        </p:nvSpPr>
        <p:spPr bwMode="auto">
          <a:xfrm>
            <a:off x="4906535" y="6062545"/>
            <a:ext cx="4215161" cy="73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Franklin Gothic Medium" pitchFamily="34" charset="0"/>
              </a:defRPr>
            </a:lvl1pPr>
            <a:lvl2pPr marL="742950" indent="-285750">
              <a:spcBef>
                <a:spcPct val="20000"/>
              </a:spcBef>
              <a:buChar char="–"/>
              <a:defRPr sz="2800">
                <a:solidFill>
                  <a:schemeClr val="tx1"/>
                </a:solidFill>
                <a:latin typeface="Franklin Gothic Medium" pitchFamily="34" charset="0"/>
              </a:defRPr>
            </a:lvl2pPr>
            <a:lvl3pPr marL="1143000" indent="-228600">
              <a:spcBef>
                <a:spcPct val="20000"/>
              </a:spcBef>
              <a:buChar char="•"/>
              <a:defRPr sz="2400">
                <a:solidFill>
                  <a:schemeClr val="tx1"/>
                </a:solidFill>
                <a:latin typeface="Franklin Gothic Medium" pitchFamily="34" charset="0"/>
              </a:defRPr>
            </a:lvl3pPr>
            <a:lvl4pPr marL="1600200" indent="-228600">
              <a:spcBef>
                <a:spcPct val="20000"/>
              </a:spcBef>
              <a:buChar char="–"/>
              <a:defRPr sz="2000">
                <a:solidFill>
                  <a:schemeClr val="tx1"/>
                </a:solidFill>
                <a:latin typeface="Franklin Gothic Medium" pitchFamily="34" charset="0"/>
              </a:defRPr>
            </a:lvl4pPr>
            <a:lvl5pPr marL="2057400" indent="-228600">
              <a:spcBef>
                <a:spcPct val="20000"/>
              </a:spcBef>
              <a:buChar char="»"/>
              <a:defRPr sz="2000">
                <a:solidFill>
                  <a:schemeClr val="tx1"/>
                </a:solidFill>
                <a:latin typeface="Franklin Gothic Medium" pitchFamily="34" charset="0"/>
              </a:defRPr>
            </a:lvl5pPr>
            <a:lvl6pPr marL="2514600" indent="-228600" fontAlgn="base">
              <a:spcBef>
                <a:spcPct val="20000"/>
              </a:spcBef>
              <a:spcAft>
                <a:spcPct val="0"/>
              </a:spcAft>
              <a:buChar char="»"/>
              <a:defRPr sz="2000">
                <a:solidFill>
                  <a:schemeClr val="tx1"/>
                </a:solidFill>
                <a:latin typeface="Franklin Gothic Medium" pitchFamily="34" charset="0"/>
              </a:defRPr>
            </a:lvl6pPr>
            <a:lvl7pPr marL="2971800" indent="-228600" fontAlgn="base">
              <a:spcBef>
                <a:spcPct val="20000"/>
              </a:spcBef>
              <a:spcAft>
                <a:spcPct val="0"/>
              </a:spcAft>
              <a:buChar char="»"/>
              <a:defRPr sz="2000">
                <a:solidFill>
                  <a:schemeClr val="tx1"/>
                </a:solidFill>
                <a:latin typeface="Franklin Gothic Medium" pitchFamily="34" charset="0"/>
              </a:defRPr>
            </a:lvl7pPr>
            <a:lvl8pPr marL="3429000" indent="-228600" fontAlgn="base">
              <a:spcBef>
                <a:spcPct val="20000"/>
              </a:spcBef>
              <a:spcAft>
                <a:spcPct val="0"/>
              </a:spcAft>
              <a:buChar char="»"/>
              <a:defRPr sz="2000">
                <a:solidFill>
                  <a:schemeClr val="tx1"/>
                </a:solidFill>
                <a:latin typeface="Franklin Gothic Medium" pitchFamily="34" charset="0"/>
              </a:defRPr>
            </a:lvl8pPr>
            <a:lvl9pPr marL="3886200" indent="-228600" fontAlgn="base">
              <a:spcBef>
                <a:spcPct val="20000"/>
              </a:spcBef>
              <a:spcAft>
                <a:spcPct val="0"/>
              </a:spcAft>
              <a:buChar char="»"/>
              <a:defRPr sz="2000">
                <a:solidFill>
                  <a:schemeClr val="tx1"/>
                </a:solidFill>
                <a:latin typeface="Franklin Gothic Medium" pitchFamily="34" charset="0"/>
              </a:defRPr>
            </a:lvl9pPr>
          </a:lstStyle>
          <a:p>
            <a:pPr marL="0" indent="0">
              <a:buNone/>
            </a:pPr>
            <a:r>
              <a:rPr lang="en-US" altLang="en-US" sz="1200" dirty="0">
                <a:latin typeface="+mn-lt"/>
              </a:rPr>
              <a:t>KDIGO. </a:t>
            </a:r>
            <a:r>
              <a:rPr lang="en-US" altLang="en-US" sz="1200" i="1" dirty="0">
                <a:latin typeface="+mn-lt"/>
              </a:rPr>
              <a:t>Am J Transplant.</a:t>
            </a:r>
            <a:r>
              <a:rPr lang="en-US" altLang="en-US" sz="1200" dirty="0">
                <a:latin typeface="+mn-lt"/>
              </a:rPr>
              <a:t> 2009:9(</a:t>
            </a:r>
            <a:r>
              <a:rPr lang="en-US" altLang="en-US" sz="1200" dirty="0" err="1">
                <a:latin typeface="+mn-lt"/>
              </a:rPr>
              <a:t>suppl</a:t>
            </a:r>
            <a:r>
              <a:rPr lang="en-US" altLang="en-US" sz="1200" dirty="0">
                <a:latin typeface="+mn-lt"/>
              </a:rPr>
              <a:t> 3):S1-S155</a:t>
            </a:r>
            <a:r>
              <a:rPr lang="en-US" altLang="en-US" sz="1200" dirty="0" smtClean="0">
                <a:latin typeface="+mn-lt"/>
              </a:rPr>
              <a:t>.</a:t>
            </a:r>
          </a:p>
          <a:p>
            <a:pPr marL="0" indent="0">
              <a:buNone/>
            </a:pPr>
            <a:r>
              <a:rPr lang="en-US" altLang="en-US" sz="1200" dirty="0">
                <a:latin typeface="+mn-lt"/>
              </a:rPr>
              <a:t>NKF KDOQI. </a:t>
            </a:r>
            <a:r>
              <a:rPr lang="en-US" altLang="en-US" sz="1200" i="1" dirty="0">
                <a:latin typeface="+mn-lt"/>
              </a:rPr>
              <a:t>Am J Kidney Dis.</a:t>
            </a:r>
            <a:r>
              <a:rPr lang="en-US" altLang="en-US" sz="1200" dirty="0">
                <a:latin typeface="+mn-lt"/>
              </a:rPr>
              <a:t> 2000; 35(</a:t>
            </a:r>
            <a:r>
              <a:rPr lang="en-US" altLang="en-US" sz="1200" dirty="0" err="1">
                <a:latin typeface="+mn-lt"/>
              </a:rPr>
              <a:t>suppl</a:t>
            </a:r>
            <a:r>
              <a:rPr lang="en-US" altLang="en-US" sz="1200" dirty="0">
                <a:latin typeface="+mn-lt"/>
              </a:rPr>
              <a:t> 2):S1-S3.</a:t>
            </a:r>
          </a:p>
          <a:p>
            <a:pPr marL="0" indent="0">
              <a:buNone/>
            </a:pPr>
            <a:r>
              <a:rPr lang="en-US" altLang="en-US" sz="1200" dirty="0" err="1">
                <a:latin typeface="+mn-lt"/>
              </a:rPr>
              <a:t>Alborzi</a:t>
            </a:r>
            <a:r>
              <a:rPr lang="en-US" altLang="en-US" sz="1200" dirty="0">
                <a:latin typeface="+mn-lt"/>
              </a:rPr>
              <a:t> et al. </a:t>
            </a:r>
            <a:r>
              <a:rPr lang="en-US" altLang="en-US" sz="1200" i="1" dirty="0" err="1">
                <a:latin typeface="+mn-lt"/>
              </a:rPr>
              <a:t>Clin</a:t>
            </a:r>
            <a:r>
              <a:rPr lang="en-US" altLang="en-US" sz="1200" i="1" dirty="0">
                <a:latin typeface="+mn-lt"/>
              </a:rPr>
              <a:t> J Am </a:t>
            </a:r>
            <a:r>
              <a:rPr lang="en-US" altLang="en-US" sz="1200" i="1" dirty="0" err="1">
                <a:latin typeface="+mn-lt"/>
              </a:rPr>
              <a:t>Soc</a:t>
            </a:r>
            <a:r>
              <a:rPr lang="en-US" altLang="en-US" sz="1200" i="1" dirty="0">
                <a:latin typeface="+mn-lt"/>
              </a:rPr>
              <a:t> </a:t>
            </a:r>
            <a:r>
              <a:rPr lang="en-US" altLang="en-US" sz="1200" i="1" dirty="0" err="1">
                <a:latin typeface="+mn-lt"/>
              </a:rPr>
              <a:t>Nepohrol</a:t>
            </a:r>
            <a:r>
              <a:rPr lang="en-US" altLang="en-US" sz="1200" dirty="0">
                <a:latin typeface="+mn-lt"/>
              </a:rPr>
              <a:t>. 2007;2:1228-1234</a:t>
            </a:r>
          </a:p>
        </p:txBody>
      </p:sp>
    </p:spTree>
    <p:extLst>
      <p:ext uri="{BB962C8B-B14F-4D97-AF65-F5344CB8AC3E}">
        <p14:creationId xmlns:p14="http://schemas.microsoft.com/office/powerpoint/2010/main" val="400415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08" y="2286000"/>
            <a:ext cx="7418832" cy="1371600"/>
          </a:xfrm>
        </p:spPr>
        <p:txBody>
          <a:bodyPr/>
          <a:lstStyle/>
          <a:p>
            <a:pPr algn="ctr"/>
            <a:r>
              <a:rPr lang="en-US" dirty="0" smtClean="0"/>
              <a:t>Hemodialysis (HD)</a:t>
            </a:r>
            <a:endParaRPr lang="en-US" dirty="0"/>
          </a:p>
        </p:txBody>
      </p:sp>
    </p:spTree>
    <p:extLst>
      <p:ext uri="{BB962C8B-B14F-4D97-AF65-F5344CB8AC3E}">
        <p14:creationId xmlns:p14="http://schemas.microsoft.com/office/powerpoint/2010/main" val="347703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C:\WINDOWS\Desktop\hem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92" y="1423641"/>
            <a:ext cx="4356410" cy="455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a:xfrm>
            <a:off x="304800" y="483219"/>
            <a:ext cx="7772400" cy="685800"/>
          </a:xfrm>
        </p:spPr>
        <p:txBody>
          <a:bodyPr/>
          <a:lstStyle/>
          <a:p>
            <a:pPr eaLnBrk="1" hangingPunct="1">
              <a:defRPr/>
            </a:pPr>
            <a:r>
              <a:rPr lang="en-US" dirty="0"/>
              <a:t>Principle of Hemodialysis</a:t>
            </a:r>
          </a:p>
        </p:txBody>
      </p:sp>
      <p:pic>
        <p:nvPicPr>
          <p:cNvPr id="471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203" y="1524000"/>
            <a:ext cx="3104797" cy="146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30" name="Oval 6"/>
          <p:cNvSpPr>
            <a:spLocks noChangeArrowheads="1"/>
          </p:cNvSpPr>
          <p:nvPr/>
        </p:nvSpPr>
        <p:spPr bwMode="auto">
          <a:xfrm>
            <a:off x="3765397" y="4036741"/>
            <a:ext cx="3048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nchor="ctr"/>
          <a:lstStyle/>
          <a:p>
            <a:pPr>
              <a:defRPr/>
            </a:pPr>
            <a:endParaRPr lang="en-US">
              <a:latin typeface="Times New Roman" charset="0"/>
              <a:ea typeface="ＭＳ Ｐゴシック" charset="0"/>
            </a:endParaRPr>
          </a:p>
        </p:txBody>
      </p:sp>
      <p:sp>
        <p:nvSpPr>
          <p:cNvPr id="52235" name="Line 11"/>
          <p:cNvSpPr>
            <a:spLocks noChangeShapeType="1"/>
          </p:cNvSpPr>
          <p:nvPr/>
        </p:nvSpPr>
        <p:spPr bwMode="auto">
          <a:xfrm flipV="1">
            <a:off x="3917796" y="2225675"/>
            <a:ext cx="3107471" cy="1854741"/>
          </a:xfrm>
          <a:prstGeom prst="line">
            <a:avLst/>
          </a:prstGeom>
          <a:noFill/>
          <a:ln w="38100">
            <a:solidFill>
              <a:srgbClr val="FF33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
        <p:nvSpPr>
          <p:cNvPr id="53256" name="Text Box 12"/>
          <p:cNvSpPr txBox="1">
            <a:spLocks noChangeArrowheads="1"/>
          </p:cNvSpPr>
          <p:nvPr/>
        </p:nvSpPr>
        <p:spPr bwMode="auto">
          <a:xfrm>
            <a:off x="8285356" y="1630362"/>
            <a:ext cx="76200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spcBef>
                <a:spcPct val="50000"/>
              </a:spcBef>
              <a:defRPr/>
            </a:pPr>
            <a:r>
              <a:rPr lang="en-US" sz="1800" dirty="0" smtClean="0">
                <a:solidFill>
                  <a:srgbClr val="0033CC"/>
                </a:solidFill>
                <a:latin typeface="+mj-lt"/>
              </a:rPr>
              <a:t>Vein</a:t>
            </a:r>
          </a:p>
        </p:txBody>
      </p:sp>
      <p:sp>
        <p:nvSpPr>
          <p:cNvPr id="53257" name="Line 13"/>
          <p:cNvSpPr>
            <a:spLocks noChangeShapeType="1"/>
          </p:cNvSpPr>
          <p:nvPr/>
        </p:nvSpPr>
        <p:spPr bwMode="auto">
          <a:xfrm flipH="1">
            <a:off x="7987061" y="1923476"/>
            <a:ext cx="390292"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
        <p:nvSpPr>
          <p:cNvPr id="53258" name="Text Box 14"/>
          <p:cNvSpPr txBox="1">
            <a:spLocks noChangeArrowheads="1"/>
          </p:cNvSpPr>
          <p:nvPr/>
        </p:nvSpPr>
        <p:spPr bwMode="auto">
          <a:xfrm>
            <a:off x="8086494" y="2282286"/>
            <a:ext cx="99060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spcBef>
                <a:spcPct val="50000"/>
              </a:spcBef>
              <a:defRPr/>
            </a:pPr>
            <a:r>
              <a:rPr lang="en-US" sz="1800" dirty="0" smtClean="0">
                <a:solidFill>
                  <a:srgbClr val="FF0000"/>
                </a:solidFill>
                <a:latin typeface="+mj-lt"/>
              </a:rPr>
              <a:t>Artery</a:t>
            </a:r>
          </a:p>
        </p:txBody>
      </p:sp>
      <p:sp>
        <p:nvSpPr>
          <p:cNvPr id="53259" name="Line 15"/>
          <p:cNvSpPr>
            <a:spLocks noChangeShapeType="1"/>
          </p:cNvSpPr>
          <p:nvPr/>
        </p:nvSpPr>
        <p:spPr bwMode="auto">
          <a:xfrm flipH="1" flipV="1">
            <a:off x="7872761" y="2334320"/>
            <a:ext cx="228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284052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Objectives</a:t>
            </a:r>
            <a:endParaRPr lang="en-US" dirty="0"/>
          </a:p>
        </p:txBody>
      </p:sp>
      <p:sp>
        <p:nvSpPr>
          <p:cNvPr id="6" name="Content Placeholder 7"/>
          <p:cNvSpPr>
            <a:spLocks noGrp="1"/>
          </p:cNvSpPr>
          <p:nvPr>
            <p:ph idx="1"/>
          </p:nvPr>
        </p:nvSpPr>
        <p:spPr>
          <a:xfrm>
            <a:off x="533400" y="1371600"/>
            <a:ext cx="7827264" cy="4309353"/>
          </a:xfrm>
        </p:spPr>
        <p:txBody>
          <a:bodyPr/>
          <a:lstStyle/>
          <a:p>
            <a:pPr>
              <a:defRPr/>
            </a:pPr>
            <a:r>
              <a:rPr lang="en-US" sz="2400" dirty="0">
                <a:latin typeface="Arial" charset="0"/>
                <a:ea typeface="ＭＳ Ｐゴシック" charset="0"/>
                <a:cs typeface="Arial" charset="0"/>
              </a:rPr>
              <a:t>Describe treatment options for renal replacement </a:t>
            </a:r>
            <a:r>
              <a:rPr lang="en-US" sz="2400" dirty="0" smtClean="0">
                <a:latin typeface="Arial" charset="0"/>
                <a:ea typeface="ＭＳ Ｐゴシック" charset="0"/>
                <a:cs typeface="Arial" charset="0"/>
              </a:rPr>
              <a:t>therapy to improve awareness and understanding.</a:t>
            </a:r>
          </a:p>
          <a:p>
            <a:pPr lvl="0">
              <a:defRPr/>
            </a:pPr>
            <a:r>
              <a:rPr lang="en-US" sz="2400" dirty="0"/>
              <a:t>Use evidence-based strategies to </a:t>
            </a:r>
            <a:r>
              <a:rPr lang="en-US" sz="2400" dirty="0" smtClean="0"/>
              <a:t>manage patients with kidney failure in need of renal replacement therapy  to improve outcomes. </a:t>
            </a:r>
          </a:p>
          <a:p>
            <a:pPr lvl="0">
              <a:defRPr/>
            </a:pPr>
            <a:r>
              <a:rPr lang="en-US" sz="2400" dirty="0" smtClean="0"/>
              <a:t>Manage patients receiving dialysis or living with a kidney transplant, from a primary care perspective.</a:t>
            </a:r>
          </a:p>
        </p:txBody>
      </p:sp>
    </p:spTree>
    <p:extLst>
      <p:ext uri="{BB962C8B-B14F-4D97-AF65-F5344CB8AC3E}">
        <p14:creationId xmlns:p14="http://schemas.microsoft.com/office/powerpoint/2010/main" val="28102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8001000" cy="1143000"/>
          </a:xfrm>
        </p:spPr>
        <p:txBody>
          <a:bodyPr/>
          <a:lstStyle/>
          <a:p>
            <a:pPr algn="ctr" eaLnBrk="1" hangingPunct="1"/>
            <a:r>
              <a:rPr lang="en-US" altLang="en-US" sz="3600" dirty="0" smtClean="0">
                <a:solidFill>
                  <a:schemeClr val="tx1"/>
                </a:solidFill>
              </a:rPr>
              <a:t>Urea Mass Transfer During Hemodialysis</a:t>
            </a:r>
          </a:p>
        </p:txBody>
      </p:sp>
      <p:sp>
        <p:nvSpPr>
          <p:cNvPr id="47107" name="Rectangle 3"/>
          <p:cNvSpPr>
            <a:spLocks noChangeArrowheads="1"/>
          </p:cNvSpPr>
          <p:nvPr/>
        </p:nvSpPr>
        <p:spPr bwMode="auto">
          <a:xfrm>
            <a:off x="914400" y="2590800"/>
            <a:ext cx="1524000" cy="2057400"/>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Solids</a:t>
            </a:r>
            <a:endParaRPr lang="en-US" altLang="en-US" sz="2400">
              <a:solidFill>
                <a:schemeClr val="bg1"/>
              </a:solidFill>
              <a:latin typeface="Times New Roman" panose="02020603050405020304" pitchFamily="18" charset="0"/>
            </a:endParaRPr>
          </a:p>
        </p:txBody>
      </p:sp>
      <p:sp>
        <p:nvSpPr>
          <p:cNvPr id="47108" name="Rectangle 4"/>
          <p:cNvSpPr>
            <a:spLocks noChangeArrowheads="1"/>
          </p:cNvSpPr>
          <p:nvPr/>
        </p:nvSpPr>
        <p:spPr bwMode="auto">
          <a:xfrm>
            <a:off x="2438400" y="2590800"/>
            <a:ext cx="1524000" cy="2057400"/>
          </a:xfrm>
          <a:prstGeom prst="rect">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ICF</a:t>
            </a:r>
            <a:endParaRPr lang="en-US" altLang="en-US" sz="2400">
              <a:solidFill>
                <a:schemeClr val="bg1"/>
              </a:solidFill>
              <a:latin typeface="Times New Roman" panose="02020603050405020304" pitchFamily="18" charset="0"/>
            </a:endParaRPr>
          </a:p>
        </p:txBody>
      </p:sp>
      <p:sp>
        <p:nvSpPr>
          <p:cNvPr id="47109" name="Rectangle 5"/>
          <p:cNvSpPr>
            <a:spLocks noChangeArrowheads="1"/>
          </p:cNvSpPr>
          <p:nvPr/>
        </p:nvSpPr>
        <p:spPr bwMode="auto">
          <a:xfrm>
            <a:off x="3962400" y="2590800"/>
            <a:ext cx="1371600" cy="2057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ECF</a:t>
            </a:r>
            <a:endParaRPr lang="en-US" altLang="en-US" sz="2400">
              <a:solidFill>
                <a:schemeClr val="bg1"/>
              </a:solidFill>
              <a:latin typeface="Times New Roman" panose="02020603050405020304" pitchFamily="18" charset="0"/>
            </a:endParaRPr>
          </a:p>
        </p:txBody>
      </p:sp>
      <p:sp>
        <p:nvSpPr>
          <p:cNvPr id="47110" name="Rectangle 6"/>
          <p:cNvSpPr>
            <a:spLocks noChangeArrowheads="1"/>
          </p:cNvSpPr>
          <p:nvPr/>
        </p:nvSpPr>
        <p:spPr bwMode="auto">
          <a:xfrm>
            <a:off x="5334000" y="2590800"/>
            <a:ext cx="609600" cy="2057400"/>
          </a:xfrm>
          <a:prstGeom prst="rect">
            <a:avLst/>
          </a:prstGeom>
          <a:solidFill>
            <a:schemeClr va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IV</a:t>
            </a:r>
            <a:endParaRPr lang="en-US" altLang="en-US" sz="2400">
              <a:solidFill>
                <a:schemeClr val="bg1"/>
              </a:solidFill>
              <a:latin typeface="Times New Roman" panose="02020603050405020304" pitchFamily="18" charset="0"/>
            </a:endParaRPr>
          </a:p>
        </p:txBody>
      </p:sp>
      <p:sp>
        <p:nvSpPr>
          <p:cNvPr id="47111" name="Line 7"/>
          <p:cNvSpPr>
            <a:spLocks noChangeShapeType="1"/>
          </p:cNvSpPr>
          <p:nvPr/>
        </p:nvSpPr>
        <p:spPr bwMode="auto">
          <a:xfrm>
            <a:off x="2438400" y="2590800"/>
            <a:ext cx="0" cy="2057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2" name="Line 8"/>
          <p:cNvSpPr>
            <a:spLocks noChangeShapeType="1"/>
          </p:cNvSpPr>
          <p:nvPr/>
        </p:nvSpPr>
        <p:spPr bwMode="auto">
          <a:xfrm>
            <a:off x="3962400" y="2590800"/>
            <a:ext cx="0" cy="2057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3" name="Line 9"/>
          <p:cNvSpPr>
            <a:spLocks noChangeShapeType="1"/>
          </p:cNvSpPr>
          <p:nvPr/>
        </p:nvSpPr>
        <p:spPr bwMode="auto">
          <a:xfrm>
            <a:off x="5334000" y="2590800"/>
            <a:ext cx="0" cy="205740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4" name="Rectangle 10"/>
          <p:cNvSpPr>
            <a:spLocks noChangeArrowheads="1"/>
          </p:cNvSpPr>
          <p:nvPr/>
        </p:nvSpPr>
        <p:spPr bwMode="auto">
          <a:xfrm>
            <a:off x="7086600" y="2209800"/>
            <a:ext cx="685800" cy="2819400"/>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accent2"/>
                </a:solidFill>
                <a:latin typeface="Times New Roman" panose="02020603050405020304" pitchFamily="18" charset="0"/>
              </a:rPr>
              <a:t>HD</a:t>
            </a:r>
            <a:endParaRPr lang="en-US" altLang="en-US" sz="2400">
              <a:solidFill>
                <a:schemeClr val="accent2"/>
              </a:solidFill>
              <a:latin typeface="Times New Roman" panose="02020603050405020304" pitchFamily="18" charset="0"/>
            </a:endParaRPr>
          </a:p>
        </p:txBody>
      </p:sp>
      <p:sp>
        <p:nvSpPr>
          <p:cNvPr id="47115" name="Freeform 11"/>
          <p:cNvSpPr>
            <a:spLocks/>
          </p:cNvSpPr>
          <p:nvPr/>
        </p:nvSpPr>
        <p:spPr bwMode="auto">
          <a:xfrm>
            <a:off x="5805284" y="4598987"/>
            <a:ext cx="1892300" cy="1206500"/>
          </a:xfrm>
          <a:custGeom>
            <a:avLst/>
            <a:gdLst>
              <a:gd name="T0" fmla="*/ 2147483647 w 1192"/>
              <a:gd name="T1" fmla="*/ 2147483647 h 760"/>
              <a:gd name="T2" fmla="*/ 2147483647 w 1192"/>
              <a:gd name="T3" fmla="*/ 2147483647 h 760"/>
              <a:gd name="T4" fmla="*/ 0 w 1192"/>
              <a:gd name="T5" fmla="*/ 0 h 760"/>
              <a:gd name="T6" fmla="*/ 0 60000 65536"/>
              <a:gd name="T7" fmla="*/ 0 60000 65536"/>
              <a:gd name="T8" fmla="*/ 0 60000 65536"/>
              <a:gd name="T9" fmla="*/ 0 w 1192"/>
              <a:gd name="T10" fmla="*/ 0 h 760"/>
              <a:gd name="T11" fmla="*/ 1192 w 1192"/>
              <a:gd name="T12" fmla="*/ 760 h 760"/>
            </a:gdLst>
            <a:ahLst/>
            <a:cxnLst>
              <a:cxn ang="T6">
                <a:pos x="T0" y="T1"/>
              </a:cxn>
              <a:cxn ang="T7">
                <a:pos x="T2" y="T3"/>
              </a:cxn>
              <a:cxn ang="T8">
                <a:pos x="T4" y="T5"/>
              </a:cxn>
            </a:cxnLst>
            <a:rect l="T9" t="T10" r="T11" b="T12"/>
            <a:pathLst>
              <a:path w="1192" h="760">
                <a:moveTo>
                  <a:pt x="1104" y="240"/>
                </a:moveTo>
                <a:cubicBezTo>
                  <a:pt x="1148" y="500"/>
                  <a:pt x="1192" y="760"/>
                  <a:pt x="1008" y="720"/>
                </a:cubicBezTo>
                <a:cubicBezTo>
                  <a:pt x="824" y="680"/>
                  <a:pt x="168" y="120"/>
                  <a:pt x="0" y="0"/>
                </a:cubicBezTo>
              </a:path>
            </a:pathLst>
          </a:custGeom>
          <a:noFill/>
          <a:ln w="76200" cap="flat" cmpd="sng">
            <a:solidFill>
              <a:srgbClr val="002060"/>
            </a:solidFill>
            <a:prstDash val="solid"/>
            <a:round/>
            <a:headEnd type="diamond"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6" name="Freeform 12"/>
          <p:cNvSpPr>
            <a:spLocks/>
          </p:cNvSpPr>
          <p:nvPr/>
        </p:nvSpPr>
        <p:spPr bwMode="auto">
          <a:xfrm>
            <a:off x="5397500" y="1689100"/>
            <a:ext cx="2070100" cy="825500"/>
          </a:xfrm>
          <a:custGeom>
            <a:avLst/>
            <a:gdLst>
              <a:gd name="T0" fmla="*/ 2147483647 w 1304"/>
              <a:gd name="T1" fmla="*/ 2147483647 h 520"/>
              <a:gd name="T2" fmla="*/ 2147483647 w 1304"/>
              <a:gd name="T3" fmla="*/ 2147483647 h 520"/>
              <a:gd name="T4" fmla="*/ 2147483647 w 1304"/>
              <a:gd name="T5" fmla="*/ 2147483647 h 520"/>
              <a:gd name="T6" fmla="*/ 0 60000 65536"/>
              <a:gd name="T7" fmla="*/ 0 60000 65536"/>
              <a:gd name="T8" fmla="*/ 0 60000 65536"/>
              <a:gd name="T9" fmla="*/ 0 w 1304"/>
              <a:gd name="T10" fmla="*/ 0 h 520"/>
              <a:gd name="T11" fmla="*/ 1304 w 1304"/>
              <a:gd name="T12" fmla="*/ 520 h 520"/>
            </a:gdLst>
            <a:ahLst/>
            <a:cxnLst>
              <a:cxn ang="T6">
                <a:pos x="T0" y="T1"/>
              </a:cxn>
              <a:cxn ang="T7">
                <a:pos x="T2" y="T3"/>
              </a:cxn>
              <a:cxn ang="T8">
                <a:pos x="T4" y="T5"/>
              </a:cxn>
            </a:cxnLst>
            <a:rect l="T9" t="T10" r="T11" b="T12"/>
            <a:pathLst>
              <a:path w="1304" h="520">
                <a:moveTo>
                  <a:pt x="104" y="520"/>
                </a:moveTo>
                <a:cubicBezTo>
                  <a:pt x="52" y="300"/>
                  <a:pt x="0" y="80"/>
                  <a:pt x="200" y="40"/>
                </a:cubicBezTo>
                <a:cubicBezTo>
                  <a:pt x="400" y="0"/>
                  <a:pt x="1120" y="240"/>
                  <a:pt x="1304" y="280"/>
                </a:cubicBezTo>
              </a:path>
            </a:pathLst>
          </a:custGeom>
          <a:noFill/>
          <a:ln w="76200" cap="flat" cmpd="sng">
            <a:solidFill>
              <a:srgbClr val="002060"/>
            </a:solidFill>
            <a:prstDash val="solid"/>
            <a:round/>
            <a:headEnd type="diamond"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7" name="Text Box 13"/>
          <p:cNvSpPr txBox="1">
            <a:spLocks noChangeArrowheads="1"/>
          </p:cNvSpPr>
          <p:nvPr/>
        </p:nvSpPr>
        <p:spPr bwMode="auto">
          <a:xfrm>
            <a:off x="1648600" y="5953780"/>
            <a:ext cx="60367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latin typeface="+mn-lt"/>
              </a:rPr>
              <a:t>Harmon W, Jabs K: Hemodialysis (chap 77) in Pediatric Nephrology, 4th </a:t>
            </a:r>
            <a:r>
              <a:rPr lang="en-US" altLang="en-US" sz="1400" dirty="0" err="1">
                <a:latin typeface="+mn-lt"/>
              </a:rPr>
              <a:t>ed</a:t>
            </a:r>
            <a:endParaRPr lang="en-US" altLang="en-US" sz="1400" dirty="0">
              <a:latin typeface="+mn-lt"/>
            </a:endParaRPr>
          </a:p>
          <a:p>
            <a:pPr algn="ctr" eaLnBrk="1" hangingPunct="1"/>
            <a:r>
              <a:rPr lang="en-US" altLang="en-US" sz="1400" dirty="0">
                <a:latin typeface="+mn-lt"/>
              </a:rPr>
              <a:t>Barratt, </a:t>
            </a:r>
            <a:r>
              <a:rPr lang="en-US" altLang="en-US" sz="1400" dirty="0" err="1">
                <a:latin typeface="+mn-lt"/>
              </a:rPr>
              <a:t>Avner</a:t>
            </a:r>
            <a:r>
              <a:rPr lang="en-US" altLang="en-US" sz="1400" dirty="0">
                <a:latin typeface="+mn-lt"/>
              </a:rPr>
              <a:t>, Harmon (</a:t>
            </a:r>
            <a:r>
              <a:rPr lang="en-US" altLang="en-US" sz="1400" dirty="0" err="1">
                <a:latin typeface="+mn-lt"/>
              </a:rPr>
              <a:t>ed</a:t>
            </a:r>
            <a:r>
              <a:rPr lang="en-US" altLang="en-US" sz="1400" dirty="0">
                <a:latin typeface="+mn-lt"/>
              </a:rPr>
              <a:t>) Lippincott, 1999</a:t>
            </a:r>
          </a:p>
        </p:txBody>
      </p:sp>
      <p:sp>
        <p:nvSpPr>
          <p:cNvPr id="47118" name="AutoShape 14"/>
          <p:cNvSpPr>
            <a:spLocks noChangeArrowheads="1"/>
          </p:cNvSpPr>
          <p:nvPr/>
        </p:nvSpPr>
        <p:spPr bwMode="auto">
          <a:xfrm>
            <a:off x="4953000" y="3886200"/>
            <a:ext cx="685800" cy="3048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7119" name="AutoShape 15"/>
          <p:cNvSpPr>
            <a:spLocks noChangeArrowheads="1"/>
          </p:cNvSpPr>
          <p:nvPr/>
        </p:nvSpPr>
        <p:spPr bwMode="auto">
          <a:xfrm rot="10800000">
            <a:off x="5029200" y="3048000"/>
            <a:ext cx="685800" cy="3048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7120" name="AutoShape 16"/>
          <p:cNvSpPr>
            <a:spLocks noChangeArrowheads="1"/>
          </p:cNvSpPr>
          <p:nvPr/>
        </p:nvSpPr>
        <p:spPr bwMode="auto">
          <a:xfrm>
            <a:off x="3505200" y="3124200"/>
            <a:ext cx="10668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40998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048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dirty="0">
                <a:latin typeface="Calibri" panose="020F0502020204030204" pitchFamily="34" charset="0"/>
              </a:rPr>
              <a:t>Dialyzer</a:t>
            </a:r>
          </a:p>
        </p:txBody>
      </p:sp>
      <p:pic>
        <p:nvPicPr>
          <p:cNvPr id="27651" name="Picture 5" descr="dialyz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743" y="1371600"/>
            <a:ext cx="181465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dialyzer 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367740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t>Hemodialysis Filter (Dialyzer)</a:t>
            </a:r>
            <a:endParaRPr lang="en-US" altLang="en-US" sz="4400" dirty="0">
              <a:solidFill>
                <a:srgbClr val="FFFF00"/>
              </a:solidFill>
              <a:latin typeface="Calibri" panose="020F0502020204030204" pitchFamily="34" charset="0"/>
            </a:endParaRPr>
          </a:p>
        </p:txBody>
      </p:sp>
      <p:pic>
        <p:nvPicPr>
          <p:cNvPr id="28675" name="Picture 5" descr="inside dialy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2933700" cy="448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dialy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317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6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440474" y="371707"/>
            <a:ext cx="7772400" cy="685800"/>
          </a:xfrm>
        </p:spPr>
        <p:txBody>
          <a:bodyPr/>
          <a:lstStyle/>
          <a:p>
            <a:pPr eaLnBrk="1" hangingPunct="1">
              <a:defRPr/>
            </a:pPr>
            <a:r>
              <a:rPr lang="en-US" dirty="0"/>
              <a:t>Hemodialysis Vascular Access</a:t>
            </a:r>
          </a:p>
        </p:txBody>
      </p:sp>
      <p:pic>
        <p:nvPicPr>
          <p:cNvPr id="160771" name="Picture 2" descr="http://www.commonwealthsurgical.com/images/hemodialys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95" y="1600200"/>
            <a:ext cx="3557239" cy="438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2" name="Picture 2" descr="http://www.fda.gov/ucm/groups/fdagov-public/documents/image/ucm06463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769" y="1600200"/>
            <a:ext cx="3720192" cy="42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3" name="TextBox 1"/>
          <p:cNvSpPr txBox="1">
            <a:spLocks noChangeArrowheads="1"/>
          </p:cNvSpPr>
          <p:nvPr/>
        </p:nvSpPr>
        <p:spPr bwMode="auto">
          <a:xfrm>
            <a:off x="897660" y="3977488"/>
            <a:ext cx="23326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b="1" dirty="0">
                <a:latin typeface="Arial" pitchFamily="34" charset="0"/>
                <a:cs typeface="Arial" pitchFamily="34" charset="0"/>
              </a:rPr>
              <a:t>Polytetrafluoroethylene</a:t>
            </a:r>
          </a:p>
        </p:txBody>
      </p:sp>
    </p:spTree>
    <p:extLst>
      <p:ext uri="{BB962C8B-B14F-4D97-AF65-F5344CB8AC3E}">
        <p14:creationId xmlns:p14="http://schemas.microsoft.com/office/powerpoint/2010/main" val="98947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95156" y="381000"/>
            <a:ext cx="7772400" cy="1143000"/>
          </a:xfrm>
        </p:spPr>
        <p:txBody>
          <a:bodyPr/>
          <a:lstStyle/>
          <a:p>
            <a:pPr>
              <a:defRPr/>
            </a:pPr>
            <a:r>
              <a:rPr lang="en-US" dirty="0"/>
              <a:t>Arteriovenous (AV) Fistula</a:t>
            </a:r>
          </a:p>
        </p:txBody>
      </p:sp>
      <p:pic>
        <p:nvPicPr>
          <p:cNvPr id="162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877" y="1752600"/>
            <a:ext cx="6371063" cy="412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37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08" y="2286000"/>
            <a:ext cx="7418832" cy="1371600"/>
          </a:xfrm>
        </p:spPr>
        <p:txBody>
          <a:bodyPr/>
          <a:lstStyle/>
          <a:p>
            <a:pPr algn="ctr"/>
            <a:r>
              <a:rPr lang="en-US" dirty="0"/>
              <a:t>Which Vascular Access and When Should It Be </a:t>
            </a:r>
            <a:r>
              <a:rPr lang="en-US" dirty="0" smtClean="0"/>
              <a:t>Placed?</a:t>
            </a:r>
            <a:endParaRPr lang="en-US" dirty="0"/>
          </a:p>
        </p:txBody>
      </p:sp>
    </p:spTree>
    <p:extLst>
      <p:ext uri="{BB962C8B-B14F-4D97-AF65-F5344CB8AC3E}">
        <p14:creationId xmlns:p14="http://schemas.microsoft.com/office/powerpoint/2010/main" val="416787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Dialysis Access</a:t>
            </a:r>
          </a:p>
        </p:txBody>
      </p:sp>
      <p:sp>
        <p:nvSpPr>
          <p:cNvPr id="65539" name="Rectangle 3"/>
          <p:cNvSpPr>
            <a:spLocks noGrp="1" noChangeArrowheads="1"/>
          </p:cNvSpPr>
          <p:nvPr>
            <p:ph type="body" idx="1"/>
          </p:nvPr>
        </p:nvSpPr>
        <p:spPr>
          <a:xfrm>
            <a:off x="457200" y="1447800"/>
            <a:ext cx="8229600" cy="4495800"/>
          </a:xfrm>
        </p:spPr>
        <p:txBody>
          <a:bodyPr>
            <a:normAutofit fontScale="92500" lnSpcReduction="10000"/>
          </a:bodyPr>
          <a:lstStyle/>
          <a:p>
            <a:pPr eaLnBrk="1" hangingPunct="1"/>
            <a:r>
              <a:rPr lang="en-US" altLang="en-US" sz="2800" dirty="0" smtClean="0"/>
              <a:t>Provides location for easy access to patient’s blood for dialysis</a:t>
            </a:r>
          </a:p>
          <a:p>
            <a:pPr eaLnBrk="1" hangingPunct="1"/>
            <a:r>
              <a:rPr lang="en-US" altLang="en-US" sz="2800" dirty="0" smtClean="0"/>
              <a:t>Bane of dialysis physician’s existence</a:t>
            </a:r>
          </a:p>
          <a:p>
            <a:pPr eaLnBrk="1" hangingPunct="1"/>
            <a:r>
              <a:rPr lang="en-US" altLang="en-US" sz="2800" dirty="0" smtClean="0"/>
              <a:t>Higher flows and cannulation can lead to stenosis or thrombosis</a:t>
            </a:r>
          </a:p>
          <a:p>
            <a:pPr eaLnBrk="1" hangingPunct="1"/>
            <a:r>
              <a:rPr lang="en-US" altLang="en-US" sz="2800" dirty="0" smtClean="0"/>
              <a:t>Maintenance of dialysis access patency is critical, at times life-saving</a:t>
            </a:r>
          </a:p>
          <a:p>
            <a:pPr lvl="1"/>
            <a:r>
              <a:rPr lang="en-US" altLang="en-US" sz="2400" dirty="0" smtClean="0"/>
              <a:t>Patency is assessed while patient is on HD by multiple parameters</a:t>
            </a:r>
          </a:p>
          <a:p>
            <a:r>
              <a:rPr lang="en-US" altLang="en-US" sz="2800" dirty="0" smtClean="0"/>
              <a:t>Early detection of stenosis can lead to intervention before thrombosis occurs</a:t>
            </a:r>
          </a:p>
        </p:txBody>
      </p:sp>
    </p:spTree>
    <p:extLst>
      <p:ext uri="{BB962C8B-B14F-4D97-AF65-F5344CB8AC3E}">
        <p14:creationId xmlns:p14="http://schemas.microsoft.com/office/powerpoint/2010/main" val="325455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Dialysis Access</a:t>
            </a:r>
          </a:p>
        </p:txBody>
      </p:sp>
      <p:sp>
        <p:nvSpPr>
          <p:cNvPr id="66563" name="Rectangle 3"/>
          <p:cNvSpPr>
            <a:spLocks noGrp="1" noChangeArrowheads="1"/>
          </p:cNvSpPr>
          <p:nvPr>
            <p:ph type="body" idx="1"/>
          </p:nvPr>
        </p:nvSpPr>
        <p:spPr>
          <a:xfrm>
            <a:off x="304800" y="1600200"/>
            <a:ext cx="8229600" cy="4525963"/>
          </a:xfrm>
        </p:spPr>
        <p:txBody>
          <a:bodyPr/>
          <a:lstStyle/>
          <a:p>
            <a:pPr eaLnBrk="1" hangingPunct="1"/>
            <a:r>
              <a:rPr lang="en-US" altLang="en-US" sz="2800" dirty="0" smtClean="0"/>
              <a:t>AV Fistula</a:t>
            </a:r>
          </a:p>
          <a:p>
            <a:pPr lvl="1" eaLnBrk="1" hangingPunct="1"/>
            <a:r>
              <a:rPr lang="en-US" altLang="en-US" sz="2400" dirty="0" smtClean="0"/>
              <a:t>Vein cross-cut, attached end-to-side to artery</a:t>
            </a:r>
          </a:p>
          <a:p>
            <a:pPr lvl="1" eaLnBrk="1" hangingPunct="1"/>
            <a:r>
              <a:rPr lang="en-US" altLang="en-US" sz="2400" dirty="0" smtClean="0"/>
              <a:t>High-pressure flow dilates and thickens vein</a:t>
            </a:r>
          </a:p>
          <a:p>
            <a:pPr lvl="1" eaLnBrk="1" hangingPunct="1"/>
            <a:r>
              <a:rPr lang="en-US" altLang="en-US" sz="2400" dirty="0" smtClean="0"/>
              <a:t>Best alternative:</a:t>
            </a:r>
          </a:p>
          <a:p>
            <a:pPr lvl="2" eaLnBrk="1" hangingPunct="1"/>
            <a:r>
              <a:rPr lang="en-US" altLang="en-US" sz="2000" dirty="0" smtClean="0"/>
              <a:t>Lowest infectious risk</a:t>
            </a:r>
          </a:p>
          <a:p>
            <a:pPr lvl="2" eaLnBrk="1" hangingPunct="1"/>
            <a:r>
              <a:rPr lang="en-US" altLang="en-US" sz="2000" dirty="0" smtClean="0"/>
              <a:t>Longest lasting with least </a:t>
            </a:r>
            <a:r>
              <a:rPr lang="en-US" altLang="en-US" sz="2000" dirty="0" err="1" smtClean="0"/>
              <a:t>thromboses</a:t>
            </a:r>
            <a:endParaRPr lang="en-US" altLang="en-US" sz="2000" dirty="0" smtClean="0"/>
          </a:p>
          <a:p>
            <a:pPr lvl="1" eaLnBrk="1" hangingPunct="1"/>
            <a:r>
              <a:rPr lang="en-US" altLang="en-US" sz="2400" dirty="0" smtClean="0"/>
              <a:t>Drawbacks</a:t>
            </a:r>
          </a:p>
          <a:p>
            <a:pPr lvl="2" eaLnBrk="1" hangingPunct="1"/>
            <a:r>
              <a:rPr lang="en-US" altLang="en-US" sz="2000" dirty="0" smtClean="0"/>
              <a:t>Takes 2-4 months to mature</a:t>
            </a:r>
          </a:p>
          <a:p>
            <a:pPr lvl="2" eaLnBrk="1" hangingPunct="1"/>
            <a:r>
              <a:rPr lang="en-US" altLang="en-US" sz="2000" dirty="0" smtClean="0"/>
              <a:t>Only about 50% ever mature</a:t>
            </a:r>
          </a:p>
          <a:p>
            <a:pPr lvl="1" eaLnBrk="1" hangingPunct="1"/>
            <a:r>
              <a:rPr lang="en-US" altLang="en-US" sz="2400" dirty="0" smtClean="0"/>
              <a:t>Goal for all dialysis patients</a:t>
            </a:r>
          </a:p>
        </p:txBody>
      </p:sp>
      <p:pic>
        <p:nvPicPr>
          <p:cNvPr id="66564" name="Picture 5" descr="fist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95600"/>
            <a:ext cx="3429000" cy="97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0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Dialysis Access</a:t>
            </a:r>
          </a:p>
        </p:txBody>
      </p:sp>
      <p:sp>
        <p:nvSpPr>
          <p:cNvPr id="67587" name="Rectangle 3"/>
          <p:cNvSpPr>
            <a:spLocks noGrp="1" noChangeArrowheads="1"/>
          </p:cNvSpPr>
          <p:nvPr>
            <p:ph type="body" idx="1"/>
          </p:nvPr>
        </p:nvSpPr>
        <p:spPr>
          <a:xfrm>
            <a:off x="457200" y="1371600"/>
            <a:ext cx="8305800" cy="5257800"/>
          </a:xfrm>
        </p:spPr>
        <p:txBody>
          <a:bodyPr/>
          <a:lstStyle/>
          <a:p>
            <a:pPr eaLnBrk="1" hangingPunct="1"/>
            <a:r>
              <a:rPr lang="en-US" altLang="en-US" sz="2800" dirty="0" smtClean="0"/>
              <a:t>AV Graft</a:t>
            </a:r>
          </a:p>
          <a:p>
            <a:pPr lvl="1" eaLnBrk="1" hangingPunct="1"/>
            <a:r>
              <a:rPr lang="en-US" altLang="en-US" sz="2400" dirty="0" smtClean="0"/>
              <a:t>Tube made of biocompatible material (</a:t>
            </a:r>
            <a:r>
              <a:rPr lang="en-US" altLang="en-US" sz="2400" dirty="0" err="1" smtClean="0"/>
              <a:t>gortex</a:t>
            </a:r>
            <a:r>
              <a:rPr lang="en-US" altLang="en-US" sz="2400" dirty="0" smtClean="0"/>
              <a:t>) attached end-to-side to artery and vein</a:t>
            </a:r>
          </a:p>
          <a:p>
            <a:pPr lvl="1" eaLnBrk="1" hangingPunct="1"/>
            <a:r>
              <a:rPr lang="en-US" altLang="en-US" sz="2400" dirty="0" smtClean="0"/>
              <a:t>Often required in patients with vascular disease, occluded distal veins </a:t>
            </a:r>
          </a:p>
          <a:p>
            <a:pPr lvl="1" eaLnBrk="1" hangingPunct="1"/>
            <a:r>
              <a:rPr lang="en-US" altLang="en-US" sz="2400" dirty="0" smtClean="0"/>
              <a:t>Advantages</a:t>
            </a:r>
          </a:p>
          <a:p>
            <a:pPr lvl="2" eaLnBrk="1" hangingPunct="1"/>
            <a:r>
              <a:rPr lang="en-US" altLang="en-US" sz="2000" dirty="0" smtClean="0"/>
              <a:t>Ready to use when swelling resolves (~2 weeks)</a:t>
            </a:r>
          </a:p>
          <a:p>
            <a:pPr lvl="2" eaLnBrk="1" hangingPunct="1"/>
            <a:r>
              <a:rPr lang="en-US" altLang="en-US" sz="2000" dirty="0" smtClean="0"/>
              <a:t>Able to use in most patients</a:t>
            </a:r>
          </a:p>
          <a:p>
            <a:pPr lvl="1" eaLnBrk="1" hangingPunct="1"/>
            <a:r>
              <a:rPr lang="en-US" altLang="en-US" sz="2400" dirty="0" smtClean="0"/>
              <a:t>Disadvantages</a:t>
            </a:r>
          </a:p>
          <a:p>
            <a:pPr lvl="2" eaLnBrk="1" hangingPunct="1"/>
            <a:r>
              <a:rPr lang="en-US" altLang="en-US" sz="2000" dirty="0" smtClean="0"/>
              <a:t>High stenosis/thrombosis                                                       rate</a:t>
            </a:r>
          </a:p>
          <a:p>
            <a:pPr lvl="2" eaLnBrk="1" hangingPunct="1"/>
            <a:r>
              <a:rPr lang="en-US" altLang="en-US" sz="2000" dirty="0" smtClean="0"/>
              <a:t>Moderate infectious risk</a:t>
            </a:r>
          </a:p>
        </p:txBody>
      </p:sp>
      <p:pic>
        <p:nvPicPr>
          <p:cNvPr id="67588" name="Picture 7" descr="vascular_access_pic2_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48200"/>
            <a:ext cx="45720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42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Dialysis Access</a:t>
            </a:r>
          </a:p>
        </p:txBody>
      </p:sp>
      <p:sp>
        <p:nvSpPr>
          <p:cNvPr id="68611" name="Rectangle 3"/>
          <p:cNvSpPr>
            <a:spLocks noGrp="1" noChangeArrowheads="1"/>
          </p:cNvSpPr>
          <p:nvPr>
            <p:ph type="body" idx="1"/>
          </p:nvPr>
        </p:nvSpPr>
        <p:spPr>
          <a:xfrm>
            <a:off x="457200" y="1600200"/>
            <a:ext cx="8229600" cy="5029200"/>
          </a:xfrm>
        </p:spPr>
        <p:txBody>
          <a:bodyPr/>
          <a:lstStyle/>
          <a:p>
            <a:pPr eaLnBrk="1" hangingPunct="1"/>
            <a:r>
              <a:rPr lang="en-US" altLang="en-US" sz="2800" smtClean="0"/>
              <a:t>Catheter (IJ most common) </a:t>
            </a:r>
          </a:p>
          <a:p>
            <a:pPr lvl="1" eaLnBrk="1" hangingPunct="1"/>
            <a:r>
              <a:rPr lang="en-US" altLang="en-US" sz="2400" smtClean="0"/>
              <a:t>Tunnelled under skin to reduce communication from skin flora with blood</a:t>
            </a:r>
          </a:p>
          <a:p>
            <a:pPr lvl="1" eaLnBrk="1" hangingPunct="1"/>
            <a:r>
              <a:rPr lang="en-US" altLang="en-US" sz="2400" smtClean="0"/>
              <a:t>Advantages</a:t>
            </a:r>
          </a:p>
          <a:p>
            <a:pPr lvl="2" eaLnBrk="1" hangingPunct="1"/>
            <a:r>
              <a:rPr lang="en-US" altLang="en-US" sz="2000" smtClean="0"/>
              <a:t>Ready for use immediately</a:t>
            </a:r>
          </a:p>
          <a:p>
            <a:pPr lvl="1" eaLnBrk="1" hangingPunct="1"/>
            <a:r>
              <a:rPr lang="en-US" altLang="en-US" sz="2400" smtClean="0"/>
              <a:t>Disadvantages</a:t>
            </a:r>
          </a:p>
          <a:p>
            <a:pPr lvl="2" eaLnBrk="1" hangingPunct="1"/>
            <a:r>
              <a:rPr lang="en-US" altLang="en-US" sz="2000" smtClean="0"/>
              <a:t>High infectious risk</a:t>
            </a:r>
          </a:p>
          <a:p>
            <a:pPr lvl="2" eaLnBrk="1" hangingPunct="1"/>
            <a:r>
              <a:rPr lang="en-US" altLang="en-US" sz="2000" smtClean="0"/>
              <a:t>High thrombosis risk</a:t>
            </a:r>
          </a:p>
          <a:p>
            <a:pPr lvl="2" eaLnBrk="1" hangingPunct="1"/>
            <a:r>
              <a:rPr lang="en-US" altLang="en-US" sz="2000" smtClean="0"/>
              <a:t>A/W increased mortality</a:t>
            </a:r>
          </a:p>
          <a:p>
            <a:pPr lvl="3" eaLnBrk="1" hangingPunct="1"/>
            <a:r>
              <a:rPr lang="en-US" altLang="en-US" sz="1800" smtClean="0"/>
              <a:t>Can be a sign of poor pre-dialysis care or extensive vascular disease</a:t>
            </a:r>
          </a:p>
        </p:txBody>
      </p:sp>
      <p:pic>
        <p:nvPicPr>
          <p:cNvPr id="68612" name="Picture 5" descr="li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743200"/>
            <a:ext cx="187642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2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457200"/>
            <a:ext cx="7772400" cy="685800"/>
          </a:xfrm>
        </p:spPr>
        <p:txBody>
          <a:bodyPr>
            <a:normAutofit/>
          </a:bodyPr>
          <a:lstStyle/>
          <a:p>
            <a:pPr eaLnBrk="1" hangingPunct="1">
              <a:defRPr/>
            </a:pPr>
            <a:r>
              <a:rPr lang="en-US" sz="3000" dirty="0"/>
              <a:t>Question 1</a:t>
            </a:r>
          </a:p>
        </p:txBody>
      </p:sp>
      <p:sp>
        <p:nvSpPr>
          <p:cNvPr id="6147" name="Rectangle 3"/>
          <p:cNvSpPr>
            <a:spLocks noGrp="1" noChangeArrowheads="1"/>
          </p:cNvSpPr>
          <p:nvPr>
            <p:ph type="body" idx="1"/>
          </p:nvPr>
        </p:nvSpPr>
        <p:spPr>
          <a:xfrm>
            <a:off x="609600" y="1219200"/>
            <a:ext cx="7924800" cy="4114800"/>
          </a:xfrm>
        </p:spPr>
        <p:txBody>
          <a:bodyPr>
            <a:normAutofit/>
          </a:bodyPr>
          <a:lstStyle/>
          <a:p>
            <a:pPr marL="0" indent="0">
              <a:buNone/>
              <a:defRPr/>
            </a:pPr>
            <a:r>
              <a:rPr lang="en-US" sz="2000" dirty="0"/>
              <a:t>A patient with progressive CKD has opted for hemodialysis for renal replacement therapy. Which type of vascular access is associated with better outcomes in hemodialysis patients? </a:t>
            </a:r>
          </a:p>
          <a:p>
            <a:pPr marL="0" indent="0">
              <a:buNone/>
              <a:defRPr/>
            </a:pPr>
            <a:endParaRPr lang="en-US" sz="2000" dirty="0"/>
          </a:p>
          <a:p>
            <a:pPr marL="0" indent="0">
              <a:buNone/>
              <a:defRPr/>
            </a:pPr>
            <a:r>
              <a:rPr lang="en-US" sz="2000" dirty="0"/>
              <a:t>A. Central venous cuffed catheter</a:t>
            </a:r>
          </a:p>
          <a:p>
            <a:pPr marL="0" indent="0">
              <a:buNone/>
              <a:defRPr/>
            </a:pPr>
            <a:endParaRPr lang="en-US" sz="2000" dirty="0"/>
          </a:p>
          <a:p>
            <a:pPr marL="0" indent="0">
              <a:buNone/>
              <a:defRPr/>
            </a:pPr>
            <a:r>
              <a:rPr lang="en-US" sz="2000" dirty="0"/>
              <a:t>B. Arteriovenous graft</a:t>
            </a:r>
          </a:p>
          <a:p>
            <a:pPr marL="0" indent="0">
              <a:buNone/>
              <a:defRPr/>
            </a:pPr>
            <a:endParaRPr lang="en-US" sz="2000" dirty="0"/>
          </a:p>
          <a:p>
            <a:pPr marL="0" indent="0">
              <a:buNone/>
              <a:defRPr/>
            </a:pPr>
            <a:r>
              <a:rPr lang="en-US" sz="2000" dirty="0"/>
              <a:t>C. Arteriovenous fistula</a:t>
            </a:r>
          </a:p>
          <a:p>
            <a:pPr marL="0" indent="0">
              <a:buNone/>
              <a:defRPr/>
            </a:pPr>
            <a:endParaRPr lang="en-US" sz="2000" dirty="0"/>
          </a:p>
          <a:p>
            <a:pPr marL="0" indent="0">
              <a:buNone/>
              <a:defRPr/>
            </a:pPr>
            <a:r>
              <a:rPr lang="en-US" sz="2000" dirty="0"/>
              <a:t>D. Temporary central venous catheter</a:t>
            </a:r>
          </a:p>
          <a:p>
            <a:pPr marL="514244" indent="-514244" eaLnBrk="1" hangingPunct="1">
              <a:buFont typeface="+mj-lt"/>
              <a:buAutoNum type="arabicPeriod"/>
              <a:defRPr/>
            </a:pPr>
            <a:endParaRPr lang="en-US" sz="2000" dirty="0"/>
          </a:p>
          <a:p>
            <a:pPr marL="514244" indent="-514244" algn="ctr" eaLnBrk="1" hangingPunct="1">
              <a:buFont typeface="+mj-lt"/>
              <a:buAutoNum type="arabicPeriod"/>
              <a:defRPr/>
            </a:pPr>
            <a:endParaRPr lang="en-US" dirty="0" smtClean="0">
              <a:latin typeface="Arial" pitchFamily="34" charset="0"/>
              <a:ea typeface="+mn-ea"/>
              <a:cs typeface="Arial" pitchFamily="34" charset="0"/>
            </a:endParaRPr>
          </a:p>
          <a:p>
            <a:pPr marL="342829" indent="-342829" eaLnBrk="1" hangingPunct="1">
              <a:buFontTx/>
              <a:buNone/>
              <a:defRPr/>
            </a:pPr>
            <a:endParaRPr lang="en-US" dirty="0" smtClean="0">
              <a:latin typeface="Arial" pitchFamily="34" charset="0"/>
              <a:ea typeface="+mn-ea"/>
              <a:cs typeface="Times New Roman" pitchFamily="18" charset="0"/>
            </a:endParaRPr>
          </a:p>
        </p:txBody>
      </p:sp>
    </p:spTree>
    <p:extLst>
      <p:ext uri="{BB962C8B-B14F-4D97-AF65-F5344CB8AC3E}">
        <p14:creationId xmlns:p14="http://schemas.microsoft.com/office/powerpoint/2010/main" val="20002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81000"/>
            <a:ext cx="7058722" cy="914400"/>
          </a:xfrm>
        </p:spPr>
        <p:txBody>
          <a:bodyPr/>
          <a:lstStyle/>
          <a:p>
            <a:pPr>
              <a:defRPr/>
            </a:pPr>
            <a:r>
              <a:rPr lang="en-US" dirty="0" smtClean="0"/>
              <a:t>Vascular Access Guidelines</a:t>
            </a:r>
            <a:endParaRPr lang="en-US" dirty="0"/>
          </a:p>
        </p:txBody>
      </p:sp>
      <p:sp>
        <p:nvSpPr>
          <p:cNvPr id="122883" name="Rectangle 3"/>
          <p:cNvSpPr>
            <a:spLocks noGrp="1" noChangeArrowheads="1"/>
          </p:cNvSpPr>
          <p:nvPr>
            <p:ph type="body" idx="1"/>
          </p:nvPr>
        </p:nvSpPr>
        <p:spPr>
          <a:xfrm>
            <a:off x="477645" y="1228493"/>
            <a:ext cx="8153400" cy="4562707"/>
          </a:xfrm>
        </p:spPr>
        <p:txBody>
          <a:bodyPr>
            <a:normAutofit lnSpcReduction="10000"/>
          </a:bodyPr>
          <a:lstStyle/>
          <a:p>
            <a:pPr>
              <a:lnSpc>
                <a:spcPct val="90000"/>
              </a:lnSpc>
              <a:defRPr/>
            </a:pPr>
            <a:r>
              <a:rPr lang="en-US" sz="2600" b="1" dirty="0" smtClean="0">
                <a:ea typeface="+mn-ea"/>
              </a:rPr>
              <a:t>Arm veins suitable for placement of vascular access should be preserved, regardless of arm dominance. </a:t>
            </a:r>
            <a:r>
              <a:rPr lang="en-US" sz="2600" b="0" dirty="0" smtClean="0">
                <a:ea typeface="+mn-ea"/>
              </a:rPr>
              <a:t>Arm veins, particularly the cephalic veins of the non-dominant arm should not be used.</a:t>
            </a:r>
          </a:p>
          <a:p>
            <a:pPr lvl="1">
              <a:lnSpc>
                <a:spcPct val="90000"/>
              </a:lnSpc>
              <a:defRPr/>
            </a:pPr>
            <a:r>
              <a:rPr lang="en-US" sz="2200" b="1" dirty="0" smtClean="0"/>
              <a:t>Avoid PICC lines</a:t>
            </a:r>
          </a:p>
          <a:p>
            <a:pPr>
              <a:lnSpc>
                <a:spcPct val="90000"/>
              </a:lnSpc>
              <a:defRPr/>
            </a:pPr>
            <a:r>
              <a:rPr lang="en-US" sz="2600" b="1" dirty="0" smtClean="0">
                <a:ea typeface="+mn-ea"/>
              </a:rPr>
              <a:t>Dorsum of the hand</a:t>
            </a:r>
            <a:r>
              <a:rPr lang="en-US" sz="2600" b="0" dirty="0" smtClean="0">
                <a:ea typeface="+mn-ea"/>
              </a:rPr>
              <a:t> could be used for IV.</a:t>
            </a:r>
          </a:p>
          <a:p>
            <a:pPr>
              <a:lnSpc>
                <a:spcPct val="90000"/>
              </a:lnSpc>
              <a:defRPr/>
            </a:pPr>
            <a:r>
              <a:rPr lang="en-US" sz="2600" b="0" dirty="0" smtClean="0">
                <a:ea typeface="+mn-ea"/>
              </a:rPr>
              <a:t>A Medic Alert bracelet should be worn to inform hospital staff to avoid IV cannulation of essential veins.</a:t>
            </a:r>
          </a:p>
          <a:p>
            <a:pPr>
              <a:lnSpc>
                <a:spcPct val="90000"/>
              </a:lnSpc>
              <a:defRPr/>
            </a:pPr>
            <a:r>
              <a:rPr lang="en-US" sz="2600" b="1" dirty="0" smtClean="0">
                <a:ea typeface="+mn-ea"/>
              </a:rPr>
              <a:t>Subclavian vein catheterization should be avoided </a:t>
            </a:r>
            <a:r>
              <a:rPr lang="en-US" sz="2600" b="0" dirty="0" smtClean="0">
                <a:ea typeface="+mn-ea"/>
              </a:rPr>
              <a:t>for temporary access in all patients with CKD (</a:t>
            </a:r>
            <a:r>
              <a:rPr lang="en-US" sz="2600" b="0" dirty="0" smtClean="0">
                <a:ea typeface="+mn-ea"/>
                <a:sym typeface="Wingdings" pitchFamily="2" charset="2"/>
              </a:rPr>
              <a:t> </a:t>
            </a:r>
            <a:r>
              <a:rPr lang="en-US" sz="2600" b="0" dirty="0" smtClean="0">
                <a:ea typeface="+mn-ea"/>
              </a:rPr>
              <a:t>stenosis </a:t>
            </a:r>
            <a:r>
              <a:rPr lang="en-US" sz="2600" b="0" dirty="0" smtClean="0">
                <a:ea typeface="+mn-ea"/>
                <a:sym typeface="Wingdings" pitchFamily="2" charset="2"/>
              </a:rPr>
              <a:t> preclude use of ipsilateral arm for vascular access)</a:t>
            </a:r>
            <a:r>
              <a:rPr lang="en-US" sz="2600" b="0" dirty="0" smtClean="0">
                <a:ea typeface="+mn-ea"/>
              </a:rPr>
              <a:t> </a:t>
            </a:r>
          </a:p>
        </p:txBody>
      </p:sp>
    </p:spTree>
    <p:extLst>
      <p:ext uri="{BB962C8B-B14F-4D97-AF65-F5344CB8AC3E}">
        <p14:creationId xmlns:p14="http://schemas.microsoft.com/office/powerpoint/2010/main" val="12281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03" y="1429369"/>
            <a:ext cx="7287077" cy="416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2034" name="Rectangle 2"/>
          <p:cNvSpPr>
            <a:spLocks noChangeArrowheads="1"/>
          </p:cNvSpPr>
          <p:nvPr/>
        </p:nvSpPr>
        <p:spPr bwMode="auto">
          <a:xfrm>
            <a:off x="5099389" y="6473668"/>
            <a:ext cx="39665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sz="1200" dirty="0">
                <a:latin typeface="Arial" pitchFamily="34" charset="0"/>
              </a:rPr>
              <a:t>Astor B. et al. </a:t>
            </a:r>
            <a:r>
              <a:rPr lang="en-US" altLang="en-US" sz="1200" i="1" dirty="0">
                <a:latin typeface="Arial" pitchFamily="34" charset="0"/>
              </a:rPr>
              <a:t>Am J Kidney </a:t>
            </a:r>
            <a:r>
              <a:rPr lang="en-US" altLang="en-US" sz="1200" i="1" dirty="0" smtClean="0">
                <a:latin typeface="Arial" pitchFamily="34" charset="0"/>
              </a:rPr>
              <a:t>Dis. </a:t>
            </a:r>
            <a:r>
              <a:rPr lang="en-US" altLang="en-US" sz="1200" dirty="0" smtClean="0">
                <a:latin typeface="Arial" pitchFamily="34" charset="0"/>
              </a:rPr>
              <a:t>2001</a:t>
            </a:r>
            <a:r>
              <a:rPr lang="en-US" altLang="en-US" sz="1200" dirty="0">
                <a:latin typeface="Arial" pitchFamily="34" charset="0"/>
              </a:rPr>
              <a:t>; </a:t>
            </a:r>
            <a:r>
              <a:rPr lang="en-US" altLang="en-US" sz="1200" dirty="0" smtClean="0">
                <a:latin typeface="Arial" pitchFamily="34" charset="0"/>
              </a:rPr>
              <a:t>38:494-501.</a:t>
            </a:r>
            <a:endParaRPr lang="en-US" altLang="en-US" sz="1200" dirty="0">
              <a:latin typeface="Arial" pitchFamily="34" charset="0"/>
            </a:endParaRPr>
          </a:p>
        </p:txBody>
      </p:sp>
      <p:sp>
        <p:nvSpPr>
          <p:cNvPr id="172035" name="TextBox 3"/>
          <p:cNvSpPr txBox="1">
            <a:spLocks noChangeArrowheads="1"/>
          </p:cNvSpPr>
          <p:nvPr/>
        </p:nvSpPr>
        <p:spPr bwMode="auto">
          <a:xfrm>
            <a:off x="0" y="3048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dirty="0">
                <a:latin typeface="+mj-lt"/>
                <a:ea typeface="+mj-ea"/>
                <a:cs typeface="+mj-cs"/>
              </a:rPr>
              <a:t>Patients who started using an AV access by timing of first referral to a nephrologist</a:t>
            </a:r>
          </a:p>
        </p:txBody>
      </p:sp>
      <p:sp>
        <p:nvSpPr>
          <p:cNvPr id="172036" name="TextBox 4"/>
          <p:cNvSpPr txBox="1">
            <a:spLocks noChangeArrowheads="1"/>
          </p:cNvSpPr>
          <p:nvPr/>
        </p:nvSpPr>
        <p:spPr bwMode="auto">
          <a:xfrm>
            <a:off x="4237177" y="5635377"/>
            <a:ext cx="24785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sz="1400" dirty="0">
                <a:solidFill>
                  <a:srgbClr val="0A3041"/>
                </a:solidFill>
                <a:latin typeface="Arial" pitchFamily="34" charset="0"/>
              </a:rPr>
              <a:t>N=356 hemodialysis patients</a:t>
            </a:r>
          </a:p>
        </p:txBody>
      </p:sp>
      <p:sp>
        <p:nvSpPr>
          <p:cNvPr id="8" name="Oval 10"/>
          <p:cNvSpPr>
            <a:spLocks noChangeArrowheads="1"/>
          </p:cNvSpPr>
          <p:nvPr/>
        </p:nvSpPr>
        <p:spPr bwMode="auto">
          <a:xfrm>
            <a:off x="2986240" y="3544889"/>
            <a:ext cx="1143000" cy="1512888"/>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sz="1600">
              <a:solidFill>
                <a:srgbClr val="FFFFFF"/>
              </a:solidFill>
              <a:latin typeface="Arial" charset="0"/>
              <a:ea typeface="ＭＳ Ｐゴシック" charset="0"/>
            </a:endParaRPr>
          </a:p>
        </p:txBody>
      </p:sp>
      <p:sp>
        <p:nvSpPr>
          <p:cNvPr id="9" name="Oval 10"/>
          <p:cNvSpPr>
            <a:spLocks noChangeArrowheads="1"/>
          </p:cNvSpPr>
          <p:nvPr/>
        </p:nvSpPr>
        <p:spPr bwMode="auto">
          <a:xfrm>
            <a:off x="2946160" y="2931766"/>
            <a:ext cx="1143000" cy="55245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sz="1600">
              <a:solidFill>
                <a:srgbClr val="FFFFFF"/>
              </a:solidFill>
              <a:latin typeface="Arial" charset="0"/>
              <a:ea typeface="ＭＳ Ｐゴシック" charset="0"/>
            </a:endParaRPr>
          </a:p>
        </p:txBody>
      </p:sp>
    </p:spTree>
    <p:extLst>
      <p:ext uri="{BB962C8B-B14F-4D97-AF65-F5344CB8AC3E}">
        <p14:creationId xmlns:p14="http://schemas.microsoft.com/office/powerpoint/2010/main" val="5281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72068" y="447907"/>
            <a:ext cx="6157332" cy="1143000"/>
          </a:xfrm>
        </p:spPr>
        <p:txBody>
          <a:bodyPr>
            <a:normAutofit fontScale="90000"/>
          </a:bodyPr>
          <a:lstStyle/>
          <a:p>
            <a:pPr>
              <a:defRPr/>
            </a:pPr>
            <a:r>
              <a:rPr lang="en-US" dirty="0"/>
              <a:t>SAVE the Non-Dominant ARM </a:t>
            </a:r>
            <a:r>
              <a:rPr lang="en-US" dirty="0" smtClean="0"/>
              <a:t>for </a:t>
            </a:r>
            <a:r>
              <a:rPr lang="en-US" dirty="0"/>
              <a:t>Vascular Access</a:t>
            </a:r>
          </a:p>
        </p:txBody>
      </p:sp>
      <p:sp>
        <p:nvSpPr>
          <p:cNvPr id="965635" name="Rectangle 3"/>
          <p:cNvSpPr>
            <a:spLocks noGrp="1" noChangeArrowheads="1"/>
          </p:cNvSpPr>
          <p:nvPr>
            <p:ph type="body" idx="1"/>
          </p:nvPr>
        </p:nvSpPr>
        <p:spPr>
          <a:xfrm>
            <a:off x="747135" y="2102013"/>
            <a:ext cx="7239000" cy="3276600"/>
          </a:xfrm>
        </p:spPr>
        <p:txBody>
          <a:bodyPr>
            <a:normAutofit/>
          </a:bodyPr>
          <a:lstStyle/>
          <a:p>
            <a:r>
              <a:rPr lang="en-US" altLang="en-US" sz="2800" dirty="0" smtClean="0"/>
              <a:t>When GFR &lt; 30 mL/min</a:t>
            </a:r>
          </a:p>
          <a:p>
            <a:pPr lvl="1"/>
            <a:r>
              <a:rPr lang="en-US" altLang="en-US" sz="2800" dirty="0" smtClean="0"/>
              <a:t>No BP measurement </a:t>
            </a:r>
          </a:p>
          <a:p>
            <a:pPr lvl="1"/>
            <a:r>
              <a:rPr lang="en-US" altLang="en-US" sz="2800" dirty="0" smtClean="0"/>
              <a:t>No IV</a:t>
            </a:r>
          </a:p>
          <a:p>
            <a:pPr lvl="1"/>
            <a:r>
              <a:rPr lang="en-US" altLang="en-US" sz="2800" dirty="0" smtClean="0"/>
              <a:t>No Blood Draws</a:t>
            </a:r>
          </a:p>
          <a:p>
            <a:pPr>
              <a:buFont typeface="Symbol" pitchFamily="18" charset="2"/>
              <a:buNone/>
            </a:pPr>
            <a:endParaRPr lang="en-US" altLang="en-US" sz="1200" dirty="0" smtClean="0"/>
          </a:p>
          <a:p>
            <a:r>
              <a:rPr lang="en-US" altLang="en-US" sz="2800" dirty="0" smtClean="0"/>
              <a:t>Place vascular access within a year of hemodialysis anticipation …</a:t>
            </a:r>
          </a:p>
          <a:p>
            <a:endParaRPr lang="en-US" altLang="en-US" dirty="0" smtClean="0"/>
          </a:p>
        </p:txBody>
      </p:sp>
      <p:sp>
        <p:nvSpPr>
          <p:cNvPr id="65540" name="AutoShape 4"/>
          <p:cNvSpPr>
            <a:spLocks noChangeArrowheads="1"/>
          </p:cNvSpPr>
          <p:nvPr/>
        </p:nvSpPr>
        <p:spPr bwMode="auto">
          <a:xfrm>
            <a:off x="3261735" y="4769013"/>
            <a:ext cx="914400" cy="609600"/>
          </a:xfrm>
          <a:prstGeom prst="cloud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Times New Roman" charset="0"/>
              <a:ea typeface="ＭＳ Ｐゴシック" charset="0"/>
            </a:endParaRPr>
          </a:p>
        </p:txBody>
      </p:sp>
      <p:sp>
        <p:nvSpPr>
          <p:cNvPr id="65541" name="Line 5"/>
          <p:cNvSpPr>
            <a:spLocks noChangeShapeType="1"/>
          </p:cNvSpPr>
          <p:nvPr/>
        </p:nvSpPr>
        <p:spPr bwMode="auto">
          <a:xfrm>
            <a:off x="5242935" y="2635413"/>
            <a:ext cx="0" cy="1600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65542" name="Line 6"/>
          <p:cNvSpPr>
            <a:spLocks noChangeShapeType="1"/>
          </p:cNvSpPr>
          <p:nvPr/>
        </p:nvSpPr>
        <p:spPr bwMode="auto">
          <a:xfrm>
            <a:off x="5319135" y="2711613"/>
            <a:ext cx="0" cy="1600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65543" name="Line 7"/>
          <p:cNvSpPr>
            <a:spLocks noChangeShapeType="1"/>
          </p:cNvSpPr>
          <p:nvPr/>
        </p:nvSpPr>
        <p:spPr bwMode="auto">
          <a:xfrm>
            <a:off x="5700135" y="2711613"/>
            <a:ext cx="0" cy="1676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965640" name="Text Box 8"/>
          <p:cNvSpPr txBox="1">
            <a:spLocks noChangeArrowheads="1"/>
          </p:cNvSpPr>
          <p:nvPr/>
        </p:nvSpPr>
        <p:spPr bwMode="auto">
          <a:xfrm>
            <a:off x="5471535" y="2940213"/>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Arial" charset="0"/>
                <a:ea typeface="ＭＳ Ｐゴシック" charset="0"/>
              </a:defRPr>
            </a:lvl1pPr>
            <a:lvl2pPr>
              <a:defRPr sz="22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eaLnBrk="0" hangingPunct="0">
              <a:defRPr sz="2000" b="1">
                <a:solidFill>
                  <a:schemeClr val="tx1"/>
                </a:solidFill>
                <a:latin typeface="Arial" charset="0"/>
                <a:ea typeface="ＭＳ Ｐゴシック" charset="0"/>
              </a:defRPr>
            </a:lvl6pPr>
            <a:lvl7pPr eaLnBrk="0" hangingPunct="0">
              <a:defRPr sz="2000" b="1">
                <a:solidFill>
                  <a:schemeClr val="tx1"/>
                </a:solidFill>
                <a:latin typeface="Arial" charset="0"/>
                <a:ea typeface="ＭＳ Ｐゴシック" charset="0"/>
              </a:defRPr>
            </a:lvl7pPr>
            <a:lvl8pPr eaLnBrk="0" hangingPunct="0">
              <a:defRPr sz="2000" b="1">
                <a:solidFill>
                  <a:schemeClr val="tx1"/>
                </a:solidFill>
                <a:latin typeface="Arial" charset="0"/>
                <a:ea typeface="ＭＳ Ｐゴシック" charset="0"/>
              </a:defRPr>
            </a:lvl8pPr>
            <a:lvl9pPr eaLnBrk="0" hangingPunct="0">
              <a:defRPr sz="2000" b="1">
                <a:solidFill>
                  <a:schemeClr val="tx1"/>
                </a:solidFill>
                <a:latin typeface="Arial" charset="0"/>
                <a:ea typeface="ＭＳ Ｐゴシック" charset="0"/>
              </a:defRPr>
            </a:lvl9pPr>
          </a:lstStyle>
          <a:p>
            <a:pPr algn="l">
              <a:spcBef>
                <a:spcPct val="50000"/>
              </a:spcBef>
              <a:defRPr/>
            </a:pPr>
            <a:r>
              <a:rPr lang="en-US" sz="2800" i="1" dirty="0" smtClean="0">
                <a:solidFill>
                  <a:schemeClr val="tx2"/>
                </a:solidFill>
                <a:cs typeface="Arial" charset="0"/>
              </a:rPr>
              <a:t>On Non-Dominant Arm</a:t>
            </a:r>
          </a:p>
        </p:txBody>
      </p:sp>
    </p:spTree>
    <p:extLst>
      <p:ext uri="{BB962C8B-B14F-4D97-AF65-F5344CB8AC3E}">
        <p14:creationId xmlns:p14="http://schemas.microsoft.com/office/powerpoint/2010/main" val="3033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418832" cy="1371600"/>
          </a:xfrm>
        </p:spPr>
        <p:txBody>
          <a:bodyPr/>
          <a:lstStyle/>
          <a:p>
            <a:pPr algn="ctr"/>
            <a:r>
              <a:rPr lang="en-US" dirty="0"/>
              <a:t>Peritoneal Dialysis (</a:t>
            </a:r>
            <a:r>
              <a:rPr lang="en-US" dirty="0" smtClean="0"/>
              <a:t>PD)</a:t>
            </a:r>
            <a:endParaRPr lang="en-US" dirty="0"/>
          </a:p>
        </p:txBody>
      </p:sp>
    </p:spTree>
    <p:extLst>
      <p:ext uri="{BB962C8B-B14F-4D97-AF65-F5344CB8AC3E}">
        <p14:creationId xmlns:p14="http://schemas.microsoft.com/office/powerpoint/2010/main" val="140758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7"/>
          <p:cNvSpPr>
            <a:spLocks noGrp="1" noChangeArrowheads="1"/>
          </p:cNvSpPr>
          <p:nvPr>
            <p:ph type="title"/>
          </p:nvPr>
        </p:nvSpPr>
        <p:spPr>
          <a:xfrm>
            <a:off x="529683" y="457200"/>
            <a:ext cx="7772400" cy="1066800"/>
          </a:xfrm>
        </p:spPr>
        <p:txBody>
          <a:bodyPr/>
          <a:lstStyle/>
          <a:p>
            <a:pPr eaLnBrk="1" hangingPunct="1">
              <a:defRPr/>
            </a:pPr>
            <a:r>
              <a:rPr lang="en-US" dirty="0"/>
              <a:t>Principle of PD Treatment</a:t>
            </a:r>
          </a:p>
        </p:txBody>
      </p:sp>
      <p:pic>
        <p:nvPicPr>
          <p:cNvPr id="177155" name="Picture 2" descr="http://www.childrenkidneyfund.org.hk/sites/default/files/staff/kidney-health-10-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50" y="1427356"/>
            <a:ext cx="7515924" cy="445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393" y="980819"/>
            <a:ext cx="5608243" cy="339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a:spLocks noChangeArrowheads="1"/>
          </p:cNvSpPr>
          <p:nvPr/>
        </p:nvSpPr>
        <p:spPr bwMode="auto">
          <a:xfrm>
            <a:off x="657914" y="4395891"/>
            <a:ext cx="812924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algn="l" eaLnBrk="1" hangingPunct="1">
              <a:buClr>
                <a:srgbClr val="F07C1C"/>
              </a:buClr>
              <a:buFont typeface="Arial" panose="020B0604020202020204" pitchFamily="34" charset="0"/>
              <a:buChar char="•"/>
            </a:pPr>
            <a:r>
              <a:rPr lang="en-US" altLang="en-US" sz="1800" dirty="0">
                <a:latin typeface="+mn-lt"/>
                <a:cs typeface="Arial" pitchFamily="34" charset="0"/>
              </a:rPr>
              <a:t>Abdominal cavity is lined by </a:t>
            </a:r>
            <a:r>
              <a:rPr lang="en-US" altLang="en-US" sz="1800" dirty="0" smtClean="0">
                <a:latin typeface="+mn-lt"/>
                <a:cs typeface="Arial" pitchFamily="34" charset="0"/>
              </a:rPr>
              <a:t>a vascular peritoneal </a:t>
            </a:r>
            <a:r>
              <a:rPr lang="en-US" altLang="en-US" sz="1800" dirty="0">
                <a:latin typeface="+mn-lt"/>
                <a:cs typeface="Arial" pitchFamily="34" charset="0"/>
              </a:rPr>
              <a:t>membrane which acts as a semi-permeable membrane</a:t>
            </a:r>
          </a:p>
          <a:p>
            <a:pPr marL="285750" indent="-285750" algn="l" eaLnBrk="1" hangingPunct="1">
              <a:buClr>
                <a:srgbClr val="F07C1C"/>
              </a:buClr>
              <a:buFont typeface="Arial" panose="020B0604020202020204" pitchFamily="34" charset="0"/>
              <a:buChar char="•"/>
            </a:pPr>
            <a:r>
              <a:rPr lang="en-US" altLang="en-US" sz="1800" dirty="0">
                <a:latin typeface="+mn-lt"/>
                <a:cs typeface="Arial" pitchFamily="34" charset="0"/>
              </a:rPr>
              <a:t>Diffusion of solutes (urea, creatinine, …) from blood into the dialysate contained in the abdominal cavity</a:t>
            </a:r>
          </a:p>
          <a:p>
            <a:pPr marL="285750" indent="-285750" algn="l" eaLnBrk="1" hangingPunct="1">
              <a:buClr>
                <a:srgbClr val="F07C1C"/>
              </a:buClr>
              <a:buFont typeface="Arial" panose="020B0604020202020204" pitchFamily="34" charset="0"/>
              <a:buChar char="•"/>
            </a:pPr>
            <a:r>
              <a:rPr lang="en-US" altLang="en-US" sz="1800" dirty="0">
                <a:latin typeface="+mn-lt"/>
                <a:cs typeface="Arial" pitchFamily="34" charset="0"/>
              </a:rPr>
              <a:t>Removal of excess water (ultrafiltration) due to osmotic gradient generated by glucose in dialysate</a:t>
            </a:r>
          </a:p>
        </p:txBody>
      </p:sp>
      <p:sp>
        <p:nvSpPr>
          <p:cNvPr id="5" name="Rectangle 1027"/>
          <p:cNvSpPr>
            <a:spLocks noGrp="1" noChangeArrowheads="1"/>
          </p:cNvSpPr>
          <p:nvPr>
            <p:ph type="title"/>
          </p:nvPr>
        </p:nvSpPr>
        <p:spPr>
          <a:xfrm>
            <a:off x="730393" y="341971"/>
            <a:ext cx="7772400" cy="953429"/>
          </a:xfrm>
        </p:spPr>
        <p:txBody>
          <a:bodyPr/>
          <a:lstStyle/>
          <a:p>
            <a:pPr eaLnBrk="1" hangingPunct="1">
              <a:defRPr/>
            </a:pPr>
            <a:r>
              <a:rPr lang="en-US" dirty="0" smtClean="0"/>
              <a:t>PD </a:t>
            </a:r>
            <a:r>
              <a:rPr lang="en-US" dirty="0"/>
              <a:t>Treatment</a:t>
            </a:r>
          </a:p>
        </p:txBody>
      </p:sp>
    </p:spTree>
    <p:extLst>
      <p:ext uri="{BB962C8B-B14F-4D97-AF65-F5344CB8AC3E}">
        <p14:creationId xmlns:p14="http://schemas.microsoft.com/office/powerpoint/2010/main" val="260984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457200"/>
            <a:ext cx="7772400" cy="1143000"/>
          </a:xfrm>
        </p:spPr>
        <p:txBody>
          <a:bodyPr/>
          <a:lstStyle/>
          <a:p>
            <a:pPr eaLnBrk="1" hangingPunct="1">
              <a:defRPr/>
            </a:pPr>
            <a:r>
              <a:rPr lang="en-US" dirty="0"/>
              <a:t>Peritoneal Dialysis (PD)</a:t>
            </a:r>
          </a:p>
        </p:txBody>
      </p:sp>
      <p:sp>
        <p:nvSpPr>
          <p:cNvPr id="73732" name="Text Box 4"/>
          <p:cNvSpPr txBox="1">
            <a:spLocks noChangeArrowheads="1"/>
          </p:cNvSpPr>
          <p:nvPr/>
        </p:nvSpPr>
        <p:spPr bwMode="auto">
          <a:xfrm>
            <a:off x="3090747" y="2091046"/>
            <a:ext cx="2819400" cy="477035"/>
          </a:xfrm>
          <a:prstGeom prst="rect">
            <a:avLst/>
          </a:prstGeom>
          <a:solidFill>
            <a:srgbClr val="FFC000"/>
          </a:solidFill>
          <a:ln w="9525">
            <a:solidFill>
              <a:schemeClr val="bg1"/>
            </a:solidFill>
            <a:miter lim="800000"/>
            <a:headEnd/>
            <a:tailEnd/>
          </a:ln>
          <a:effectLst/>
          <a:extLst/>
        </p:spPr>
        <p:txBody>
          <a:bodyPr lIns="91420" tIns="45711" rIns="91420" bIns="45711">
            <a:spAutoFit/>
          </a:bodyPr>
          <a:lstStyle>
            <a:defPPr>
              <a:defRPr lang="en-US"/>
            </a:defPPr>
            <a:lvl1pPr algn="ctr">
              <a:spcBef>
                <a:spcPct val="50000"/>
              </a:spcBef>
              <a:defRPr sz="25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PD</a:t>
            </a:r>
          </a:p>
        </p:txBody>
      </p:sp>
      <p:sp>
        <p:nvSpPr>
          <p:cNvPr id="73733" name="Text Box 5"/>
          <p:cNvSpPr txBox="1">
            <a:spLocks noChangeArrowheads="1"/>
          </p:cNvSpPr>
          <p:nvPr/>
        </p:nvSpPr>
        <p:spPr bwMode="auto">
          <a:xfrm>
            <a:off x="228600" y="4059238"/>
            <a:ext cx="4343400" cy="477035"/>
          </a:xfrm>
          <a:prstGeom prst="rect">
            <a:avLst/>
          </a:prstGeom>
          <a:solidFill>
            <a:srgbClr val="FFC000"/>
          </a:solidFill>
          <a:ln w="9525">
            <a:solidFill>
              <a:schemeClr val="bg1"/>
            </a:solidFill>
            <a:miter lim="800000"/>
            <a:headEnd/>
            <a:tailEnd/>
          </a:ln>
          <a:effectLst/>
          <a:extLst/>
        </p:spPr>
        <p:txBody>
          <a:bodyPr lIns="91420" tIns="45711" rIns="91420" bIns="45711">
            <a:spAutoFit/>
          </a:bodyPr>
          <a:lstStyle>
            <a:defPPr>
              <a:defRPr lang="en-US"/>
            </a:defPPr>
            <a:lvl1pPr algn="ctr">
              <a:spcBef>
                <a:spcPct val="50000"/>
              </a:spcBef>
              <a:defRPr sz="25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Continuous</a:t>
            </a:r>
          </a:p>
        </p:txBody>
      </p:sp>
      <p:sp>
        <p:nvSpPr>
          <p:cNvPr id="73734" name="Text Box 6"/>
          <p:cNvSpPr txBox="1">
            <a:spLocks noChangeArrowheads="1"/>
          </p:cNvSpPr>
          <p:nvPr/>
        </p:nvSpPr>
        <p:spPr bwMode="auto">
          <a:xfrm>
            <a:off x="4724400" y="4059238"/>
            <a:ext cx="4191000" cy="477035"/>
          </a:xfrm>
          <a:prstGeom prst="rect">
            <a:avLst/>
          </a:prstGeom>
          <a:solidFill>
            <a:srgbClr val="FFC000"/>
          </a:solidFill>
          <a:ln w="9525">
            <a:solidFill>
              <a:schemeClr val="bg1"/>
            </a:solidFill>
            <a:miter lim="800000"/>
            <a:headEnd/>
            <a:tailEnd/>
          </a:ln>
          <a:effectLst/>
          <a:extLst/>
        </p:spPr>
        <p:txBody>
          <a:bodyPr lIns="91420" tIns="45711" rIns="91420" bIns="45711">
            <a:spAutoFit/>
          </a:bodyPr>
          <a:lstStyle>
            <a:defPPr>
              <a:defRPr lang="en-US"/>
            </a:defPPr>
            <a:lvl1pPr algn="ctr">
              <a:spcBef>
                <a:spcPct val="50000"/>
              </a:spcBef>
              <a:defRPr sz="25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Intermittent</a:t>
            </a:r>
          </a:p>
        </p:txBody>
      </p:sp>
      <p:sp>
        <p:nvSpPr>
          <p:cNvPr id="73735" name="Line 7"/>
          <p:cNvSpPr>
            <a:spLocks noChangeShapeType="1"/>
          </p:cNvSpPr>
          <p:nvPr/>
        </p:nvSpPr>
        <p:spPr bwMode="auto">
          <a:xfrm flipH="1">
            <a:off x="2209800" y="2590800"/>
            <a:ext cx="2286000" cy="1447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
        <p:nvSpPr>
          <p:cNvPr id="73736" name="Line 8"/>
          <p:cNvSpPr>
            <a:spLocks noChangeShapeType="1"/>
          </p:cNvSpPr>
          <p:nvPr/>
        </p:nvSpPr>
        <p:spPr bwMode="auto">
          <a:xfrm>
            <a:off x="4495800" y="2590800"/>
            <a:ext cx="2133600" cy="1447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67501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228600" y="375423"/>
            <a:ext cx="7575008" cy="561278"/>
          </a:xfrm>
        </p:spPr>
        <p:txBody>
          <a:bodyPr anchor="t">
            <a:normAutofit fontScale="90000"/>
          </a:bodyPr>
          <a:lstStyle/>
          <a:p>
            <a:pPr>
              <a:defRPr/>
            </a:pPr>
            <a:r>
              <a:rPr lang="en-US" dirty="0"/>
              <a:t>Continuous PD Regimens</a:t>
            </a:r>
          </a:p>
        </p:txBody>
      </p:sp>
      <p:pic>
        <p:nvPicPr>
          <p:cNvPr id="747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75609"/>
            <a:ext cx="5930900"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47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42115"/>
            <a:ext cx="5930900"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57" name="Text Box 7"/>
          <p:cNvSpPr txBox="1">
            <a:spLocks noChangeArrowheads="1"/>
          </p:cNvSpPr>
          <p:nvPr/>
        </p:nvSpPr>
        <p:spPr bwMode="auto">
          <a:xfrm>
            <a:off x="172842" y="1048214"/>
            <a:ext cx="8302084" cy="7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defRPr/>
            </a:pPr>
            <a:r>
              <a:rPr lang="en-US" sz="2200" dirty="0" smtClean="0">
                <a:latin typeface="Arial" charset="0"/>
                <a:cs typeface="Arial" charset="0"/>
              </a:rPr>
              <a:t>Multiple sequential exchanges are performed during the day </a:t>
            </a:r>
          </a:p>
          <a:p>
            <a:pPr>
              <a:defRPr/>
            </a:pPr>
            <a:r>
              <a:rPr lang="en-US" sz="2200" dirty="0" smtClean="0">
                <a:latin typeface="Arial" charset="0"/>
                <a:cs typeface="Arial" charset="0"/>
              </a:rPr>
              <a:t>and night so that dialysis occurs 24 hours a day, 7 days a week</a:t>
            </a:r>
          </a:p>
        </p:txBody>
      </p:sp>
      <p:sp>
        <p:nvSpPr>
          <p:cNvPr id="74758" name="Text Box 8"/>
          <p:cNvSpPr txBox="1">
            <a:spLocks noChangeArrowheads="1"/>
          </p:cNvSpPr>
          <p:nvPr/>
        </p:nvSpPr>
        <p:spPr bwMode="auto">
          <a:xfrm>
            <a:off x="6159500" y="2500713"/>
            <a:ext cx="2409594" cy="70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defRPr/>
            </a:pPr>
            <a:r>
              <a:rPr lang="en-US" sz="2000" dirty="0" smtClean="0">
                <a:latin typeface="Arial" charset="0"/>
                <a:cs typeface="Arial" charset="0"/>
              </a:rPr>
              <a:t>CAPD: Continuous </a:t>
            </a:r>
          </a:p>
          <a:p>
            <a:pPr>
              <a:defRPr/>
            </a:pPr>
            <a:r>
              <a:rPr lang="en-US" sz="2000" dirty="0" smtClean="0">
                <a:latin typeface="Arial" charset="0"/>
                <a:cs typeface="Arial" charset="0"/>
              </a:rPr>
              <a:t>Ambulatory PD</a:t>
            </a:r>
          </a:p>
        </p:txBody>
      </p:sp>
      <p:sp>
        <p:nvSpPr>
          <p:cNvPr id="74759" name="Text Box 9"/>
          <p:cNvSpPr txBox="1">
            <a:spLocks noChangeArrowheads="1"/>
          </p:cNvSpPr>
          <p:nvPr/>
        </p:nvSpPr>
        <p:spPr bwMode="auto">
          <a:xfrm>
            <a:off x="6159500" y="4467219"/>
            <a:ext cx="2424021" cy="70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defRPr/>
            </a:pPr>
            <a:r>
              <a:rPr lang="en-US" sz="2000" dirty="0" smtClean="0">
                <a:latin typeface="Arial" charset="0"/>
                <a:cs typeface="Arial" charset="0"/>
              </a:rPr>
              <a:t>CCPD: Continuous </a:t>
            </a:r>
          </a:p>
          <a:p>
            <a:pPr>
              <a:defRPr/>
            </a:pPr>
            <a:r>
              <a:rPr lang="en-US" sz="2000" dirty="0" smtClean="0">
                <a:latin typeface="Arial" charset="0"/>
                <a:cs typeface="Arial" charset="0"/>
              </a:rPr>
              <a:t>Cyclic PD</a:t>
            </a:r>
          </a:p>
        </p:txBody>
      </p:sp>
    </p:spTree>
    <p:extLst>
      <p:ext uri="{BB962C8B-B14F-4D97-AF65-F5344CB8AC3E}">
        <p14:creationId xmlns:p14="http://schemas.microsoft.com/office/powerpoint/2010/main" val="200206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234172" y="386575"/>
            <a:ext cx="6311590" cy="527824"/>
          </a:xfrm>
        </p:spPr>
        <p:txBody>
          <a:bodyPr anchor="t">
            <a:normAutofit fontScale="90000"/>
          </a:bodyPr>
          <a:lstStyle/>
          <a:p>
            <a:pPr>
              <a:defRPr/>
            </a:pPr>
            <a:r>
              <a:rPr lang="en-US" dirty="0"/>
              <a:t>Intermittent PD Regimens</a:t>
            </a:r>
          </a:p>
        </p:txBody>
      </p:sp>
      <p:sp>
        <p:nvSpPr>
          <p:cNvPr id="75779" name="Text Box 5"/>
          <p:cNvSpPr txBox="1">
            <a:spLocks noChangeArrowheads="1"/>
          </p:cNvSpPr>
          <p:nvPr/>
        </p:nvSpPr>
        <p:spPr bwMode="auto">
          <a:xfrm>
            <a:off x="111510" y="992834"/>
            <a:ext cx="7270595" cy="4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defRPr/>
            </a:pPr>
            <a:r>
              <a:rPr lang="en-US" sz="2200" dirty="0" smtClean="0">
                <a:latin typeface="Arial" charset="0"/>
                <a:cs typeface="Arial" charset="0"/>
              </a:rPr>
              <a:t>PD is performed every day but </a:t>
            </a:r>
            <a:r>
              <a:rPr lang="en-US" sz="2200" dirty="0">
                <a:solidFill>
                  <a:schemeClr val="tx2"/>
                </a:solidFill>
                <a:latin typeface="+mn-lt"/>
                <a:ea typeface="+mn-ea"/>
              </a:rPr>
              <a:t>only during certain hours</a:t>
            </a:r>
          </a:p>
        </p:txBody>
      </p:sp>
      <p:pic>
        <p:nvPicPr>
          <p:cNvPr id="757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68" y="1925645"/>
            <a:ext cx="5397542" cy="369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5781" name="Text Box 7"/>
          <p:cNvSpPr txBox="1">
            <a:spLocks noChangeArrowheads="1"/>
          </p:cNvSpPr>
          <p:nvPr/>
        </p:nvSpPr>
        <p:spPr bwMode="auto">
          <a:xfrm>
            <a:off x="5609063" y="1929586"/>
            <a:ext cx="3044383" cy="126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defRPr/>
            </a:pPr>
            <a:r>
              <a:rPr lang="en-US" sz="2000" dirty="0" smtClean="0">
                <a:latin typeface="Arial" charset="0"/>
                <a:cs typeface="Arial" charset="0"/>
              </a:rPr>
              <a:t>DAPD: Daytime </a:t>
            </a:r>
          </a:p>
          <a:p>
            <a:pPr>
              <a:defRPr/>
            </a:pPr>
            <a:r>
              <a:rPr lang="en-US" sz="2000" dirty="0" smtClean="0">
                <a:latin typeface="Arial" charset="0"/>
                <a:cs typeface="Arial" charset="0"/>
              </a:rPr>
              <a:t>Ambulatory PD.</a:t>
            </a:r>
          </a:p>
          <a:p>
            <a:pPr>
              <a:defRPr/>
            </a:pPr>
            <a:r>
              <a:rPr lang="en-US" sz="1800" dirty="0" smtClean="0">
                <a:latin typeface="Arial" charset="0"/>
                <a:cs typeface="Arial" charset="0"/>
              </a:rPr>
              <a:t>Multiple manual exchanges </a:t>
            </a:r>
          </a:p>
          <a:p>
            <a:pPr>
              <a:defRPr/>
            </a:pPr>
            <a:r>
              <a:rPr lang="en-US" sz="1800" dirty="0" smtClean="0">
                <a:latin typeface="Arial" charset="0"/>
                <a:cs typeface="Arial" charset="0"/>
              </a:rPr>
              <a:t>during waking hours</a:t>
            </a:r>
          </a:p>
        </p:txBody>
      </p:sp>
      <p:sp>
        <p:nvSpPr>
          <p:cNvPr id="75782" name="Text Box 8"/>
          <p:cNvSpPr txBox="1">
            <a:spLocks noChangeArrowheads="1"/>
          </p:cNvSpPr>
          <p:nvPr/>
        </p:nvSpPr>
        <p:spPr bwMode="auto">
          <a:xfrm>
            <a:off x="5620214" y="3790169"/>
            <a:ext cx="3134151" cy="233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defRPr/>
            </a:pPr>
            <a:r>
              <a:rPr lang="en-US" sz="2000" dirty="0" smtClean="0">
                <a:latin typeface="Arial" charset="0"/>
                <a:cs typeface="Arial" charset="0"/>
              </a:rPr>
              <a:t>NPD: Nightly PD.</a:t>
            </a:r>
          </a:p>
          <a:p>
            <a:pPr>
              <a:defRPr/>
            </a:pPr>
            <a:r>
              <a:rPr lang="en-US" sz="1800" dirty="0" smtClean="0">
                <a:latin typeface="Arial" charset="0"/>
                <a:cs typeface="Arial" charset="0"/>
              </a:rPr>
              <a:t>Performed while patient </a:t>
            </a:r>
          </a:p>
          <a:p>
            <a:pPr>
              <a:defRPr/>
            </a:pPr>
            <a:r>
              <a:rPr lang="en-US" sz="1800" dirty="0" smtClean="0">
                <a:latin typeface="Arial" charset="0"/>
                <a:cs typeface="Arial" charset="0"/>
              </a:rPr>
              <a:t>asleep using an automated </a:t>
            </a:r>
          </a:p>
          <a:p>
            <a:pPr>
              <a:defRPr/>
            </a:pPr>
            <a:r>
              <a:rPr lang="en-US" sz="1800" dirty="0" smtClean="0">
                <a:latin typeface="Arial" charset="0"/>
                <a:cs typeface="Arial" charset="0"/>
              </a:rPr>
              <a:t>cycler machine. </a:t>
            </a:r>
          </a:p>
          <a:p>
            <a:pPr>
              <a:defRPr/>
            </a:pPr>
            <a:r>
              <a:rPr lang="en-US" sz="1800" dirty="0" smtClean="0">
                <a:latin typeface="Arial" charset="0"/>
                <a:cs typeface="Arial" charset="0"/>
              </a:rPr>
              <a:t>Sometimes,</a:t>
            </a:r>
          </a:p>
          <a:p>
            <a:pPr>
              <a:defRPr/>
            </a:pPr>
            <a:r>
              <a:rPr lang="en-US" sz="1800" dirty="0" smtClean="0">
                <a:latin typeface="Arial" charset="0"/>
                <a:cs typeface="Arial" charset="0"/>
              </a:rPr>
              <a:t>1 or 2 day-time manual </a:t>
            </a:r>
          </a:p>
          <a:p>
            <a:pPr>
              <a:defRPr/>
            </a:pPr>
            <a:r>
              <a:rPr lang="en-US" sz="1800" dirty="0" smtClean="0">
                <a:latin typeface="Arial" charset="0"/>
                <a:cs typeface="Arial" charset="0"/>
              </a:rPr>
              <a:t>exchanges are added to </a:t>
            </a:r>
          </a:p>
          <a:p>
            <a:pPr>
              <a:defRPr/>
            </a:pPr>
            <a:r>
              <a:rPr lang="en-US" sz="1800" dirty="0" smtClean="0">
                <a:latin typeface="Arial" charset="0"/>
                <a:cs typeface="Arial" charset="0"/>
              </a:rPr>
              <a:t>enhance solute clearances  `</a:t>
            </a:r>
          </a:p>
        </p:txBody>
      </p:sp>
    </p:spTree>
    <p:extLst>
      <p:ext uri="{BB962C8B-B14F-4D97-AF65-F5344CB8AC3E}">
        <p14:creationId xmlns:p14="http://schemas.microsoft.com/office/powerpoint/2010/main" val="16371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25" y="2263697"/>
            <a:ext cx="7418832" cy="1371600"/>
          </a:xfrm>
        </p:spPr>
        <p:txBody>
          <a:bodyPr>
            <a:normAutofit fontScale="90000"/>
          </a:bodyPr>
          <a:lstStyle/>
          <a:p>
            <a:pPr algn="ctr"/>
            <a:r>
              <a:rPr lang="en-US" dirty="0" smtClean="0"/>
              <a:t>Is Timing of Dialysis Initiation Important in ESRD Patients?</a:t>
            </a:r>
            <a:br>
              <a:rPr lang="en-US" dirty="0" smtClean="0"/>
            </a:br>
            <a:r>
              <a:rPr lang="en-US" dirty="0" smtClean="0"/>
              <a:t>(</a:t>
            </a:r>
            <a:r>
              <a:rPr lang="en-US" dirty="0"/>
              <a:t>Controversial</a:t>
            </a:r>
            <a:r>
              <a:rPr lang="en-US" dirty="0" smtClean="0"/>
              <a:t>)</a:t>
            </a:r>
            <a:endParaRPr lang="en-US" dirty="0"/>
          </a:p>
        </p:txBody>
      </p:sp>
    </p:spTree>
    <p:extLst>
      <p:ext uri="{BB962C8B-B14F-4D97-AF65-F5344CB8AC3E}">
        <p14:creationId xmlns:p14="http://schemas.microsoft.com/office/powerpoint/2010/main" val="157460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33400" y="533400"/>
            <a:ext cx="7772400" cy="609600"/>
          </a:xfrm>
        </p:spPr>
        <p:txBody>
          <a:bodyPr>
            <a:normAutofit/>
          </a:bodyPr>
          <a:lstStyle/>
          <a:p>
            <a:pPr eaLnBrk="1" hangingPunct="1">
              <a:defRPr/>
            </a:pPr>
            <a:r>
              <a:rPr lang="en-US" sz="3000" dirty="0"/>
              <a:t>Question </a:t>
            </a:r>
            <a:r>
              <a:rPr lang="en-US" sz="3000" dirty="0" smtClean="0"/>
              <a:t>2</a:t>
            </a:r>
            <a:endParaRPr lang="en-US" sz="3000" dirty="0"/>
          </a:p>
        </p:txBody>
      </p:sp>
      <p:sp>
        <p:nvSpPr>
          <p:cNvPr id="6147" name="Rectangle 3"/>
          <p:cNvSpPr>
            <a:spLocks noGrp="1" noChangeArrowheads="1"/>
          </p:cNvSpPr>
          <p:nvPr>
            <p:ph type="body" idx="1"/>
          </p:nvPr>
        </p:nvSpPr>
        <p:spPr>
          <a:xfrm>
            <a:off x="609600" y="1295400"/>
            <a:ext cx="7315200" cy="4191000"/>
          </a:xfrm>
        </p:spPr>
        <p:txBody>
          <a:bodyPr>
            <a:normAutofit fontScale="92500" lnSpcReduction="10000"/>
          </a:bodyPr>
          <a:lstStyle/>
          <a:p>
            <a:pPr marL="0" indent="0" eaLnBrk="1" hangingPunct="1">
              <a:buNone/>
              <a:defRPr/>
            </a:pPr>
            <a:r>
              <a:rPr lang="en-US" sz="2000" dirty="0" smtClean="0"/>
              <a:t>Another patient  with progressive CKD is considering a kidney transplant. Which </a:t>
            </a:r>
            <a:r>
              <a:rPr lang="en-US" sz="2000" dirty="0"/>
              <a:t>one of the following statements is correct?</a:t>
            </a:r>
          </a:p>
          <a:p>
            <a:pPr marL="0" indent="0" eaLnBrk="1" hangingPunct="1">
              <a:buNone/>
              <a:defRPr/>
            </a:pPr>
            <a:endParaRPr lang="en-US" sz="2000" dirty="0"/>
          </a:p>
          <a:p>
            <a:pPr marL="0" indent="0" eaLnBrk="1" hangingPunct="1">
              <a:buNone/>
              <a:defRPr/>
            </a:pPr>
            <a:r>
              <a:rPr lang="en-US" sz="2000" dirty="0" smtClean="0"/>
              <a:t>A. CKD </a:t>
            </a:r>
            <a:r>
              <a:rPr lang="en-US" sz="2000" dirty="0"/>
              <a:t>patients can be referred to a transplant center when their GFR is &lt; 20 </a:t>
            </a:r>
            <a:r>
              <a:rPr lang="en-US" sz="2000" dirty="0" smtClean="0"/>
              <a:t>mL/min/1.73m</a:t>
            </a:r>
            <a:r>
              <a:rPr lang="en-US" sz="2000" baseline="30000" dirty="0" smtClean="0"/>
              <a:t>2</a:t>
            </a:r>
            <a:endParaRPr lang="en-US" sz="2000" baseline="30000" dirty="0"/>
          </a:p>
          <a:p>
            <a:pPr marL="0" indent="0" eaLnBrk="1" hangingPunct="1">
              <a:buNone/>
              <a:defRPr/>
            </a:pPr>
            <a:endParaRPr lang="en-US" sz="2000" dirty="0" smtClean="0"/>
          </a:p>
          <a:p>
            <a:pPr marL="0" indent="0" eaLnBrk="1" hangingPunct="1">
              <a:buNone/>
              <a:defRPr/>
            </a:pPr>
            <a:r>
              <a:rPr lang="en-US" sz="2000" dirty="0" smtClean="0"/>
              <a:t>B. Pre-emptive </a:t>
            </a:r>
            <a:r>
              <a:rPr lang="en-US" sz="2000" dirty="0"/>
              <a:t>and live kidney transplants are associated with better graft survival</a:t>
            </a:r>
          </a:p>
          <a:p>
            <a:pPr marL="0" indent="0" eaLnBrk="1" hangingPunct="1">
              <a:buNone/>
              <a:defRPr/>
            </a:pPr>
            <a:endParaRPr lang="en-US" sz="2000" dirty="0" smtClean="0"/>
          </a:p>
          <a:p>
            <a:pPr marL="0" indent="0" eaLnBrk="1" hangingPunct="1">
              <a:buNone/>
              <a:defRPr/>
            </a:pPr>
            <a:r>
              <a:rPr lang="en-US" sz="2000" dirty="0" smtClean="0"/>
              <a:t>C. Most </a:t>
            </a:r>
            <a:r>
              <a:rPr lang="en-US" sz="2000" dirty="0"/>
              <a:t>common cause of kidney transplant loss is death with a functional transplant </a:t>
            </a:r>
          </a:p>
          <a:p>
            <a:pPr marL="0" indent="0" eaLnBrk="1" hangingPunct="1">
              <a:buNone/>
              <a:defRPr/>
            </a:pPr>
            <a:endParaRPr lang="en-US" sz="2000" dirty="0" smtClean="0"/>
          </a:p>
          <a:p>
            <a:pPr marL="0" indent="0" eaLnBrk="1" hangingPunct="1">
              <a:buNone/>
              <a:defRPr/>
            </a:pPr>
            <a:r>
              <a:rPr lang="en-US" sz="2000" dirty="0" smtClean="0"/>
              <a:t>D. All </a:t>
            </a:r>
            <a:r>
              <a:rPr lang="en-US" sz="2000" dirty="0"/>
              <a:t>of the above</a:t>
            </a:r>
          </a:p>
          <a:p>
            <a:pPr marL="514244" indent="-514244" eaLnBrk="1" hangingPunct="1">
              <a:buFont typeface="+mj-lt"/>
              <a:buAutoNum type="arabicPeriod"/>
              <a:defRPr/>
            </a:pPr>
            <a:endParaRPr lang="en-US" sz="2000" dirty="0"/>
          </a:p>
          <a:p>
            <a:pPr marL="514244" indent="-514244" algn="ctr" eaLnBrk="1" hangingPunct="1">
              <a:buFont typeface="+mj-lt"/>
              <a:buAutoNum type="arabicPeriod"/>
              <a:defRPr/>
            </a:pPr>
            <a:endParaRPr lang="en-US" sz="2000" dirty="0"/>
          </a:p>
          <a:p>
            <a:pPr marL="342829" indent="-342829" eaLnBrk="1" hangingPunct="1">
              <a:buFontTx/>
              <a:buNone/>
              <a:defRPr/>
            </a:pPr>
            <a:endParaRPr lang="en-US" dirty="0" smtClean="0">
              <a:solidFill>
                <a:schemeClr val="bg1"/>
              </a:solidFill>
              <a:latin typeface="Arial" pitchFamily="34" charset="0"/>
              <a:ea typeface="+mn-ea"/>
              <a:cs typeface="Times New Roman" pitchFamily="18" charset="0"/>
            </a:endParaRPr>
          </a:p>
        </p:txBody>
      </p:sp>
    </p:spTree>
    <p:extLst>
      <p:ext uri="{BB962C8B-B14F-4D97-AF65-F5344CB8AC3E}">
        <p14:creationId xmlns:p14="http://schemas.microsoft.com/office/powerpoint/2010/main" val="129946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88963"/>
            <a:ext cx="8204123" cy="501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61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ext Box 1"/>
          <p:cNvSpPr txBox="1">
            <a:spLocks noChangeArrowheads="1"/>
          </p:cNvSpPr>
          <p:nvPr/>
        </p:nvSpPr>
        <p:spPr bwMode="auto">
          <a:xfrm>
            <a:off x="535258" y="492125"/>
            <a:ext cx="776124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9pPr>
          </a:lstStyle>
          <a:p>
            <a:pPr eaLnBrk="1">
              <a:lnSpc>
                <a:spcPct val="97000"/>
              </a:lnSpc>
              <a:buClr>
                <a:srgbClr val="FFFFFF"/>
              </a:buClr>
              <a:buSzPct val="45000"/>
              <a:buFont typeface="StarSymbol" charset="0"/>
              <a:buNone/>
            </a:pPr>
            <a:r>
              <a:rPr lang="en-GB" altLang="en-US" sz="3200" dirty="0">
                <a:latin typeface="+mj-lt"/>
                <a:ea typeface="+mj-ea"/>
                <a:cs typeface="+mj-cs"/>
              </a:rPr>
              <a:t>IDEAL Study: K–M Curves for Time to the Initiation of Dialysis &amp; for Time to Death</a:t>
            </a:r>
          </a:p>
        </p:txBody>
      </p:sp>
      <p:sp>
        <p:nvSpPr>
          <p:cNvPr id="235522" name="Text Box 4"/>
          <p:cNvSpPr txBox="1">
            <a:spLocks noChangeArrowheads="1"/>
          </p:cNvSpPr>
          <p:nvPr/>
        </p:nvSpPr>
        <p:spPr bwMode="auto">
          <a:xfrm>
            <a:off x="5382786" y="6553200"/>
            <a:ext cx="3683155" cy="17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9pPr>
          </a:lstStyle>
          <a:p>
            <a:pPr eaLnBrk="1">
              <a:lnSpc>
                <a:spcPct val="97000"/>
              </a:lnSpc>
              <a:buClr>
                <a:srgbClr val="FFFFFF"/>
              </a:buClr>
              <a:buSzPct val="45000"/>
              <a:buFont typeface="StarSymbol" charset="0"/>
              <a:buNone/>
            </a:pPr>
            <a:r>
              <a:rPr lang="en-GB" altLang="en-US" sz="1200" dirty="0">
                <a:latin typeface="Arial" pitchFamily="34" charset="0"/>
              </a:rPr>
              <a:t>Cooper BA et al. N </a:t>
            </a:r>
            <a:r>
              <a:rPr lang="en-GB" altLang="en-US" sz="1200" dirty="0" err="1">
                <a:latin typeface="Arial" pitchFamily="34" charset="0"/>
              </a:rPr>
              <a:t>Engl</a:t>
            </a:r>
            <a:r>
              <a:rPr lang="en-GB" altLang="en-US" sz="1200" dirty="0">
                <a:latin typeface="Arial" pitchFamily="34" charset="0"/>
              </a:rPr>
              <a:t> J Med 2010;363:609-619</a:t>
            </a:r>
          </a:p>
        </p:txBody>
      </p:sp>
      <p:sp>
        <p:nvSpPr>
          <p:cNvPr id="2" name="TextBox 1"/>
          <p:cNvSpPr txBox="1"/>
          <p:nvPr/>
        </p:nvSpPr>
        <p:spPr>
          <a:xfrm>
            <a:off x="304800" y="1687550"/>
            <a:ext cx="3810000" cy="3785652"/>
          </a:xfrm>
          <a:prstGeom prst="rect">
            <a:avLst/>
          </a:prstGeom>
          <a:noFill/>
        </p:spPr>
        <p:txBody>
          <a:bodyPr>
            <a:spAutoFit/>
          </a:bodyPr>
          <a:lstStyle/>
          <a:p>
            <a:pPr marL="342900" indent="-342900" algn="l">
              <a:buClr>
                <a:srgbClr val="F07C1C"/>
              </a:buClr>
              <a:buFont typeface="Arial" pitchFamily="34" charset="0"/>
              <a:buChar char="•"/>
              <a:defRPr/>
            </a:pPr>
            <a:r>
              <a:rPr lang="en-US" sz="2000" dirty="0">
                <a:latin typeface="Arial" pitchFamily="34" charset="0"/>
                <a:ea typeface="+mn-ea"/>
                <a:cs typeface="Arial" pitchFamily="34" charset="0"/>
              </a:rPr>
              <a:t>Between July 2000 &amp; November 2008</a:t>
            </a:r>
          </a:p>
          <a:p>
            <a:pPr marL="342900" indent="-342900" algn="l">
              <a:buClr>
                <a:srgbClr val="F07C1C"/>
              </a:buClr>
              <a:buFont typeface="Arial" pitchFamily="34" charset="0"/>
              <a:buChar char="•"/>
              <a:defRPr/>
            </a:pPr>
            <a:r>
              <a:rPr lang="en-US" sz="2000" dirty="0">
                <a:latin typeface="Arial" pitchFamily="34" charset="0"/>
                <a:ea typeface="+mn-ea"/>
                <a:cs typeface="Arial" pitchFamily="34" charset="0"/>
              </a:rPr>
              <a:t>Australia / New Zealand</a:t>
            </a:r>
          </a:p>
          <a:p>
            <a:pPr marL="342900" indent="-342900" algn="l">
              <a:buClr>
                <a:srgbClr val="F07C1C"/>
              </a:buClr>
              <a:buFont typeface="Arial" pitchFamily="34" charset="0"/>
              <a:buChar char="•"/>
              <a:defRPr/>
            </a:pPr>
            <a:r>
              <a:rPr lang="en-US" sz="2000" dirty="0">
                <a:latin typeface="Arial" pitchFamily="34" charset="0"/>
                <a:ea typeface="+mn-ea"/>
                <a:cs typeface="Arial" pitchFamily="34" charset="0"/>
              </a:rPr>
              <a:t>828 adults</a:t>
            </a:r>
          </a:p>
          <a:p>
            <a:pPr marL="798513" lvl="1" indent="-342900" algn="l">
              <a:buClr>
                <a:srgbClr val="F07C1C"/>
              </a:buClr>
              <a:buFont typeface="Arial" pitchFamily="34" charset="0"/>
              <a:buChar char="•"/>
              <a:defRPr/>
            </a:pPr>
            <a:r>
              <a:rPr lang="en-US" sz="2000" dirty="0">
                <a:latin typeface="Arial" pitchFamily="34" charset="0"/>
                <a:ea typeface="+mn-ea"/>
                <a:cs typeface="Arial" pitchFamily="34" charset="0"/>
              </a:rPr>
              <a:t>Early start: </a:t>
            </a:r>
          </a:p>
          <a:p>
            <a:pPr lvl="1" indent="0" algn="l">
              <a:buClr>
                <a:srgbClr val="F07C1C"/>
              </a:buClr>
              <a:defRPr/>
            </a:pPr>
            <a:r>
              <a:rPr lang="en-US" sz="2000" dirty="0">
                <a:latin typeface="Arial" pitchFamily="34" charset="0"/>
                <a:ea typeface="+mn-ea"/>
                <a:cs typeface="Arial" pitchFamily="34" charset="0"/>
              </a:rPr>
              <a:t>	</a:t>
            </a:r>
            <a:r>
              <a:rPr lang="en-US" sz="2000" dirty="0" err="1">
                <a:latin typeface="Arial" pitchFamily="34" charset="0"/>
                <a:ea typeface="+mn-ea"/>
                <a:cs typeface="Arial" pitchFamily="34" charset="0"/>
              </a:rPr>
              <a:t>eGFR</a:t>
            </a:r>
            <a:r>
              <a:rPr lang="en-US" sz="2000" dirty="0">
                <a:latin typeface="Arial" pitchFamily="34" charset="0"/>
                <a:ea typeface="+mn-ea"/>
                <a:cs typeface="Arial" pitchFamily="34" charset="0"/>
              </a:rPr>
              <a:t> 10-14 cc/min</a:t>
            </a:r>
          </a:p>
          <a:p>
            <a:pPr marL="798513" lvl="1" indent="-342900" algn="l">
              <a:buClr>
                <a:srgbClr val="F07C1C"/>
              </a:buClr>
              <a:buFont typeface="Arial" pitchFamily="34" charset="0"/>
              <a:buChar char="•"/>
              <a:defRPr/>
            </a:pPr>
            <a:r>
              <a:rPr lang="en-US" sz="2000" dirty="0">
                <a:latin typeface="Arial" pitchFamily="34" charset="0"/>
                <a:ea typeface="+mn-ea"/>
                <a:cs typeface="Arial" pitchFamily="34" charset="0"/>
              </a:rPr>
              <a:t>Late start:</a:t>
            </a:r>
          </a:p>
          <a:p>
            <a:pPr lvl="1" indent="0" algn="l">
              <a:buClr>
                <a:srgbClr val="F07C1C"/>
              </a:buClr>
              <a:defRPr/>
            </a:pPr>
            <a:r>
              <a:rPr lang="en-US" sz="2000" dirty="0">
                <a:latin typeface="Arial" pitchFamily="34" charset="0"/>
                <a:ea typeface="+mn-ea"/>
                <a:cs typeface="Arial" pitchFamily="34" charset="0"/>
              </a:rPr>
              <a:t>	</a:t>
            </a:r>
            <a:r>
              <a:rPr lang="en-US" sz="2000" dirty="0" err="1">
                <a:latin typeface="Arial" pitchFamily="34" charset="0"/>
                <a:ea typeface="+mn-ea"/>
                <a:cs typeface="Arial" pitchFamily="34" charset="0"/>
              </a:rPr>
              <a:t>eGFR</a:t>
            </a:r>
            <a:r>
              <a:rPr lang="en-US" sz="2000" dirty="0">
                <a:latin typeface="Arial" pitchFamily="34" charset="0"/>
                <a:ea typeface="+mn-ea"/>
                <a:cs typeface="Arial" pitchFamily="34" charset="0"/>
              </a:rPr>
              <a:t> 5-7 cc/min </a:t>
            </a:r>
          </a:p>
          <a:p>
            <a:pPr marL="342900" indent="-342900" algn="l">
              <a:buClr>
                <a:srgbClr val="F07C1C"/>
              </a:buClr>
              <a:buFont typeface="Arial" pitchFamily="34" charset="0"/>
              <a:buChar char="•"/>
              <a:defRPr/>
            </a:pPr>
            <a:r>
              <a:rPr lang="en-US" sz="2000" dirty="0" smtClean="0">
                <a:latin typeface="Arial" pitchFamily="34" charset="0"/>
                <a:ea typeface="+mn-ea"/>
                <a:cs typeface="Arial" pitchFamily="34" charset="0"/>
              </a:rPr>
              <a:t>Mean </a:t>
            </a:r>
            <a:r>
              <a:rPr lang="en-US" sz="2000" dirty="0">
                <a:latin typeface="Arial" pitchFamily="34" charset="0"/>
                <a:ea typeface="+mn-ea"/>
                <a:cs typeface="Arial" pitchFamily="34" charset="0"/>
              </a:rPr>
              <a:t>age 60.4 years </a:t>
            </a:r>
          </a:p>
          <a:p>
            <a:pPr marL="342900" indent="-342900" algn="l">
              <a:buClr>
                <a:srgbClr val="F07C1C"/>
              </a:buClr>
              <a:buFont typeface="Arial" pitchFamily="34" charset="0"/>
              <a:buChar char="•"/>
              <a:defRPr/>
            </a:pPr>
            <a:r>
              <a:rPr lang="en-US" sz="2000" dirty="0">
                <a:latin typeface="Arial" pitchFamily="34" charset="0"/>
                <a:ea typeface="+mn-ea"/>
                <a:cs typeface="Arial" pitchFamily="34" charset="0"/>
              </a:rPr>
              <a:t>542 men &amp; 286 women </a:t>
            </a:r>
          </a:p>
          <a:p>
            <a:pPr marL="342900" indent="-342900" algn="l">
              <a:buClr>
                <a:srgbClr val="F07C1C"/>
              </a:buClr>
              <a:buFont typeface="Arial" pitchFamily="34" charset="0"/>
              <a:buChar char="•"/>
              <a:defRPr/>
            </a:pPr>
            <a:r>
              <a:rPr lang="en-US" sz="2000" dirty="0">
                <a:latin typeface="Arial" pitchFamily="34" charset="0"/>
                <a:ea typeface="+mn-ea"/>
                <a:cs typeface="Arial" pitchFamily="34" charset="0"/>
              </a:rPr>
              <a:t>355 with diabetes </a:t>
            </a:r>
          </a:p>
          <a:p>
            <a:pPr marL="342900" indent="-342900" algn="l">
              <a:buClr>
                <a:srgbClr val="F07C1C"/>
              </a:buClr>
              <a:buFont typeface="Arial" pitchFamily="34" charset="0"/>
              <a:buChar char="•"/>
              <a:defRPr/>
            </a:pPr>
            <a:r>
              <a:rPr lang="en-US" sz="2000" dirty="0">
                <a:latin typeface="Arial" pitchFamily="34" charset="0"/>
                <a:ea typeface="+mn-ea"/>
                <a:cs typeface="Arial" pitchFamily="34" charset="0"/>
              </a:rPr>
              <a:t>Median follow-up 3.6 years</a:t>
            </a:r>
          </a:p>
        </p:txBody>
      </p:sp>
      <p:pic>
        <p:nvPicPr>
          <p:cNvPr id="294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616" y="1667106"/>
            <a:ext cx="4949241" cy="393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91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1"/>
          <p:cNvSpPr txBox="1">
            <a:spLocks noChangeArrowheads="1"/>
          </p:cNvSpPr>
          <p:nvPr/>
        </p:nvSpPr>
        <p:spPr bwMode="auto">
          <a:xfrm>
            <a:off x="535258" y="551935"/>
            <a:ext cx="4382429"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9pPr>
          </a:lstStyle>
          <a:p>
            <a:pPr eaLnBrk="1">
              <a:lnSpc>
                <a:spcPct val="97000"/>
              </a:lnSpc>
              <a:buClr>
                <a:srgbClr val="FFFFFF"/>
              </a:buClr>
              <a:buSzPct val="45000"/>
              <a:buFont typeface="StarSymbol" charset="0"/>
              <a:buNone/>
            </a:pPr>
            <a:r>
              <a:rPr lang="en-GB" altLang="en-US" sz="3200" dirty="0">
                <a:latin typeface="+mj-lt"/>
                <a:ea typeface="+mj-ea"/>
                <a:cs typeface="+mj-cs"/>
              </a:rPr>
              <a:t>Implications</a:t>
            </a:r>
          </a:p>
        </p:txBody>
      </p:sp>
      <p:sp>
        <p:nvSpPr>
          <p:cNvPr id="237571" name="Text Box 4"/>
          <p:cNvSpPr txBox="1">
            <a:spLocks noChangeArrowheads="1"/>
          </p:cNvSpPr>
          <p:nvPr/>
        </p:nvSpPr>
        <p:spPr bwMode="auto">
          <a:xfrm>
            <a:off x="5449694" y="6553200"/>
            <a:ext cx="3538189" cy="17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ea typeface="MS PGothic" pitchFamily="34" charset="-128"/>
              </a:defRPr>
            </a:lvl9pPr>
          </a:lstStyle>
          <a:p>
            <a:pPr eaLnBrk="1">
              <a:lnSpc>
                <a:spcPct val="97000"/>
              </a:lnSpc>
              <a:buClr>
                <a:srgbClr val="FFFFFF"/>
              </a:buClr>
              <a:buSzPct val="45000"/>
              <a:buFont typeface="StarSymbol" charset="0"/>
              <a:buNone/>
            </a:pPr>
            <a:r>
              <a:rPr lang="en-GB" altLang="en-US" sz="1200" dirty="0">
                <a:latin typeface="Arial" pitchFamily="34" charset="0"/>
              </a:rPr>
              <a:t>Cooper BA et al. </a:t>
            </a:r>
            <a:r>
              <a:rPr lang="en-GB" altLang="en-US" sz="1200" i="1" dirty="0">
                <a:latin typeface="Arial" pitchFamily="34" charset="0"/>
              </a:rPr>
              <a:t>N </a:t>
            </a:r>
            <a:r>
              <a:rPr lang="en-GB" altLang="en-US" sz="1200" i="1" dirty="0" err="1">
                <a:latin typeface="Arial" pitchFamily="34" charset="0"/>
              </a:rPr>
              <a:t>Engl</a:t>
            </a:r>
            <a:r>
              <a:rPr lang="en-GB" altLang="en-US" sz="1200" i="1" dirty="0">
                <a:latin typeface="Arial" pitchFamily="34" charset="0"/>
              </a:rPr>
              <a:t> J </a:t>
            </a:r>
            <a:r>
              <a:rPr lang="en-GB" altLang="en-US" sz="1200" i="1" dirty="0" smtClean="0">
                <a:latin typeface="Arial" pitchFamily="34" charset="0"/>
              </a:rPr>
              <a:t>Med. </a:t>
            </a:r>
            <a:r>
              <a:rPr lang="en-GB" altLang="en-US" sz="1200" dirty="0" smtClean="0">
                <a:latin typeface="Arial" pitchFamily="34" charset="0"/>
              </a:rPr>
              <a:t>2010;363:609-619.</a:t>
            </a:r>
            <a:endParaRPr lang="en-GB" altLang="en-US" sz="1200" dirty="0">
              <a:latin typeface="Arial" pitchFamily="34" charset="0"/>
            </a:endParaRPr>
          </a:p>
        </p:txBody>
      </p:sp>
      <p:sp>
        <p:nvSpPr>
          <p:cNvPr id="5" name="Rectangle 3"/>
          <p:cNvSpPr txBox="1">
            <a:spLocks noChangeArrowheads="1"/>
          </p:cNvSpPr>
          <p:nvPr/>
        </p:nvSpPr>
        <p:spPr>
          <a:xfrm>
            <a:off x="535258" y="1029630"/>
            <a:ext cx="8296508" cy="4657492"/>
          </a:xfrm>
          <a:prstGeom prst="rect">
            <a:avLst/>
          </a:prstGeom>
        </p:spPr>
        <p:txBody>
          <a:bodyPr vert="horz" lIns="0" tIns="228600" rIns="0" bIns="45720" rtlCol="0">
            <a:noAutofit/>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buSzPct val="100000"/>
              <a:defRPr/>
            </a:pPr>
            <a:r>
              <a:rPr lang="en-US" sz="2400" dirty="0" smtClean="0">
                <a:latin typeface="Arial" pitchFamily="34" charset="0"/>
                <a:cs typeface="Arial" pitchFamily="34" charset="0"/>
              </a:rPr>
              <a:t>Total </a:t>
            </a:r>
            <a:r>
              <a:rPr lang="en-US" sz="2400" dirty="0">
                <a:latin typeface="Arial" pitchFamily="34" charset="0"/>
                <a:cs typeface="Arial" pitchFamily="34" charset="0"/>
              </a:rPr>
              <a:t>of 75.9% of the patients in the late-start group </a:t>
            </a:r>
            <a:r>
              <a:rPr lang="en-US" sz="2400" dirty="0" smtClean="0">
                <a:latin typeface="Arial" pitchFamily="34" charset="0"/>
                <a:cs typeface="Arial" pitchFamily="34" charset="0"/>
              </a:rPr>
              <a:t>started dialysis </a:t>
            </a:r>
            <a:r>
              <a:rPr lang="en-US" sz="2400" dirty="0">
                <a:latin typeface="Arial" pitchFamily="34" charset="0"/>
                <a:cs typeface="Arial" pitchFamily="34" charset="0"/>
              </a:rPr>
              <a:t>when </a:t>
            </a:r>
            <a:r>
              <a:rPr lang="en-US" sz="2400" dirty="0" err="1">
                <a:latin typeface="Arial" pitchFamily="34" charset="0"/>
                <a:cs typeface="Arial" pitchFamily="34" charset="0"/>
              </a:rPr>
              <a:t>eGFR</a:t>
            </a:r>
            <a:r>
              <a:rPr lang="en-US" sz="2400" dirty="0">
                <a:latin typeface="Arial" pitchFamily="34" charset="0"/>
                <a:cs typeface="Arial" pitchFamily="34" charset="0"/>
              </a:rPr>
              <a:t> was &gt; 7.0 </a:t>
            </a:r>
            <a:r>
              <a:rPr lang="en-US" sz="2400" dirty="0" smtClean="0">
                <a:latin typeface="Arial" pitchFamily="34" charset="0"/>
                <a:cs typeface="Arial" pitchFamily="34" charset="0"/>
              </a:rPr>
              <a:t>mL/min/1.73m</a:t>
            </a:r>
            <a:r>
              <a:rPr lang="en-US" sz="2400" baseline="30000" dirty="0" smtClean="0">
                <a:latin typeface="Arial" pitchFamily="34" charset="0"/>
                <a:cs typeface="Arial" pitchFamily="34" charset="0"/>
              </a:rPr>
              <a:t>2</a:t>
            </a:r>
            <a:r>
              <a:rPr lang="en-US" sz="2400" dirty="0" smtClean="0">
                <a:latin typeface="Arial" pitchFamily="34" charset="0"/>
                <a:cs typeface="Arial" pitchFamily="34" charset="0"/>
              </a:rPr>
              <a:t>, </a:t>
            </a:r>
            <a:r>
              <a:rPr lang="en-US" sz="2400" dirty="0">
                <a:latin typeface="Arial" pitchFamily="34" charset="0"/>
                <a:cs typeface="Arial" pitchFamily="34" charset="0"/>
              </a:rPr>
              <a:t>owing to the development of symptoms</a:t>
            </a:r>
            <a:r>
              <a:rPr lang="en-US" sz="2400" dirty="0" smtClean="0">
                <a:latin typeface="Arial" pitchFamily="34" charset="0"/>
                <a:cs typeface="Arial" pitchFamily="34" charset="0"/>
              </a:rPr>
              <a:t>!</a:t>
            </a:r>
          </a:p>
          <a:p>
            <a:pPr>
              <a:buClr>
                <a:srgbClr val="F07C1C"/>
              </a:buClr>
              <a:buSzPct val="100000"/>
              <a:defRPr/>
            </a:pPr>
            <a:r>
              <a:rPr lang="en-GB" sz="2400" dirty="0">
                <a:latin typeface="Arial" pitchFamily="34" charset="0"/>
                <a:cs typeface="Arial" pitchFamily="34" charset="0"/>
              </a:rPr>
              <a:t>In this study, planned early initiation of dialysis in patients with stage V CKD was not associated with an improvement in survival or clinical outcomes (QOL</a:t>
            </a:r>
            <a:r>
              <a:rPr lang="en-GB" sz="2400" dirty="0" smtClean="0">
                <a:latin typeface="Arial" pitchFamily="34" charset="0"/>
                <a:cs typeface="Arial" pitchFamily="34" charset="0"/>
              </a:rPr>
              <a:t>)</a:t>
            </a:r>
          </a:p>
          <a:p>
            <a:pPr>
              <a:buClr>
                <a:srgbClr val="F07C1C"/>
              </a:buClr>
              <a:buSzPct val="100000"/>
              <a:defRPr/>
            </a:pPr>
            <a:r>
              <a:rPr lang="en-GB" sz="2400" dirty="0">
                <a:latin typeface="Arial" pitchFamily="34" charset="0"/>
                <a:cs typeface="Arial" pitchFamily="34" charset="0"/>
                <a:sym typeface="Wingdings" pitchFamily="2" charset="2"/>
              </a:rPr>
              <a:t> </a:t>
            </a:r>
            <a:r>
              <a:rPr lang="en-US" sz="2400" dirty="0">
                <a:latin typeface="Arial" pitchFamily="34" charset="0"/>
                <a:cs typeface="Arial" pitchFamily="34" charset="0"/>
                <a:sym typeface="Wingdings" pitchFamily="2" charset="2"/>
              </a:rPr>
              <a:t>OK to delay initiation of dialysis (</a:t>
            </a:r>
            <a:r>
              <a:rPr lang="en-US" sz="2400" dirty="0" err="1">
                <a:latin typeface="Arial" pitchFamily="34" charset="0"/>
                <a:cs typeface="Arial" pitchFamily="34" charset="0"/>
                <a:sym typeface="Wingdings" pitchFamily="2" charset="2"/>
              </a:rPr>
              <a:t>eGFR</a:t>
            </a:r>
            <a:r>
              <a:rPr lang="en-US" sz="2400" dirty="0">
                <a:latin typeface="Arial" pitchFamily="34" charset="0"/>
                <a:cs typeface="Arial" pitchFamily="34" charset="0"/>
                <a:sym typeface="Wingdings" pitchFamily="2" charset="2"/>
              </a:rPr>
              <a:t> &lt; 7-10 </a:t>
            </a:r>
            <a:r>
              <a:rPr lang="en-US" sz="2400" dirty="0">
                <a:latin typeface="Arial" pitchFamily="34" charset="0"/>
                <a:cs typeface="Arial" pitchFamily="34" charset="0"/>
              </a:rPr>
              <a:t>mL/min/1.73m</a:t>
            </a:r>
            <a:r>
              <a:rPr lang="en-US" sz="2400" baseline="30000" dirty="0">
                <a:latin typeface="Arial" pitchFamily="34" charset="0"/>
                <a:cs typeface="Arial" pitchFamily="34" charset="0"/>
              </a:rPr>
              <a:t>2</a:t>
            </a:r>
            <a:r>
              <a:rPr lang="en-US" sz="2400" dirty="0" smtClean="0">
                <a:latin typeface="Arial" pitchFamily="34" charset="0"/>
                <a:cs typeface="Arial" pitchFamily="34" charset="0"/>
                <a:sym typeface="Wingdings" pitchFamily="2" charset="2"/>
              </a:rPr>
              <a:t>)</a:t>
            </a:r>
          </a:p>
          <a:p>
            <a:pPr>
              <a:buClr>
                <a:srgbClr val="F07C1C"/>
              </a:buClr>
              <a:buSzPct val="100000"/>
              <a:defRPr/>
            </a:pPr>
            <a:r>
              <a:rPr lang="en-US" sz="2400" dirty="0">
                <a:latin typeface="Arial" pitchFamily="34" charset="0"/>
                <a:cs typeface="Arial" pitchFamily="34" charset="0"/>
                <a:sym typeface="Wingdings" pitchFamily="2" charset="2"/>
              </a:rPr>
              <a:t> D</a:t>
            </a:r>
            <a:r>
              <a:rPr lang="en-US" sz="2400" dirty="0">
                <a:latin typeface="Arial" pitchFamily="34" charset="0"/>
                <a:cs typeface="Arial" pitchFamily="34" charset="0"/>
              </a:rPr>
              <a:t>ialysis initiation should be based upon clinical factors (symptoms) rather than </a:t>
            </a:r>
            <a:r>
              <a:rPr lang="en-US" sz="2400" dirty="0" err="1">
                <a:latin typeface="Arial" pitchFamily="34" charset="0"/>
                <a:cs typeface="Arial" pitchFamily="34" charset="0"/>
              </a:rPr>
              <a:t>eGFR</a:t>
            </a:r>
            <a:r>
              <a:rPr lang="en-US" sz="2400" dirty="0">
                <a:latin typeface="Arial" pitchFamily="34" charset="0"/>
                <a:cs typeface="Arial" pitchFamily="34" charset="0"/>
              </a:rPr>
              <a:t> </a:t>
            </a:r>
            <a:r>
              <a:rPr lang="en-US" sz="2400" dirty="0" smtClean="0">
                <a:latin typeface="Arial" pitchFamily="34" charset="0"/>
                <a:cs typeface="Arial" pitchFamily="34" charset="0"/>
              </a:rPr>
              <a:t>alone</a:t>
            </a:r>
            <a:endParaRPr lang="en-US" altLang="en-US" sz="2500" dirty="0" smtClean="0">
              <a:latin typeface="Arial" pitchFamily="34" charset="0"/>
            </a:endParaRPr>
          </a:p>
        </p:txBody>
      </p:sp>
    </p:spTree>
    <p:extLst>
      <p:ext uri="{BB962C8B-B14F-4D97-AF65-F5344CB8AC3E}">
        <p14:creationId xmlns:p14="http://schemas.microsoft.com/office/powerpoint/2010/main" val="393362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25" y="2263697"/>
            <a:ext cx="7418832" cy="1371600"/>
          </a:xfrm>
        </p:spPr>
        <p:txBody>
          <a:bodyPr/>
          <a:lstStyle/>
          <a:p>
            <a:pPr algn="ctr"/>
            <a:r>
              <a:rPr lang="en-US" dirty="0"/>
              <a:t>Why is Residual Renal Function Important in Dialysis </a:t>
            </a:r>
            <a:r>
              <a:rPr lang="en-US" dirty="0" smtClean="0"/>
              <a:t>Patients?</a:t>
            </a:r>
            <a:endParaRPr lang="en-US" dirty="0"/>
          </a:p>
        </p:txBody>
      </p:sp>
    </p:spTree>
    <p:extLst>
      <p:ext uri="{BB962C8B-B14F-4D97-AF65-F5344CB8AC3E}">
        <p14:creationId xmlns:p14="http://schemas.microsoft.com/office/powerpoint/2010/main" val="344268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xfrm>
            <a:off x="780585" y="533400"/>
            <a:ext cx="8140391" cy="1143000"/>
          </a:xfrm>
        </p:spPr>
        <p:txBody>
          <a:bodyPr>
            <a:normAutofit fontScale="90000"/>
          </a:bodyPr>
          <a:lstStyle/>
          <a:p>
            <a:pPr eaLnBrk="1" hangingPunct="1">
              <a:defRPr/>
            </a:pPr>
            <a:r>
              <a:rPr lang="en-US" dirty="0"/>
              <a:t>Why is baseline residual renal function important?</a:t>
            </a:r>
          </a:p>
        </p:txBody>
      </p:sp>
      <p:sp>
        <p:nvSpPr>
          <p:cNvPr id="105475" name="Rectangle 1027"/>
          <p:cNvSpPr>
            <a:spLocks noGrp="1" noChangeArrowheads="1"/>
          </p:cNvSpPr>
          <p:nvPr>
            <p:ph type="body" idx="1"/>
          </p:nvPr>
        </p:nvSpPr>
        <p:spPr>
          <a:xfrm>
            <a:off x="719254" y="1936595"/>
            <a:ext cx="7878337" cy="3694771"/>
          </a:xfrm>
        </p:spPr>
        <p:txBody>
          <a:bodyPr/>
          <a:lstStyle/>
          <a:p>
            <a:pPr eaLnBrk="1" hangingPunct="1">
              <a:defRPr/>
            </a:pPr>
            <a:r>
              <a:rPr lang="en-US" sz="2500" dirty="0">
                <a:latin typeface="Arial" charset="0"/>
                <a:ea typeface="ＭＳ Ｐゴシック" charset="0"/>
              </a:rPr>
              <a:t>Remaining GFR at start of dialysis make a significant contribution to the removal of potential uremic toxins</a:t>
            </a:r>
          </a:p>
          <a:p>
            <a:pPr eaLnBrk="1" hangingPunct="1">
              <a:defRPr/>
            </a:pPr>
            <a:r>
              <a:rPr lang="en-US" sz="2500" dirty="0" smtClean="0">
                <a:latin typeface="Arial" charset="0"/>
                <a:ea typeface="ＭＳ Ｐゴシック" charset="0"/>
              </a:rPr>
              <a:t>Also </a:t>
            </a:r>
            <a:r>
              <a:rPr lang="en-US" sz="2500" dirty="0">
                <a:latin typeface="Arial" charset="0"/>
                <a:ea typeface="ＭＳ Ｐゴシック" charset="0"/>
              </a:rPr>
              <a:t>facilitates regulation of fluid, electrolytes, and may enhance nutritional status and QOL</a:t>
            </a:r>
          </a:p>
          <a:p>
            <a:pPr eaLnBrk="1" hangingPunct="1">
              <a:defRPr/>
            </a:pPr>
            <a:r>
              <a:rPr lang="en-US" sz="2500" dirty="0" smtClean="0">
                <a:latin typeface="Arial" charset="0"/>
                <a:ea typeface="ＭＳ Ｐゴシック" charset="0"/>
                <a:sym typeface="Wingdings" charset="0"/>
              </a:rPr>
              <a:t>Offers </a:t>
            </a:r>
            <a:r>
              <a:rPr lang="en-US" sz="2500" dirty="0">
                <a:latin typeface="Arial" charset="0"/>
                <a:ea typeface="ＭＳ Ｐゴシック" charset="0"/>
                <a:sym typeface="Wingdings" charset="0"/>
              </a:rPr>
              <a:t>survival advantage in both HD and PD</a:t>
            </a:r>
            <a:endParaRPr lang="en-US" sz="2500" dirty="0">
              <a:latin typeface="Arial" charset="0"/>
              <a:ea typeface="ＭＳ Ｐゴシック" charset="0"/>
            </a:endParaRPr>
          </a:p>
        </p:txBody>
      </p:sp>
      <p:sp>
        <p:nvSpPr>
          <p:cNvPr id="105477" name="Text Box 1029"/>
          <p:cNvSpPr txBox="1">
            <a:spLocks noChangeArrowheads="1"/>
          </p:cNvSpPr>
          <p:nvPr/>
        </p:nvSpPr>
        <p:spPr bwMode="auto">
          <a:xfrm>
            <a:off x="4946340" y="5965412"/>
            <a:ext cx="37167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defRPr/>
            </a:pPr>
            <a:r>
              <a:rPr lang="en-US" sz="1200" dirty="0" err="1" smtClean="0">
                <a:latin typeface="Arial" charset="0"/>
              </a:rPr>
              <a:t>Suda</a:t>
            </a:r>
            <a:r>
              <a:rPr lang="en-US" sz="1200" dirty="0" smtClean="0">
                <a:latin typeface="Arial" charset="0"/>
              </a:rPr>
              <a:t> T et al. </a:t>
            </a:r>
            <a:r>
              <a:rPr lang="en-US" sz="1200" i="1" dirty="0" err="1" smtClean="0">
                <a:latin typeface="Arial" charset="0"/>
              </a:rPr>
              <a:t>Nephrol</a:t>
            </a:r>
            <a:r>
              <a:rPr lang="en-US" sz="1200" i="1" dirty="0" smtClean="0">
                <a:latin typeface="Arial" charset="0"/>
              </a:rPr>
              <a:t> Dial Transplant. </a:t>
            </a:r>
            <a:r>
              <a:rPr lang="en-US" sz="1200" dirty="0" smtClean="0">
                <a:latin typeface="Arial" charset="0"/>
              </a:rPr>
              <a:t>2000; 15:396.</a:t>
            </a:r>
          </a:p>
          <a:p>
            <a:pPr algn="l">
              <a:defRPr/>
            </a:pPr>
            <a:r>
              <a:rPr lang="en-US" sz="1200" dirty="0" err="1" smtClean="0">
                <a:latin typeface="Arial" charset="0"/>
              </a:rPr>
              <a:t>Shemin</a:t>
            </a:r>
            <a:r>
              <a:rPr lang="en-US" sz="1200" dirty="0" smtClean="0">
                <a:latin typeface="Arial" charset="0"/>
              </a:rPr>
              <a:t> D et al. </a:t>
            </a:r>
            <a:r>
              <a:rPr lang="en-US" sz="1200" i="1" dirty="0" smtClean="0">
                <a:latin typeface="Arial" charset="0"/>
              </a:rPr>
              <a:t>Am J Kidney Dis.</a:t>
            </a:r>
            <a:r>
              <a:rPr lang="en-US" sz="1200" dirty="0" smtClean="0">
                <a:latin typeface="Arial" charset="0"/>
              </a:rPr>
              <a:t>2001; 38: 85.</a:t>
            </a:r>
          </a:p>
          <a:p>
            <a:pPr algn="l">
              <a:defRPr/>
            </a:pPr>
            <a:r>
              <a:rPr lang="en-US" sz="1200" dirty="0" smtClean="0">
                <a:latin typeface="Arial" charset="0"/>
              </a:rPr>
              <a:t>Szeto C et al. </a:t>
            </a:r>
            <a:r>
              <a:rPr lang="en-US" sz="1200" dirty="0" err="1" smtClean="0">
                <a:latin typeface="Arial" charset="0"/>
              </a:rPr>
              <a:t>Nephrol</a:t>
            </a:r>
            <a:r>
              <a:rPr lang="en-US" sz="1200" dirty="0" smtClean="0">
                <a:latin typeface="Arial" charset="0"/>
              </a:rPr>
              <a:t> Dial Transplant 2003;18.</a:t>
            </a:r>
            <a:r>
              <a:rPr lang="en-US" sz="1800" dirty="0" smtClean="0">
                <a:solidFill>
                  <a:schemeClr val="bg1"/>
                </a:solidFill>
                <a:latin typeface="Arial" charset="0"/>
              </a:rPr>
              <a:t>7</a:t>
            </a:r>
          </a:p>
        </p:txBody>
      </p:sp>
    </p:spTree>
    <p:extLst>
      <p:ext uri="{BB962C8B-B14F-4D97-AF65-F5344CB8AC3E}">
        <p14:creationId xmlns:p14="http://schemas.microsoft.com/office/powerpoint/2010/main" val="273637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429" y="2118566"/>
            <a:ext cx="5402316" cy="371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2690" name="TextBox 4"/>
          <p:cNvSpPr txBox="1">
            <a:spLocks noChangeArrowheads="1"/>
          </p:cNvSpPr>
          <p:nvPr/>
        </p:nvSpPr>
        <p:spPr bwMode="auto">
          <a:xfrm>
            <a:off x="2242447" y="5833646"/>
            <a:ext cx="46762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dirty="0">
                <a:solidFill>
                  <a:srgbClr val="000000"/>
                </a:solidFill>
                <a:latin typeface="Arial" pitchFamily="34" charset="0"/>
                <a:cs typeface="Arial" pitchFamily="34" charset="0"/>
              </a:rPr>
              <a:t>Adjusted Hazard Ratio: 0.70 (0.52-0.93)  </a:t>
            </a:r>
            <a:r>
              <a:rPr lang="en-US" altLang="en-US" sz="1600" i="1" dirty="0">
                <a:solidFill>
                  <a:srgbClr val="000000"/>
                </a:solidFill>
                <a:latin typeface="Arial" pitchFamily="34" charset="0"/>
                <a:cs typeface="Arial" pitchFamily="34" charset="0"/>
              </a:rPr>
              <a:t>p </a:t>
            </a:r>
            <a:r>
              <a:rPr lang="en-US" altLang="en-US" sz="1600" dirty="0">
                <a:solidFill>
                  <a:srgbClr val="000000"/>
                </a:solidFill>
                <a:latin typeface="Arial" pitchFamily="34" charset="0"/>
                <a:cs typeface="Arial" pitchFamily="34" charset="0"/>
              </a:rPr>
              <a:t>= 0.02</a:t>
            </a:r>
          </a:p>
        </p:txBody>
      </p:sp>
      <p:sp>
        <p:nvSpPr>
          <p:cNvPr id="242691" name="TextBox 2"/>
          <p:cNvSpPr txBox="1">
            <a:spLocks noChangeArrowheads="1"/>
          </p:cNvSpPr>
          <p:nvPr/>
        </p:nvSpPr>
        <p:spPr bwMode="auto">
          <a:xfrm>
            <a:off x="5006201" y="6400065"/>
            <a:ext cx="40100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err="1">
                <a:latin typeface="Arial" pitchFamily="34" charset="0"/>
                <a:cs typeface="Arial" pitchFamily="34" charset="0"/>
              </a:rPr>
              <a:t>Shafi</a:t>
            </a:r>
            <a:r>
              <a:rPr lang="en-US" altLang="en-US" sz="1200" dirty="0">
                <a:latin typeface="Arial" pitchFamily="34" charset="0"/>
                <a:cs typeface="Arial" pitchFamily="34" charset="0"/>
              </a:rPr>
              <a:t> T., </a:t>
            </a:r>
            <a:r>
              <a:rPr lang="en-US" altLang="en-US" sz="1200" dirty="0" err="1">
                <a:latin typeface="Arial" pitchFamily="34" charset="0"/>
                <a:cs typeface="Arial" pitchFamily="34" charset="0"/>
              </a:rPr>
              <a:t>Jaar</a:t>
            </a:r>
            <a:r>
              <a:rPr lang="en-US" altLang="en-US" sz="1200" dirty="0">
                <a:latin typeface="Arial" pitchFamily="34" charset="0"/>
                <a:cs typeface="Arial" pitchFamily="34" charset="0"/>
              </a:rPr>
              <a:t> B., et al. </a:t>
            </a:r>
            <a:r>
              <a:rPr lang="en-US" altLang="en-US" sz="1200" i="1" dirty="0">
                <a:latin typeface="Arial" pitchFamily="34" charset="0"/>
                <a:cs typeface="Arial" pitchFamily="34" charset="0"/>
              </a:rPr>
              <a:t>Am J Kidney Dis</a:t>
            </a:r>
            <a:r>
              <a:rPr lang="en-US" altLang="en-US" sz="1200" dirty="0">
                <a:latin typeface="Arial" pitchFamily="34" charset="0"/>
                <a:cs typeface="Arial" pitchFamily="34" charset="0"/>
              </a:rPr>
              <a:t>. 2010;56:348-58</a:t>
            </a:r>
          </a:p>
        </p:txBody>
      </p:sp>
      <p:sp>
        <p:nvSpPr>
          <p:cNvPr id="242692" name="Rectangle 3"/>
          <p:cNvSpPr>
            <a:spLocks noChangeArrowheads="1"/>
          </p:cNvSpPr>
          <p:nvPr/>
        </p:nvSpPr>
        <p:spPr bwMode="auto">
          <a:xfrm>
            <a:off x="584359" y="503872"/>
            <a:ext cx="81642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000" dirty="0">
                <a:latin typeface="+mj-lt"/>
                <a:ea typeface="+mj-ea"/>
                <a:cs typeface="+mj-cs"/>
              </a:rPr>
              <a:t>Cumulative Incidence of All-Cause Mortality in 579 HD Patients by Urine Status at 1 Year (CHOICE)</a:t>
            </a:r>
          </a:p>
        </p:txBody>
      </p:sp>
    </p:spTree>
    <p:extLst>
      <p:ext uri="{BB962C8B-B14F-4D97-AF65-F5344CB8AC3E}">
        <p14:creationId xmlns:p14="http://schemas.microsoft.com/office/powerpoint/2010/main" val="38701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ext Box 1"/>
          <p:cNvSpPr txBox="1">
            <a:spLocks noChangeArrowheads="1"/>
          </p:cNvSpPr>
          <p:nvPr/>
        </p:nvSpPr>
        <p:spPr bwMode="auto">
          <a:xfrm>
            <a:off x="847492" y="589063"/>
            <a:ext cx="6969512"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ea typeface="MS PGothic" pitchFamily="34" charset="-128"/>
              </a:defRPr>
            </a:lvl9pPr>
          </a:lstStyle>
          <a:p>
            <a:pPr eaLnBrk="1">
              <a:lnSpc>
                <a:spcPct val="97000"/>
              </a:lnSpc>
              <a:buClr>
                <a:srgbClr val="FFFFFF"/>
              </a:buClr>
              <a:buSzPct val="45000"/>
              <a:buFont typeface="StarSymbol" charset="0"/>
              <a:buNone/>
            </a:pPr>
            <a:r>
              <a:rPr lang="en-GB" altLang="en-US" sz="3200" dirty="0">
                <a:latin typeface="+mj-lt"/>
                <a:ea typeface="+mj-ea"/>
                <a:cs typeface="+mj-cs"/>
              </a:rPr>
              <a:t>Implications</a:t>
            </a:r>
          </a:p>
        </p:txBody>
      </p:sp>
      <p:sp>
        <p:nvSpPr>
          <p:cNvPr id="4" name="Rectangle 1027"/>
          <p:cNvSpPr txBox="1">
            <a:spLocks noChangeArrowheads="1"/>
          </p:cNvSpPr>
          <p:nvPr/>
        </p:nvSpPr>
        <p:spPr>
          <a:xfrm>
            <a:off x="847493" y="1207051"/>
            <a:ext cx="7638586" cy="4290500"/>
          </a:xfrm>
          <a:prstGeom prst="rect">
            <a:avLst/>
          </a:prstGeom>
        </p:spPr>
        <p:txBody>
          <a:bodyPr vert="horz" lIns="0" tIns="228600" rIns="0" bIns="45720" rtlCol="0">
            <a:noAutofit/>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F07C1C"/>
              </a:buClr>
              <a:defRPr/>
            </a:pPr>
            <a:r>
              <a:rPr lang="en-US" sz="2400" dirty="0">
                <a:latin typeface="Arial" pitchFamily="34" charset="0"/>
                <a:cs typeface="Arial" pitchFamily="34" charset="0"/>
              </a:rPr>
              <a:t>Try to preserve residual renal function in dialysis patients!</a:t>
            </a:r>
          </a:p>
          <a:p>
            <a:pPr marL="457200" indent="-457200">
              <a:buClr>
                <a:srgbClr val="F07C1C"/>
              </a:buClr>
              <a:defRPr/>
            </a:pPr>
            <a:endParaRPr lang="en-US" sz="2400" dirty="0">
              <a:latin typeface="Arial" pitchFamily="34" charset="0"/>
              <a:cs typeface="Arial" pitchFamily="34" charset="0"/>
            </a:endParaRPr>
          </a:p>
          <a:p>
            <a:pPr marL="457200" indent="-457200">
              <a:buClr>
                <a:srgbClr val="F07C1C"/>
              </a:buClr>
              <a:defRPr/>
            </a:pPr>
            <a:r>
              <a:rPr lang="en-US" sz="2400" dirty="0">
                <a:latin typeface="Arial" pitchFamily="34" charset="0"/>
                <a:cs typeface="Arial" pitchFamily="34" charset="0"/>
                <a:sym typeface="Wingdings" pitchFamily="2" charset="2"/>
              </a:rPr>
              <a:t> Less dietary restriction</a:t>
            </a:r>
          </a:p>
          <a:p>
            <a:pPr marL="457200" indent="-457200">
              <a:buClr>
                <a:srgbClr val="F07C1C"/>
              </a:buClr>
              <a:defRPr/>
            </a:pPr>
            <a:r>
              <a:rPr lang="en-US" sz="2400" dirty="0">
                <a:latin typeface="Arial" pitchFamily="34" charset="0"/>
                <a:cs typeface="Arial" pitchFamily="34" charset="0"/>
                <a:sym typeface="Wingdings" pitchFamily="2" charset="2"/>
              </a:rPr>
              <a:t> Better quality of life</a:t>
            </a:r>
          </a:p>
          <a:p>
            <a:pPr marL="457200" indent="-457200">
              <a:buClr>
                <a:srgbClr val="F07C1C"/>
              </a:buClr>
              <a:defRPr/>
            </a:pPr>
            <a:r>
              <a:rPr lang="en-US" sz="2400" dirty="0">
                <a:latin typeface="Arial" pitchFamily="34" charset="0"/>
                <a:cs typeface="Arial" pitchFamily="34" charset="0"/>
                <a:sym typeface="Wingdings" pitchFamily="2" charset="2"/>
              </a:rPr>
              <a:t> Better survival</a:t>
            </a:r>
          </a:p>
          <a:p>
            <a:pPr marL="457200" indent="-457200">
              <a:buClr>
                <a:srgbClr val="F07C1C"/>
              </a:buClr>
              <a:defRPr/>
            </a:pPr>
            <a:endParaRPr lang="en-US" sz="2400" dirty="0">
              <a:latin typeface="Arial" pitchFamily="34" charset="0"/>
              <a:cs typeface="Arial" pitchFamily="34" charset="0"/>
              <a:sym typeface="Wingdings" pitchFamily="2" charset="2"/>
            </a:endParaRPr>
          </a:p>
          <a:p>
            <a:pPr marL="457200" indent="-457200">
              <a:buClr>
                <a:srgbClr val="F07C1C"/>
              </a:buClr>
              <a:defRPr/>
            </a:pPr>
            <a:r>
              <a:rPr lang="en-US" sz="2400" dirty="0">
                <a:latin typeface="Arial" pitchFamily="34" charset="0"/>
                <a:cs typeface="Arial" pitchFamily="34" charset="0"/>
                <a:sym typeface="Wingdings" pitchFamily="2" charset="2"/>
              </a:rPr>
              <a:t>Try to avoid </a:t>
            </a:r>
            <a:r>
              <a:rPr lang="en-US" sz="2400" dirty="0" err="1">
                <a:latin typeface="Arial" pitchFamily="34" charset="0"/>
                <a:cs typeface="Arial" pitchFamily="34" charset="0"/>
                <a:sym typeface="Wingdings" pitchFamily="2" charset="2"/>
              </a:rPr>
              <a:t>nephrotoxins</a:t>
            </a:r>
            <a:r>
              <a:rPr lang="en-US" sz="2400" dirty="0">
                <a:latin typeface="Arial" pitchFamily="34" charset="0"/>
                <a:cs typeface="Arial" pitchFamily="34" charset="0"/>
                <a:sym typeface="Wingdings" pitchFamily="2" charset="2"/>
              </a:rPr>
              <a:t> if your dialysis patient still makes urine!</a:t>
            </a:r>
            <a:endParaRPr lang="en-US" sz="2400" dirty="0">
              <a:latin typeface="Arial" pitchFamily="34" charset="0"/>
              <a:cs typeface="Arial" pitchFamily="34" charset="0"/>
            </a:endParaRPr>
          </a:p>
          <a:p>
            <a:pPr marL="457200" indent="-457200">
              <a:defRPr/>
            </a:pPr>
            <a:endParaRPr lang="en-US" sz="2400" dirty="0">
              <a:latin typeface="Arial" pitchFamily="34" charset="0"/>
              <a:cs typeface="Arial" pitchFamily="34" charset="0"/>
            </a:endParaRPr>
          </a:p>
          <a:p>
            <a:pPr>
              <a:defRPr/>
            </a:pPr>
            <a:endParaRPr lang="en-US" sz="2500" dirty="0">
              <a:latin typeface="Arial" charset="0"/>
              <a:ea typeface="ＭＳ Ｐゴシック" charset="0"/>
            </a:endParaRPr>
          </a:p>
        </p:txBody>
      </p:sp>
    </p:spTree>
    <p:extLst>
      <p:ext uri="{BB962C8B-B14F-4D97-AF65-F5344CB8AC3E}">
        <p14:creationId xmlns:p14="http://schemas.microsoft.com/office/powerpoint/2010/main" val="280995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25" y="2263697"/>
            <a:ext cx="7418832" cy="1371600"/>
          </a:xfrm>
        </p:spPr>
        <p:txBody>
          <a:bodyPr/>
          <a:lstStyle/>
          <a:p>
            <a:pPr algn="ctr"/>
            <a:r>
              <a:rPr lang="en-US" dirty="0"/>
              <a:t>Kidney </a:t>
            </a:r>
            <a:r>
              <a:rPr lang="en-US" dirty="0" smtClean="0"/>
              <a:t>Transplantation</a:t>
            </a:r>
            <a:endParaRPr lang="en-US" dirty="0"/>
          </a:p>
        </p:txBody>
      </p:sp>
    </p:spTree>
    <p:extLst>
      <p:ext uri="{BB962C8B-B14F-4D97-AF65-F5344CB8AC3E}">
        <p14:creationId xmlns:p14="http://schemas.microsoft.com/office/powerpoint/2010/main" val="15261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04800" y="457200"/>
            <a:ext cx="8309517" cy="1143000"/>
          </a:xfrm>
        </p:spPr>
        <p:txBody>
          <a:bodyPr>
            <a:normAutofit/>
          </a:bodyPr>
          <a:lstStyle/>
          <a:p>
            <a:pPr>
              <a:defRPr/>
            </a:pPr>
            <a:r>
              <a:rPr lang="en-US" dirty="0"/>
              <a:t>Principle of Kidney Transplantation</a:t>
            </a:r>
          </a:p>
        </p:txBody>
      </p:sp>
      <p:pic>
        <p:nvPicPr>
          <p:cNvPr id="247810" name="Picture 2" descr="http://www.drsharma.ca/wp-content/uploads/sharma-obesity-kidney_trans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100" y="1397619"/>
            <a:ext cx="5065526" cy="475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2" name="TextBox 1"/>
          <p:cNvSpPr txBox="1">
            <a:spLocks noChangeArrowheads="1"/>
          </p:cNvSpPr>
          <p:nvPr/>
        </p:nvSpPr>
        <p:spPr bwMode="auto">
          <a:xfrm>
            <a:off x="5510753" y="3545836"/>
            <a:ext cx="1494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000" b="1" dirty="0">
                <a:latin typeface="Arial" pitchFamily="34" charset="0"/>
                <a:cs typeface="Arial" pitchFamily="34" charset="0"/>
              </a:rPr>
              <a:t>Iliac Fossa</a:t>
            </a:r>
          </a:p>
        </p:txBody>
      </p:sp>
      <p:cxnSp>
        <p:nvCxnSpPr>
          <p:cNvPr id="109574" name="Straight Arrow Connector 3"/>
          <p:cNvCxnSpPr>
            <a:cxnSpLocks noChangeShapeType="1"/>
            <a:stCxn id="247812" idx="1"/>
          </p:cNvCxnSpPr>
          <p:nvPr/>
        </p:nvCxnSpPr>
        <p:spPr bwMode="auto">
          <a:xfrm flipH="1">
            <a:off x="4931315" y="3745891"/>
            <a:ext cx="579438" cy="33334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0766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a:t>
            </a:r>
            <a:endParaRPr lang="en-US" dirty="0"/>
          </a:p>
        </p:txBody>
      </p:sp>
      <p:sp>
        <p:nvSpPr>
          <p:cNvPr id="3" name="Content Placeholder 2"/>
          <p:cNvSpPr>
            <a:spLocks noGrp="1"/>
          </p:cNvSpPr>
          <p:nvPr>
            <p:ph idx="1"/>
          </p:nvPr>
        </p:nvSpPr>
        <p:spPr>
          <a:xfrm>
            <a:off x="838200" y="1371600"/>
            <a:ext cx="7848600" cy="4191000"/>
          </a:xfrm>
        </p:spPr>
        <p:txBody>
          <a:bodyPr>
            <a:normAutofit/>
          </a:bodyPr>
          <a:lstStyle/>
          <a:p>
            <a:r>
              <a:rPr lang="en-US" sz="2800" dirty="0" smtClean="0"/>
              <a:t>Able to be evaluated once GFR &lt;20 mL/min</a:t>
            </a:r>
          </a:p>
          <a:p>
            <a:r>
              <a:rPr lang="en-US" sz="2800" dirty="0" smtClean="0"/>
              <a:t>Need just one listing less than 20 mL/min to remain active</a:t>
            </a:r>
          </a:p>
          <a:p>
            <a:r>
              <a:rPr lang="en-US" sz="2800" dirty="0" smtClean="0"/>
              <a:t>With GFR 15-19 mL/min- can be transplanted if live donor or if six antigen match</a:t>
            </a:r>
          </a:p>
          <a:p>
            <a:r>
              <a:rPr lang="en-US" sz="2800" dirty="0" smtClean="0"/>
              <a:t>If GFR &lt;15 mL/min- open to all offers</a:t>
            </a:r>
          </a:p>
          <a:p>
            <a:r>
              <a:rPr lang="en-US" sz="2800" dirty="0" smtClean="0"/>
              <a:t>Why starting early- if certain blood types with long wait time, no potential live donors</a:t>
            </a:r>
            <a:endParaRPr lang="en-US" sz="2800" dirty="0"/>
          </a:p>
        </p:txBody>
      </p:sp>
    </p:spTree>
    <p:extLst>
      <p:ext uri="{BB962C8B-B14F-4D97-AF65-F5344CB8AC3E}">
        <p14:creationId xmlns:p14="http://schemas.microsoft.com/office/powerpoint/2010/main" val="89839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08" y="2286000"/>
            <a:ext cx="7606792" cy="1371600"/>
          </a:xfrm>
        </p:spPr>
        <p:txBody>
          <a:bodyPr>
            <a:normAutofit fontScale="90000"/>
          </a:bodyPr>
          <a:lstStyle/>
          <a:p>
            <a:pPr algn="ctr"/>
            <a:r>
              <a:rPr lang="en-US" dirty="0" smtClean="0"/>
              <a:t>Renal Replacement Therapy Overview and Considerations for the PCP</a:t>
            </a:r>
            <a:endParaRPr lang="en-US" dirty="0"/>
          </a:p>
        </p:txBody>
      </p:sp>
    </p:spTree>
    <p:extLst>
      <p:ext uri="{BB962C8B-B14F-4D97-AF65-F5344CB8AC3E}">
        <p14:creationId xmlns:p14="http://schemas.microsoft.com/office/powerpoint/2010/main" val="76980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contraindications</a:t>
            </a:r>
            <a:endParaRPr lang="en-US" dirty="0"/>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normAutofit fontScale="92500" lnSpcReduction="10000"/>
          </a:bodyPr>
          <a:lstStyle/>
          <a:p>
            <a:r>
              <a:rPr lang="en-US" dirty="0" smtClean="0"/>
              <a:t>Active malignancy</a:t>
            </a:r>
          </a:p>
          <a:p>
            <a:r>
              <a:rPr lang="en-US" dirty="0" smtClean="0"/>
              <a:t>Advanced lung disease </a:t>
            </a:r>
          </a:p>
          <a:p>
            <a:pPr lvl="1"/>
            <a:r>
              <a:rPr lang="en-US" dirty="0" smtClean="0"/>
              <a:t>Chronic O2 needs</a:t>
            </a:r>
          </a:p>
          <a:p>
            <a:pPr lvl="1"/>
            <a:r>
              <a:rPr lang="en-US" dirty="0" smtClean="0"/>
              <a:t>FEV 1&lt;1</a:t>
            </a:r>
          </a:p>
          <a:p>
            <a:r>
              <a:rPr lang="en-US" dirty="0" smtClean="0"/>
              <a:t>Ongoing infections</a:t>
            </a:r>
          </a:p>
          <a:p>
            <a:r>
              <a:rPr lang="en-US" dirty="0" smtClean="0"/>
              <a:t>Life expectancy less than 2 years</a:t>
            </a:r>
          </a:p>
          <a:p>
            <a:r>
              <a:rPr lang="en-US" dirty="0" smtClean="0"/>
              <a:t>Active substance abuse</a:t>
            </a:r>
          </a:p>
          <a:p>
            <a:r>
              <a:rPr lang="en-US" dirty="0" smtClean="0"/>
              <a:t>Ischemic Cardiac disease</a:t>
            </a:r>
          </a:p>
          <a:p>
            <a:pPr lvl="1"/>
            <a:r>
              <a:rPr lang="en-US" dirty="0" smtClean="0"/>
              <a:t>Not amenable to revascularization</a:t>
            </a:r>
          </a:p>
          <a:p>
            <a:r>
              <a:rPr lang="en-US" dirty="0" smtClean="0"/>
              <a:t>Severe peripheral vascular disease</a:t>
            </a:r>
            <a:endParaRPr lang="en-US"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r>
              <a:rPr lang="en-US" dirty="0" smtClean="0"/>
              <a:t>Liver cirrhosis/primary </a:t>
            </a:r>
            <a:r>
              <a:rPr lang="en-US" dirty="0" err="1" smtClean="0"/>
              <a:t>oxalosis</a:t>
            </a:r>
            <a:r>
              <a:rPr lang="en-US" dirty="0" smtClean="0"/>
              <a:t>- unless combined liver/kidney</a:t>
            </a:r>
          </a:p>
          <a:p>
            <a:r>
              <a:rPr lang="en-US" dirty="0" smtClean="0"/>
              <a:t>Poorly controlled psychiatric illness</a:t>
            </a:r>
          </a:p>
          <a:p>
            <a:r>
              <a:rPr lang="en-US" dirty="0" smtClean="0"/>
              <a:t>Minimal rehabilitative potential</a:t>
            </a:r>
          </a:p>
          <a:p>
            <a:r>
              <a:rPr lang="en-US" dirty="0" smtClean="0"/>
              <a:t>Morbid obesity – BMI&gt;40</a:t>
            </a:r>
            <a:endParaRPr lang="en-US" dirty="0"/>
          </a:p>
        </p:txBody>
      </p:sp>
    </p:spTree>
    <p:extLst>
      <p:ext uri="{BB962C8B-B14F-4D97-AF65-F5344CB8AC3E}">
        <p14:creationId xmlns:p14="http://schemas.microsoft.com/office/powerpoint/2010/main" val="250011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28600" y="457200"/>
            <a:ext cx="8229600" cy="1143000"/>
          </a:xfrm>
        </p:spPr>
        <p:txBody>
          <a:bodyPr>
            <a:normAutofit/>
          </a:bodyPr>
          <a:lstStyle/>
          <a:p>
            <a:pPr>
              <a:defRPr/>
            </a:pPr>
            <a:r>
              <a:rPr lang="en-US" sz="3200" dirty="0"/>
              <a:t>Trends in </a:t>
            </a:r>
            <a:r>
              <a:rPr lang="en-US" sz="3200" dirty="0" smtClean="0"/>
              <a:t>Transplantation: patients </a:t>
            </a:r>
            <a:r>
              <a:rPr lang="en-US" sz="3200" dirty="0"/>
              <a:t>age 20 years &amp; older</a:t>
            </a:r>
          </a:p>
        </p:txBody>
      </p:sp>
      <p:pic>
        <p:nvPicPr>
          <p:cNvPr id="250882" name="Picture 2" descr="\\LUKE\ADR Prepress\2012 atlas\12 figure PNGs\12 vol2 figure PNGs\vol2 ch07 pngs\2 ch07 fig 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375" y="1524000"/>
            <a:ext cx="7015625" cy="472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0883" name="TextBox 1"/>
          <p:cNvSpPr txBox="1">
            <a:spLocks noChangeArrowheads="1"/>
          </p:cNvSpPr>
          <p:nvPr/>
        </p:nvSpPr>
        <p:spPr bwMode="auto">
          <a:xfrm>
            <a:off x="6934200" y="6477000"/>
            <a:ext cx="1463374"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a:latin typeface="+mj-lt"/>
              </a:rPr>
              <a:t>USRDS ADR 2012</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063" y="2667000"/>
            <a:ext cx="429137" cy="3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7A5C">
                      <a:alpha val="74998"/>
                    </a:srgbClr>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9463" y="2478674"/>
            <a:ext cx="429137" cy="3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7A5C">
                      <a:alpha val="74998"/>
                    </a:srgbClr>
                  </a:outerShdw>
                </a:effectLst>
              </a14:hiddenEffects>
            </a:ext>
          </a:extLst>
        </p:spPr>
      </p:pic>
    </p:spTree>
    <p:extLst>
      <p:ext uri="{BB962C8B-B14F-4D97-AF65-F5344CB8AC3E}">
        <p14:creationId xmlns:p14="http://schemas.microsoft.com/office/powerpoint/2010/main" val="283255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782" y="1453374"/>
            <a:ext cx="7024839" cy="42895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43" name="AutoShape 3"/>
          <p:cNvSpPr>
            <a:spLocks noChangeArrowheads="1"/>
          </p:cNvSpPr>
          <p:nvPr/>
        </p:nvSpPr>
        <p:spPr bwMode="auto">
          <a:xfrm>
            <a:off x="0" y="660617"/>
            <a:ext cx="9144000" cy="646112"/>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nSpc>
                <a:spcPct val="97000"/>
              </a:lnSpc>
              <a:tabLst>
                <a:tab pos="649288" algn="l"/>
                <a:tab pos="1298575" algn="l"/>
                <a:tab pos="1947863" algn="l"/>
                <a:tab pos="2597150" algn="l"/>
                <a:tab pos="3246438" algn="l"/>
                <a:tab pos="3895725" algn="l"/>
                <a:tab pos="4545013" algn="l"/>
                <a:tab pos="5195888" algn="l"/>
                <a:tab pos="5845175" algn="l"/>
                <a:tab pos="6494463" algn="l"/>
                <a:tab pos="7143750" algn="l"/>
                <a:tab pos="7793038" algn="l"/>
              </a:tabLst>
              <a:defRPr/>
            </a:pPr>
            <a:r>
              <a:rPr lang="en-US" sz="3200" dirty="0">
                <a:latin typeface="+mj-lt"/>
                <a:ea typeface="+mj-ea"/>
                <a:cs typeface="+mj-cs"/>
              </a:rPr>
              <a:t>Adjusted Relative Risk of Death among 23,275 Recipients of a 1st Cadaveric Transplant</a:t>
            </a:r>
          </a:p>
        </p:txBody>
      </p:sp>
      <p:sp>
        <p:nvSpPr>
          <p:cNvPr id="112644" name="Text Box 4"/>
          <p:cNvSpPr txBox="1">
            <a:spLocks noChangeArrowheads="1"/>
          </p:cNvSpPr>
          <p:nvPr/>
        </p:nvSpPr>
        <p:spPr bwMode="auto">
          <a:xfrm>
            <a:off x="5103258" y="6506582"/>
            <a:ext cx="3984987"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723900" algn="l"/>
                <a:tab pos="1447800" algn="l"/>
                <a:tab pos="2171700" algn="l"/>
                <a:tab pos="2895600" algn="l"/>
                <a:tab pos="3619500" algn="l"/>
                <a:tab pos="4343400" algn="l"/>
              </a:tabLst>
              <a:defRPr sz="3200">
                <a:solidFill>
                  <a:schemeClr val="tx1"/>
                </a:solidFill>
                <a:latin typeface="Times New Roman" charset="0"/>
                <a:ea typeface="ＭＳ Ｐゴシック" charset="0"/>
              </a:defRPr>
            </a:lvl1pPr>
            <a:lvl2pPr marL="742950" indent="-285750">
              <a:tabLst>
                <a:tab pos="723900" algn="l"/>
                <a:tab pos="1447800" algn="l"/>
                <a:tab pos="2171700" algn="l"/>
                <a:tab pos="2895600" algn="l"/>
                <a:tab pos="3619500" algn="l"/>
                <a:tab pos="4343400" algn="l"/>
              </a:tabLst>
              <a:defRPr sz="2800">
                <a:solidFill>
                  <a:schemeClr val="tx1"/>
                </a:solidFill>
                <a:latin typeface="Times New Roman" charset="0"/>
                <a:ea typeface="ＭＳ Ｐゴシック" charset="0"/>
              </a:defRPr>
            </a:lvl2pPr>
            <a:lvl3pPr marL="1143000" indent="-228600">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3pPr>
            <a:lvl4pPr marL="1600200" indent="-228600">
              <a:tabLst>
                <a:tab pos="723900" algn="l"/>
                <a:tab pos="1447800" algn="l"/>
                <a:tab pos="2171700" algn="l"/>
                <a:tab pos="2895600" algn="l"/>
                <a:tab pos="3619500" algn="l"/>
                <a:tab pos="4343400" algn="l"/>
              </a:tabLst>
              <a:defRPr sz="2000">
                <a:solidFill>
                  <a:schemeClr val="tx1"/>
                </a:solidFill>
                <a:latin typeface="Times New Roman" charset="0"/>
                <a:ea typeface="ＭＳ Ｐゴシック" charset="0"/>
              </a:defRPr>
            </a:lvl4pPr>
            <a:lvl5pPr marL="2057400" indent="-228600">
              <a:tabLst>
                <a:tab pos="723900" algn="l"/>
                <a:tab pos="1447800" algn="l"/>
                <a:tab pos="2171700" algn="l"/>
                <a:tab pos="2895600" algn="l"/>
                <a:tab pos="3619500" algn="l"/>
                <a:tab pos="4343400" algn="l"/>
              </a:tabLst>
              <a:defRPr sz="2000">
                <a:solidFill>
                  <a:schemeClr val="tx1"/>
                </a:solidFill>
                <a:latin typeface="Times New Roman" charset="0"/>
                <a:ea typeface="ＭＳ Ｐゴシック" charset="0"/>
              </a:defRPr>
            </a:lvl5pPr>
            <a:lvl6pPr marL="2514600" indent="-228600" eaLnBrk="0" hangingPunct="0">
              <a:tabLst>
                <a:tab pos="723900" algn="l"/>
                <a:tab pos="1447800" algn="l"/>
                <a:tab pos="2171700" algn="l"/>
                <a:tab pos="2895600" algn="l"/>
                <a:tab pos="3619500" algn="l"/>
                <a:tab pos="4343400" algn="l"/>
              </a:tabLst>
              <a:defRPr sz="2000">
                <a:solidFill>
                  <a:schemeClr val="tx1"/>
                </a:solidFill>
                <a:latin typeface="Times New Roman" charset="0"/>
                <a:ea typeface="ＭＳ Ｐゴシック" charset="0"/>
              </a:defRPr>
            </a:lvl6pPr>
            <a:lvl7pPr marL="2971800" indent="-228600" eaLnBrk="0" hangingPunct="0">
              <a:tabLst>
                <a:tab pos="723900" algn="l"/>
                <a:tab pos="1447800" algn="l"/>
                <a:tab pos="2171700" algn="l"/>
                <a:tab pos="2895600" algn="l"/>
                <a:tab pos="3619500" algn="l"/>
                <a:tab pos="4343400" algn="l"/>
              </a:tabLst>
              <a:defRPr sz="2000">
                <a:solidFill>
                  <a:schemeClr val="tx1"/>
                </a:solidFill>
                <a:latin typeface="Times New Roman" charset="0"/>
                <a:ea typeface="ＭＳ Ｐゴシック" charset="0"/>
              </a:defRPr>
            </a:lvl7pPr>
            <a:lvl8pPr marL="3429000" indent="-228600" eaLnBrk="0" hangingPunct="0">
              <a:tabLst>
                <a:tab pos="723900" algn="l"/>
                <a:tab pos="1447800" algn="l"/>
                <a:tab pos="2171700" algn="l"/>
                <a:tab pos="2895600" algn="l"/>
                <a:tab pos="3619500" algn="l"/>
                <a:tab pos="4343400" algn="l"/>
              </a:tabLst>
              <a:defRPr sz="2000">
                <a:solidFill>
                  <a:schemeClr val="tx1"/>
                </a:solidFill>
                <a:latin typeface="Times New Roman" charset="0"/>
                <a:ea typeface="ＭＳ Ｐゴシック" charset="0"/>
              </a:defRPr>
            </a:lvl8pPr>
            <a:lvl9pPr marL="3886200" indent="-228600" eaLnBrk="0" hangingPunct="0">
              <a:tabLst>
                <a:tab pos="723900" algn="l"/>
                <a:tab pos="1447800" algn="l"/>
                <a:tab pos="2171700" algn="l"/>
                <a:tab pos="2895600" algn="l"/>
                <a:tab pos="3619500" algn="l"/>
                <a:tab pos="4343400" algn="l"/>
              </a:tabLst>
              <a:defRPr sz="2000">
                <a:solidFill>
                  <a:schemeClr val="tx1"/>
                </a:solidFill>
                <a:latin typeface="Times New Roman" charset="0"/>
                <a:ea typeface="ＭＳ Ｐゴシック" charset="0"/>
              </a:defRPr>
            </a:lvl9pPr>
          </a:lstStyle>
          <a:p>
            <a:pPr>
              <a:lnSpc>
                <a:spcPct val="101000"/>
              </a:lnSpc>
              <a:defRPr/>
            </a:pPr>
            <a:r>
              <a:rPr lang="en-US" sz="1200" dirty="0" smtClean="0">
                <a:latin typeface="Arial" charset="0"/>
                <a:ea typeface="MS PGothic" charset="0"/>
                <a:cs typeface="Arial Unicode MS" charset="0"/>
              </a:rPr>
              <a:t>Wolfe RA et al. </a:t>
            </a:r>
            <a:r>
              <a:rPr lang="en-US" sz="1200" i="1" dirty="0" smtClean="0">
                <a:latin typeface="Arial" charset="0"/>
                <a:ea typeface="MS PGothic" charset="0"/>
                <a:cs typeface="Arial Unicode MS" charset="0"/>
              </a:rPr>
              <a:t>N </a:t>
            </a:r>
            <a:r>
              <a:rPr lang="en-US" sz="1200" i="1" dirty="0" err="1" smtClean="0">
                <a:latin typeface="Arial" charset="0"/>
                <a:ea typeface="MS PGothic" charset="0"/>
                <a:cs typeface="Arial Unicode MS" charset="0"/>
              </a:rPr>
              <a:t>Engl</a:t>
            </a:r>
            <a:r>
              <a:rPr lang="en-US" sz="1200" i="1" dirty="0" smtClean="0">
                <a:latin typeface="Arial" charset="0"/>
                <a:ea typeface="MS PGothic" charset="0"/>
                <a:cs typeface="Arial Unicode MS" charset="0"/>
              </a:rPr>
              <a:t> J Med. </a:t>
            </a:r>
            <a:r>
              <a:rPr lang="en-US" sz="1200" dirty="0" smtClean="0">
                <a:latin typeface="Arial" charset="0"/>
                <a:ea typeface="MS PGothic" charset="0"/>
                <a:cs typeface="Arial Unicode MS" charset="0"/>
              </a:rPr>
              <a:t>1999;341:1725-1730</a:t>
            </a:r>
          </a:p>
        </p:txBody>
      </p:sp>
    </p:spTree>
    <p:extLst>
      <p:ext uri="{BB962C8B-B14F-4D97-AF65-F5344CB8AC3E}">
        <p14:creationId xmlns:p14="http://schemas.microsoft.com/office/powerpoint/2010/main" val="335308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title"/>
          </p:nvPr>
        </p:nvSpPr>
        <p:spPr>
          <a:xfrm>
            <a:off x="479506" y="416312"/>
            <a:ext cx="8207293" cy="13362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3800" dirty="0"/>
              <a:t>Acute Rejection within </a:t>
            </a:r>
            <a:br>
              <a:rPr lang="en-US" sz="3800" dirty="0"/>
            </a:br>
            <a:r>
              <a:rPr lang="en-US" sz="3800" dirty="0"/>
              <a:t>the 1st  Year Post-Transplant</a:t>
            </a:r>
          </a:p>
        </p:txBody>
      </p:sp>
      <p:sp>
        <p:nvSpPr>
          <p:cNvPr id="256002" name="Text Box 20"/>
          <p:cNvSpPr txBox="1">
            <a:spLocks noChangeArrowheads="1"/>
          </p:cNvSpPr>
          <p:nvPr/>
        </p:nvSpPr>
        <p:spPr bwMode="auto">
          <a:xfrm>
            <a:off x="6722653" y="3087035"/>
            <a:ext cx="1779587" cy="107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45711" rIns="0" bIns="45711"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sz="1800" dirty="0">
                <a:latin typeface="Arial" pitchFamily="34" charset="0"/>
                <a:cs typeface="Arial" pitchFamily="34" charset="0"/>
              </a:rPr>
              <a:t>Patients age 18 &amp; older with a functioning graft at discharge.</a:t>
            </a:r>
          </a:p>
        </p:txBody>
      </p:sp>
      <p:pic>
        <p:nvPicPr>
          <p:cNvPr id="256003" name="Picture 2" descr="\\LUKE\ADR Prepress\2012 atlas\12 figure PNGs\12 vol2 figure PNGs\vol2 ch07 pngs\2 ch07 fig 19-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67008"/>
            <a:ext cx="5129181" cy="40765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6004" name="TextBox 1"/>
          <p:cNvSpPr txBox="1">
            <a:spLocks noChangeArrowheads="1"/>
          </p:cNvSpPr>
          <p:nvPr/>
        </p:nvSpPr>
        <p:spPr bwMode="auto">
          <a:xfrm>
            <a:off x="6934200" y="6477000"/>
            <a:ext cx="1463374"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a:latin typeface="+mn-lt"/>
              </a:rPr>
              <a:t>USRDS ADR 2012</a:t>
            </a:r>
          </a:p>
        </p:txBody>
      </p:sp>
    </p:spTree>
    <p:extLst>
      <p:ext uri="{BB962C8B-B14F-4D97-AF65-F5344CB8AC3E}">
        <p14:creationId xmlns:p14="http://schemas.microsoft.com/office/powerpoint/2010/main" val="13375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p:cNvSpPr>
          <p:nvPr>
            <p:ph type="title"/>
          </p:nvPr>
        </p:nvSpPr>
        <p:spPr>
          <a:xfrm>
            <a:off x="375424" y="381000"/>
            <a:ext cx="6634976"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US" sz="3800" dirty="0"/>
              <a:t>Cumulative incidence </a:t>
            </a:r>
            <a:r>
              <a:rPr lang="en-US" sz="3800" dirty="0" smtClean="0"/>
              <a:t>of post-transplant </a:t>
            </a:r>
            <a:r>
              <a:rPr lang="en-US" sz="3800" dirty="0"/>
              <a:t>diabetes</a:t>
            </a:r>
          </a:p>
        </p:txBody>
      </p:sp>
      <p:sp>
        <p:nvSpPr>
          <p:cNvPr id="257026" name="Text Box 20"/>
          <p:cNvSpPr txBox="1">
            <a:spLocks noChangeArrowheads="1"/>
          </p:cNvSpPr>
          <p:nvPr/>
        </p:nvSpPr>
        <p:spPr bwMode="auto">
          <a:xfrm>
            <a:off x="6984007" y="2808620"/>
            <a:ext cx="1608137" cy="204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45711" rIns="0" bIns="45711"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sz="1800" dirty="0">
                <a:latin typeface="Arial" pitchFamily="34" charset="0"/>
                <a:cs typeface="Arial" pitchFamily="34" charset="0"/>
              </a:rPr>
              <a:t>Patients receiving a first-time, kidney-only transplant, 2003–2007 combined.</a:t>
            </a:r>
          </a:p>
        </p:txBody>
      </p:sp>
      <p:pic>
        <p:nvPicPr>
          <p:cNvPr id="257027" name="Picture 2" descr="\\LUKE\ADR Prepress\2012 atlas\12 figure PNGs\12 vol2 figure PNGs\vol2 ch07 pngs\2 ch07 fig 2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336" y="1793689"/>
            <a:ext cx="5081242" cy="40737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7029" name="TextBox 1"/>
          <p:cNvSpPr txBox="1">
            <a:spLocks noChangeArrowheads="1"/>
          </p:cNvSpPr>
          <p:nvPr/>
        </p:nvSpPr>
        <p:spPr bwMode="auto">
          <a:xfrm>
            <a:off x="7123771" y="6218663"/>
            <a:ext cx="1463374"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a:latin typeface="+mj-lt"/>
              </a:rPr>
              <a:t>USRDS ADR 2012</a:t>
            </a:r>
          </a:p>
        </p:txBody>
      </p:sp>
    </p:spTree>
    <p:extLst>
      <p:ext uri="{BB962C8B-B14F-4D97-AF65-F5344CB8AC3E}">
        <p14:creationId xmlns:p14="http://schemas.microsoft.com/office/powerpoint/2010/main" val="145225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3"/>
          <p:cNvSpPr>
            <a:spLocks noGrp="1"/>
          </p:cNvSpPr>
          <p:nvPr>
            <p:ph type="title"/>
          </p:nvPr>
        </p:nvSpPr>
        <p:spPr>
          <a:xfrm>
            <a:off x="323385" y="457200"/>
            <a:ext cx="79954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3200" dirty="0"/>
              <a:t>Causes of Death in Kidney Transplant Patients with Functioning Graft </a:t>
            </a:r>
            <a:r>
              <a:rPr lang="en-US" altLang="en-US" sz="3200" dirty="0" smtClean="0"/>
              <a:t>2006–2010</a:t>
            </a:r>
            <a:endParaRPr lang="en-US" altLang="en-US" sz="3200" dirty="0"/>
          </a:p>
        </p:txBody>
      </p:sp>
      <p:sp>
        <p:nvSpPr>
          <p:cNvPr id="258050" name="Text Box 20"/>
          <p:cNvSpPr txBox="1">
            <a:spLocks noChangeArrowheads="1"/>
          </p:cNvSpPr>
          <p:nvPr/>
        </p:nvSpPr>
        <p:spPr bwMode="auto">
          <a:xfrm>
            <a:off x="7064549" y="2418032"/>
            <a:ext cx="1566862" cy="261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45711" rIns="0" bIns="45711"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sz="1800" dirty="0">
                <a:latin typeface="Arial" pitchFamily="34" charset="0"/>
                <a:cs typeface="Arial" pitchFamily="34" charset="0"/>
              </a:rPr>
              <a:t>First-time, kidney-only transplant recipients, age 18 &amp; older, 2006–2010, who died with functioning graft.</a:t>
            </a:r>
          </a:p>
        </p:txBody>
      </p:sp>
      <p:pic>
        <p:nvPicPr>
          <p:cNvPr id="258051" name="Picture 2" descr="\\LUKE\ADR Prepress\2012 atlas\12 figure PNGs\12 vol2 figure PNGs\vol2 ch07 pngs\2 ch07 fig 2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8" y="1666988"/>
            <a:ext cx="5371171" cy="4200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8053" name="TextBox 1"/>
          <p:cNvSpPr txBox="1">
            <a:spLocks noChangeArrowheads="1"/>
          </p:cNvSpPr>
          <p:nvPr/>
        </p:nvSpPr>
        <p:spPr bwMode="auto">
          <a:xfrm>
            <a:off x="6934200" y="6477000"/>
            <a:ext cx="1463374"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a:latin typeface="+mj-lt"/>
              </a:rPr>
              <a:t>USRDS ADR 2012</a:t>
            </a:r>
          </a:p>
        </p:txBody>
      </p:sp>
      <p:pic>
        <p:nvPicPr>
          <p:cNvPr id="1198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391" y="1998158"/>
            <a:ext cx="1219200" cy="383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7A5C">
                      <a:alpha val="74998"/>
                    </a:srgbClr>
                  </a:outerShdw>
                </a:effectLst>
              </a14:hiddenEffects>
            </a:ext>
          </a:extLst>
        </p:spPr>
      </p:pic>
    </p:spTree>
    <p:extLst>
      <p:ext uri="{BB962C8B-B14F-4D97-AF65-F5344CB8AC3E}">
        <p14:creationId xmlns:p14="http://schemas.microsoft.com/office/powerpoint/2010/main" val="32268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381000"/>
            <a:ext cx="7772400" cy="914400"/>
          </a:xfrm>
        </p:spPr>
        <p:txBody>
          <a:bodyPr/>
          <a:lstStyle/>
          <a:p>
            <a:pPr eaLnBrk="1" hangingPunct="1">
              <a:defRPr/>
            </a:pPr>
            <a:r>
              <a:rPr lang="en-US" dirty="0" smtClean="0"/>
              <a:t>Post-transplant </a:t>
            </a:r>
            <a:r>
              <a:rPr lang="en-US" dirty="0"/>
              <a:t>Malignancy</a:t>
            </a:r>
          </a:p>
        </p:txBody>
      </p:sp>
      <p:sp>
        <p:nvSpPr>
          <p:cNvPr id="51203" name="Rectangle 3"/>
          <p:cNvSpPr>
            <a:spLocks noGrp="1" noChangeArrowheads="1"/>
          </p:cNvSpPr>
          <p:nvPr>
            <p:ph type="body" idx="1"/>
          </p:nvPr>
        </p:nvSpPr>
        <p:spPr>
          <a:xfrm>
            <a:off x="696952" y="1347439"/>
            <a:ext cx="7772400" cy="4440044"/>
          </a:xfrm>
        </p:spPr>
        <p:txBody>
          <a:bodyPr/>
          <a:lstStyle/>
          <a:p>
            <a:pPr eaLnBrk="1" hangingPunct="1">
              <a:lnSpc>
                <a:spcPct val="90000"/>
              </a:lnSpc>
              <a:defRPr/>
            </a:pPr>
            <a:r>
              <a:rPr lang="en-US" sz="2600" dirty="0" smtClean="0">
                <a:latin typeface="Arial" pitchFamily="34" charset="0"/>
                <a:ea typeface="+mn-ea"/>
                <a:cs typeface="Arial" pitchFamily="34" charset="0"/>
              </a:rPr>
              <a:t>Risk is 4X to 100X compared rates of malignancy in the general population (especially skin cancer)</a:t>
            </a:r>
          </a:p>
          <a:p>
            <a:pPr eaLnBrk="1" hangingPunct="1">
              <a:lnSpc>
                <a:spcPct val="90000"/>
              </a:lnSpc>
              <a:defRPr/>
            </a:pPr>
            <a:r>
              <a:rPr lang="en-US" sz="2600" dirty="0" smtClean="0">
                <a:latin typeface="Arial" pitchFamily="34" charset="0"/>
                <a:ea typeface="+mn-ea"/>
                <a:cs typeface="Arial" pitchFamily="34" charset="0"/>
              </a:rPr>
              <a:t>No comprehensive reporting system</a:t>
            </a:r>
          </a:p>
          <a:p>
            <a:pPr eaLnBrk="1" hangingPunct="1">
              <a:lnSpc>
                <a:spcPct val="90000"/>
              </a:lnSpc>
              <a:defRPr/>
            </a:pPr>
            <a:r>
              <a:rPr lang="en-US" sz="2600" dirty="0" smtClean="0">
                <a:latin typeface="Arial" pitchFamily="34" charset="0"/>
                <a:ea typeface="+mn-ea"/>
                <a:cs typeface="Arial" pitchFamily="34" charset="0"/>
              </a:rPr>
              <a:t>Available data suggesting 2- to 3-fold under-reporting</a:t>
            </a:r>
          </a:p>
          <a:p>
            <a:pPr eaLnBrk="1" hangingPunct="1">
              <a:lnSpc>
                <a:spcPct val="90000"/>
              </a:lnSpc>
              <a:defRPr/>
            </a:pPr>
            <a:r>
              <a:rPr lang="en-US" sz="2600" dirty="0" smtClean="0">
                <a:latin typeface="Arial" pitchFamily="34" charset="0"/>
                <a:ea typeface="+mn-ea"/>
                <a:cs typeface="Arial" pitchFamily="34" charset="0"/>
              </a:rPr>
              <a:t>The precise rate is UNKNOWN</a:t>
            </a:r>
          </a:p>
          <a:p>
            <a:pPr eaLnBrk="1" hangingPunct="1">
              <a:lnSpc>
                <a:spcPct val="90000"/>
              </a:lnSpc>
              <a:defRPr/>
            </a:pPr>
            <a:r>
              <a:rPr lang="en-US" sz="2600" dirty="0" smtClean="0">
                <a:latin typeface="Arial" pitchFamily="34" charset="0"/>
                <a:ea typeface="+mn-ea"/>
                <a:cs typeface="Arial" pitchFamily="34" charset="0"/>
              </a:rPr>
              <a:t>Accounts for 10% of deaths in kidney recipients with functioning graft</a:t>
            </a:r>
          </a:p>
          <a:p>
            <a:pPr eaLnBrk="1" hangingPunct="1">
              <a:lnSpc>
                <a:spcPct val="90000"/>
              </a:lnSpc>
              <a:defRPr/>
            </a:pPr>
            <a:r>
              <a:rPr lang="en-US" sz="2600" dirty="0" smtClean="0">
                <a:latin typeface="Arial" pitchFamily="34" charset="0"/>
                <a:ea typeface="+mn-ea"/>
                <a:cs typeface="Arial" pitchFamily="34" charset="0"/>
                <a:sym typeface="Wingdings" pitchFamily="2" charset="2"/>
              </a:rPr>
              <a:t> SCREENING is KEY! </a:t>
            </a:r>
          </a:p>
          <a:p>
            <a:pPr lvl="1">
              <a:lnSpc>
                <a:spcPct val="90000"/>
              </a:lnSpc>
              <a:defRPr/>
            </a:pPr>
            <a:r>
              <a:rPr lang="en-US" sz="2200" dirty="0" smtClean="0">
                <a:latin typeface="Arial" pitchFamily="34" charset="0"/>
                <a:ea typeface="+mn-ea"/>
                <a:cs typeface="Arial" pitchFamily="34" charset="0"/>
                <a:sym typeface="Wingdings" pitchFamily="2" charset="2"/>
              </a:rPr>
              <a:t>Threshold for screening should be low. </a:t>
            </a:r>
            <a:endParaRPr lang="en-US" sz="2200" dirty="0" smtClean="0">
              <a:latin typeface="Arial" pitchFamily="34" charset="0"/>
              <a:ea typeface="+mn-ea"/>
              <a:cs typeface="Arial" pitchFamily="34" charset="0"/>
            </a:endParaRPr>
          </a:p>
          <a:p>
            <a:pPr eaLnBrk="1" hangingPunct="1">
              <a:lnSpc>
                <a:spcPct val="90000"/>
              </a:lnSpc>
              <a:defRPr/>
            </a:pPr>
            <a:endParaRPr lang="en-US" sz="2800" b="1" dirty="0" smtClean="0">
              <a:latin typeface="Comic Sans MS" pitchFamily="66" charset="0"/>
              <a:ea typeface="+mn-ea"/>
            </a:endParaRPr>
          </a:p>
        </p:txBody>
      </p:sp>
    </p:spTree>
    <p:extLst>
      <p:ext uri="{BB962C8B-B14F-4D97-AF65-F5344CB8AC3E}">
        <p14:creationId xmlns:p14="http://schemas.microsoft.com/office/powerpoint/2010/main" val="183931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5"/>
          <p:cNvSpPr>
            <a:spLocks noGrp="1"/>
          </p:cNvSpPr>
          <p:nvPr>
            <p:ph type="title"/>
          </p:nvPr>
        </p:nvSpPr>
        <p:spPr>
          <a:xfrm>
            <a:off x="304800" y="533400"/>
            <a:ext cx="8458200" cy="1143000"/>
          </a:xfrm>
        </p:spPr>
        <p:txBody>
          <a:bodyPr>
            <a:normAutofit/>
          </a:bodyPr>
          <a:lstStyle/>
          <a:p>
            <a:pPr>
              <a:defRPr/>
            </a:pPr>
            <a:r>
              <a:rPr lang="en-US" sz="3200" dirty="0"/>
              <a:t>Immunization for Kidney Transplant Recipients</a:t>
            </a:r>
          </a:p>
        </p:txBody>
      </p:sp>
      <p:sp>
        <p:nvSpPr>
          <p:cNvPr id="118787" name="Text Placeholder 6"/>
          <p:cNvSpPr>
            <a:spLocks noGrp="1"/>
          </p:cNvSpPr>
          <p:nvPr>
            <p:ph type="body" idx="1"/>
          </p:nvPr>
        </p:nvSpPr>
        <p:spPr>
          <a:xfrm>
            <a:off x="-1588" y="1417638"/>
            <a:ext cx="4457701" cy="639762"/>
          </a:xfrm>
        </p:spPr>
        <p:txBody>
          <a:bodyPr/>
          <a:lstStyle/>
          <a:p>
            <a:pPr algn="ctr">
              <a:buFont typeface="Symbol" charset="0"/>
              <a:buNone/>
              <a:defRPr/>
            </a:pPr>
            <a:r>
              <a:rPr lang="en-US" sz="2500" dirty="0">
                <a:solidFill>
                  <a:schemeClr val="tx1"/>
                </a:solidFill>
                <a:ea typeface="ＭＳ Ｐゴシック" charset="0"/>
              </a:rPr>
              <a:t>Recommended</a:t>
            </a:r>
          </a:p>
        </p:txBody>
      </p:sp>
      <p:sp>
        <p:nvSpPr>
          <p:cNvPr id="118788" name="Content Placeholder 7"/>
          <p:cNvSpPr>
            <a:spLocks noGrp="1"/>
          </p:cNvSpPr>
          <p:nvPr>
            <p:ph sz="half" idx="2"/>
          </p:nvPr>
        </p:nvSpPr>
        <p:spPr>
          <a:xfrm>
            <a:off x="271346" y="2081560"/>
            <a:ext cx="4116388" cy="4395440"/>
          </a:xfrm>
        </p:spPr>
        <p:txBody>
          <a:bodyPr/>
          <a:lstStyle/>
          <a:p>
            <a:pPr>
              <a:buFont typeface="Symbol" charset="0"/>
              <a:buChar char="·"/>
              <a:defRPr/>
            </a:pPr>
            <a:r>
              <a:rPr lang="en-US" sz="2000" dirty="0">
                <a:ea typeface="ＭＳ Ｐゴシック" charset="0"/>
              </a:rPr>
              <a:t>Influenza types A and B (yearly)</a:t>
            </a:r>
          </a:p>
          <a:p>
            <a:pPr>
              <a:buFont typeface="Symbol" charset="0"/>
              <a:buChar char="·"/>
              <a:defRPr/>
            </a:pPr>
            <a:r>
              <a:rPr lang="en-US" sz="2000" dirty="0" err="1">
                <a:ea typeface="ＭＳ Ｐゴシック" charset="0"/>
              </a:rPr>
              <a:t>Pneumovax</a:t>
            </a:r>
            <a:r>
              <a:rPr lang="en-US" sz="2000" dirty="0">
                <a:ea typeface="ＭＳ Ｐゴシック" charset="0"/>
              </a:rPr>
              <a:t> (every 3-5 years)</a:t>
            </a:r>
          </a:p>
          <a:p>
            <a:pPr>
              <a:buFont typeface="Symbol" charset="0"/>
              <a:buChar char="·"/>
              <a:defRPr/>
            </a:pPr>
            <a:r>
              <a:rPr lang="en-US" sz="2000" dirty="0" err="1">
                <a:ea typeface="ＭＳ Ｐゴシック" charset="0"/>
              </a:rPr>
              <a:t>Diphteria</a:t>
            </a:r>
            <a:r>
              <a:rPr lang="en-US" sz="2000" dirty="0">
                <a:ea typeface="ＭＳ Ｐゴシック" charset="0"/>
              </a:rPr>
              <a:t>-Pertussis-Tetanus</a:t>
            </a:r>
          </a:p>
          <a:p>
            <a:pPr>
              <a:buFont typeface="Symbol" charset="0"/>
              <a:buChar char="·"/>
              <a:defRPr/>
            </a:pPr>
            <a:r>
              <a:rPr lang="en-US" sz="2000" dirty="0">
                <a:ea typeface="ＭＳ Ｐゴシック" charset="0"/>
              </a:rPr>
              <a:t>Haemophilus influenza B</a:t>
            </a:r>
          </a:p>
          <a:p>
            <a:pPr>
              <a:buFont typeface="Symbol" charset="0"/>
              <a:buChar char="·"/>
              <a:defRPr/>
            </a:pPr>
            <a:r>
              <a:rPr lang="en-US" sz="2000" dirty="0">
                <a:ea typeface="ＭＳ Ｐゴシック" charset="0"/>
              </a:rPr>
              <a:t>Hepatitis A and B</a:t>
            </a:r>
          </a:p>
          <a:p>
            <a:pPr>
              <a:buFont typeface="Symbol" charset="0"/>
              <a:buChar char="·"/>
              <a:defRPr/>
            </a:pPr>
            <a:r>
              <a:rPr lang="en-US" sz="2000" dirty="0">
                <a:ea typeface="ＭＳ Ｐゴシック" charset="0"/>
              </a:rPr>
              <a:t>Inactivated polio</a:t>
            </a:r>
          </a:p>
          <a:p>
            <a:pPr>
              <a:buFont typeface="Symbol" charset="0"/>
              <a:buChar char="·"/>
              <a:defRPr/>
            </a:pPr>
            <a:r>
              <a:rPr lang="en-US" sz="2000" dirty="0" err="1">
                <a:ea typeface="ＭＳ Ｐゴシック" charset="0"/>
              </a:rPr>
              <a:t>Meningococcus</a:t>
            </a:r>
            <a:endParaRPr lang="en-US" sz="2000" dirty="0">
              <a:ea typeface="ＭＳ Ｐゴシック" charset="0"/>
            </a:endParaRPr>
          </a:p>
        </p:txBody>
      </p:sp>
      <p:sp>
        <p:nvSpPr>
          <p:cNvPr id="118789" name="Text Placeholder 8"/>
          <p:cNvSpPr>
            <a:spLocks noGrp="1"/>
          </p:cNvSpPr>
          <p:nvPr>
            <p:ph type="body" sz="quarter" idx="3"/>
          </p:nvPr>
        </p:nvSpPr>
        <p:spPr>
          <a:xfrm>
            <a:off x="4343400" y="1417638"/>
            <a:ext cx="4687887" cy="639762"/>
          </a:xfrm>
        </p:spPr>
        <p:txBody>
          <a:bodyPr/>
          <a:lstStyle/>
          <a:p>
            <a:pPr algn="ctr">
              <a:buFont typeface="Symbol" charset="0"/>
              <a:buNone/>
              <a:defRPr/>
            </a:pPr>
            <a:r>
              <a:rPr lang="en-US" sz="2500" dirty="0" smtClean="0">
                <a:solidFill>
                  <a:schemeClr val="tx1"/>
                </a:solidFill>
                <a:ea typeface="ＭＳ Ｐゴシック" charset="0"/>
              </a:rPr>
              <a:t>Not </a:t>
            </a:r>
            <a:r>
              <a:rPr lang="en-US" sz="2500" dirty="0">
                <a:solidFill>
                  <a:schemeClr val="tx1"/>
                </a:solidFill>
                <a:ea typeface="ＭＳ Ｐゴシック" charset="0"/>
              </a:rPr>
              <a:t>Recommended</a:t>
            </a:r>
          </a:p>
        </p:txBody>
      </p:sp>
      <p:sp>
        <p:nvSpPr>
          <p:cNvPr id="118790" name="Content Placeholder 9"/>
          <p:cNvSpPr>
            <a:spLocks noGrp="1"/>
          </p:cNvSpPr>
          <p:nvPr>
            <p:ph sz="quarter" idx="4"/>
          </p:nvPr>
        </p:nvSpPr>
        <p:spPr>
          <a:xfrm>
            <a:off x="4572000" y="2029522"/>
            <a:ext cx="4270375" cy="4371278"/>
          </a:xfrm>
        </p:spPr>
        <p:txBody>
          <a:bodyPr/>
          <a:lstStyle/>
          <a:p>
            <a:pPr>
              <a:buFont typeface="Symbol" charset="0"/>
              <a:buChar char="·"/>
              <a:defRPr/>
            </a:pPr>
            <a:r>
              <a:rPr lang="en-US" sz="2000" dirty="0">
                <a:ea typeface="ＭＳ Ｐゴシック" charset="0"/>
              </a:rPr>
              <a:t>Varicella zoster</a:t>
            </a:r>
          </a:p>
          <a:p>
            <a:pPr>
              <a:buFont typeface="Symbol" charset="0"/>
              <a:buChar char="·"/>
              <a:defRPr/>
            </a:pPr>
            <a:r>
              <a:rPr lang="en-US" sz="2000" dirty="0">
                <a:ea typeface="ＭＳ Ｐゴシック" charset="0"/>
              </a:rPr>
              <a:t>Intranasal influenza</a:t>
            </a:r>
          </a:p>
          <a:p>
            <a:pPr>
              <a:buFont typeface="Symbol" charset="0"/>
              <a:buChar char="·"/>
              <a:defRPr/>
            </a:pPr>
            <a:r>
              <a:rPr lang="en-US" sz="2000" dirty="0">
                <a:ea typeface="ＭＳ Ｐゴシック" charset="0"/>
              </a:rPr>
              <a:t>BCG</a:t>
            </a:r>
          </a:p>
          <a:p>
            <a:pPr>
              <a:buFont typeface="Symbol" charset="0"/>
              <a:buChar char="·"/>
              <a:defRPr/>
            </a:pPr>
            <a:r>
              <a:rPr lang="en-US" sz="2000" dirty="0">
                <a:ea typeface="ＭＳ Ｐゴシック" charset="0"/>
              </a:rPr>
              <a:t>Live oral typhoid</a:t>
            </a:r>
          </a:p>
          <a:p>
            <a:pPr>
              <a:buFont typeface="Symbol" charset="0"/>
              <a:buChar char="·"/>
              <a:defRPr/>
            </a:pPr>
            <a:r>
              <a:rPr lang="en-US" sz="2000" dirty="0">
                <a:ea typeface="ＭＳ Ｐゴシック" charset="0"/>
              </a:rPr>
              <a:t>Measles, Mumps, Rubella</a:t>
            </a:r>
          </a:p>
          <a:p>
            <a:pPr>
              <a:buFont typeface="Symbol" charset="0"/>
              <a:buChar char="·"/>
              <a:defRPr/>
            </a:pPr>
            <a:r>
              <a:rPr lang="en-US" sz="2000" dirty="0">
                <a:ea typeface="ＭＳ Ｐゴシック" charset="0"/>
              </a:rPr>
              <a:t>Oral polio</a:t>
            </a:r>
          </a:p>
          <a:p>
            <a:pPr>
              <a:buFont typeface="Symbol" charset="0"/>
              <a:buChar char="·"/>
              <a:defRPr/>
            </a:pPr>
            <a:r>
              <a:rPr lang="en-US" sz="2000" dirty="0">
                <a:ea typeface="ＭＳ Ｐゴシック" charset="0"/>
              </a:rPr>
              <a:t>Yellow fever</a:t>
            </a:r>
          </a:p>
          <a:p>
            <a:pPr>
              <a:buFont typeface="Symbol" charset="0"/>
              <a:buChar char="·"/>
              <a:defRPr/>
            </a:pPr>
            <a:r>
              <a:rPr lang="en-US" sz="2000" dirty="0">
                <a:ea typeface="ＭＳ Ｐゴシック" charset="0"/>
              </a:rPr>
              <a:t>Smallpox</a:t>
            </a:r>
          </a:p>
          <a:p>
            <a:pPr>
              <a:buFont typeface="Symbol" charset="0"/>
              <a:buChar char="·"/>
              <a:defRPr/>
            </a:pPr>
            <a:r>
              <a:rPr lang="en-US" sz="2000" dirty="0">
                <a:ea typeface="ＭＳ Ｐゴシック" charset="0"/>
              </a:rPr>
              <a:t>Live Japanese B encephalitis vaccine</a:t>
            </a:r>
          </a:p>
        </p:txBody>
      </p:sp>
      <p:cxnSp>
        <p:nvCxnSpPr>
          <p:cNvPr id="118791" name="Straight Connector 13"/>
          <p:cNvCxnSpPr>
            <a:cxnSpLocks noChangeShapeType="1"/>
          </p:cNvCxnSpPr>
          <p:nvPr/>
        </p:nvCxnSpPr>
        <p:spPr bwMode="auto">
          <a:xfrm>
            <a:off x="4494213" y="1303260"/>
            <a:ext cx="0" cy="55547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9114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457200"/>
            <a:ext cx="7772400" cy="1143000"/>
          </a:xfrm>
        </p:spPr>
        <p:txBody>
          <a:bodyPr/>
          <a:lstStyle/>
          <a:p>
            <a:pPr eaLnBrk="1" hangingPunct="1">
              <a:defRPr/>
            </a:pPr>
            <a:r>
              <a:rPr lang="en-US" dirty="0"/>
              <a:t>Key </a:t>
            </a:r>
            <a:r>
              <a:rPr lang="en-US" dirty="0" smtClean="0"/>
              <a:t>Concepts</a:t>
            </a:r>
            <a:endParaRPr lang="en-US" dirty="0"/>
          </a:p>
        </p:txBody>
      </p:sp>
      <p:sp>
        <p:nvSpPr>
          <p:cNvPr id="124931" name="Rectangle 3"/>
          <p:cNvSpPr>
            <a:spLocks noGrp="1" noChangeArrowheads="1"/>
          </p:cNvSpPr>
          <p:nvPr>
            <p:ph type="body" idx="1"/>
          </p:nvPr>
        </p:nvSpPr>
        <p:spPr>
          <a:xfrm>
            <a:off x="618894" y="1360449"/>
            <a:ext cx="8077200" cy="4430751"/>
          </a:xfrm>
        </p:spPr>
        <p:txBody>
          <a:bodyPr>
            <a:noAutofit/>
          </a:bodyPr>
          <a:lstStyle/>
          <a:p>
            <a:pPr>
              <a:lnSpc>
                <a:spcPct val="90000"/>
              </a:lnSpc>
              <a:defRPr/>
            </a:pPr>
            <a:r>
              <a:rPr lang="en-US" sz="2500" dirty="0">
                <a:latin typeface="Arial" pitchFamily="34" charset="0"/>
                <a:cs typeface="Arial" pitchFamily="34" charset="0"/>
              </a:rPr>
              <a:t>Kidney transplantation is the most cost-effective modality of renal replacement</a:t>
            </a:r>
          </a:p>
          <a:p>
            <a:pPr>
              <a:lnSpc>
                <a:spcPct val="90000"/>
              </a:lnSpc>
              <a:defRPr/>
            </a:pPr>
            <a:r>
              <a:rPr lang="en-US" sz="2500" dirty="0">
                <a:latin typeface="Arial" pitchFamily="34" charset="0"/>
                <a:cs typeface="Arial" pitchFamily="34" charset="0"/>
              </a:rPr>
              <a:t>Transplanted patients have a longer life and better quality of life</a:t>
            </a:r>
          </a:p>
          <a:p>
            <a:pPr>
              <a:lnSpc>
                <a:spcPct val="90000"/>
              </a:lnSpc>
              <a:defRPr/>
            </a:pPr>
            <a:r>
              <a:rPr lang="en-US" sz="2500" dirty="0">
                <a:latin typeface="Arial" pitchFamily="34" charset="0"/>
                <a:cs typeface="Arial" pitchFamily="34" charset="0"/>
              </a:rPr>
              <a:t>Early transplantation (before [pre-emptive] or within 1 year of dialysis initiation) yields the best results</a:t>
            </a:r>
          </a:p>
          <a:p>
            <a:pPr>
              <a:lnSpc>
                <a:spcPct val="90000"/>
              </a:lnSpc>
              <a:defRPr/>
            </a:pPr>
            <a:r>
              <a:rPr lang="en-US" sz="2500" dirty="0">
                <a:latin typeface="Arial" pitchFamily="34" charset="0"/>
                <a:ea typeface="ＭＳ Ｐゴシック" pitchFamily="34" charset="-128"/>
                <a:cs typeface="Arial" pitchFamily="34" charset="0"/>
              </a:rPr>
              <a:t>Living donor kidney outcomes are superior to deceased donor kidney outcomes</a:t>
            </a:r>
          </a:p>
          <a:p>
            <a:pPr eaLnBrk="1" hangingPunct="1">
              <a:lnSpc>
                <a:spcPct val="90000"/>
              </a:lnSpc>
              <a:defRPr/>
            </a:pPr>
            <a:r>
              <a:rPr lang="en-US" sz="2500" dirty="0" smtClean="0">
                <a:latin typeface="Arial" pitchFamily="34" charset="0"/>
                <a:cs typeface="Arial" pitchFamily="34" charset="0"/>
              </a:rPr>
              <a:t>Early transplantation is more likely to occur in patients that are referred early to nephrologists</a:t>
            </a:r>
          </a:p>
          <a:p>
            <a:pPr eaLnBrk="1" hangingPunct="1">
              <a:lnSpc>
                <a:spcPct val="90000"/>
              </a:lnSpc>
              <a:defRPr/>
            </a:pPr>
            <a:r>
              <a:rPr lang="en-US" sz="2500" dirty="0" smtClean="0">
                <a:latin typeface="Arial" pitchFamily="34" charset="0"/>
              </a:rPr>
              <a:t>Refer for transplant evaluation when </a:t>
            </a:r>
            <a:r>
              <a:rPr lang="en-US" sz="2500" dirty="0" err="1" smtClean="0">
                <a:latin typeface="Arial" pitchFamily="34" charset="0"/>
              </a:rPr>
              <a:t>eGFR</a:t>
            </a:r>
            <a:r>
              <a:rPr lang="en-US" sz="2500" dirty="0" smtClean="0">
                <a:latin typeface="Arial" pitchFamily="34" charset="0"/>
              </a:rPr>
              <a:t> </a:t>
            </a:r>
            <a:r>
              <a:rPr lang="en-US" sz="2500" u="sng" dirty="0" smtClean="0">
                <a:latin typeface="Arial" pitchFamily="34" charset="0"/>
              </a:rPr>
              <a:t>&lt;</a:t>
            </a:r>
            <a:r>
              <a:rPr lang="en-US" sz="2500" dirty="0" smtClean="0">
                <a:latin typeface="Arial" pitchFamily="34" charset="0"/>
              </a:rPr>
              <a:t> 20 mL/min/1.73m</a:t>
            </a:r>
            <a:r>
              <a:rPr lang="en-US" sz="2500" baseline="30000" dirty="0" smtClean="0">
                <a:latin typeface="Arial" pitchFamily="34" charset="0"/>
              </a:rPr>
              <a:t>2</a:t>
            </a:r>
            <a:endParaRPr lang="en-US" sz="2500" dirty="0" smtClean="0">
              <a:latin typeface="Arial" pitchFamily="34" charset="0"/>
              <a:cs typeface="Arial" pitchFamily="34" charset="0"/>
            </a:endParaRPr>
          </a:p>
        </p:txBody>
      </p:sp>
    </p:spTree>
    <p:extLst>
      <p:ext uri="{BB962C8B-B14F-4D97-AF65-F5344CB8AC3E}">
        <p14:creationId xmlns:p14="http://schemas.microsoft.com/office/powerpoint/2010/main" val="274862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457200"/>
            <a:ext cx="7772400" cy="1143000"/>
          </a:xfrm>
        </p:spPr>
        <p:txBody>
          <a:bodyPr/>
          <a:lstStyle/>
          <a:p>
            <a:pPr eaLnBrk="1" hangingPunct="1">
              <a:defRPr/>
            </a:pPr>
            <a:r>
              <a:rPr lang="en-US" dirty="0"/>
              <a:t>Key </a:t>
            </a:r>
            <a:r>
              <a:rPr lang="en-US" dirty="0" smtClean="0"/>
              <a:t>Concepts</a:t>
            </a:r>
            <a:endParaRPr lang="en-US" dirty="0"/>
          </a:p>
        </p:txBody>
      </p:sp>
      <p:sp>
        <p:nvSpPr>
          <p:cNvPr id="125955" name="Rectangle 3"/>
          <p:cNvSpPr>
            <a:spLocks noGrp="1" noChangeArrowheads="1"/>
          </p:cNvSpPr>
          <p:nvPr>
            <p:ph type="body" idx="1"/>
          </p:nvPr>
        </p:nvSpPr>
        <p:spPr>
          <a:xfrm>
            <a:off x="658368" y="1371600"/>
            <a:ext cx="7827264" cy="3757961"/>
          </a:xfrm>
        </p:spPr>
        <p:txBody>
          <a:bodyPr/>
          <a:lstStyle/>
          <a:p>
            <a:pPr eaLnBrk="1" hangingPunct="1">
              <a:lnSpc>
                <a:spcPct val="90000"/>
              </a:lnSpc>
              <a:defRPr/>
            </a:pPr>
            <a:r>
              <a:rPr lang="en-US" sz="2500" dirty="0" smtClean="0">
                <a:latin typeface="Arial" pitchFamily="34" charset="0"/>
                <a:cs typeface="Arial" pitchFamily="34" charset="0"/>
              </a:rPr>
              <a:t>The most common cause of transplant loss is death with a functional transplant due to</a:t>
            </a:r>
          </a:p>
          <a:p>
            <a:pPr lvl="1" eaLnBrk="1" hangingPunct="1">
              <a:lnSpc>
                <a:spcPct val="90000"/>
              </a:lnSpc>
              <a:defRPr/>
            </a:pPr>
            <a:r>
              <a:rPr lang="en-US" sz="2500" dirty="0" smtClean="0">
                <a:latin typeface="Arial" pitchFamily="34" charset="0"/>
                <a:ea typeface="ＭＳ Ｐゴシック" charset="0"/>
                <a:cs typeface="Arial" pitchFamily="34" charset="0"/>
              </a:rPr>
              <a:t>Heart disease +++</a:t>
            </a:r>
          </a:p>
          <a:p>
            <a:pPr lvl="1" eaLnBrk="1" hangingPunct="1">
              <a:lnSpc>
                <a:spcPct val="90000"/>
              </a:lnSpc>
              <a:defRPr/>
            </a:pPr>
            <a:r>
              <a:rPr lang="en-US" sz="2500" dirty="0" smtClean="0">
                <a:latin typeface="Arial" pitchFamily="34" charset="0"/>
                <a:ea typeface="ＭＳ Ｐゴシック" charset="0"/>
                <a:cs typeface="Arial" pitchFamily="34" charset="0"/>
              </a:rPr>
              <a:t>Infections</a:t>
            </a:r>
          </a:p>
          <a:p>
            <a:pPr lvl="1" eaLnBrk="1" hangingPunct="1">
              <a:lnSpc>
                <a:spcPct val="90000"/>
              </a:lnSpc>
              <a:defRPr/>
            </a:pPr>
            <a:r>
              <a:rPr lang="en-US" sz="2500" dirty="0" smtClean="0">
                <a:latin typeface="Arial" pitchFamily="34" charset="0"/>
                <a:ea typeface="ＭＳ Ｐゴシック" charset="0"/>
                <a:cs typeface="Arial" pitchFamily="34" charset="0"/>
              </a:rPr>
              <a:t>Malignancies</a:t>
            </a:r>
          </a:p>
          <a:p>
            <a:pPr>
              <a:lnSpc>
                <a:spcPct val="90000"/>
              </a:lnSpc>
              <a:defRPr/>
            </a:pPr>
            <a:r>
              <a:rPr lang="en-US" sz="2500" dirty="0" err="1">
                <a:latin typeface="Arial" pitchFamily="34" charset="0"/>
                <a:cs typeface="Arial" pitchFamily="34" charset="0"/>
              </a:rPr>
              <a:t>Immunosuppressants</a:t>
            </a:r>
            <a:r>
              <a:rPr lang="en-US" sz="2500" dirty="0">
                <a:latin typeface="Arial" pitchFamily="34" charset="0"/>
                <a:cs typeface="Arial" pitchFamily="34" charset="0"/>
              </a:rPr>
              <a:t> are essential to prevent immunological loss of the </a:t>
            </a:r>
            <a:r>
              <a:rPr lang="en-US" sz="2500" dirty="0" smtClean="0">
                <a:latin typeface="Arial" pitchFamily="34" charset="0"/>
                <a:cs typeface="Arial" pitchFamily="34" charset="0"/>
              </a:rPr>
              <a:t>transplant, </a:t>
            </a:r>
            <a:r>
              <a:rPr lang="en-US" sz="2500" dirty="0">
                <a:latin typeface="Arial" pitchFamily="34" charset="0"/>
                <a:cs typeface="Arial" pitchFamily="34" charset="0"/>
              </a:rPr>
              <a:t>but side effects can also lead </a:t>
            </a:r>
            <a:r>
              <a:rPr lang="en-US" sz="2500" dirty="0" smtClean="0">
                <a:latin typeface="Arial" pitchFamily="34" charset="0"/>
                <a:cs typeface="Arial" pitchFamily="34" charset="0"/>
              </a:rPr>
              <a:t>to potential loss of transplant</a:t>
            </a: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103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460917" y="392151"/>
            <a:ext cx="8515815" cy="838200"/>
          </a:xfrm>
        </p:spPr>
        <p:txBody>
          <a:bodyPr>
            <a:normAutofit fontScale="90000"/>
          </a:bodyPr>
          <a:lstStyle/>
          <a:p>
            <a:pPr eaLnBrk="1" hangingPunct="1">
              <a:defRPr/>
            </a:pPr>
            <a:r>
              <a:rPr lang="en-US" dirty="0"/>
              <a:t>Indications for Renal Replacement Therapy</a:t>
            </a:r>
          </a:p>
        </p:txBody>
      </p:sp>
      <p:sp>
        <p:nvSpPr>
          <p:cNvPr id="60419" name="Rectangle 1027"/>
          <p:cNvSpPr>
            <a:spLocks noGrp="1" noChangeArrowheads="1"/>
          </p:cNvSpPr>
          <p:nvPr>
            <p:ph type="body" idx="1"/>
          </p:nvPr>
        </p:nvSpPr>
        <p:spPr>
          <a:xfrm>
            <a:off x="465254" y="1727200"/>
            <a:ext cx="7543800" cy="4597400"/>
          </a:xfrm>
        </p:spPr>
        <p:txBody>
          <a:bodyPr/>
          <a:lstStyle/>
          <a:p>
            <a:pPr eaLnBrk="1" hangingPunct="1"/>
            <a:r>
              <a:rPr lang="en-US" altLang="en-US" sz="2700" dirty="0" smtClean="0">
                <a:latin typeface="Arial" pitchFamily="34" charset="0"/>
                <a:cs typeface="Arial" pitchFamily="34" charset="0"/>
              </a:rPr>
              <a:t>Hyperkalemia</a:t>
            </a:r>
          </a:p>
          <a:p>
            <a:pPr eaLnBrk="1" hangingPunct="1"/>
            <a:r>
              <a:rPr lang="en-US" altLang="en-US" sz="2700" dirty="0" smtClean="0">
                <a:latin typeface="Arial" pitchFamily="34" charset="0"/>
                <a:cs typeface="Arial" pitchFamily="34" charset="0"/>
              </a:rPr>
              <a:t>Metabolic acidosis</a:t>
            </a:r>
          </a:p>
          <a:p>
            <a:pPr eaLnBrk="1" hangingPunct="1"/>
            <a:r>
              <a:rPr lang="en-US" altLang="en-US" sz="2700" dirty="0" smtClean="0">
                <a:latin typeface="Arial" pitchFamily="34" charset="0"/>
                <a:cs typeface="Arial" pitchFamily="34" charset="0"/>
              </a:rPr>
              <a:t>Fluid overload (recurrent CHF admissions)</a:t>
            </a:r>
          </a:p>
          <a:p>
            <a:pPr eaLnBrk="1" hangingPunct="1"/>
            <a:r>
              <a:rPr lang="en-US" altLang="en-US" sz="2700" dirty="0" smtClean="0">
                <a:latin typeface="Arial" pitchFamily="34" charset="0"/>
                <a:cs typeface="Arial" pitchFamily="34" charset="0"/>
              </a:rPr>
              <a:t>Uremic pericarditis (rub)</a:t>
            </a:r>
          </a:p>
          <a:p>
            <a:pPr eaLnBrk="1" hangingPunct="1"/>
            <a:r>
              <a:rPr lang="en-US" altLang="en-US" sz="2700" dirty="0" smtClean="0">
                <a:latin typeface="Arial" pitchFamily="34" charset="0"/>
                <a:cs typeface="Arial" pitchFamily="34" charset="0"/>
              </a:rPr>
              <a:t>Other non specific uremic symptoms: anorexia and nausea, impaired nutritional status, increased sleepiness, and decreased energy level, attentiveness, and cognitive tasking, …</a:t>
            </a:r>
          </a:p>
          <a:p>
            <a:pPr eaLnBrk="1" hangingPunct="1">
              <a:buFontTx/>
              <a:buNone/>
            </a:pPr>
            <a:endParaRPr lang="en-US" altLang="en-US" dirty="0" smtClean="0"/>
          </a:p>
        </p:txBody>
      </p:sp>
    </p:spTree>
    <p:extLst>
      <p:ext uri="{BB962C8B-B14F-4D97-AF65-F5344CB8AC3E}">
        <p14:creationId xmlns:p14="http://schemas.microsoft.com/office/powerpoint/2010/main" val="151759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381000" y="2514600"/>
            <a:ext cx="8382000" cy="1143000"/>
          </a:xfrm>
        </p:spPr>
        <p:txBody>
          <a:bodyPr>
            <a:noAutofit/>
          </a:bodyPr>
          <a:lstStyle/>
          <a:p>
            <a:pPr algn="ctr">
              <a:defRPr/>
            </a:pPr>
            <a:r>
              <a:rPr lang="en-US" sz="4000" dirty="0"/>
              <a:t>What About No Renal Replacement Therapy Option?</a:t>
            </a:r>
          </a:p>
        </p:txBody>
      </p:sp>
    </p:spTree>
    <p:extLst>
      <p:ext uri="{BB962C8B-B14F-4D97-AF65-F5344CB8AC3E}">
        <p14:creationId xmlns:p14="http://schemas.microsoft.com/office/powerpoint/2010/main" val="2731380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p:cNvSpPr>
          <p:nvPr>
            <p:ph type="title"/>
          </p:nvPr>
        </p:nvSpPr>
        <p:spPr>
          <a:xfrm>
            <a:off x="152400" y="457200"/>
            <a:ext cx="8839200" cy="609600"/>
          </a:xfrm>
        </p:spPr>
        <p:txBody>
          <a:bodyPr>
            <a:normAutofit/>
          </a:bodyPr>
          <a:lstStyle/>
          <a:p>
            <a:pPr eaLnBrk="1" hangingPunct="1"/>
            <a:r>
              <a:rPr lang="en-US" altLang="en-US" sz="3800" dirty="0"/>
              <a:t>Starting Dialysis in the Elderly…Or Not?</a:t>
            </a:r>
          </a:p>
        </p:txBody>
      </p:sp>
      <p:sp>
        <p:nvSpPr>
          <p:cNvPr id="128003" name="Rectangle 3"/>
          <p:cNvSpPr>
            <a:spLocks noGrp="1"/>
          </p:cNvSpPr>
          <p:nvPr>
            <p:ph idx="1"/>
          </p:nvPr>
        </p:nvSpPr>
        <p:spPr>
          <a:xfrm>
            <a:off x="457200" y="1295400"/>
            <a:ext cx="8382000" cy="4114800"/>
          </a:xfrm>
        </p:spPr>
        <p:txBody>
          <a:bodyPr>
            <a:normAutofit lnSpcReduction="10000"/>
          </a:bodyPr>
          <a:lstStyle/>
          <a:p>
            <a:pPr eaLnBrk="1" hangingPunct="1">
              <a:lnSpc>
                <a:spcPct val="90000"/>
              </a:lnSpc>
            </a:pPr>
            <a:r>
              <a:rPr lang="en-US" altLang="en-US" sz="2800" dirty="0" smtClean="0">
                <a:latin typeface="Arial" pitchFamily="34" charset="0"/>
              </a:rPr>
              <a:t>Among patients &gt; 75 </a:t>
            </a:r>
            <a:r>
              <a:rPr lang="en-US" altLang="en-US" sz="2800" dirty="0" err="1" smtClean="0">
                <a:latin typeface="Arial" pitchFamily="34" charset="0"/>
              </a:rPr>
              <a:t>yrs</a:t>
            </a:r>
            <a:r>
              <a:rPr lang="en-US" altLang="en-US" sz="2800" dirty="0" smtClean="0">
                <a:latin typeface="Arial" pitchFamily="34" charset="0"/>
              </a:rPr>
              <a:t> with stage 5 CKD who chose NOT to start dialysis:</a:t>
            </a:r>
          </a:p>
          <a:p>
            <a:pPr lvl="1" eaLnBrk="1" hangingPunct="1">
              <a:lnSpc>
                <a:spcPct val="90000"/>
              </a:lnSpc>
            </a:pPr>
            <a:r>
              <a:rPr lang="en-US" altLang="en-US" dirty="0" smtClean="0">
                <a:latin typeface="Arial" pitchFamily="34" charset="0"/>
              </a:rPr>
              <a:t>Overall, more likely to die over next 1-2 years </a:t>
            </a:r>
          </a:p>
          <a:p>
            <a:pPr lvl="1" eaLnBrk="1" hangingPunct="1">
              <a:lnSpc>
                <a:spcPct val="90000"/>
              </a:lnSpc>
            </a:pPr>
            <a:r>
              <a:rPr lang="en-US" altLang="en-US" dirty="0" smtClean="0">
                <a:latin typeface="Arial" pitchFamily="34" charset="0"/>
              </a:rPr>
              <a:t>But if they had ischemic heart disease or other significant comorbidity </a:t>
            </a:r>
            <a:r>
              <a:rPr lang="en-US" altLang="en-US" dirty="0" smtClean="0">
                <a:latin typeface="Arial" pitchFamily="34" charset="0"/>
                <a:sym typeface="Wingdings" pitchFamily="2" charset="2"/>
              </a:rPr>
              <a:t> </a:t>
            </a:r>
            <a:r>
              <a:rPr lang="en-US" altLang="en-US" dirty="0" smtClean="0">
                <a:latin typeface="Arial" pitchFamily="34" charset="0"/>
              </a:rPr>
              <a:t>NO DIFFERENCE in survival</a:t>
            </a:r>
          </a:p>
          <a:p>
            <a:pPr eaLnBrk="1" hangingPunct="1">
              <a:lnSpc>
                <a:spcPct val="90000"/>
              </a:lnSpc>
            </a:pPr>
            <a:r>
              <a:rPr lang="en-US" altLang="en-US" sz="2800" dirty="0" smtClean="0">
                <a:latin typeface="Arial" pitchFamily="34" charset="0"/>
              </a:rPr>
              <a:t>Active disease management and supportive care may be appropriate without starting dialysis in the ill elderly</a:t>
            </a:r>
          </a:p>
          <a:p>
            <a:pPr eaLnBrk="1" hangingPunct="1">
              <a:lnSpc>
                <a:spcPct val="90000"/>
              </a:lnSpc>
            </a:pPr>
            <a:r>
              <a:rPr lang="en-US" altLang="en-US" sz="2800" b="1" dirty="0" smtClean="0">
                <a:solidFill>
                  <a:srgbClr val="FF0000"/>
                </a:solidFill>
                <a:latin typeface="Arial" pitchFamily="34" charset="0"/>
              </a:rPr>
              <a:t>Must have end-of-life discussions!</a:t>
            </a:r>
          </a:p>
        </p:txBody>
      </p:sp>
      <p:sp>
        <p:nvSpPr>
          <p:cNvPr id="272387" name="Text Box 4"/>
          <p:cNvSpPr txBox="1">
            <a:spLocks noChangeArrowheads="1"/>
          </p:cNvSpPr>
          <p:nvPr/>
        </p:nvSpPr>
        <p:spPr bwMode="auto">
          <a:xfrm>
            <a:off x="4495800" y="6477000"/>
            <a:ext cx="4648200"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dirty="0" err="1">
                <a:latin typeface="Arial" pitchFamily="34" charset="0"/>
                <a:cs typeface="Arial" pitchFamily="34" charset="0"/>
              </a:rPr>
              <a:t>Murtagh</a:t>
            </a:r>
            <a:r>
              <a:rPr lang="en-US" altLang="en-US" sz="1200" dirty="0">
                <a:latin typeface="Arial" pitchFamily="34" charset="0"/>
                <a:cs typeface="Arial" pitchFamily="34" charset="0"/>
              </a:rPr>
              <a:t>, et al. </a:t>
            </a:r>
            <a:r>
              <a:rPr lang="en-US" altLang="en-US" sz="1200" i="1" dirty="0" err="1">
                <a:latin typeface="Arial" pitchFamily="34" charset="0"/>
                <a:cs typeface="Arial" pitchFamily="34" charset="0"/>
              </a:rPr>
              <a:t>Nephrol</a:t>
            </a:r>
            <a:r>
              <a:rPr lang="en-US" altLang="en-US" sz="1200" i="1" dirty="0">
                <a:latin typeface="Arial" pitchFamily="34" charset="0"/>
                <a:cs typeface="Arial" pitchFamily="34" charset="0"/>
              </a:rPr>
              <a:t> Dial Transplant</a:t>
            </a:r>
            <a:r>
              <a:rPr lang="en-US" altLang="en-US" sz="1200" dirty="0">
                <a:latin typeface="Arial" pitchFamily="34" charset="0"/>
                <a:cs typeface="Arial" pitchFamily="34" charset="0"/>
              </a:rPr>
              <a:t>. 2007; </a:t>
            </a:r>
            <a:r>
              <a:rPr lang="pt-BR" altLang="en-US" sz="1200" dirty="0">
                <a:latin typeface="Arial" pitchFamily="34" charset="0"/>
                <a:cs typeface="Arial" pitchFamily="34" charset="0"/>
              </a:rPr>
              <a:t>22(7): </a:t>
            </a:r>
            <a:r>
              <a:rPr lang="pt-BR" altLang="en-US" sz="1200" dirty="0" smtClean="0">
                <a:latin typeface="Arial" pitchFamily="34" charset="0"/>
                <a:cs typeface="Arial" pitchFamily="34" charset="0"/>
              </a:rPr>
              <a:t>1955-1962. </a:t>
            </a:r>
            <a:endParaRPr lang="en-US" altLang="en-US" sz="12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087413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08554" y="2590800"/>
            <a:ext cx="5735246" cy="869795"/>
          </a:xfrm>
        </p:spPr>
        <p:txBody>
          <a:bodyPr/>
          <a:lstStyle/>
          <a:p>
            <a:pPr algn="ctr"/>
            <a:r>
              <a:rPr lang="en-US" dirty="0"/>
              <a:t>The Future </a:t>
            </a:r>
            <a:r>
              <a:rPr lang="en-US" dirty="0" smtClean="0"/>
              <a:t>…</a:t>
            </a:r>
            <a:endParaRPr lang="en-US" dirty="0"/>
          </a:p>
        </p:txBody>
      </p:sp>
    </p:spTree>
    <p:custDataLst>
      <p:tags r:id="rId1"/>
    </p:custDataLst>
    <p:extLst>
      <p:ext uri="{BB962C8B-B14F-4D97-AF65-F5344CB8AC3E}">
        <p14:creationId xmlns:p14="http://schemas.microsoft.com/office/powerpoint/2010/main" val="33385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p:cNvSpPr>
          <p:nvPr>
            <p:ph idx="1"/>
          </p:nvPr>
        </p:nvSpPr>
        <p:spPr>
          <a:xfrm>
            <a:off x="962718" y="990600"/>
            <a:ext cx="5839522" cy="1767468"/>
          </a:xfrm>
        </p:spPr>
        <p:txBody>
          <a:bodyPr>
            <a:normAutofit/>
          </a:bodyPr>
          <a:lstStyle/>
          <a:p>
            <a:r>
              <a:rPr lang="en-US" altLang="en-US" sz="2700" dirty="0" smtClean="0">
                <a:latin typeface="Arial" pitchFamily="34" charset="0"/>
                <a:cs typeface="Arial" pitchFamily="34" charset="0"/>
              </a:rPr>
              <a:t>Regenerative Medicine …</a:t>
            </a:r>
          </a:p>
          <a:p>
            <a:r>
              <a:rPr lang="en-US" altLang="en-US" sz="2700" dirty="0" smtClean="0">
                <a:latin typeface="Arial" pitchFamily="34" charset="0"/>
                <a:cs typeface="Arial" pitchFamily="34" charset="0"/>
              </a:rPr>
              <a:t>Stem Cell Therapy …</a:t>
            </a:r>
          </a:p>
          <a:p>
            <a:r>
              <a:rPr lang="en-US" altLang="en-US" sz="2700" dirty="0" smtClean="0">
                <a:latin typeface="Arial" pitchFamily="34" charset="0"/>
                <a:cs typeface="Arial" pitchFamily="34" charset="0"/>
              </a:rPr>
              <a:t>Wearable Artificial Kidney</a:t>
            </a:r>
          </a:p>
        </p:txBody>
      </p:sp>
      <p:pic>
        <p:nvPicPr>
          <p:cNvPr id="137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667000"/>
            <a:ext cx="4876800" cy="2743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1845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923" y="446782"/>
            <a:ext cx="8239328" cy="1077218"/>
          </a:xfrm>
          <a:prstGeom prst="rect">
            <a:avLst/>
          </a:prstGeom>
        </p:spPr>
        <p:txBody>
          <a:bodyPr wrap="square">
            <a:spAutoFit/>
          </a:bodyPr>
          <a:lstStyle/>
          <a:p>
            <a:r>
              <a:rPr lang="en-US" sz="3200" dirty="0" smtClean="0">
                <a:latin typeface="+mj-lt"/>
                <a:ea typeface="+mj-ea"/>
                <a:cs typeface="+mj-cs"/>
              </a:rPr>
              <a:t>Additional Online Resources for CKD Learning</a:t>
            </a:r>
            <a:endParaRPr lang="en-US" sz="3200" dirty="0">
              <a:latin typeface="+mj-lt"/>
              <a:ea typeface="+mj-ea"/>
              <a:cs typeface="+mj-cs"/>
            </a:endParaRPr>
          </a:p>
        </p:txBody>
      </p:sp>
      <p:sp>
        <p:nvSpPr>
          <p:cNvPr id="4" name="Rectangle 3"/>
          <p:cNvSpPr txBox="1">
            <a:spLocks noChangeArrowheads="1"/>
          </p:cNvSpPr>
          <p:nvPr/>
        </p:nvSpPr>
        <p:spPr>
          <a:xfrm>
            <a:off x="481844" y="1752600"/>
            <a:ext cx="8117407" cy="3867934"/>
          </a:xfrm>
          <a:prstGeom prst="rect">
            <a:avLst/>
          </a:prstGeom>
        </p:spPr>
        <p:txBody>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pPr>
            <a:r>
              <a:rPr lang="en-US" altLang="en-US" sz="2200" dirty="0" smtClean="0">
                <a:ea typeface="ＭＳ Ｐゴシック" pitchFamily="34" charset="-128"/>
              </a:rPr>
              <a:t>National Kidney Foundation: </a:t>
            </a:r>
            <a:r>
              <a:rPr lang="en-US" altLang="en-US" sz="2200" dirty="0" smtClean="0">
                <a:ea typeface="ＭＳ Ｐゴシック" pitchFamily="34" charset="-128"/>
                <a:hlinkClick r:id="rId2"/>
              </a:rPr>
              <a:t>www.kidney.org</a:t>
            </a:r>
            <a:endParaRPr lang="en-US" altLang="en-US" sz="2200" dirty="0" smtClean="0">
              <a:ea typeface="ＭＳ Ｐゴシック" pitchFamily="34" charset="-128"/>
            </a:endParaRPr>
          </a:p>
          <a:p>
            <a:pPr>
              <a:buClr>
                <a:srgbClr val="F07C1C"/>
              </a:buClr>
            </a:pPr>
            <a:r>
              <a:rPr lang="en-US" altLang="en-US" sz="2200" dirty="0" smtClean="0">
                <a:ea typeface="ＭＳ Ｐゴシック" pitchFamily="34" charset="-128"/>
              </a:rPr>
              <a:t>United States Renal Data Service: </a:t>
            </a:r>
            <a:r>
              <a:rPr lang="en-US" altLang="en-US" sz="2200" dirty="0" smtClean="0">
                <a:ea typeface="ＭＳ Ｐゴシック" pitchFamily="34" charset="-128"/>
                <a:hlinkClick r:id="rId3"/>
              </a:rPr>
              <a:t>www.usrds.org</a:t>
            </a:r>
            <a:endParaRPr lang="en-US" altLang="en-US" sz="2200" dirty="0" smtClean="0">
              <a:ea typeface="ＭＳ Ｐゴシック" pitchFamily="34" charset="-128"/>
            </a:endParaRPr>
          </a:p>
          <a:p>
            <a:pPr>
              <a:buClr>
                <a:srgbClr val="F07C1C"/>
              </a:buClr>
            </a:pPr>
            <a:r>
              <a:rPr lang="en-US" altLang="en-US" sz="2200" dirty="0" smtClean="0">
                <a:ea typeface="ＭＳ Ｐゴシック" pitchFamily="34" charset="-128"/>
              </a:rPr>
              <a:t>CDC’s </a:t>
            </a:r>
            <a:r>
              <a:rPr lang="en-US" altLang="en-US" sz="2200" dirty="0">
                <a:ea typeface="ＭＳ Ｐゴシック" pitchFamily="34" charset="-128"/>
              </a:rPr>
              <a:t>CKD Surveillance </a:t>
            </a:r>
            <a:r>
              <a:rPr lang="en-US" altLang="en-US" sz="2200" dirty="0" smtClean="0">
                <a:ea typeface="ＭＳ Ｐゴシック" pitchFamily="34" charset="-128"/>
              </a:rPr>
              <a:t>Project: </a:t>
            </a:r>
            <a:r>
              <a:rPr lang="en-US" altLang="en-US" sz="2200" dirty="0">
                <a:ea typeface="ＭＳ Ｐゴシック" pitchFamily="34" charset="-128"/>
                <a:hlinkClick r:id="rId4"/>
              </a:rPr>
              <a:t>http://</a:t>
            </a:r>
            <a:r>
              <a:rPr lang="en-US" altLang="en-US" sz="2200" dirty="0" smtClean="0">
                <a:ea typeface="ＭＳ Ｐゴシック" pitchFamily="34" charset="-128"/>
                <a:hlinkClick r:id="rId4"/>
              </a:rPr>
              <a:t>nccd.cdc.gov/ckd</a:t>
            </a:r>
            <a:endParaRPr lang="en-US" altLang="en-US" sz="2200" dirty="0" smtClean="0">
              <a:ea typeface="ＭＳ Ｐゴシック" pitchFamily="34" charset="-128"/>
            </a:endParaRPr>
          </a:p>
          <a:p>
            <a:pPr>
              <a:buClr>
                <a:srgbClr val="F07C1C"/>
              </a:buClr>
            </a:pPr>
            <a:r>
              <a:rPr lang="en-US" altLang="en-US" sz="2200" dirty="0" smtClean="0">
                <a:ea typeface="ＭＳ Ｐゴシック" pitchFamily="34" charset="-128"/>
              </a:rPr>
              <a:t>Dialysis </a:t>
            </a:r>
            <a:r>
              <a:rPr lang="en-US" altLang="en-US" sz="2200" dirty="0">
                <a:ea typeface="ＭＳ Ｐゴシック" pitchFamily="34" charset="-128"/>
              </a:rPr>
              <a:t>Outcomes and Practice Patterns Study (</a:t>
            </a:r>
            <a:r>
              <a:rPr lang="en-US" altLang="en-US" sz="2200" dirty="0" smtClean="0">
                <a:ea typeface="ＭＳ Ｐゴシック" pitchFamily="34" charset="-128"/>
              </a:rPr>
              <a:t>DOPPS):  </a:t>
            </a:r>
            <a:r>
              <a:rPr lang="en-US" altLang="en-US" sz="2200" dirty="0" smtClean="0">
                <a:ea typeface="ＭＳ Ｐゴシック" pitchFamily="34" charset="-128"/>
                <a:hlinkClick r:id="rId5"/>
              </a:rPr>
              <a:t>http</a:t>
            </a:r>
            <a:r>
              <a:rPr lang="en-US" altLang="en-US" sz="2200" dirty="0">
                <a:ea typeface="ＭＳ Ｐゴシック" pitchFamily="34" charset="-128"/>
                <a:hlinkClick r:id="rId5"/>
              </a:rPr>
              <a:t>://</a:t>
            </a:r>
            <a:r>
              <a:rPr lang="en-US" altLang="en-US" sz="2200" dirty="0" smtClean="0">
                <a:ea typeface="ＭＳ Ｐゴシック" pitchFamily="34" charset="-128"/>
                <a:hlinkClick r:id="rId5"/>
              </a:rPr>
              <a:t>www.dopps.org</a:t>
            </a:r>
            <a:endParaRPr lang="en-US" altLang="en-US" sz="2200" dirty="0" smtClean="0">
              <a:ea typeface="ＭＳ Ｐゴシック" pitchFamily="34" charset="-128"/>
            </a:endParaRPr>
          </a:p>
          <a:p>
            <a:pPr>
              <a:buClr>
                <a:srgbClr val="F07C1C"/>
              </a:buClr>
            </a:pPr>
            <a:r>
              <a:rPr lang="en-US" altLang="en-US" sz="2200" dirty="0">
                <a:ea typeface="ＭＳ Ｐゴシック" pitchFamily="34" charset="-128"/>
              </a:rPr>
              <a:t>Organ Procurement and Transplantation </a:t>
            </a:r>
            <a:r>
              <a:rPr lang="en-US" altLang="en-US" sz="2200" dirty="0" smtClean="0">
                <a:ea typeface="ＭＳ Ｐゴシック" pitchFamily="34" charset="-128"/>
              </a:rPr>
              <a:t>Network: </a:t>
            </a:r>
            <a:r>
              <a:rPr lang="en-US" altLang="en-US" sz="2200" dirty="0">
                <a:ea typeface="ＭＳ Ｐゴシック" pitchFamily="34" charset="-128"/>
                <a:hlinkClick r:id="rId6"/>
              </a:rPr>
              <a:t>http://</a:t>
            </a:r>
            <a:r>
              <a:rPr lang="en-US" altLang="en-US" sz="2200" dirty="0" smtClean="0">
                <a:ea typeface="ＭＳ Ｐゴシック" pitchFamily="34" charset="-128"/>
                <a:hlinkClick r:id="rId6"/>
              </a:rPr>
              <a:t>optn.transplant.hrsa.gov</a:t>
            </a:r>
            <a:r>
              <a:rPr lang="en-US" altLang="en-US" sz="2200" dirty="0" smtClean="0">
                <a:ea typeface="ＭＳ Ｐゴシック" pitchFamily="34" charset="-128"/>
              </a:rPr>
              <a:t> </a:t>
            </a:r>
          </a:p>
          <a:p>
            <a:pPr>
              <a:buClr>
                <a:srgbClr val="F07C1C"/>
              </a:buClr>
            </a:pPr>
            <a:r>
              <a:rPr lang="en-US" sz="2200" dirty="0"/>
              <a:t>United Network for Organ Sharing: </a:t>
            </a:r>
            <a:r>
              <a:rPr lang="en-US" sz="2200" dirty="0">
                <a:hlinkClick r:id="rId7"/>
              </a:rPr>
              <a:t>http://</a:t>
            </a:r>
            <a:r>
              <a:rPr lang="en-US" sz="2200" dirty="0" smtClean="0">
                <a:hlinkClick r:id="rId7"/>
              </a:rPr>
              <a:t>www.unos.org</a:t>
            </a:r>
            <a:endParaRPr lang="en-US" altLang="en-US" sz="2200" dirty="0" smtClean="0">
              <a:ea typeface="ＭＳ Ｐゴシック" pitchFamily="34" charset="-128"/>
            </a:endParaRPr>
          </a:p>
        </p:txBody>
      </p:sp>
    </p:spTree>
    <p:extLst>
      <p:ext uri="{BB962C8B-B14F-4D97-AF65-F5344CB8AC3E}">
        <p14:creationId xmlns:p14="http://schemas.microsoft.com/office/powerpoint/2010/main" val="9212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421137" cy="838200"/>
          </a:xfrm>
        </p:spPr>
        <p:txBody>
          <a:bodyPr>
            <a:normAutofit fontScale="90000"/>
          </a:bodyPr>
          <a:lstStyle/>
          <a:p>
            <a:pPr>
              <a:defRPr/>
            </a:pPr>
            <a:r>
              <a:rPr lang="en-US" dirty="0"/>
              <a:t>Treatment Options for Renal Replacement </a:t>
            </a:r>
            <a:r>
              <a:rPr lang="en-US" dirty="0" smtClean="0"/>
              <a:t>Therapy</a:t>
            </a:r>
            <a:endParaRPr lang="en-US" dirty="0"/>
          </a:p>
        </p:txBody>
      </p:sp>
      <p:sp>
        <p:nvSpPr>
          <p:cNvPr id="43011" name="Rectangle 4"/>
          <p:cNvSpPr>
            <a:spLocks noChangeArrowheads="1"/>
          </p:cNvSpPr>
          <p:nvPr/>
        </p:nvSpPr>
        <p:spPr bwMode="auto">
          <a:xfrm>
            <a:off x="2286000" y="1714500"/>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spAutoFit/>
          </a:bodyPr>
          <a:lstStyle/>
          <a:p>
            <a:pPr>
              <a:defRPr/>
            </a:pPr>
            <a:endParaRPr lang="en-US">
              <a:solidFill>
                <a:srgbClr val="000000"/>
              </a:solidFill>
              <a:latin typeface="Times New Roman" charset="0"/>
              <a:ea typeface="ＭＳ Ｐゴシック" charset="0"/>
            </a:endParaRPr>
          </a:p>
        </p:txBody>
      </p:sp>
      <p:sp>
        <p:nvSpPr>
          <p:cNvPr id="43012" name="Oval 5"/>
          <p:cNvSpPr>
            <a:spLocks noChangeArrowheads="1"/>
          </p:cNvSpPr>
          <p:nvPr/>
        </p:nvSpPr>
        <p:spPr bwMode="auto">
          <a:xfrm>
            <a:off x="3505200" y="3200400"/>
            <a:ext cx="1371600" cy="1295400"/>
          </a:xfrm>
          <a:prstGeom prst="ellipse">
            <a:avLst/>
          </a:prstGeom>
          <a:gradFill rotWithShape="1">
            <a:gsLst>
              <a:gs pos="0">
                <a:srgbClr val="FFFFFF"/>
              </a:gs>
              <a:gs pos="100000">
                <a:srgbClr val="DDDDD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nchor="ctr"/>
          <a:lstStyle/>
          <a:p>
            <a:pPr>
              <a:defRPr/>
            </a:pPr>
            <a:endParaRPr lang="en-US">
              <a:latin typeface="Times New Roman" charset="0"/>
              <a:ea typeface="ＭＳ Ｐゴシック" charset="0"/>
            </a:endParaRPr>
          </a:p>
        </p:txBody>
      </p:sp>
      <p:sp>
        <p:nvSpPr>
          <p:cNvPr id="43013" name="Text Box 7"/>
          <p:cNvSpPr txBox="1">
            <a:spLocks noChangeArrowheads="1"/>
          </p:cNvSpPr>
          <p:nvPr/>
        </p:nvSpPr>
        <p:spPr bwMode="auto">
          <a:xfrm>
            <a:off x="3657600" y="1828800"/>
            <a:ext cx="1111161"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defRPr/>
            </a:pPr>
            <a:r>
              <a:rPr lang="en-US" sz="2600" b="1" dirty="0" smtClean="0">
                <a:latin typeface="+mj-lt"/>
              </a:rPr>
              <a:t>ESRD</a:t>
            </a:r>
          </a:p>
        </p:txBody>
      </p:sp>
      <p:sp>
        <p:nvSpPr>
          <p:cNvPr id="43014" name="Text Box 8"/>
          <p:cNvSpPr txBox="1">
            <a:spLocks noChangeArrowheads="1"/>
          </p:cNvSpPr>
          <p:nvPr/>
        </p:nvSpPr>
        <p:spPr bwMode="auto">
          <a:xfrm>
            <a:off x="609600" y="3513138"/>
            <a:ext cx="2337459"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defRPr/>
            </a:pPr>
            <a:r>
              <a:rPr lang="en-US" sz="2600" b="1" dirty="0" smtClean="0">
                <a:latin typeface="+mj-lt"/>
              </a:rPr>
              <a:t>Hemodialysis</a:t>
            </a:r>
          </a:p>
        </p:txBody>
      </p:sp>
      <p:sp>
        <p:nvSpPr>
          <p:cNvPr id="43015" name="Text Box 9"/>
          <p:cNvSpPr txBox="1">
            <a:spLocks noChangeArrowheads="1"/>
          </p:cNvSpPr>
          <p:nvPr/>
        </p:nvSpPr>
        <p:spPr bwMode="auto">
          <a:xfrm>
            <a:off x="2743200" y="5486400"/>
            <a:ext cx="3077277"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defRPr/>
            </a:pPr>
            <a:r>
              <a:rPr lang="en-US" sz="2600" b="1" dirty="0" smtClean="0">
                <a:latin typeface="+mj-lt"/>
              </a:rPr>
              <a:t>Kidney Transplant</a:t>
            </a:r>
          </a:p>
        </p:txBody>
      </p:sp>
      <p:sp>
        <p:nvSpPr>
          <p:cNvPr id="43016" name="Text Box 10"/>
          <p:cNvSpPr txBox="1">
            <a:spLocks noChangeArrowheads="1"/>
          </p:cNvSpPr>
          <p:nvPr/>
        </p:nvSpPr>
        <p:spPr bwMode="auto">
          <a:xfrm>
            <a:off x="5791200" y="3505200"/>
            <a:ext cx="3154990"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defRPr/>
            </a:pPr>
            <a:r>
              <a:rPr lang="en-US" sz="2600" b="1" dirty="0" smtClean="0">
                <a:latin typeface="+mj-lt"/>
              </a:rPr>
              <a:t>Peritoneal Dialysis</a:t>
            </a:r>
          </a:p>
        </p:txBody>
      </p:sp>
      <p:sp>
        <p:nvSpPr>
          <p:cNvPr id="43017" name="AutoShape 11"/>
          <p:cNvSpPr>
            <a:spLocks noChangeArrowheads="1"/>
          </p:cNvSpPr>
          <p:nvPr/>
        </p:nvSpPr>
        <p:spPr bwMode="auto">
          <a:xfrm rot="10800000">
            <a:off x="2819400" y="3733800"/>
            <a:ext cx="2824163" cy="204788"/>
          </a:xfrm>
          <a:prstGeom prst="leftRightArrow">
            <a:avLst>
              <a:gd name="adj1" fmla="val 50000"/>
              <a:gd name="adj2" fmla="val 275813"/>
            </a:avLst>
          </a:prstGeom>
          <a:solidFill>
            <a:srgbClr val="0070C0"/>
          </a:solidFill>
          <a:ln>
            <a:noFill/>
          </a:ln>
          <a:effectLst/>
          <a:extLst/>
        </p:spPr>
        <p:txBody>
          <a:bodyPr wrap="none" lIns="91420" tIns="45711" rIns="91420" bIns="45711" anchor="ctr"/>
          <a:lstStyle/>
          <a:p>
            <a:pPr>
              <a:defRPr/>
            </a:pPr>
            <a:endParaRPr lang="en-US">
              <a:latin typeface="Times New Roman" charset="0"/>
              <a:ea typeface="ＭＳ Ｐゴシック" charset="0"/>
            </a:endParaRPr>
          </a:p>
        </p:txBody>
      </p:sp>
      <p:sp>
        <p:nvSpPr>
          <p:cNvPr id="43018" name="AutoShape 12"/>
          <p:cNvSpPr>
            <a:spLocks noChangeArrowheads="1"/>
          </p:cNvSpPr>
          <p:nvPr/>
        </p:nvSpPr>
        <p:spPr bwMode="auto">
          <a:xfrm rot="13901185" flipH="1">
            <a:off x="4524375" y="2790825"/>
            <a:ext cx="1519238" cy="204788"/>
          </a:xfrm>
          <a:prstGeom prst="rightArrow">
            <a:avLst>
              <a:gd name="adj1" fmla="val 50000"/>
              <a:gd name="adj2" fmla="val 185465"/>
            </a:avLst>
          </a:prstGeom>
          <a:solidFill>
            <a:srgbClr val="0070C0"/>
          </a:solidFill>
          <a:ln>
            <a:noFill/>
          </a:ln>
          <a:effectLst/>
          <a:extLst/>
        </p:spPr>
        <p:txBody>
          <a:bodyPr wrap="none" lIns="91420" tIns="45711" rIns="91420" bIns="45711" anchor="ctr"/>
          <a:lstStyle/>
          <a:p>
            <a:pPr>
              <a:defRPr/>
            </a:pPr>
            <a:endParaRPr lang="en-US">
              <a:latin typeface="Times New Roman" charset="0"/>
              <a:ea typeface="ＭＳ Ｐゴシック" charset="0"/>
            </a:endParaRPr>
          </a:p>
        </p:txBody>
      </p:sp>
      <p:sp>
        <p:nvSpPr>
          <p:cNvPr id="43019" name="AutoShape 13"/>
          <p:cNvSpPr>
            <a:spLocks noChangeArrowheads="1"/>
          </p:cNvSpPr>
          <p:nvPr/>
        </p:nvSpPr>
        <p:spPr bwMode="auto">
          <a:xfrm rot="18600000" flipH="1">
            <a:off x="2388394" y="2793206"/>
            <a:ext cx="1524000" cy="204788"/>
          </a:xfrm>
          <a:prstGeom prst="rightArrow">
            <a:avLst>
              <a:gd name="adj1" fmla="val 50000"/>
              <a:gd name="adj2" fmla="val 186046"/>
            </a:avLst>
          </a:prstGeom>
          <a:solidFill>
            <a:srgbClr val="0070C0"/>
          </a:solidFill>
          <a:ln>
            <a:noFill/>
          </a:ln>
          <a:effectLst/>
          <a:extLst/>
        </p:spPr>
        <p:txBody>
          <a:bodyPr wrap="none" lIns="91420" tIns="45711" rIns="91420" bIns="45711" anchor="ctr"/>
          <a:lstStyle/>
          <a:p>
            <a:pPr>
              <a:defRPr/>
            </a:pPr>
            <a:endParaRPr lang="en-US">
              <a:latin typeface="Times New Roman" charset="0"/>
              <a:ea typeface="ＭＳ Ｐゴシック" charset="0"/>
            </a:endParaRPr>
          </a:p>
        </p:txBody>
      </p:sp>
      <p:sp>
        <p:nvSpPr>
          <p:cNvPr id="43020" name="AutoShape 14"/>
          <p:cNvSpPr>
            <a:spLocks noChangeArrowheads="1"/>
          </p:cNvSpPr>
          <p:nvPr/>
        </p:nvSpPr>
        <p:spPr bwMode="auto">
          <a:xfrm rot="15000000" flipH="1">
            <a:off x="2162175" y="4619625"/>
            <a:ext cx="1519238" cy="204788"/>
          </a:xfrm>
          <a:prstGeom prst="rightArrow">
            <a:avLst>
              <a:gd name="adj1" fmla="val 50000"/>
              <a:gd name="adj2" fmla="val 185465"/>
            </a:avLst>
          </a:prstGeom>
          <a:solidFill>
            <a:srgbClr val="0070C0"/>
          </a:solidFill>
          <a:ln>
            <a:noFill/>
          </a:ln>
          <a:effectLst/>
          <a:extLst/>
        </p:spPr>
        <p:txBody>
          <a:bodyPr wrap="none" lIns="91420" tIns="45711" rIns="91420" bIns="45711" anchor="ctr"/>
          <a:lstStyle/>
          <a:p>
            <a:pPr>
              <a:defRPr/>
            </a:pPr>
            <a:endParaRPr lang="en-US">
              <a:latin typeface="Times New Roman" charset="0"/>
              <a:ea typeface="ＭＳ Ｐゴシック" charset="0"/>
            </a:endParaRPr>
          </a:p>
        </p:txBody>
      </p:sp>
      <p:sp>
        <p:nvSpPr>
          <p:cNvPr id="43021" name="AutoShape 17"/>
          <p:cNvSpPr>
            <a:spLocks noChangeArrowheads="1"/>
          </p:cNvSpPr>
          <p:nvPr/>
        </p:nvSpPr>
        <p:spPr bwMode="auto">
          <a:xfrm rot="18000000" flipH="1">
            <a:off x="4575969" y="4591844"/>
            <a:ext cx="1665287" cy="244475"/>
          </a:xfrm>
          <a:prstGeom prst="rightArrow">
            <a:avLst>
              <a:gd name="adj1" fmla="val 50000"/>
              <a:gd name="adj2" fmla="val 161241"/>
            </a:avLst>
          </a:prstGeom>
          <a:solidFill>
            <a:srgbClr val="0070C0"/>
          </a:solidFill>
          <a:ln>
            <a:noFill/>
          </a:ln>
          <a:effectLst/>
          <a:extLst/>
        </p:spPr>
        <p:txBody>
          <a:bodyPr wrap="none" lIns="91420" tIns="45711" rIns="91420" bIns="45711" anchor="ctr"/>
          <a:lstStyle/>
          <a:p>
            <a:endParaRPr lang="en-US">
              <a:latin typeface="Times New Roman" charset="0"/>
              <a:ea typeface="ＭＳ Ｐゴシック" charset="0"/>
            </a:endParaRPr>
          </a:p>
        </p:txBody>
      </p:sp>
      <p:sp>
        <p:nvSpPr>
          <p:cNvPr id="137230" name="AutoShape 12"/>
          <p:cNvSpPr>
            <a:spLocks noChangeArrowheads="1"/>
          </p:cNvSpPr>
          <p:nvPr/>
        </p:nvSpPr>
        <p:spPr bwMode="auto">
          <a:xfrm rot="10800000" flipH="1">
            <a:off x="4886325" y="1995488"/>
            <a:ext cx="1717675" cy="185737"/>
          </a:xfrm>
          <a:prstGeom prst="rightArrow">
            <a:avLst>
              <a:gd name="adj1" fmla="val 50000"/>
              <a:gd name="adj2" fmla="val 185129"/>
            </a:avLst>
          </a:prstGeom>
          <a:solidFill>
            <a:schemeClr val="tx2"/>
          </a:solidFill>
          <a:ln>
            <a:noFill/>
          </a:ln>
        </p:spPr>
        <p:txBody>
          <a:bodyPr wrap="none" lIns="91420" tIns="45711" rIns="91420" bIns="45711"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3024" name="Text Box 7"/>
          <p:cNvSpPr txBox="1">
            <a:spLocks noChangeArrowheads="1"/>
          </p:cNvSpPr>
          <p:nvPr/>
        </p:nvSpPr>
        <p:spPr bwMode="auto">
          <a:xfrm>
            <a:off x="6604000" y="1828800"/>
            <a:ext cx="2315017"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defRPr/>
            </a:pPr>
            <a:r>
              <a:rPr lang="en-US" sz="2600" b="1" dirty="0" smtClean="0">
                <a:latin typeface="+mj-lt"/>
              </a:rPr>
              <a:t>Comfort Care</a:t>
            </a:r>
          </a:p>
        </p:txBody>
      </p:sp>
      <p:cxnSp>
        <p:nvCxnSpPr>
          <p:cNvPr id="3" name="Straight Arrow Connector 2"/>
          <p:cNvCxnSpPr>
            <a:cxnSpLocks noChangeShapeType="1"/>
          </p:cNvCxnSpPr>
          <p:nvPr/>
        </p:nvCxnSpPr>
        <p:spPr bwMode="auto">
          <a:xfrm>
            <a:off x="4191000" y="2390775"/>
            <a:ext cx="0" cy="3019425"/>
          </a:xfrm>
          <a:prstGeom prst="straightConnector1">
            <a:avLst/>
          </a:prstGeom>
          <a:noFill/>
          <a:ln w="95250">
            <a:solidFill>
              <a:srgbClr val="0070C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491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7488044" cy="838200"/>
          </a:xfrm>
        </p:spPr>
        <p:txBody>
          <a:bodyPr>
            <a:normAutofit fontScale="90000"/>
          </a:bodyPr>
          <a:lstStyle/>
          <a:p>
            <a:pPr>
              <a:defRPr/>
            </a:pPr>
            <a:r>
              <a:rPr lang="en-US" dirty="0"/>
              <a:t>Treatment Options for Renal Replacement Therapy</a:t>
            </a:r>
          </a:p>
        </p:txBody>
      </p:sp>
      <p:sp>
        <p:nvSpPr>
          <p:cNvPr id="44035" name="Rectangle 4"/>
          <p:cNvSpPr>
            <a:spLocks noChangeArrowheads="1"/>
          </p:cNvSpPr>
          <p:nvPr/>
        </p:nvSpPr>
        <p:spPr bwMode="auto">
          <a:xfrm>
            <a:off x="2286000" y="1714500"/>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spAutoFit/>
          </a:bodyPr>
          <a:lstStyle/>
          <a:p>
            <a:pPr>
              <a:defRPr/>
            </a:pPr>
            <a:endParaRPr lang="en-US">
              <a:latin typeface="Times New Roman" charset="0"/>
              <a:ea typeface="ＭＳ Ｐゴシック" charset="0"/>
            </a:endParaRPr>
          </a:p>
        </p:txBody>
      </p:sp>
      <p:sp>
        <p:nvSpPr>
          <p:cNvPr id="44036" name="Oval 5"/>
          <p:cNvSpPr>
            <a:spLocks noChangeArrowheads="1"/>
          </p:cNvSpPr>
          <p:nvPr/>
        </p:nvSpPr>
        <p:spPr bwMode="auto">
          <a:xfrm>
            <a:off x="3505200" y="3200400"/>
            <a:ext cx="1371600" cy="1295400"/>
          </a:xfrm>
          <a:prstGeom prst="ellipse">
            <a:avLst/>
          </a:prstGeom>
          <a:gradFill rotWithShape="1">
            <a:gsLst>
              <a:gs pos="0">
                <a:srgbClr val="FFFFFF"/>
              </a:gs>
              <a:gs pos="100000">
                <a:srgbClr val="DDDDD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nchor="ctr"/>
          <a:lstStyle/>
          <a:p>
            <a:pPr>
              <a:defRPr/>
            </a:pPr>
            <a:endParaRPr lang="en-US">
              <a:latin typeface="Times New Roman" charset="0"/>
              <a:ea typeface="ＭＳ Ｐゴシック" charset="0"/>
            </a:endParaRPr>
          </a:p>
        </p:txBody>
      </p:sp>
      <p:sp>
        <p:nvSpPr>
          <p:cNvPr id="45061" name="AutoShape 6"/>
          <p:cNvSpPr>
            <a:spLocks noChangeArrowheads="1"/>
          </p:cNvSpPr>
          <p:nvPr/>
        </p:nvSpPr>
        <p:spPr bwMode="auto">
          <a:xfrm rot="5400000">
            <a:off x="2740818" y="3736182"/>
            <a:ext cx="2976563" cy="228600"/>
          </a:xfrm>
          <a:prstGeom prst="leftRightArrow">
            <a:avLst>
              <a:gd name="adj1" fmla="val 50000"/>
              <a:gd name="adj2" fmla="val 260417"/>
            </a:avLst>
          </a:prstGeom>
          <a:gradFill flip="none" rotWithShape="1">
            <a:gsLst>
              <a:gs pos="0">
                <a:srgbClr val="FFF200"/>
              </a:gs>
              <a:gs pos="5829">
                <a:schemeClr val="accent1">
                  <a:lumMod val="60000"/>
                  <a:lumOff val="40000"/>
                </a:schemeClr>
              </a:gs>
              <a:gs pos="55000">
                <a:srgbClr val="FF7A00"/>
              </a:gs>
              <a:gs pos="93744">
                <a:srgbClr val="FFC000"/>
              </a:gs>
              <a:gs pos="57000">
                <a:srgbClr val="FF0300"/>
              </a:gs>
              <a:gs pos="100000">
                <a:srgbClr val="4D0808"/>
              </a:gs>
            </a:gsLst>
            <a:lin ang="10800000" scaled="1"/>
            <a:tileRect/>
          </a:gradFill>
          <a:ln>
            <a:noFill/>
          </a:ln>
          <a:effectLst/>
        </p:spPr>
        <p:txBody>
          <a:bodyPr wrap="none" lIns="91420" tIns="45711" rIns="91420" bIns="45711"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ea typeface="+mn-ea"/>
            </a:endParaRPr>
          </a:p>
        </p:txBody>
      </p:sp>
      <p:sp>
        <p:nvSpPr>
          <p:cNvPr id="44038" name="Text Box 7"/>
          <p:cNvSpPr txBox="1">
            <a:spLocks noChangeArrowheads="1"/>
          </p:cNvSpPr>
          <p:nvPr/>
        </p:nvSpPr>
        <p:spPr bwMode="auto">
          <a:xfrm>
            <a:off x="3657600" y="1828800"/>
            <a:ext cx="984525"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defPPr>
              <a:defRPr lang="en-US"/>
            </a:defPPr>
            <a:lvl1pPr>
              <a:defRPr sz="26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ESRD</a:t>
            </a:r>
          </a:p>
        </p:txBody>
      </p:sp>
      <p:sp>
        <p:nvSpPr>
          <p:cNvPr id="44039" name="Text Box 8"/>
          <p:cNvSpPr txBox="1">
            <a:spLocks noChangeArrowheads="1"/>
          </p:cNvSpPr>
          <p:nvPr/>
        </p:nvSpPr>
        <p:spPr bwMode="auto">
          <a:xfrm>
            <a:off x="609600" y="3429000"/>
            <a:ext cx="2194791"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defRPr/>
            </a:pPr>
            <a:r>
              <a:rPr lang="en-US" sz="2600" b="1" dirty="0">
                <a:latin typeface="+mj-lt"/>
              </a:rPr>
              <a:t>Hemodialysis</a:t>
            </a:r>
          </a:p>
        </p:txBody>
      </p:sp>
      <p:sp>
        <p:nvSpPr>
          <p:cNvPr id="44040" name="Text Box 9"/>
          <p:cNvSpPr txBox="1">
            <a:spLocks noChangeArrowheads="1"/>
          </p:cNvSpPr>
          <p:nvPr/>
        </p:nvSpPr>
        <p:spPr bwMode="auto">
          <a:xfrm>
            <a:off x="2743200" y="5486400"/>
            <a:ext cx="2877735"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defPPr>
              <a:defRPr lang="en-US"/>
            </a:defPPr>
            <a:lvl1pPr>
              <a:defRPr sz="26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Kidney Transplant</a:t>
            </a:r>
          </a:p>
        </p:txBody>
      </p:sp>
      <p:sp>
        <p:nvSpPr>
          <p:cNvPr id="44041" name="Text Box 10"/>
          <p:cNvSpPr txBox="1">
            <a:spLocks noChangeArrowheads="1"/>
          </p:cNvSpPr>
          <p:nvPr/>
        </p:nvSpPr>
        <p:spPr bwMode="auto">
          <a:xfrm>
            <a:off x="5791200" y="3505200"/>
            <a:ext cx="2930249"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defPPr>
              <a:defRPr lang="en-US"/>
            </a:defPPr>
            <a:lvl1pPr>
              <a:defRPr sz="26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Peritoneal Dialysis</a:t>
            </a:r>
          </a:p>
        </p:txBody>
      </p:sp>
      <p:sp>
        <p:nvSpPr>
          <p:cNvPr id="44042" name="AutoShape 11"/>
          <p:cNvSpPr>
            <a:spLocks noChangeArrowheads="1"/>
          </p:cNvSpPr>
          <p:nvPr/>
        </p:nvSpPr>
        <p:spPr bwMode="auto">
          <a:xfrm rot="10800000">
            <a:off x="2819400" y="3733800"/>
            <a:ext cx="2824163" cy="204788"/>
          </a:xfrm>
          <a:prstGeom prst="leftRightArrow">
            <a:avLst>
              <a:gd name="adj1" fmla="val 50000"/>
              <a:gd name="adj2" fmla="val 275813"/>
            </a:avLst>
          </a:prstGeom>
          <a:solidFill>
            <a:srgbClr val="0070C0"/>
          </a:solidFill>
          <a:ln>
            <a:noFill/>
          </a:ln>
          <a:effectLst/>
          <a:extLst/>
        </p:spPr>
        <p:txBody>
          <a:bodyPr wrap="none" lIns="91420" tIns="45711" rIns="91420" bIns="45711" anchor="ctr"/>
          <a:lstStyle/>
          <a:p>
            <a:endParaRPr lang="en-US">
              <a:latin typeface="Times New Roman" charset="0"/>
              <a:ea typeface="ＭＳ Ｐゴシック" charset="0"/>
            </a:endParaRPr>
          </a:p>
        </p:txBody>
      </p:sp>
      <p:sp>
        <p:nvSpPr>
          <p:cNvPr id="44043" name="AutoShape 12"/>
          <p:cNvSpPr>
            <a:spLocks noChangeArrowheads="1"/>
          </p:cNvSpPr>
          <p:nvPr/>
        </p:nvSpPr>
        <p:spPr bwMode="auto">
          <a:xfrm rot="13901185" flipH="1">
            <a:off x="4524375" y="2790825"/>
            <a:ext cx="1519238" cy="204788"/>
          </a:xfrm>
          <a:prstGeom prst="rightArrow">
            <a:avLst>
              <a:gd name="adj1" fmla="val 50000"/>
              <a:gd name="adj2" fmla="val 185465"/>
            </a:avLst>
          </a:prstGeom>
          <a:solidFill>
            <a:srgbClr val="0070C0"/>
          </a:solidFill>
          <a:ln>
            <a:noFill/>
          </a:ln>
          <a:effectLst/>
          <a:extLst/>
        </p:spPr>
        <p:txBody>
          <a:bodyPr wrap="none" lIns="91420" tIns="45711" rIns="91420" bIns="45711" anchor="ctr"/>
          <a:lstStyle/>
          <a:p>
            <a:endParaRPr lang="en-US">
              <a:latin typeface="Times New Roman" charset="0"/>
              <a:ea typeface="ＭＳ Ｐゴシック" charset="0"/>
            </a:endParaRPr>
          </a:p>
        </p:txBody>
      </p:sp>
      <p:sp>
        <p:nvSpPr>
          <p:cNvPr id="44044" name="AutoShape 13"/>
          <p:cNvSpPr>
            <a:spLocks noChangeArrowheads="1"/>
          </p:cNvSpPr>
          <p:nvPr/>
        </p:nvSpPr>
        <p:spPr bwMode="auto">
          <a:xfrm rot="18600000" flipH="1">
            <a:off x="2388394" y="2793206"/>
            <a:ext cx="1524000" cy="204788"/>
          </a:xfrm>
          <a:prstGeom prst="rightArrow">
            <a:avLst>
              <a:gd name="adj1" fmla="val 50000"/>
              <a:gd name="adj2" fmla="val 186046"/>
            </a:avLst>
          </a:prstGeom>
          <a:solidFill>
            <a:srgbClr val="0070C0"/>
          </a:solidFill>
          <a:ln>
            <a:noFill/>
          </a:ln>
          <a:effectLst/>
          <a:extLst/>
        </p:spPr>
        <p:txBody>
          <a:bodyPr wrap="none" lIns="91420" tIns="45711" rIns="91420" bIns="45711" anchor="ctr"/>
          <a:lstStyle/>
          <a:p>
            <a:endParaRPr lang="en-US">
              <a:latin typeface="Times New Roman" charset="0"/>
              <a:ea typeface="ＭＳ Ｐゴシック" charset="0"/>
            </a:endParaRPr>
          </a:p>
        </p:txBody>
      </p:sp>
      <p:sp>
        <p:nvSpPr>
          <p:cNvPr id="44045" name="AutoShape 14"/>
          <p:cNvSpPr>
            <a:spLocks noChangeArrowheads="1"/>
          </p:cNvSpPr>
          <p:nvPr/>
        </p:nvSpPr>
        <p:spPr bwMode="auto">
          <a:xfrm rot="15000000" flipH="1">
            <a:off x="2162175" y="4619625"/>
            <a:ext cx="1519238" cy="204788"/>
          </a:xfrm>
          <a:prstGeom prst="rightArrow">
            <a:avLst>
              <a:gd name="adj1" fmla="val 50000"/>
              <a:gd name="adj2" fmla="val 185465"/>
            </a:avLst>
          </a:prstGeom>
          <a:solidFill>
            <a:srgbClr val="0070C0"/>
          </a:solidFill>
          <a:ln>
            <a:noFill/>
          </a:ln>
          <a:effectLst/>
          <a:extLst/>
        </p:spPr>
        <p:txBody>
          <a:bodyPr wrap="none" lIns="91420" tIns="45711" rIns="91420" bIns="45711" anchor="ctr"/>
          <a:lstStyle/>
          <a:p>
            <a:endParaRPr lang="en-US">
              <a:latin typeface="Times New Roman" charset="0"/>
              <a:ea typeface="ＭＳ Ｐゴシック" charset="0"/>
            </a:endParaRPr>
          </a:p>
        </p:txBody>
      </p:sp>
      <p:sp>
        <p:nvSpPr>
          <p:cNvPr id="139277" name="AutoShape 15"/>
          <p:cNvSpPr>
            <a:spLocks noChangeArrowheads="1"/>
          </p:cNvSpPr>
          <p:nvPr/>
        </p:nvSpPr>
        <p:spPr bwMode="auto">
          <a:xfrm rot="4200000" flipH="1">
            <a:off x="1778794" y="4622006"/>
            <a:ext cx="1524000" cy="204788"/>
          </a:xfrm>
          <a:prstGeom prst="rightArrow">
            <a:avLst>
              <a:gd name="adj1" fmla="val 50000"/>
              <a:gd name="adj2" fmla="val 186046"/>
            </a:avLst>
          </a:prstGeom>
          <a:solidFill>
            <a:schemeClr val="tx2"/>
          </a:solidFill>
          <a:ln>
            <a:noFill/>
          </a:ln>
        </p:spPr>
        <p:txBody>
          <a:bodyPr wrap="none" lIns="91420" tIns="45711" rIns="91420" bIns="45711" anchor="ctr"/>
          <a:lstStyle/>
          <a:p>
            <a:endParaRPr lang="en-US" altLang="en-US" sz="2400">
              <a:latin typeface="Times New Roman" pitchFamily="18" charset="0"/>
              <a:ea typeface="MS PGothic" pitchFamily="34" charset="-128"/>
            </a:endParaRPr>
          </a:p>
        </p:txBody>
      </p:sp>
      <p:sp>
        <p:nvSpPr>
          <p:cNvPr id="44047" name="AutoShape 17"/>
          <p:cNvSpPr>
            <a:spLocks noChangeArrowheads="1"/>
          </p:cNvSpPr>
          <p:nvPr/>
        </p:nvSpPr>
        <p:spPr bwMode="auto">
          <a:xfrm rot="18000000" flipH="1">
            <a:off x="4685507" y="4536281"/>
            <a:ext cx="1524000" cy="236537"/>
          </a:xfrm>
          <a:prstGeom prst="rightArrow">
            <a:avLst>
              <a:gd name="adj1" fmla="val 50000"/>
              <a:gd name="adj2" fmla="val 161074"/>
            </a:avLst>
          </a:prstGeom>
          <a:solidFill>
            <a:srgbClr val="0070C0"/>
          </a:solidFill>
          <a:ln>
            <a:noFill/>
          </a:ln>
          <a:effectLst/>
          <a:extLst/>
        </p:spPr>
        <p:txBody>
          <a:bodyPr wrap="none" lIns="91420" tIns="45711" rIns="91420" bIns="45711" anchor="ctr"/>
          <a:lstStyle/>
          <a:p>
            <a:endParaRPr lang="en-US">
              <a:latin typeface="Times New Roman" charset="0"/>
              <a:ea typeface="ＭＳ Ｐゴシック" charset="0"/>
            </a:endParaRPr>
          </a:p>
        </p:txBody>
      </p:sp>
      <p:sp>
        <p:nvSpPr>
          <p:cNvPr id="139279" name="AutoShape 18"/>
          <p:cNvSpPr>
            <a:spLocks noChangeArrowheads="1"/>
          </p:cNvSpPr>
          <p:nvPr/>
        </p:nvSpPr>
        <p:spPr bwMode="auto">
          <a:xfrm rot="7200000" flipH="1">
            <a:off x="5055394" y="4622006"/>
            <a:ext cx="1524000" cy="204788"/>
          </a:xfrm>
          <a:prstGeom prst="rightArrow">
            <a:avLst>
              <a:gd name="adj1" fmla="val 50000"/>
              <a:gd name="adj2" fmla="val 186046"/>
            </a:avLst>
          </a:prstGeom>
          <a:solidFill>
            <a:schemeClr val="tx2"/>
          </a:solidFill>
          <a:ln>
            <a:noFill/>
          </a:ln>
        </p:spPr>
        <p:txBody>
          <a:bodyPr wrap="none" lIns="91420" tIns="45711" rIns="91420" bIns="45711" anchor="ctr"/>
          <a:lstStyle/>
          <a:p>
            <a:endParaRPr lang="en-US" altLang="en-US" sz="2400">
              <a:latin typeface="Times New Roman" pitchFamily="18" charset="0"/>
              <a:ea typeface="MS PGothic" pitchFamily="34" charset="-128"/>
            </a:endParaRPr>
          </a:p>
        </p:txBody>
      </p:sp>
      <p:sp>
        <p:nvSpPr>
          <p:cNvPr id="139281" name="AutoShape 12"/>
          <p:cNvSpPr>
            <a:spLocks noChangeArrowheads="1"/>
          </p:cNvSpPr>
          <p:nvPr/>
        </p:nvSpPr>
        <p:spPr bwMode="auto">
          <a:xfrm rot="10800000" flipH="1">
            <a:off x="4886325" y="1995488"/>
            <a:ext cx="1717675" cy="185737"/>
          </a:xfrm>
          <a:prstGeom prst="rightArrow">
            <a:avLst>
              <a:gd name="adj1" fmla="val 50000"/>
              <a:gd name="adj2" fmla="val 185129"/>
            </a:avLst>
          </a:prstGeom>
          <a:solidFill>
            <a:schemeClr val="tx2"/>
          </a:solidFill>
          <a:ln>
            <a:noFill/>
          </a:ln>
        </p:spPr>
        <p:txBody>
          <a:bodyPr wrap="none" lIns="91420" tIns="45711" rIns="91420" bIns="45711" anchor="ctr"/>
          <a:lstStyle/>
          <a:p>
            <a:endParaRPr lang="en-US" altLang="en-US" sz="2400">
              <a:latin typeface="Times New Roman" pitchFamily="18" charset="0"/>
              <a:ea typeface="MS PGothic" pitchFamily="34" charset="-128"/>
            </a:endParaRPr>
          </a:p>
        </p:txBody>
      </p:sp>
      <p:sp>
        <p:nvSpPr>
          <p:cNvPr id="44051" name="Text Box 7"/>
          <p:cNvSpPr txBox="1">
            <a:spLocks noChangeArrowheads="1"/>
          </p:cNvSpPr>
          <p:nvPr/>
        </p:nvSpPr>
        <p:spPr bwMode="auto">
          <a:xfrm>
            <a:off x="6604000" y="1828800"/>
            <a:ext cx="2223902"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defPPr>
              <a:defRPr lang="en-US"/>
            </a:defPPr>
            <a:lvl1pPr>
              <a:defRPr sz="26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Comfort Care</a:t>
            </a:r>
          </a:p>
        </p:txBody>
      </p:sp>
    </p:spTree>
    <p:extLst>
      <p:ext uri="{BB962C8B-B14F-4D97-AF65-F5344CB8AC3E}">
        <p14:creationId xmlns:p14="http://schemas.microsoft.com/office/powerpoint/2010/main" val="60770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457200"/>
            <a:ext cx="7772400" cy="1143000"/>
          </a:xfrm>
        </p:spPr>
        <p:txBody>
          <a:bodyPr/>
          <a:lstStyle/>
          <a:p>
            <a:pPr eaLnBrk="1" hangingPunct="1">
              <a:defRPr/>
            </a:pPr>
            <a:r>
              <a:rPr lang="en-US" dirty="0"/>
              <a:t>Dialysis </a:t>
            </a:r>
            <a:r>
              <a:rPr lang="en-US" dirty="0" smtClean="0"/>
              <a:t>Options</a:t>
            </a:r>
            <a:endParaRPr lang="en-US" dirty="0"/>
          </a:p>
        </p:txBody>
      </p:sp>
      <p:sp>
        <p:nvSpPr>
          <p:cNvPr id="16" name="Text Box 4"/>
          <p:cNvSpPr txBox="1">
            <a:spLocks noChangeArrowheads="1"/>
          </p:cNvSpPr>
          <p:nvPr/>
        </p:nvSpPr>
        <p:spPr bwMode="auto">
          <a:xfrm>
            <a:off x="3093720" y="1756933"/>
            <a:ext cx="2819400" cy="477035"/>
          </a:xfrm>
          <a:prstGeom prst="rect">
            <a:avLst/>
          </a:prstGeom>
          <a:solidFill>
            <a:srgbClr val="FFC000"/>
          </a:solidFill>
          <a:ln w="9525">
            <a:solidFill>
              <a:schemeClr val="bg1"/>
            </a:solidFill>
            <a:miter lim="800000"/>
            <a:headEnd/>
            <a:tailEnd/>
          </a:ln>
          <a:effectLst/>
          <a:extLst/>
        </p:spPr>
        <p:txBody>
          <a:bodyPr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ctr">
              <a:spcBef>
                <a:spcPct val="50000"/>
              </a:spcBef>
              <a:defRPr/>
            </a:pPr>
            <a:r>
              <a:rPr lang="en-US" sz="2500" b="1" dirty="0" smtClean="0">
                <a:latin typeface="+mj-lt"/>
              </a:rPr>
              <a:t>Dialysis</a:t>
            </a:r>
          </a:p>
        </p:txBody>
      </p:sp>
      <p:sp>
        <p:nvSpPr>
          <p:cNvPr id="17" name="Text Box 5"/>
          <p:cNvSpPr txBox="1">
            <a:spLocks noChangeArrowheads="1"/>
          </p:cNvSpPr>
          <p:nvPr/>
        </p:nvSpPr>
        <p:spPr bwMode="auto">
          <a:xfrm>
            <a:off x="228600" y="3702406"/>
            <a:ext cx="4343400" cy="477035"/>
          </a:xfrm>
          <a:prstGeom prst="rect">
            <a:avLst/>
          </a:prstGeom>
          <a:solidFill>
            <a:srgbClr val="FFC000"/>
          </a:solidFill>
          <a:ln w="9525">
            <a:solidFill>
              <a:schemeClr val="bg1"/>
            </a:solidFill>
            <a:miter lim="800000"/>
            <a:headEnd/>
            <a:tailEnd/>
          </a:ln>
          <a:effectLst/>
          <a:extLst/>
        </p:spPr>
        <p:txBody>
          <a:bodyPr lIns="91420" tIns="45711" rIns="91420" bIns="45711">
            <a:spAutoFit/>
          </a:bodyPr>
          <a:lstStyle>
            <a:defPPr>
              <a:defRPr lang="en-US"/>
            </a:defPPr>
            <a:lvl1pPr algn="ctr">
              <a:spcBef>
                <a:spcPct val="50000"/>
              </a:spcBef>
              <a:defRPr sz="25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a:t>Hemodialysis</a:t>
            </a:r>
          </a:p>
        </p:txBody>
      </p:sp>
      <p:sp>
        <p:nvSpPr>
          <p:cNvPr id="18" name="Text Box 6"/>
          <p:cNvSpPr txBox="1">
            <a:spLocks noChangeArrowheads="1"/>
          </p:cNvSpPr>
          <p:nvPr/>
        </p:nvSpPr>
        <p:spPr bwMode="auto">
          <a:xfrm>
            <a:off x="4724400" y="3702406"/>
            <a:ext cx="4191000" cy="477035"/>
          </a:xfrm>
          <a:prstGeom prst="rect">
            <a:avLst/>
          </a:prstGeom>
          <a:solidFill>
            <a:srgbClr val="FFC000"/>
          </a:solidFill>
          <a:ln w="9525">
            <a:solidFill>
              <a:schemeClr val="bg1"/>
            </a:solidFill>
            <a:miter lim="800000"/>
            <a:headEnd/>
            <a:tailEnd/>
          </a:ln>
          <a:effectLst/>
          <a:extLst/>
        </p:spPr>
        <p:txBody>
          <a:bodyPr lIns="91420" tIns="45711" rIns="91420" bIns="45711">
            <a:spAutoFit/>
          </a:bodyPr>
          <a:lstStyle>
            <a:defPPr>
              <a:defRPr lang="en-US"/>
            </a:defPPr>
            <a:lvl1pPr algn="ctr">
              <a:spcBef>
                <a:spcPct val="50000"/>
              </a:spcBef>
              <a:defRPr sz="25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Peritoneal Dialysis</a:t>
            </a:r>
          </a:p>
        </p:txBody>
      </p:sp>
      <p:sp>
        <p:nvSpPr>
          <p:cNvPr id="19" name="Line 7"/>
          <p:cNvSpPr>
            <a:spLocks noChangeShapeType="1"/>
          </p:cNvSpPr>
          <p:nvPr/>
        </p:nvSpPr>
        <p:spPr bwMode="auto">
          <a:xfrm flipH="1">
            <a:off x="2209800" y="2233968"/>
            <a:ext cx="2286000" cy="1447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
        <p:nvSpPr>
          <p:cNvPr id="20" name="Line 8"/>
          <p:cNvSpPr>
            <a:spLocks noChangeShapeType="1"/>
          </p:cNvSpPr>
          <p:nvPr/>
        </p:nvSpPr>
        <p:spPr bwMode="auto">
          <a:xfrm>
            <a:off x="4495800" y="2233968"/>
            <a:ext cx="2133600" cy="1447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
        <p:nvSpPr>
          <p:cNvPr id="21" name="TextBox 1"/>
          <p:cNvSpPr txBox="1">
            <a:spLocks noChangeArrowheads="1"/>
          </p:cNvSpPr>
          <p:nvPr/>
        </p:nvSpPr>
        <p:spPr bwMode="auto">
          <a:xfrm>
            <a:off x="292100" y="5129568"/>
            <a:ext cx="5727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just" eaLnBrk="1" hangingPunct="1"/>
            <a:r>
              <a:rPr lang="en-US" altLang="en-US" b="1" dirty="0">
                <a:solidFill>
                  <a:schemeClr val="bg1"/>
                </a:solidFill>
                <a:latin typeface="Arial" pitchFamily="34" charset="0"/>
                <a:cs typeface="Arial" pitchFamily="34" charset="0"/>
              </a:rPr>
              <a:t>	</a:t>
            </a:r>
            <a:r>
              <a:rPr lang="en-US" altLang="en-US" b="1" dirty="0">
                <a:latin typeface="Arial" pitchFamily="34" charset="0"/>
                <a:cs typeface="Arial" pitchFamily="34" charset="0"/>
              </a:rPr>
              <a:t>In-Center HD</a:t>
            </a:r>
            <a:r>
              <a:rPr lang="en-US" altLang="en-US" dirty="0">
                <a:latin typeface="Arial" pitchFamily="34" charset="0"/>
                <a:cs typeface="Arial" pitchFamily="34" charset="0"/>
              </a:rPr>
              <a:t> </a:t>
            </a:r>
            <a:r>
              <a:rPr lang="en-US" altLang="en-US" sz="2000" dirty="0">
                <a:latin typeface="Arial" pitchFamily="34" charset="0"/>
                <a:cs typeface="Arial" pitchFamily="34" charset="0"/>
              </a:rPr>
              <a:t>(3 x week)</a:t>
            </a:r>
            <a:endParaRPr lang="en-US" altLang="en-US" sz="2000" b="1" dirty="0">
              <a:latin typeface="Arial" pitchFamily="34" charset="0"/>
              <a:cs typeface="Arial" pitchFamily="34" charset="0"/>
            </a:endParaRPr>
          </a:p>
          <a:p>
            <a:pPr algn="just" eaLnBrk="1" hangingPunct="1"/>
            <a:r>
              <a:rPr lang="en-US" altLang="en-US" b="1" dirty="0">
                <a:latin typeface="Arial" pitchFamily="34" charset="0"/>
                <a:cs typeface="Arial" pitchFamily="34" charset="0"/>
              </a:rPr>
              <a:t>	Home HD </a:t>
            </a:r>
            <a:r>
              <a:rPr lang="en-US" altLang="en-US" sz="2000" dirty="0">
                <a:latin typeface="Arial" pitchFamily="34" charset="0"/>
                <a:cs typeface="Arial" pitchFamily="34" charset="0"/>
              </a:rPr>
              <a:t>(short daily, nocturnal)</a:t>
            </a:r>
            <a:r>
              <a:rPr lang="en-US" altLang="en-US" b="1" dirty="0">
                <a:latin typeface="Arial" pitchFamily="34" charset="0"/>
                <a:cs typeface="Arial" pitchFamily="34" charset="0"/>
              </a:rPr>
              <a:t>      </a:t>
            </a:r>
          </a:p>
        </p:txBody>
      </p:sp>
      <p:sp>
        <p:nvSpPr>
          <p:cNvPr id="22" name="TextBox 9"/>
          <p:cNvSpPr txBox="1">
            <a:spLocks noChangeArrowheads="1"/>
          </p:cNvSpPr>
          <p:nvPr/>
        </p:nvSpPr>
        <p:spPr bwMode="auto">
          <a:xfrm>
            <a:off x="4555435" y="5072356"/>
            <a:ext cx="34692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latin typeface="Arial" pitchFamily="34" charset="0"/>
                <a:cs typeface="Arial" pitchFamily="34" charset="0"/>
              </a:rPr>
              <a:t>	</a:t>
            </a:r>
            <a:r>
              <a:rPr lang="en-US" altLang="en-US" b="1" dirty="0" smtClean="0">
                <a:latin typeface="Arial" pitchFamily="34" charset="0"/>
                <a:cs typeface="Arial" pitchFamily="34" charset="0"/>
              </a:rPr>
              <a:t>Manual (CAPD)</a:t>
            </a:r>
          </a:p>
          <a:p>
            <a:pPr eaLnBrk="1" hangingPunct="1"/>
            <a:r>
              <a:rPr lang="en-US" altLang="en-US" b="1" dirty="0" smtClean="0">
                <a:latin typeface="Arial" pitchFamily="34" charset="0"/>
                <a:cs typeface="Arial" pitchFamily="34" charset="0"/>
              </a:rPr>
              <a:t> </a:t>
            </a:r>
            <a:endParaRPr lang="en-US" altLang="en-US" b="1" dirty="0">
              <a:latin typeface="Arial" pitchFamily="34" charset="0"/>
              <a:cs typeface="Arial" pitchFamily="34" charset="0"/>
            </a:endParaRPr>
          </a:p>
          <a:p>
            <a:pPr eaLnBrk="1" hangingPunct="1"/>
            <a:r>
              <a:rPr lang="en-US" altLang="en-US" b="1" dirty="0">
                <a:latin typeface="Arial" pitchFamily="34" charset="0"/>
                <a:cs typeface="Arial" pitchFamily="34" charset="0"/>
              </a:rPr>
              <a:t>	</a:t>
            </a:r>
            <a:r>
              <a:rPr lang="en-US" altLang="en-US" b="1" dirty="0" smtClean="0">
                <a:latin typeface="Arial" pitchFamily="34" charset="0"/>
                <a:cs typeface="Arial" pitchFamily="34" charset="0"/>
              </a:rPr>
              <a:t>Cycler (CCPD)   </a:t>
            </a:r>
            <a:endParaRPr lang="en-US" altLang="en-US" b="1" dirty="0">
              <a:latin typeface="Arial" pitchFamily="34" charset="0"/>
              <a:cs typeface="Arial" pitchFamily="34" charset="0"/>
            </a:endParaRPr>
          </a:p>
        </p:txBody>
      </p:sp>
      <p:sp>
        <p:nvSpPr>
          <p:cNvPr id="23" name="Line 7"/>
          <p:cNvSpPr>
            <a:spLocks noChangeShapeType="1"/>
          </p:cNvSpPr>
          <p:nvPr/>
        </p:nvSpPr>
        <p:spPr bwMode="auto">
          <a:xfrm flipH="1">
            <a:off x="2209800" y="4291368"/>
            <a:ext cx="0" cy="8382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
        <p:nvSpPr>
          <p:cNvPr id="24" name="Line 7"/>
          <p:cNvSpPr>
            <a:spLocks noChangeShapeType="1"/>
          </p:cNvSpPr>
          <p:nvPr/>
        </p:nvSpPr>
        <p:spPr bwMode="auto">
          <a:xfrm flipH="1">
            <a:off x="6629400" y="4291368"/>
            <a:ext cx="0" cy="8382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lstStyle/>
          <a:p>
            <a:pPr>
              <a:defRPr/>
            </a:pPr>
            <a:endParaRPr lang="en-US">
              <a:latin typeface="Times New Roman" charset="0"/>
              <a:ea typeface="ＭＳ Ｐゴシック" charset="0"/>
            </a:endParaRPr>
          </a:p>
        </p:txBody>
      </p:sp>
      <p:sp>
        <p:nvSpPr>
          <p:cNvPr id="27" name="Right Brace 2"/>
          <p:cNvSpPr>
            <a:spLocks/>
          </p:cNvSpPr>
          <p:nvPr/>
        </p:nvSpPr>
        <p:spPr bwMode="auto">
          <a:xfrm>
            <a:off x="7862453" y="5215320"/>
            <a:ext cx="155575" cy="914400"/>
          </a:xfrm>
          <a:prstGeom prst="rightBrace">
            <a:avLst>
              <a:gd name="adj1" fmla="val 8327"/>
              <a:gd name="adj2" fmla="val 50000"/>
            </a:avLst>
          </a:prstGeom>
          <a:noFill/>
          <a:ln w="25400">
            <a:solidFill>
              <a:schemeClr val="tx1"/>
            </a:solidFill>
            <a:round/>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chemeClr val="bg1"/>
              </a:solidFill>
            </a:endParaRPr>
          </a:p>
        </p:txBody>
      </p:sp>
      <p:sp>
        <p:nvSpPr>
          <p:cNvPr id="2" name="TextBox 1"/>
          <p:cNvSpPr txBox="1"/>
          <p:nvPr/>
        </p:nvSpPr>
        <p:spPr>
          <a:xfrm>
            <a:off x="8153400" y="5544699"/>
            <a:ext cx="838200" cy="369332"/>
          </a:xfrm>
          <a:prstGeom prst="rect">
            <a:avLst/>
          </a:prstGeom>
          <a:noFill/>
        </p:spPr>
        <p:txBody>
          <a:bodyPr wrap="square" rtlCol="0">
            <a:spAutoFit/>
          </a:bodyPr>
          <a:lstStyle/>
          <a:p>
            <a:r>
              <a:rPr lang="en-US" b="1" dirty="0" smtClean="0"/>
              <a:t>Home</a:t>
            </a:r>
            <a:endParaRPr lang="en-US" b="1" dirty="0"/>
          </a:p>
        </p:txBody>
      </p:sp>
    </p:spTree>
    <p:extLst>
      <p:ext uri="{BB962C8B-B14F-4D97-AF65-F5344CB8AC3E}">
        <p14:creationId xmlns:p14="http://schemas.microsoft.com/office/powerpoint/2010/main" val="36302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nkf_powerpointtemplate_041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F">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nkf_powerpointtemplate_041414</Template>
  <TotalTime>1460</TotalTime>
  <Words>2797</Words>
  <Application>Microsoft Office PowerPoint</Application>
  <PresentationFormat>On-screen Show (4:3)</PresentationFormat>
  <Paragraphs>412</Paragraphs>
  <Slides>64</Slides>
  <Notes>26</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nkf_powerpointtemplate_041414</vt:lpstr>
      <vt:lpstr>Renal Replacement Therapy: What the PCP Needs to Know</vt:lpstr>
      <vt:lpstr>Learning Objectives</vt:lpstr>
      <vt:lpstr>Question 1</vt:lpstr>
      <vt:lpstr>Question 2</vt:lpstr>
      <vt:lpstr>Renal Replacement Therapy Overview and Considerations for the PCP</vt:lpstr>
      <vt:lpstr>Indications for Renal Replacement Therapy</vt:lpstr>
      <vt:lpstr>Treatment Options for Renal Replacement Therapy</vt:lpstr>
      <vt:lpstr>Treatment Options for Renal Replacement Therapy</vt:lpstr>
      <vt:lpstr>Dialysis Options</vt:lpstr>
      <vt:lpstr>Incident Patient Counts (USRDS) by 1st Modality </vt:lpstr>
      <vt:lpstr>Total Medicare ESRD  expenditures, by modality</vt:lpstr>
      <vt:lpstr>Referral and Education for Patients with Progressive CKD</vt:lpstr>
      <vt:lpstr>Advantages of Timely Referral in Patients with Progressive CKD</vt:lpstr>
      <vt:lpstr>Medical Health and Wellness: Components of Multidisciplinary Care in Progressive CKD</vt:lpstr>
      <vt:lpstr>Early Vaccination for Hepatitis B: Too Often Forgotten!</vt:lpstr>
      <vt:lpstr>Other Considerations for Vaccination in Patients with Progressive CKD</vt:lpstr>
      <vt:lpstr>High Blood Pressure</vt:lpstr>
      <vt:lpstr>Hemodialysis (HD)</vt:lpstr>
      <vt:lpstr>Principle of Hemodialysis</vt:lpstr>
      <vt:lpstr>Urea Mass Transfer During Hemodialysis</vt:lpstr>
      <vt:lpstr>PowerPoint Presentation</vt:lpstr>
      <vt:lpstr>PowerPoint Presentation</vt:lpstr>
      <vt:lpstr>Hemodialysis Vascular Access</vt:lpstr>
      <vt:lpstr>Arteriovenous (AV) Fistula</vt:lpstr>
      <vt:lpstr>Which Vascular Access and When Should It Be Placed?</vt:lpstr>
      <vt:lpstr>Dialysis Access</vt:lpstr>
      <vt:lpstr>Dialysis Access</vt:lpstr>
      <vt:lpstr>Dialysis Access</vt:lpstr>
      <vt:lpstr>Dialysis Access</vt:lpstr>
      <vt:lpstr>Vascular Access Guidelines</vt:lpstr>
      <vt:lpstr>PowerPoint Presentation</vt:lpstr>
      <vt:lpstr>SAVE the Non-Dominant ARM for Vascular Access</vt:lpstr>
      <vt:lpstr>Peritoneal Dialysis (PD)</vt:lpstr>
      <vt:lpstr>Principle of PD Treatment</vt:lpstr>
      <vt:lpstr>PD Treatment</vt:lpstr>
      <vt:lpstr>Peritoneal Dialysis (PD)</vt:lpstr>
      <vt:lpstr>Continuous PD Regimens</vt:lpstr>
      <vt:lpstr>Intermittent PD Regimens</vt:lpstr>
      <vt:lpstr>Is Timing of Dialysis Initiation Important in ESRD Patients? (Controversial)</vt:lpstr>
      <vt:lpstr>PowerPoint Presentation</vt:lpstr>
      <vt:lpstr>PowerPoint Presentation</vt:lpstr>
      <vt:lpstr>PowerPoint Presentation</vt:lpstr>
      <vt:lpstr>Why is Residual Renal Function Important in Dialysis Patients?</vt:lpstr>
      <vt:lpstr>Why is baseline residual renal function important?</vt:lpstr>
      <vt:lpstr>PowerPoint Presentation</vt:lpstr>
      <vt:lpstr>PowerPoint Presentation</vt:lpstr>
      <vt:lpstr>Kidney Transplantation</vt:lpstr>
      <vt:lpstr>Principle of Kidney Transplantation</vt:lpstr>
      <vt:lpstr>Eligibility</vt:lpstr>
      <vt:lpstr>Absolute contraindications</vt:lpstr>
      <vt:lpstr>Trends in Transplantation: patients age 20 years &amp; older</vt:lpstr>
      <vt:lpstr>PowerPoint Presentation</vt:lpstr>
      <vt:lpstr>Acute Rejection within  the 1st  Year Post-Transplant</vt:lpstr>
      <vt:lpstr>Cumulative incidence of post-transplant diabetes</vt:lpstr>
      <vt:lpstr>Causes of Death in Kidney Transplant Patients with Functioning Graft 2006–2010</vt:lpstr>
      <vt:lpstr>Post-transplant Malignancy</vt:lpstr>
      <vt:lpstr>Immunization for Kidney Transplant Recipients</vt:lpstr>
      <vt:lpstr>Key Concepts</vt:lpstr>
      <vt:lpstr>Key Concepts</vt:lpstr>
      <vt:lpstr>What About No Renal Replacement Therapy Option?</vt:lpstr>
      <vt:lpstr>Starting Dialysis in the Elderly…Or Not?</vt:lpstr>
      <vt:lpstr>The Future …</vt:lpstr>
      <vt:lpstr>PowerPoint Presentation</vt:lpstr>
      <vt:lpstr>PowerPoint Presentation</vt:lpstr>
    </vt:vector>
  </TitlesOfParts>
  <Company>National Kidney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Papanikolaw</dc:creator>
  <cp:lastModifiedBy>James Papanikolaw</cp:lastModifiedBy>
  <cp:revision>75</cp:revision>
  <cp:lastPrinted>2014-12-02T20:30:50Z</cp:lastPrinted>
  <dcterms:created xsi:type="dcterms:W3CDTF">2014-11-18T20:46:15Z</dcterms:created>
  <dcterms:modified xsi:type="dcterms:W3CDTF">2015-02-17T20:46:55Z</dcterms:modified>
</cp:coreProperties>
</file>