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0" r:id="rId1"/>
    <p:sldMasterId id="2147483737" r:id="rId2"/>
  </p:sldMasterIdLst>
  <p:notesMasterIdLst>
    <p:notesMasterId r:id="rId35"/>
  </p:notesMasterIdLst>
  <p:handoutMasterIdLst>
    <p:handoutMasterId r:id="rId36"/>
  </p:handoutMasterIdLst>
  <p:sldIdLst>
    <p:sldId id="388"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4" r:id="rId18"/>
    <p:sldId id="403"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Lst>
  <p:sldSz cx="12192000" cy="6858000"/>
  <p:notesSz cx="6858000" cy="9144000"/>
  <p:embeddedFontLst>
    <p:embeddedFont>
      <p:font typeface="Arial" panose="020B060402020202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480" userDrawn="1">
          <p15:clr>
            <a:srgbClr val="A4A3A4"/>
          </p15:clr>
        </p15:guide>
        <p15:guide id="3" pos="74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l Vyas" initials="SV" lastIdx="1" clrIdx="0">
    <p:extLst>
      <p:ext uri="{19B8F6BF-5375-455C-9EA6-DF929625EA0E}">
        <p15:presenceInfo xmlns:p15="http://schemas.microsoft.com/office/powerpoint/2012/main" userId="S::Sunil.Vyas@kidney.org::f36450cb-7eb0-42dd-aa41-d2fcf25e8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0" autoAdjust="0"/>
    <p:restoredTop sz="78125"/>
  </p:normalViewPr>
  <p:slideViewPr>
    <p:cSldViewPr snapToGrid="0" snapToObjects="1" showGuides="1">
      <p:cViewPr varScale="1">
        <p:scale>
          <a:sx n="54" d="100"/>
          <a:sy n="54" d="100"/>
        </p:scale>
        <p:origin x="1122" y="78"/>
      </p:cViewPr>
      <p:guideLst>
        <p:guide pos="240"/>
        <p:guide orient="horz" pos="480"/>
        <p:guide pos="7440"/>
      </p:guideLst>
    </p:cSldViewPr>
  </p:slideViewPr>
  <p:outlineViewPr>
    <p:cViewPr>
      <p:scale>
        <a:sx n="33" d="100"/>
        <a:sy n="33" d="100"/>
      </p:scale>
      <p:origin x="0" y="-13696"/>
    </p:cViewPr>
  </p:outlineViewPr>
  <p:notesTextViewPr>
    <p:cViewPr>
      <p:scale>
        <a:sx n="1" d="1"/>
        <a:sy n="1" d="1"/>
      </p:scale>
      <p:origin x="0" y="0"/>
    </p:cViewPr>
  </p:notesTextViewPr>
  <p:sorterViewPr>
    <p:cViewPr varScale="1">
      <p:scale>
        <a:sx n="1" d="1"/>
        <a:sy n="1" d="1"/>
      </p:scale>
      <p:origin x="0" y="-15376"/>
    </p:cViewPr>
  </p:sorterViewPr>
  <p:notesViewPr>
    <p:cSldViewPr snapToGrid="0" snapToObjects="1" showGuides="1">
      <p:cViewPr varScale="1">
        <p:scale>
          <a:sx n="100" d="100"/>
          <a:sy n="100" d="100"/>
        </p:scale>
        <p:origin x="26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11769-454D-4720-ADDB-B7593A8E8B6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83DD6C-9161-441D-BC87-45C36AB69177}">
      <dgm:prSet phldrT="[Text]"/>
      <dgm:spPr>
        <a:solidFill>
          <a:schemeClr val="accent6">
            <a:lumMod val="60000"/>
            <a:lumOff val="40000"/>
          </a:schemeClr>
        </a:solidFill>
      </dgm:spPr>
      <dgm:t>
        <a:bodyPr/>
        <a:lstStyle/>
        <a:p>
          <a:pPr algn="ctr"/>
          <a:r>
            <a:rPr lang="en-US" b="1" dirty="0">
              <a:solidFill>
                <a:srgbClr val="000000"/>
              </a:solidFill>
            </a:rPr>
            <a:t>Kidney Failure</a:t>
          </a:r>
        </a:p>
      </dgm:t>
    </dgm:pt>
    <dgm:pt modelId="{BB56F813-84AD-495C-BDA0-08DE972AA213}" type="parTrans" cxnId="{7E2A09DA-53AA-467A-9935-22F63402819A}">
      <dgm:prSet/>
      <dgm:spPr/>
      <dgm:t>
        <a:bodyPr/>
        <a:lstStyle/>
        <a:p>
          <a:pPr algn="ctr"/>
          <a:endParaRPr lang="en-US"/>
        </a:p>
      </dgm:t>
    </dgm:pt>
    <dgm:pt modelId="{069DE969-50F5-4C31-9C1D-CD1E7956B493}" type="sibTrans" cxnId="{7E2A09DA-53AA-467A-9935-22F63402819A}">
      <dgm:prSet/>
      <dgm:spPr/>
      <dgm:t>
        <a:bodyPr/>
        <a:lstStyle/>
        <a:p>
          <a:pPr algn="ctr"/>
          <a:endParaRPr lang="en-US"/>
        </a:p>
      </dgm:t>
    </dgm:pt>
    <dgm:pt modelId="{E42F0067-0CBA-4818-9437-55B185DD846C}">
      <dgm:prSet phldrT="[Text]" custT="1"/>
      <dgm:spPr>
        <a:solidFill>
          <a:srgbClr val="00B0F0"/>
        </a:solidFill>
      </dgm:spPr>
      <dgm:t>
        <a:bodyPr/>
        <a:lstStyle/>
        <a:p>
          <a:pPr algn="ctr"/>
          <a:r>
            <a:rPr lang="en-US" sz="1800" b="1" dirty="0">
              <a:solidFill>
                <a:srgbClr val="000000"/>
              </a:solidFill>
            </a:rPr>
            <a:t>Medical </a:t>
          </a:r>
        </a:p>
        <a:p>
          <a:pPr algn="ctr"/>
          <a:r>
            <a:rPr lang="en-US" sz="1800" b="1" dirty="0">
              <a:solidFill>
                <a:srgbClr val="000000"/>
              </a:solidFill>
            </a:rPr>
            <a:t>Management</a:t>
          </a:r>
        </a:p>
      </dgm:t>
    </dgm:pt>
    <dgm:pt modelId="{DC6A05D8-9CA5-457B-B19B-5005DDB82852}" type="parTrans" cxnId="{D0955393-9006-4286-804D-F5C5DD73C54A}">
      <dgm:prSet/>
      <dgm:spPr/>
      <dgm:t>
        <a:bodyPr/>
        <a:lstStyle/>
        <a:p>
          <a:pPr algn="ctr"/>
          <a:endParaRPr lang="en-US"/>
        </a:p>
      </dgm:t>
    </dgm:pt>
    <dgm:pt modelId="{5935FE4D-5E52-44EF-904D-6584A7BB9A90}" type="sibTrans" cxnId="{D0955393-9006-4286-804D-F5C5DD73C54A}">
      <dgm:prSet/>
      <dgm:spPr>
        <a:solidFill>
          <a:schemeClr val="tx1"/>
        </a:solidFill>
      </dgm:spPr>
      <dgm:t>
        <a:bodyPr/>
        <a:lstStyle/>
        <a:p>
          <a:pPr algn="ctr"/>
          <a:endParaRPr lang="en-US"/>
        </a:p>
      </dgm:t>
    </dgm:pt>
    <dgm:pt modelId="{8DF76762-C8C9-4E51-926B-6169E6A223A6}">
      <dgm:prSet phldrT="[Text]" custT="1"/>
      <dgm:spPr>
        <a:solidFill>
          <a:srgbClr val="00B050"/>
        </a:solidFill>
      </dgm:spPr>
      <dgm:t>
        <a:bodyPr/>
        <a:lstStyle/>
        <a:p>
          <a:pPr algn="ctr"/>
          <a:r>
            <a:rPr lang="en-US" sz="1800" b="1" dirty="0">
              <a:solidFill>
                <a:srgbClr val="000000"/>
              </a:solidFill>
            </a:rPr>
            <a:t>Transplant </a:t>
          </a:r>
        </a:p>
      </dgm:t>
    </dgm:pt>
    <dgm:pt modelId="{EE0D5D18-FF7A-49B2-AAE5-BD76B7653F76}" type="parTrans" cxnId="{F500160E-3E53-4C14-B903-6E66C87ED86C}">
      <dgm:prSet/>
      <dgm:spPr/>
      <dgm:t>
        <a:bodyPr/>
        <a:lstStyle/>
        <a:p>
          <a:pPr algn="ctr"/>
          <a:endParaRPr lang="en-US"/>
        </a:p>
      </dgm:t>
    </dgm:pt>
    <dgm:pt modelId="{88D572E2-423C-4C35-9CEF-1D59C66A7E0C}" type="sibTrans" cxnId="{F500160E-3E53-4C14-B903-6E66C87ED86C}">
      <dgm:prSet/>
      <dgm:spPr>
        <a:solidFill>
          <a:schemeClr val="tx1"/>
        </a:solidFill>
      </dgm:spPr>
      <dgm:t>
        <a:bodyPr/>
        <a:lstStyle/>
        <a:p>
          <a:pPr algn="ctr"/>
          <a:endParaRPr lang="en-US"/>
        </a:p>
      </dgm:t>
    </dgm:pt>
    <dgm:pt modelId="{96661455-4E3B-4CA4-AEBD-958BC7293CC3}">
      <dgm:prSet phldrT="[Text]" custT="1"/>
      <dgm:spPr>
        <a:solidFill>
          <a:srgbClr val="FFFF00"/>
        </a:solidFill>
      </dgm:spPr>
      <dgm:t>
        <a:bodyPr/>
        <a:lstStyle/>
        <a:p>
          <a:pPr algn="ctr"/>
          <a:r>
            <a:rPr lang="en-US" sz="1800" b="1" dirty="0">
              <a:solidFill>
                <a:srgbClr val="000000"/>
              </a:solidFill>
            </a:rPr>
            <a:t>Peritoneal</a:t>
          </a:r>
        </a:p>
        <a:p>
          <a:pPr algn="ctr"/>
          <a:r>
            <a:rPr lang="en-US" sz="1800" b="1" dirty="0">
              <a:solidFill>
                <a:srgbClr val="000000"/>
              </a:solidFill>
            </a:rPr>
            <a:t>Dialysis</a:t>
          </a:r>
        </a:p>
      </dgm:t>
    </dgm:pt>
    <dgm:pt modelId="{16002620-67FE-4E75-A2F6-27D41B9B6F92}" type="parTrans" cxnId="{F81CDEAF-C8C9-4167-A6CC-B85E4C05D7E9}">
      <dgm:prSet/>
      <dgm:spPr/>
      <dgm:t>
        <a:bodyPr/>
        <a:lstStyle/>
        <a:p>
          <a:pPr algn="ctr"/>
          <a:endParaRPr lang="en-US"/>
        </a:p>
      </dgm:t>
    </dgm:pt>
    <dgm:pt modelId="{C96DAFBB-09D6-4A98-85A7-080DC68F4403}" type="sibTrans" cxnId="{F81CDEAF-C8C9-4167-A6CC-B85E4C05D7E9}">
      <dgm:prSet/>
      <dgm:spPr>
        <a:solidFill>
          <a:schemeClr val="tx1"/>
        </a:solidFill>
      </dgm:spPr>
      <dgm:t>
        <a:bodyPr/>
        <a:lstStyle/>
        <a:p>
          <a:pPr algn="ctr"/>
          <a:endParaRPr lang="en-US"/>
        </a:p>
      </dgm:t>
    </dgm:pt>
    <dgm:pt modelId="{1CA84C81-243E-426F-9D43-AFFDA99410E0}">
      <dgm:prSet phldrT="[Text]" custT="1"/>
      <dgm:spPr>
        <a:solidFill>
          <a:srgbClr val="FF0000"/>
        </a:solidFill>
      </dgm:spPr>
      <dgm:t>
        <a:bodyPr/>
        <a:lstStyle/>
        <a:p>
          <a:pPr algn="ctr"/>
          <a:r>
            <a:rPr lang="en-US" sz="1800" b="1" dirty="0">
              <a:solidFill>
                <a:srgbClr val="000000"/>
              </a:solidFill>
            </a:rPr>
            <a:t>Hemodialysis</a:t>
          </a:r>
        </a:p>
      </dgm:t>
    </dgm:pt>
    <dgm:pt modelId="{E398DD31-5576-42D8-BB5C-C5FF3364961B}" type="parTrans" cxnId="{06248456-5ABF-4A05-9822-3A8E7F78817B}">
      <dgm:prSet/>
      <dgm:spPr/>
      <dgm:t>
        <a:bodyPr/>
        <a:lstStyle/>
        <a:p>
          <a:pPr algn="ctr"/>
          <a:endParaRPr lang="en-US"/>
        </a:p>
      </dgm:t>
    </dgm:pt>
    <dgm:pt modelId="{57DDB1DE-D36C-4E89-9C00-12B6CA327329}" type="sibTrans" cxnId="{06248456-5ABF-4A05-9822-3A8E7F78817B}">
      <dgm:prSet/>
      <dgm:spPr>
        <a:solidFill>
          <a:schemeClr val="tx1"/>
        </a:solidFill>
      </dgm:spPr>
      <dgm:t>
        <a:bodyPr/>
        <a:lstStyle/>
        <a:p>
          <a:pPr algn="ctr"/>
          <a:endParaRPr lang="en-US"/>
        </a:p>
      </dgm:t>
    </dgm:pt>
    <dgm:pt modelId="{B547BA75-4F0C-4D87-B057-820B722CC2CB}" type="pres">
      <dgm:prSet presAssocID="{29211769-454D-4720-ADDB-B7593A8E8B60}" presName="Name0" presStyleCnt="0">
        <dgm:presLayoutVars>
          <dgm:chMax val="1"/>
          <dgm:dir/>
          <dgm:animLvl val="ctr"/>
          <dgm:resizeHandles val="exact"/>
        </dgm:presLayoutVars>
      </dgm:prSet>
      <dgm:spPr/>
    </dgm:pt>
    <dgm:pt modelId="{51D021FE-725C-438F-A9E7-849646F50C8D}" type="pres">
      <dgm:prSet presAssocID="{AC83DD6C-9161-441D-BC87-45C36AB69177}" presName="centerShape" presStyleLbl="node0" presStyleIdx="0" presStyleCnt="1" custScaleX="130213" custScaleY="132748" custLinFactNeighborX="4131" custLinFactNeighborY="1066"/>
      <dgm:spPr/>
    </dgm:pt>
    <dgm:pt modelId="{168CDB11-7247-4F6A-B1F8-47EA2DF25F93}" type="pres">
      <dgm:prSet presAssocID="{E42F0067-0CBA-4818-9437-55B185DD846C}" presName="node" presStyleLbl="node1" presStyleIdx="0" presStyleCnt="4" custScaleX="219589" custScaleY="114548" custRadScaleRad="111583" custRadScaleInc="11532">
        <dgm:presLayoutVars>
          <dgm:bulletEnabled val="1"/>
        </dgm:presLayoutVars>
      </dgm:prSet>
      <dgm:spPr/>
    </dgm:pt>
    <dgm:pt modelId="{4B6E8A4C-49A7-4C5D-B99E-A2F425A6CF5B}" type="pres">
      <dgm:prSet presAssocID="{E42F0067-0CBA-4818-9437-55B185DD846C}" presName="dummy" presStyleCnt="0"/>
      <dgm:spPr/>
    </dgm:pt>
    <dgm:pt modelId="{29F7600F-0405-4A5B-949B-9FD0DA1B5693}" type="pres">
      <dgm:prSet presAssocID="{5935FE4D-5E52-44EF-904D-6584A7BB9A90}" presName="sibTrans" presStyleLbl="sibTrans2D1" presStyleIdx="0" presStyleCnt="4" custLinFactNeighborX="4603" custLinFactNeighborY="-1438"/>
      <dgm:spPr/>
    </dgm:pt>
    <dgm:pt modelId="{CFAEA1CE-3D76-4BBC-8D55-82881A9ADE48}" type="pres">
      <dgm:prSet presAssocID="{8DF76762-C8C9-4E51-926B-6169E6A223A6}" presName="node" presStyleLbl="node1" presStyleIdx="1" presStyleCnt="4" custScaleX="201015" custScaleY="105186" custRadScaleRad="136730" custRadScaleInc="7229">
        <dgm:presLayoutVars>
          <dgm:bulletEnabled val="1"/>
        </dgm:presLayoutVars>
      </dgm:prSet>
      <dgm:spPr/>
    </dgm:pt>
    <dgm:pt modelId="{755EE2A6-C5DF-478D-B6CB-4A8709C23A91}" type="pres">
      <dgm:prSet presAssocID="{8DF76762-C8C9-4E51-926B-6169E6A223A6}" presName="dummy" presStyleCnt="0"/>
      <dgm:spPr/>
    </dgm:pt>
    <dgm:pt modelId="{DD2DB75A-6E4F-4502-9447-B4305C00771D}" type="pres">
      <dgm:prSet presAssocID="{88D572E2-423C-4C35-9CEF-1D59C66A7E0C}" presName="sibTrans" presStyleLbl="sibTrans2D1" presStyleIdx="1" presStyleCnt="4" custLinFactNeighborX="8963" custLinFactNeighborY="4647"/>
      <dgm:spPr/>
    </dgm:pt>
    <dgm:pt modelId="{B0E716D1-5659-48CA-82A9-B95D348337B4}" type="pres">
      <dgm:prSet presAssocID="{96661455-4E3B-4CA4-AEBD-958BC7293CC3}" presName="node" presStyleLbl="node1" presStyleIdx="2" presStyleCnt="4" custScaleX="209930" custScaleY="110188" custRadScaleRad="102630" custRadScaleInc="-16620">
        <dgm:presLayoutVars>
          <dgm:bulletEnabled val="1"/>
        </dgm:presLayoutVars>
      </dgm:prSet>
      <dgm:spPr/>
    </dgm:pt>
    <dgm:pt modelId="{EC545E8B-18FA-49AC-98E3-6C24840E22A8}" type="pres">
      <dgm:prSet presAssocID="{96661455-4E3B-4CA4-AEBD-958BC7293CC3}" presName="dummy" presStyleCnt="0"/>
      <dgm:spPr/>
    </dgm:pt>
    <dgm:pt modelId="{34DACB8E-65F9-4D78-ADBB-9793501264BF}" type="pres">
      <dgm:prSet presAssocID="{C96DAFBB-09D6-4A98-85A7-080DC68F4403}" presName="sibTrans" presStyleLbl="sibTrans2D1" presStyleIdx="2" presStyleCnt="4" custScaleX="136550" custScaleY="129882" custLinFactNeighborX="15819" custLinFactNeighborY="-7706"/>
      <dgm:spPr/>
    </dgm:pt>
    <dgm:pt modelId="{DFDCAE71-CF19-4C99-B939-3CF604C34471}" type="pres">
      <dgm:prSet presAssocID="{1CA84C81-243E-426F-9D43-AFFDA99410E0}" presName="node" presStyleLbl="node1" presStyleIdx="3" presStyleCnt="4" custScaleX="202824" custScaleY="105186" custRadScaleRad="132436" custRadScaleInc="0">
        <dgm:presLayoutVars>
          <dgm:bulletEnabled val="1"/>
        </dgm:presLayoutVars>
      </dgm:prSet>
      <dgm:spPr/>
    </dgm:pt>
    <dgm:pt modelId="{19A3059D-A40E-4830-9321-30BA7414DC25}" type="pres">
      <dgm:prSet presAssocID="{1CA84C81-243E-426F-9D43-AFFDA99410E0}" presName="dummy" presStyleCnt="0"/>
      <dgm:spPr/>
    </dgm:pt>
    <dgm:pt modelId="{4BB2AE09-500C-42C5-BCAB-780EDEBDB393}" type="pres">
      <dgm:prSet presAssocID="{57DDB1DE-D36C-4E89-9C00-12B6CA327329}" presName="sibTrans" presStyleLbl="sibTrans2D1" presStyleIdx="3" presStyleCnt="4" custLinFactNeighborX="-2499" custLinFactNeighborY="224"/>
      <dgm:spPr/>
    </dgm:pt>
  </dgm:ptLst>
  <dgm:cxnLst>
    <dgm:cxn modelId="{DB533504-841D-43AD-875F-AD264A3B5AD1}" type="presOf" srcId="{96661455-4E3B-4CA4-AEBD-958BC7293CC3}" destId="{B0E716D1-5659-48CA-82A9-B95D348337B4}" srcOrd="0" destOrd="0" presId="urn:microsoft.com/office/officeart/2005/8/layout/radial6"/>
    <dgm:cxn modelId="{F500160E-3E53-4C14-B903-6E66C87ED86C}" srcId="{AC83DD6C-9161-441D-BC87-45C36AB69177}" destId="{8DF76762-C8C9-4E51-926B-6169E6A223A6}" srcOrd="1" destOrd="0" parTransId="{EE0D5D18-FF7A-49B2-AAE5-BD76B7653F76}" sibTransId="{88D572E2-423C-4C35-9CEF-1D59C66A7E0C}"/>
    <dgm:cxn modelId="{A182023D-3E8B-4CC1-BDDB-0926244413E8}" type="presOf" srcId="{5935FE4D-5E52-44EF-904D-6584A7BB9A90}" destId="{29F7600F-0405-4A5B-949B-9FD0DA1B5693}" srcOrd="0" destOrd="0" presId="urn:microsoft.com/office/officeart/2005/8/layout/radial6"/>
    <dgm:cxn modelId="{FE664842-7903-44CA-A3D1-69BA9F023326}" type="presOf" srcId="{1CA84C81-243E-426F-9D43-AFFDA99410E0}" destId="{DFDCAE71-CF19-4C99-B939-3CF604C34471}" srcOrd="0" destOrd="0" presId="urn:microsoft.com/office/officeart/2005/8/layout/radial6"/>
    <dgm:cxn modelId="{06248456-5ABF-4A05-9822-3A8E7F78817B}" srcId="{AC83DD6C-9161-441D-BC87-45C36AB69177}" destId="{1CA84C81-243E-426F-9D43-AFFDA99410E0}" srcOrd="3" destOrd="0" parTransId="{E398DD31-5576-42D8-BB5C-C5FF3364961B}" sibTransId="{57DDB1DE-D36C-4E89-9C00-12B6CA327329}"/>
    <dgm:cxn modelId="{D0955393-9006-4286-804D-F5C5DD73C54A}" srcId="{AC83DD6C-9161-441D-BC87-45C36AB69177}" destId="{E42F0067-0CBA-4818-9437-55B185DD846C}" srcOrd="0" destOrd="0" parTransId="{DC6A05D8-9CA5-457B-B19B-5005DDB82852}" sibTransId="{5935FE4D-5E52-44EF-904D-6584A7BB9A90}"/>
    <dgm:cxn modelId="{F91967A9-2BA2-4B87-8F75-7A2240ECAE9D}" type="presOf" srcId="{8DF76762-C8C9-4E51-926B-6169E6A223A6}" destId="{CFAEA1CE-3D76-4BBC-8D55-82881A9ADE48}" srcOrd="0" destOrd="0" presId="urn:microsoft.com/office/officeart/2005/8/layout/radial6"/>
    <dgm:cxn modelId="{F81CDEAF-C8C9-4167-A6CC-B85E4C05D7E9}" srcId="{AC83DD6C-9161-441D-BC87-45C36AB69177}" destId="{96661455-4E3B-4CA4-AEBD-958BC7293CC3}" srcOrd="2" destOrd="0" parTransId="{16002620-67FE-4E75-A2F6-27D41B9B6F92}" sibTransId="{C96DAFBB-09D6-4A98-85A7-080DC68F4403}"/>
    <dgm:cxn modelId="{854FE9BA-A2DC-4572-8BC4-89B143798FD9}" type="presOf" srcId="{57DDB1DE-D36C-4E89-9C00-12B6CA327329}" destId="{4BB2AE09-500C-42C5-BCAB-780EDEBDB393}" srcOrd="0" destOrd="0" presId="urn:microsoft.com/office/officeart/2005/8/layout/radial6"/>
    <dgm:cxn modelId="{7711BAC4-1A1F-46D0-9664-780E041B32C1}" type="presOf" srcId="{29211769-454D-4720-ADDB-B7593A8E8B60}" destId="{B547BA75-4F0C-4D87-B057-820B722CC2CB}" srcOrd="0" destOrd="0" presId="urn:microsoft.com/office/officeart/2005/8/layout/radial6"/>
    <dgm:cxn modelId="{2F14DCCE-3090-420E-A312-D51A9EAD63FB}" type="presOf" srcId="{E42F0067-0CBA-4818-9437-55B185DD846C}" destId="{168CDB11-7247-4F6A-B1F8-47EA2DF25F93}" srcOrd="0" destOrd="0" presId="urn:microsoft.com/office/officeart/2005/8/layout/radial6"/>
    <dgm:cxn modelId="{7E2A09DA-53AA-467A-9935-22F63402819A}" srcId="{29211769-454D-4720-ADDB-B7593A8E8B60}" destId="{AC83DD6C-9161-441D-BC87-45C36AB69177}" srcOrd="0" destOrd="0" parTransId="{BB56F813-84AD-495C-BDA0-08DE972AA213}" sibTransId="{069DE969-50F5-4C31-9C1D-CD1E7956B493}"/>
    <dgm:cxn modelId="{109A3DE0-941B-45DD-A15F-9909E7EB06C6}" type="presOf" srcId="{88D572E2-423C-4C35-9CEF-1D59C66A7E0C}" destId="{DD2DB75A-6E4F-4502-9447-B4305C00771D}" srcOrd="0" destOrd="0" presId="urn:microsoft.com/office/officeart/2005/8/layout/radial6"/>
    <dgm:cxn modelId="{DACF27FC-2624-4F17-96B2-823C8926447F}" type="presOf" srcId="{AC83DD6C-9161-441D-BC87-45C36AB69177}" destId="{51D021FE-725C-438F-A9E7-849646F50C8D}" srcOrd="0" destOrd="0" presId="urn:microsoft.com/office/officeart/2005/8/layout/radial6"/>
    <dgm:cxn modelId="{B0D493FD-3782-485F-A0D8-76AB2AA911FF}" type="presOf" srcId="{C96DAFBB-09D6-4A98-85A7-080DC68F4403}" destId="{34DACB8E-65F9-4D78-ADBB-9793501264BF}" srcOrd="0" destOrd="0" presId="urn:microsoft.com/office/officeart/2005/8/layout/radial6"/>
    <dgm:cxn modelId="{FB7AD66C-48B8-4EEB-8415-657A782FD0D6}" type="presParOf" srcId="{B547BA75-4F0C-4D87-B057-820B722CC2CB}" destId="{51D021FE-725C-438F-A9E7-849646F50C8D}" srcOrd="0" destOrd="0" presId="urn:microsoft.com/office/officeart/2005/8/layout/radial6"/>
    <dgm:cxn modelId="{972B16B0-D6DA-41C5-90A3-363D5DB6FD8B}" type="presParOf" srcId="{B547BA75-4F0C-4D87-B057-820B722CC2CB}" destId="{168CDB11-7247-4F6A-B1F8-47EA2DF25F93}" srcOrd="1" destOrd="0" presId="urn:microsoft.com/office/officeart/2005/8/layout/radial6"/>
    <dgm:cxn modelId="{A7AA9FEC-F102-41AD-B653-2BF9EFB213D0}" type="presParOf" srcId="{B547BA75-4F0C-4D87-B057-820B722CC2CB}" destId="{4B6E8A4C-49A7-4C5D-B99E-A2F425A6CF5B}" srcOrd="2" destOrd="0" presId="urn:microsoft.com/office/officeart/2005/8/layout/radial6"/>
    <dgm:cxn modelId="{3AB64FD7-62EA-43AC-9498-251D0F876696}" type="presParOf" srcId="{B547BA75-4F0C-4D87-B057-820B722CC2CB}" destId="{29F7600F-0405-4A5B-949B-9FD0DA1B5693}" srcOrd="3" destOrd="0" presId="urn:microsoft.com/office/officeart/2005/8/layout/radial6"/>
    <dgm:cxn modelId="{3B41D1BD-F576-41CB-A5DA-8B51A31AAAD5}" type="presParOf" srcId="{B547BA75-4F0C-4D87-B057-820B722CC2CB}" destId="{CFAEA1CE-3D76-4BBC-8D55-82881A9ADE48}" srcOrd="4" destOrd="0" presId="urn:microsoft.com/office/officeart/2005/8/layout/radial6"/>
    <dgm:cxn modelId="{CF50AD2D-2E58-4459-96EB-87824A2C0363}" type="presParOf" srcId="{B547BA75-4F0C-4D87-B057-820B722CC2CB}" destId="{755EE2A6-C5DF-478D-B6CB-4A8709C23A91}" srcOrd="5" destOrd="0" presId="urn:microsoft.com/office/officeart/2005/8/layout/radial6"/>
    <dgm:cxn modelId="{FB36CC27-1C9F-4AF9-82C8-C8086B7C940A}" type="presParOf" srcId="{B547BA75-4F0C-4D87-B057-820B722CC2CB}" destId="{DD2DB75A-6E4F-4502-9447-B4305C00771D}" srcOrd="6" destOrd="0" presId="urn:microsoft.com/office/officeart/2005/8/layout/radial6"/>
    <dgm:cxn modelId="{9C393C45-7F4C-489B-98C5-36043CA38579}" type="presParOf" srcId="{B547BA75-4F0C-4D87-B057-820B722CC2CB}" destId="{B0E716D1-5659-48CA-82A9-B95D348337B4}" srcOrd="7" destOrd="0" presId="urn:microsoft.com/office/officeart/2005/8/layout/radial6"/>
    <dgm:cxn modelId="{FBE2AFD5-87BE-45D3-8E5A-78D685F98A3F}" type="presParOf" srcId="{B547BA75-4F0C-4D87-B057-820B722CC2CB}" destId="{EC545E8B-18FA-49AC-98E3-6C24840E22A8}" srcOrd="8" destOrd="0" presId="urn:microsoft.com/office/officeart/2005/8/layout/radial6"/>
    <dgm:cxn modelId="{6E554F85-52A1-47D0-B048-65237C3D8DF7}" type="presParOf" srcId="{B547BA75-4F0C-4D87-B057-820B722CC2CB}" destId="{34DACB8E-65F9-4D78-ADBB-9793501264BF}" srcOrd="9" destOrd="0" presId="urn:microsoft.com/office/officeart/2005/8/layout/radial6"/>
    <dgm:cxn modelId="{7E165ED0-BB18-4367-A66F-64E2C91991FD}" type="presParOf" srcId="{B547BA75-4F0C-4D87-B057-820B722CC2CB}" destId="{DFDCAE71-CF19-4C99-B939-3CF604C34471}" srcOrd="10" destOrd="0" presId="urn:microsoft.com/office/officeart/2005/8/layout/radial6"/>
    <dgm:cxn modelId="{B0EBB883-2573-4580-9855-6A2AFBFBFCCE}" type="presParOf" srcId="{B547BA75-4F0C-4D87-B057-820B722CC2CB}" destId="{19A3059D-A40E-4830-9321-30BA7414DC25}" srcOrd="11" destOrd="0" presId="urn:microsoft.com/office/officeart/2005/8/layout/radial6"/>
    <dgm:cxn modelId="{00F85CCC-B823-4607-9F88-3D1F0171CECB}" type="presParOf" srcId="{B547BA75-4F0C-4D87-B057-820B722CC2CB}" destId="{4BB2AE09-500C-42C5-BCAB-780EDEBDB39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AE09-500C-42C5-BCAB-780EDEBDB393}">
      <dsp:nvSpPr>
        <dsp:cNvPr id="0" name=""/>
        <dsp:cNvSpPr/>
      </dsp:nvSpPr>
      <dsp:spPr>
        <a:xfrm>
          <a:off x="1865874" y="401879"/>
          <a:ext cx="3457204" cy="3457204"/>
        </a:xfrm>
        <a:prstGeom prst="blockArc">
          <a:avLst>
            <a:gd name="adj1" fmla="val 10520128"/>
            <a:gd name="adj2" fmla="val 17595983"/>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4DACB8E-65F9-4D78-ADBB-9793501264BF}">
      <dsp:nvSpPr>
        <dsp:cNvPr id="0" name=""/>
        <dsp:cNvSpPr/>
      </dsp:nvSpPr>
      <dsp:spPr>
        <a:xfrm>
          <a:off x="1865879" y="-97118"/>
          <a:ext cx="4720813" cy="4490286"/>
        </a:xfrm>
        <a:prstGeom prst="blockArc">
          <a:avLst>
            <a:gd name="adj1" fmla="val 3918453"/>
            <a:gd name="adj2" fmla="val 11114776"/>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D2DB75A-6E4F-4502-9447-B4305C00771D}">
      <dsp:nvSpPr>
        <dsp:cNvPr id="0" name=""/>
        <dsp:cNvSpPr/>
      </dsp:nvSpPr>
      <dsp:spPr>
        <a:xfrm>
          <a:off x="3434065" y="758270"/>
          <a:ext cx="3457204" cy="3457204"/>
        </a:xfrm>
        <a:prstGeom prst="blockArc">
          <a:avLst>
            <a:gd name="adj1" fmla="val 43156"/>
            <a:gd name="adj2" fmla="val 6365595"/>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9F7600F-0405-4A5B-949B-9FD0DA1B5693}">
      <dsp:nvSpPr>
        <dsp:cNvPr id="0" name=""/>
        <dsp:cNvSpPr/>
      </dsp:nvSpPr>
      <dsp:spPr>
        <a:xfrm>
          <a:off x="3291499" y="401870"/>
          <a:ext cx="3457204" cy="3457204"/>
        </a:xfrm>
        <a:prstGeom prst="blockArc">
          <a:avLst>
            <a:gd name="adj1" fmla="val 15138471"/>
            <a:gd name="adj2" fmla="val 341027"/>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1D021FE-725C-438F-A9E7-849646F50C8D}">
      <dsp:nvSpPr>
        <dsp:cNvPr id="0" name=""/>
        <dsp:cNvSpPr/>
      </dsp:nvSpPr>
      <dsp:spPr>
        <a:xfrm>
          <a:off x="3337077" y="1239300"/>
          <a:ext cx="2073130" cy="211349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0000"/>
              </a:solidFill>
            </a:rPr>
            <a:t>Kidney Failure</a:t>
          </a:r>
        </a:p>
      </dsp:txBody>
      <dsp:txXfrm>
        <a:off x="3640680" y="1548813"/>
        <a:ext cx="1465924" cy="1494464"/>
      </dsp:txXfrm>
    </dsp:sp>
    <dsp:sp modelId="{168CDB11-7247-4F6A-B1F8-47EA2DF25F93}">
      <dsp:nvSpPr>
        <dsp:cNvPr id="0" name=""/>
        <dsp:cNvSpPr/>
      </dsp:nvSpPr>
      <dsp:spPr>
        <a:xfrm>
          <a:off x="3124200" y="-66738"/>
          <a:ext cx="2447265" cy="127660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Medical </a:t>
          </a:r>
        </a:p>
        <a:p>
          <a:pPr marL="0" lvl="0" indent="0" algn="ctr" defTabSz="800100">
            <a:lnSpc>
              <a:spcPct val="90000"/>
            </a:lnSpc>
            <a:spcBef>
              <a:spcPct val="0"/>
            </a:spcBef>
            <a:spcAft>
              <a:spcPct val="35000"/>
            </a:spcAft>
            <a:buNone/>
          </a:pPr>
          <a:r>
            <a:rPr lang="en-US" sz="1800" b="1" kern="1200" dirty="0">
              <a:solidFill>
                <a:srgbClr val="000000"/>
              </a:solidFill>
            </a:rPr>
            <a:t>Management</a:t>
          </a:r>
        </a:p>
      </dsp:txBody>
      <dsp:txXfrm>
        <a:off x="3482594" y="120217"/>
        <a:ext cx="1730477" cy="902699"/>
      </dsp:txXfrm>
    </dsp:sp>
    <dsp:sp modelId="{CFAEA1CE-3D76-4BBC-8D55-82881A9ADE48}">
      <dsp:nvSpPr>
        <dsp:cNvPr id="0" name=""/>
        <dsp:cNvSpPr/>
      </dsp:nvSpPr>
      <dsp:spPr>
        <a:xfrm>
          <a:off x="5421015" y="1761275"/>
          <a:ext cx="2240262" cy="117227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Transplant </a:t>
          </a:r>
        </a:p>
      </dsp:txBody>
      <dsp:txXfrm>
        <a:off x="5749094" y="1932950"/>
        <a:ext cx="1584104" cy="828921"/>
      </dsp:txXfrm>
    </dsp:sp>
    <dsp:sp modelId="{B0E716D1-5659-48CA-82A9-B95D348337B4}">
      <dsp:nvSpPr>
        <dsp:cNvPr id="0" name=""/>
        <dsp:cNvSpPr/>
      </dsp:nvSpPr>
      <dsp:spPr>
        <a:xfrm>
          <a:off x="3214940" y="3334520"/>
          <a:ext cx="2339617" cy="1228017"/>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Peritoneal</a:t>
          </a:r>
        </a:p>
        <a:p>
          <a:pPr marL="0" lvl="0" indent="0" algn="ctr" defTabSz="800100">
            <a:lnSpc>
              <a:spcPct val="90000"/>
            </a:lnSpc>
            <a:spcBef>
              <a:spcPct val="0"/>
            </a:spcBef>
            <a:spcAft>
              <a:spcPct val="35000"/>
            </a:spcAft>
            <a:buNone/>
          </a:pPr>
          <a:r>
            <a:rPr lang="en-US" sz="1800" b="1" kern="1200" dirty="0">
              <a:solidFill>
                <a:srgbClr val="000000"/>
              </a:solidFill>
            </a:rPr>
            <a:t>Dialysis</a:t>
          </a:r>
        </a:p>
      </dsp:txBody>
      <dsp:txXfrm>
        <a:off x="3557569" y="3514359"/>
        <a:ext cx="1654359" cy="868339"/>
      </dsp:txXfrm>
    </dsp:sp>
    <dsp:sp modelId="{DFDCAE71-CF19-4C99-B939-3CF604C34471}">
      <dsp:nvSpPr>
        <dsp:cNvPr id="0" name=""/>
        <dsp:cNvSpPr/>
      </dsp:nvSpPr>
      <dsp:spPr>
        <a:xfrm>
          <a:off x="867771" y="1673911"/>
          <a:ext cx="2260423" cy="1172271"/>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Hemodialysis</a:t>
          </a:r>
        </a:p>
      </dsp:txBody>
      <dsp:txXfrm>
        <a:off x="1198802" y="1845586"/>
        <a:ext cx="1598361" cy="8289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9E508-4301-4A60-9EF3-400327326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DDEF1D29-32AF-482A-9A6C-6B8DCDFE43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DFD06-F9BB-4B9C-976A-01390DD6A1A9}" type="datetimeFigureOut">
              <a:rPr lang="en-US" smtClean="0">
                <a:latin typeface="Arial" panose="020B0604020202020204" pitchFamily="34" charset="0"/>
              </a:rPr>
              <a:t>3/9/2022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72B0904-8F1D-41E0-B62E-3510E0AB66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12FBEED-9894-468D-92D1-95E5250F6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C32F6-2F11-40F1-ADB6-62E066A6A1C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14956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44847AB-3B75-FF4A-B0A2-6BEB5C2F7506}" type="datetimeFigureOut">
              <a:rPr lang="en-US" smtClean="0"/>
              <a:pPr/>
              <a:t>3/9/2022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DB9A84A-733A-0C47-AC2B-F0C70F83A7E9}" type="slidenum">
              <a:rPr lang="en-US" smtClean="0"/>
              <a:pPr/>
              <a:t>‹#›</a:t>
            </a:fld>
            <a:endParaRPr lang="en-US" dirty="0"/>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an educational program created by the National Kidney Foundation Council of Advanced Practitioners (NKF-CAP), adapted from the NKF/RPA program “</a:t>
            </a:r>
            <a:r>
              <a:rPr lang="en-US" altLang="en-US" i="1" dirty="0"/>
              <a:t>Your Treatment, Your Choice</a:t>
            </a:r>
            <a:r>
              <a:rPr lang="en-US" altLang="en-US" dirty="0"/>
              <a:t>.”  It is for people with kidney disease who need treatment for kidney failure – and for their families. The program is presented at an 8</a:t>
            </a:r>
            <a:r>
              <a:rPr lang="en-US" altLang="en-US" baseline="30000" dirty="0"/>
              <a:t>th</a:t>
            </a:r>
            <a:r>
              <a:rPr lang="en-US" altLang="en-US" dirty="0"/>
              <a:t> grade level but feel free to embellish it with the suggested references if needed. </a:t>
            </a:r>
          </a:p>
          <a:p>
            <a:endParaRPr lang="en-US" altLang="en-US" dirty="0"/>
          </a:p>
          <a:p>
            <a:r>
              <a:rPr lang="en-US" altLang="en-US" dirty="0"/>
              <a:t>The educational slides set is abbreviated from its source material and divided into two parts: </a:t>
            </a:r>
            <a:r>
              <a:rPr lang="en-US" altLang="en-US" b="1" i="1" dirty="0"/>
              <a:t>Overview  of  Kidney Disease</a:t>
            </a:r>
            <a:r>
              <a:rPr lang="en-US" altLang="en-US" dirty="0"/>
              <a:t> and </a:t>
            </a:r>
            <a:r>
              <a:rPr lang="en-US" altLang="en-US" b="1" i="1" dirty="0"/>
              <a:t>Treatment Options</a:t>
            </a:r>
          </a:p>
          <a:p>
            <a:endParaRPr lang="en-US" altLang="en-US" b="1" i="1" dirty="0"/>
          </a:p>
          <a:p>
            <a:r>
              <a:rPr lang="en-US" altLang="en-US" b="1" dirty="0"/>
              <a:t>Part 2: Treatment Options</a:t>
            </a:r>
            <a:r>
              <a:rPr lang="en-US" altLang="en-US" dirty="0"/>
              <a:t> discusses the types of dialysis, transplantation,  and the option of medical management</a:t>
            </a:r>
          </a:p>
          <a:p>
            <a:endParaRPr lang="en-US" altLang="en-US" dirty="0"/>
          </a:p>
          <a:p>
            <a:r>
              <a:rPr lang="en-US" altLang="en-US" dirty="0"/>
              <a:t>The original legislation on Kidney Disease Education (KDE) classes is: </a:t>
            </a:r>
          </a:p>
          <a:p>
            <a:r>
              <a:rPr lang="en-US" altLang="en-US" dirty="0"/>
              <a:t>Federal Register. 2009;74(226):62003</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a:t>
            </a:fld>
            <a:endParaRPr lang="en-US" dirty="0"/>
          </a:p>
        </p:txBody>
      </p:sp>
    </p:spTree>
    <p:extLst>
      <p:ext uri="{BB962C8B-B14F-4D97-AF65-F5344CB8AC3E}">
        <p14:creationId xmlns:p14="http://schemas.microsoft.com/office/powerpoint/2010/main" val="42083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Mention home  hemodialysis as an option</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16</a:t>
            </a:fld>
            <a:endParaRPr lang="en-US" dirty="0"/>
          </a:p>
        </p:txBody>
      </p:sp>
    </p:spTree>
    <p:extLst>
      <p:ext uri="{BB962C8B-B14F-4D97-AF65-F5344CB8AC3E}">
        <p14:creationId xmlns:p14="http://schemas.microsoft.com/office/powerpoint/2010/main" val="152871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Please emphasize that cruises and camps may be costly</a:t>
            </a:r>
          </a:p>
          <a:p>
            <a:pPr eaLnBrk="1" hangingPunct="1"/>
            <a:endParaRPr lang="en-US" altLang="en-US" dirty="0"/>
          </a:p>
          <a:p>
            <a:pPr eaLnBrk="1" hangingPunct="1"/>
            <a:r>
              <a:rPr lang="en-US" altLang="en-US" dirty="0"/>
              <a:t>Travel to some locations may require cash payments for treatment</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17</a:t>
            </a:fld>
            <a:endParaRPr lang="en-US" dirty="0"/>
          </a:p>
        </p:txBody>
      </p:sp>
    </p:spTree>
    <p:extLst>
      <p:ext uri="{BB962C8B-B14F-4D97-AF65-F5344CB8AC3E}">
        <p14:creationId xmlns:p14="http://schemas.microsoft.com/office/powerpoint/2010/main" val="411068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Please refer to the NKF’s Big Ask, Big Give</a:t>
            </a: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23</a:t>
            </a:fld>
            <a:endParaRPr lang="en-US" dirty="0"/>
          </a:p>
        </p:txBody>
      </p:sp>
    </p:spTree>
    <p:extLst>
      <p:ext uri="{BB962C8B-B14F-4D97-AF65-F5344CB8AC3E}">
        <p14:creationId xmlns:p14="http://schemas.microsoft.com/office/powerpoint/2010/main" val="418623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233" indent="-216233">
              <a:lnSpc>
                <a:spcPct val="80000"/>
              </a:lnSpc>
            </a:pPr>
            <a:r>
              <a:rPr lang="en-US" altLang="en-US" sz="1200" dirty="0"/>
              <a:t>Research Finds Low Risk of Renal Failure for Kidney Donors</a:t>
            </a:r>
          </a:p>
          <a:p>
            <a:pPr marL="216233" indent="-216233">
              <a:lnSpc>
                <a:spcPct val="80000"/>
              </a:lnSpc>
            </a:pPr>
            <a:r>
              <a:rPr lang="en-US" altLang="en-US" sz="1200" dirty="0"/>
              <a:t>In the largest study ever conducted of kidney disease risk in living kidney donors, the lifetime rate of kidney failure in donors was 90 per 10,000 vs. 326 per 10,000 in the general population of non-donors. In individuals who were as healthy as donors but did not donate, the risk was only 14 per 10,000. After 15 years, the risk of kidney failure associated with donating a kidney was 51 per 10,000 in African American donors and 23 per 10,000 in white donors. The JAMA, 2014 study included information on 96,217 US kidney donors and 20,024 NHANES III participants.</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24</a:t>
            </a:fld>
            <a:endParaRPr lang="en-US" dirty="0"/>
          </a:p>
        </p:txBody>
      </p:sp>
    </p:spTree>
    <p:extLst>
      <p:ext uri="{BB962C8B-B14F-4D97-AF65-F5344CB8AC3E}">
        <p14:creationId xmlns:p14="http://schemas.microsoft.com/office/powerpoint/2010/main" val="175703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Suggestions of articles that may help you to discuss medical management: (add some new articles here)</a:t>
            </a:r>
          </a:p>
          <a:p>
            <a:pPr eaLnBrk="1" hangingPunct="1"/>
            <a:r>
              <a:rPr lang="en-US" altLang="en-US" dirty="0"/>
              <a:t>Alvin Moss</a:t>
            </a:r>
          </a:p>
          <a:p>
            <a:pPr eaLnBrk="1" hangingPunct="1"/>
            <a:r>
              <a:rPr lang="en-US" altLang="en-US" dirty="0"/>
              <a:t>Christine Corbett</a:t>
            </a:r>
          </a:p>
          <a:p>
            <a:pPr eaLnBrk="1" hangingPunct="1"/>
            <a:endParaRPr lang="en-US" altLang="en-US" dirty="0"/>
          </a:p>
          <a:p>
            <a:endParaRPr lang="en-US" altLang="en-US" dirty="0"/>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26</a:t>
            </a:fld>
            <a:endParaRPr lang="en-US" dirty="0"/>
          </a:p>
        </p:txBody>
      </p:sp>
    </p:spTree>
    <p:extLst>
      <p:ext uri="{BB962C8B-B14F-4D97-AF65-F5344CB8AC3E}">
        <p14:creationId xmlns:p14="http://schemas.microsoft.com/office/powerpoint/2010/main" val="406385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pPr eaLnBrk="1" hangingPunct="1"/>
            <a:r>
              <a:rPr lang="en-US" altLang="en-US" dirty="0"/>
              <a:t>We are referring medical management as no dialysis no transplant</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27</a:t>
            </a:fld>
            <a:endParaRPr lang="en-US" dirty="0"/>
          </a:p>
        </p:txBody>
      </p:sp>
    </p:spTree>
    <p:extLst>
      <p:ext uri="{BB962C8B-B14F-4D97-AF65-F5344CB8AC3E}">
        <p14:creationId xmlns:p14="http://schemas.microsoft.com/office/powerpoint/2010/main" val="104694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you need to explain to a patient or family, you can talk about how dying is pretty painless.  Review how the toxins build up in the body and the patient becomes more confused. How they slip into a coma and die.  A book that highlights how we never know when we are going to lose a patient is Art Buchwald’s ‘Too Soon to Die’ in which he talks about being told of his end stage kidney disease by the nephrologists at Georgetown University.  So, he checks into hospice and does interviews with NPR and the Washington Post to say goodbye.  However, he doesn’t die and after 6 months, he checks out of hospice.  He decides to go spend the summer at Martha’s Vineyard and write a book about dying.  He returns to DC after the summer and dies a year after he was told he had just weeks to live.  Thus, we never can really predict the future.  If one decides not to do dialysis, there are no food/water limits.  Most patients will die of either the toxins or the hyperkalemia.  Reassure them that when one stops dialysis, the average survival is 7-10 days but there have been patients who have lived up to a month.  </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28</a:t>
            </a:fld>
            <a:endParaRPr lang="en-US" dirty="0"/>
          </a:p>
        </p:txBody>
      </p:sp>
    </p:spTree>
    <p:extLst>
      <p:ext uri="{BB962C8B-B14F-4D97-AF65-F5344CB8AC3E}">
        <p14:creationId xmlns:p14="http://schemas.microsoft.com/office/powerpoint/2010/main" val="409426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Make sure you review that it is vitally important to choose your medical proxy carefully.  You </a:t>
            </a:r>
          </a:p>
          <a:p>
            <a:pPr eaLnBrk="1" hangingPunct="1"/>
            <a:r>
              <a:rPr lang="en-US" altLang="en-US" dirty="0"/>
              <a:t>need to make sure they understand exactly what you want and that they follow your wishes.  </a:t>
            </a:r>
          </a:p>
          <a:p>
            <a:pPr eaLnBrk="1" hangingPunct="1"/>
            <a:endParaRPr lang="en-US" altLang="en-US" dirty="0"/>
          </a:p>
          <a:p>
            <a:pPr eaLnBrk="1" hangingPunct="1"/>
            <a:r>
              <a:rPr lang="en-US" altLang="en-US" dirty="0"/>
              <a:t>It is important to consider this even when you are not sick</a:t>
            </a:r>
          </a:p>
        </p:txBody>
      </p:sp>
      <p:sp>
        <p:nvSpPr>
          <p:cNvPr id="4" name="Slide Number Placeholder 3"/>
          <p:cNvSpPr>
            <a:spLocks noGrp="1"/>
          </p:cNvSpPr>
          <p:nvPr>
            <p:ph type="sldNum" sz="quarter" idx="5"/>
          </p:nvPr>
        </p:nvSpPr>
        <p:spPr/>
        <p:txBody>
          <a:bodyPr/>
          <a:lstStyle/>
          <a:p>
            <a:fld id="{0DB9A84A-733A-0C47-AC2B-F0C70F83A7E9}" type="slidenum">
              <a:rPr lang="en-US" smtClean="0"/>
              <a:pPr/>
              <a:t>29</a:t>
            </a:fld>
            <a:endParaRPr lang="en-US" dirty="0"/>
          </a:p>
        </p:txBody>
      </p:sp>
    </p:spTree>
    <p:extLst>
      <p:ext uri="{BB962C8B-B14F-4D97-AF65-F5344CB8AC3E}">
        <p14:creationId xmlns:p14="http://schemas.microsoft.com/office/powerpoint/2010/main" val="268776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 </a:t>
            </a:r>
          </a:p>
          <a:p>
            <a:pPr eaLnBrk="1" hangingPunct="1"/>
            <a:r>
              <a:rPr lang="en-US" altLang="en-US" dirty="0"/>
              <a:t>Check other resources</a:t>
            </a:r>
          </a:p>
          <a:p>
            <a:pPr eaLnBrk="1" hangingPunct="1"/>
            <a:r>
              <a:rPr lang="en-US" altLang="en-US" dirty="0"/>
              <a:t>WJU direct link</a:t>
            </a: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30</a:t>
            </a:fld>
            <a:endParaRPr lang="en-US" dirty="0"/>
          </a:p>
        </p:txBody>
      </p:sp>
    </p:spTree>
    <p:extLst>
      <p:ext uri="{BB962C8B-B14F-4D97-AF65-F5344CB8AC3E}">
        <p14:creationId xmlns:p14="http://schemas.microsoft.com/office/powerpoint/2010/main" val="107784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Review that patients are presently in medical management.  Explain that many patients do many types of treatment in their lifetimes and all are the patient's choice.  Many options are available. </a:t>
            </a:r>
          </a:p>
          <a:p>
            <a:endParaRPr lang="en-US" altLang="en-US" dirty="0"/>
          </a:p>
          <a:p>
            <a:r>
              <a:rPr lang="en-US" altLang="en-US" dirty="0"/>
              <a:t>Explain that you are going to review the types of RX starting with dialysis…otherwise the 2</a:t>
            </a:r>
            <a:r>
              <a:rPr lang="en-US" altLang="en-US" baseline="30000" dirty="0"/>
              <a:t>nd</a:t>
            </a:r>
            <a:r>
              <a:rPr lang="en-US" altLang="en-US" dirty="0"/>
              <a:t> slide is a big jump.  We took out the transition slides so you need to do the transition orally</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a:t>
            </a:fld>
            <a:endParaRPr lang="en-US" dirty="0"/>
          </a:p>
        </p:txBody>
      </p:sp>
    </p:spTree>
    <p:extLst>
      <p:ext uri="{BB962C8B-B14F-4D97-AF65-F5344CB8AC3E}">
        <p14:creationId xmlns:p14="http://schemas.microsoft.com/office/powerpoint/2010/main" val="304218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a:t>The dialysis process can be compared to making tea:</a:t>
            </a:r>
          </a:p>
          <a:p>
            <a:pPr lvl="1" indent="-223838">
              <a:lnSpc>
                <a:spcPct val="90000"/>
              </a:lnSpc>
              <a:buFont typeface="+mj-lt"/>
              <a:buAutoNum type="arabicPeriod"/>
              <a:defRPr/>
            </a:pPr>
            <a:r>
              <a:rPr lang="en-US" altLang="en-US" dirty="0"/>
              <a:t>The coffee filter is: The blood vessels in the kidney or peritoneal membrane (like the healthy kidney)</a:t>
            </a:r>
          </a:p>
          <a:p>
            <a:pPr lvl="1" indent="-223838">
              <a:lnSpc>
                <a:spcPct val="90000"/>
              </a:lnSpc>
              <a:buFont typeface="+mj-lt"/>
              <a:buAutoNum type="arabicPeriod"/>
              <a:defRPr/>
            </a:pPr>
            <a:r>
              <a:rPr lang="en-US" altLang="en-US" dirty="0"/>
              <a:t>Coffee grounds: The blood flowing through the kidney (remember, blood contains cells, waste products, potassium, calcium, water, protein, etc.)</a:t>
            </a:r>
          </a:p>
          <a:p>
            <a:pPr lvl="1" indent="-223838">
              <a:lnSpc>
                <a:spcPct val="90000"/>
              </a:lnSpc>
              <a:buFont typeface="+mj-lt"/>
              <a:buAutoNum type="arabicPeriod"/>
              <a:defRPr/>
            </a:pPr>
            <a:r>
              <a:rPr lang="en-US" altLang="en-US" dirty="0"/>
              <a:t>Water : The special fluid that cleans the blood during dialysis.</a:t>
            </a:r>
          </a:p>
          <a:p>
            <a:pPr>
              <a:lnSpc>
                <a:spcPct val="90000"/>
              </a:lnSpc>
              <a:defRPr/>
            </a:pPr>
            <a:endParaRPr lang="en-US" altLang="en-US" dirty="0"/>
          </a:p>
          <a:p>
            <a:pPr>
              <a:lnSpc>
                <a:spcPct val="90000"/>
              </a:lnSpc>
              <a:defRPr/>
            </a:pPr>
            <a:r>
              <a:rPr lang="en-US" altLang="en-US" dirty="0"/>
              <a:t>Making Coffee and the Dialysis Process:</a:t>
            </a:r>
          </a:p>
          <a:p>
            <a:pPr>
              <a:lnSpc>
                <a:spcPct val="90000"/>
              </a:lnSpc>
              <a:defRPr/>
            </a:pPr>
            <a:r>
              <a:rPr lang="en-US" altLang="en-US" dirty="0"/>
              <a:t>When the hot water flows through the coffee grounds, the flavor and color of coffee passes through the filter and make coffee</a:t>
            </a:r>
          </a:p>
          <a:p>
            <a:pPr>
              <a:lnSpc>
                <a:spcPct val="90000"/>
              </a:lnSpc>
              <a:defRPr/>
            </a:pPr>
            <a:endParaRPr lang="en-US" altLang="en-US" dirty="0"/>
          </a:p>
          <a:p>
            <a:pPr>
              <a:lnSpc>
                <a:spcPct val="90000"/>
              </a:lnSpc>
              <a:defRPr/>
            </a:pPr>
            <a:r>
              <a:rPr lang="en-US" altLang="en-US" dirty="0"/>
              <a:t>The coffee grounds cannot pass through the holes in the filter. This is similar to the way the dialysis filter holds back some of the things in your blood, like red blood cells while allowing smaller waste products (BUN, creatinine) to pass through.</a:t>
            </a:r>
          </a:p>
          <a:p>
            <a:pPr>
              <a:lnSpc>
                <a:spcPct val="90000"/>
              </a:lnSpc>
              <a:defRPr/>
            </a:pPr>
            <a:endParaRPr lang="en-US" altLang="en-US" dirty="0"/>
          </a:p>
          <a:p>
            <a:pPr>
              <a:lnSpc>
                <a:spcPct val="90000"/>
              </a:lnSpc>
              <a:defRPr/>
            </a:pPr>
            <a:r>
              <a:rPr lang="en-US" altLang="en-US" dirty="0"/>
              <a:t>Before dialysis: blood has a higher concentration of waste products.</a:t>
            </a:r>
          </a:p>
          <a:p>
            <a:pPr>
              <a:lnSpc>
                <a:spcPct val="90000"/>
              </a:lnSpc>
              <a:defRPr/>
            </a:pPr>
            <a:r>
              <a:rPr lang="en-US" altLang="en-US" dirty="0"/>
              <a:t>During dialysis: the fluid and waste products are removed from the blood.</a:t>
            </a:r>
          </a:p>
          <a:p>
            <a:pPr>
              <a:lnSpc>
                <a:spcPct val="90000"/>
              </a:lnSpc>
              <a:defRPr/>
            </a:pPr>
            <a:r>
              <a:rPr lang="en-US" altLang="en-US" dirty="0"/>
              <a:t>After dialysis: the blood has a lower concentration of waste products.</a:t>
            </a:r>
          </a:p>
          <a:p>
            <a:pPr marL="216233" indent="-216233">
              <a:lnSpc>
                <a:spcPct val="90000"/>
              </a:lnSpc>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4</a:t>
            </a:fld>
            <a:endParaRPr lang="en-US" dirty="0"/>
          </a:p>
        </p:txBody>
      </p:sp>
    </p:spTree>
    <p:extLst>
      <p:ext uri="{BB962C8B-B14F-4D97-AF65-F5344CB8AC3E}">
        <p14:creationId xmlns:p14="http://schemas.microsoft.com/office/powerpoint/2010/main" val="25745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 have any queries</a:t>
            </a:r>
            <a:r>
              <a:rPr lang="en-US" altLang="en-US" baseline="0" dirty="0"/>
              <a:t> from patients or their families you cannot answer, the International Society of Peritoneal Dialysis (http://</a:t>
            </a:r>
            <a:r>
              <a:rPr lang="en-US" altLang="en-US" baseline="0" dirty="0" err="1"/>
              <a:t>ispd.org</a:t>
            </a:r>
            <a:r>
              <a:rPr lang="en-US" altLang="en-US" baseline="0" dirty="0"/>
              <a:t>/) link is a great resource.  Use it freely and give it out to anyone who wishes it!  All the information on the website is peer reviewed, expert opinion, and you can feel confident that accurate information is shared</a:t>
            </a: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6</a:t>
            </a:fld>
            <a:endParaRPr lang="en-US" dirty="0"/>
          </a:p>
        </p:txBody>
      </p:sp>
    </p:spTree>
    <p:extLst>
      <p:ext uri="{BB962C8B-B14F-4D97-AF65-F5344CB8AC3E}">
        <p14:creationId xmlns:p14="http://schemas.microsoft.com/office/powerpoint/2010/main" val="211587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Add explanation of what a peritoneal cavity and lining is</a:t>
            </a:r>
          </a:p>
          <a:p>
            <a:pPr eaLnBrk="1" hangingPunct="1"/>
            <a:endParaRPr lang="en-US" altLang="en-US" dirty="0"/>
          </a:p>
          <a:p>
            <a:pPr eaLnBrk="1" hangingPunct="1"/>
            <a:r>
              <a:rPr lang="en-US" altLang="en-US" dirty="0"/>
              <a:t>While we know that you will need to drain before you fill, trials of this slide with actual patients showed that they were confused by the correct sequence (drain, fill, dwell). So, we used the more common fill/dwell/drain version and count on our practitioners to explain the difference!</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7</a:t>
            </a:fld>
            <a:endParaRPr lang="en-US" dirty="0"/>
          </a:p>
        </p:txBody>
      </p:sp>
    </p:spTree>
    <p:extLst>
      <p:ext uri="{BB962C8B-B14F-4D97-AF65-F5344CB8AC3E}">
        <p14:creationId xmlns:p14="http://schemas.microsoft.com/office/powerpoint/2010/main" val="28589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4 hours/RX comes from DOPPs data although standards are different in different areas of the country.  We used the US standard for the slides. </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12</a:t>
            </a:fld>
            <a:endParaRPr lang="en-US" dirty="0"/>
          </a:p>
        </p:txBody>
      </p:sp>
    </p:spTree>
    <p:extLst>
      <p:ext uri="{BB962C8B-B14F-4D97-AF65-F5344CB8AC3E}">
        <p14:creationId xmlns:p14="http://schemas.microsoft.com/office/powerpoint/2010/main" val="137306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13</a:t>
            </a:fld>
            <a:endParaRPr lang="en-US" dirty="0"/>
          </a:p>
        </p:txBody>
      </p:sp>
    </p:spTree>
    <p:extLst>
      <p:ext uri="{BB962C8B-B14F-4D97-AF65-F5344CB8AC3E}">
        <p14:creationId xmlns:p14="http://schemas.microsoft.com/office/powerpoint/2010/main" val="129100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a:t>
            </a:r>
            <a:r>
              <a:rPr lang="en-US" altLang="en-US" baseline="0" dirty="0"/>
              <a:t> had a discussion about adding the need for vessel mapping via ultrasound to this slide.  However, it is not standard in all areas of the country even though the Fistula First (http://</a:t>
            </a:r>
            <a:r>
              <a:rPr lang="en-US" altLang="en-US" baseline="0" dirty="0" err="1"/>
              <a:t>esrdncc.org</a:t>
            </a:r>
            <a:r>
              <a:rPr lang="en-US" altLang="en-US" baseline="0" dirty="0"/>
              <a:t>/</a:t>
            </a:r>
            <a:r>
              <a:rPr lang="en-US" altLang="en-US" baseline="0" dirty="0" err="1"/>
              <a:t>ffcl</a:t>
            </a:r>
            <a:r>
              <a:rPr lang="en-US" altLang="en-US" baseline="0" dirty="0"/>
              <a:t>/) group encourages use of vessel mapping.  You can refer to the website if you have any questions regarding access or share the website.  It has a large number of great tools for patients.</a:t>
            </a:r>
            <a:endParaRPr lang="en-US" altLang="en-US" dirty="0"/>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14</a:t>
            </a:fld>
            <a:endParaRPr lang="en-US" dirty="0"/>
          </a:p>
        </p:txBody>
      </p:sp>
    </p:spTree>
    <p:extLst>
      <p:ext uri="{BB962C8B-B14F-4D97-AF65-F5344CB8AC3E}">
        <p14:creationId xmlns:p14="http://schemas.microsoft.com/office/powerpoint/2010/main" val="209703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catheter tip is in the right atrium although it does not quite look like that on this sketch!</a:t>
            </a:r>
          </a:p>
          <a:p>
            <a:pPr eaLnBrk="1" hangingPunct="1"/>
            <a:endParaRPr lang="en-US" altLang="en-US" dirty="0"/>
          </a:p>
          <a:p>
            <a:r>
              <a:rPr lang="en-US" altLang="en-US" dirty="0"/>
              <a:t>A graft</a:t>
            </a:r>
            <a:r>
              <a:rPr lang="en-US" altLang="en-US" b="1" dirty="0"/>
              <a:t> </a:t>
            </a:r>
            <a:r>
              <a:rPr lang="en-US" altLang="en-US" dirty="0"/>
              <a:t>connects an artery and nearby vein with a piece of man-made vein. After a fistula, it is the next preferred choice of access. A catheter reaches the bloodstream with a plastic tube placed into a large vein in your neck or chest. A catheter can have many problems compared with a fistula. However, for some people in whom a fistula or graft is not possible, a catheter could be a good access option. HD can work well with a catheter. </a:t>
            </a:r>
          </a:p>
          <a:p>
            <a:endParaRPr lang="en-US" altLang="en-US" dirty="0"/>
          </a:p>
          <a:p>
            <a:r>
              <a:rPr lang="en-US" altLang="en-US" b="1" dirty="0"/>
              <a:t>You may want to emphasize once again here that catheters are temporary access and should not be considered unless other methods have failed.</a:t>
            </a:r>
          </a:p>
          <a:p>
            <a:pPr>
              <a:lnSpc>
                <a:spcPct val="80000"/>
              </a:lnSpc>
            </a:pPr>
            <a:endParaRPr lang="en-US" altLang="en-US" dirty="0"/>
          </a:p>
          <a:p>
            <a:pPr>
              <a:lnSpc>
                <a:spcPct val="80000"/>
              </a:lnSpc>
            </a:pPr>
            <a:r>
              <a:rPr lang="en-US" altLang="en-US" b="1" dirty="0"/>
              <a:t>You may wish to explain that patients with catheters have 40-70% higher mortality. You may also wish to go into more detailed explanation of how infection gets in, etc. or mention that many patients who choose PD will also have a fistula placed as a backup.</a:t>
            </a:r>
          </a:p>
          <a:p>
            <a:pPr>
              <a:lnSpc>
                <a:spcPct val="80000"/>
              </a:lnSpc>
            </a:pPr>
            <a:endParaRPr lang="en-US" altLang="en-US" sz="1100" b="1" dirty="0"/>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15</a:t>
            </a:fld>
            <a:endParaRPr lang="en-US" dirty="0"/>
          </a:p>
        </p:txBody>
      </p:sp>
    </p:spTree>
    <p:extLst>
      <p:ext uri="{BB962C8B-B14F-4D97-AF65-F5344CB8AC3E}">
        <p14:creationId xmlns:p14="http://schemas.microsoft.com/office/powerpoint/2010/main" val="425283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9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12D-A081-1C4A-9D64-C6A9AC3AD3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C4350C2-443A-7840-B8DB-CF543535E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47DBBA-7954-D540-92A7-73F26A26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47C123-B581-B446-B7A7-790B5058DE28}"/>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6" name="Footer Placeholder 5">
            <a:extLst>
              <a:ext uri="{FF2B5EF4-FFF2-40B4-BE49-F238E27FC236}">
                <a16:creationId xmlns:a16="http://schemas.microsoft.com/office/drawing/2014/main" id="{EA8C9022-8664-884A-AF42-56E82EE9F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F8314-1EAE-A345-A2DD-2375DD235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5142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90B7-97BC-2449-9082-15F2E961D0C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DABF6B0-8436-E240-AA21-A24B947DB06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E36D4B-28EC-9542-BBB3-9F1FDF1F592E}"/>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5" name="Footer Placeholder 4">
            <a:extLst>
              <a:ext uri="{FF2B5EF4-FFF2-40B4-BE49-F238E27FC236}">
                <a16:creationId xmlns:a16="http://schemas.microsoft.com/office/drawing/2014/main" id="{6FCF4F37-DFD8-DE48-8867-5D077FC8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28DF5-1766-F44C-BFCD-CDE486A1D8CE}"/>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6586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C7CA4-9402-8D43-BD3F-57D4C5FA4FBC}"/>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316CE85-AC77-2248-A505-F9662DA9C1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49C768-E1F4-7440-A6DE-D44DB62F2FD2}"/>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5" name="Footer Placeholder 4">
            <a:extLst>
              <a:ext uri="{FF2B5EF4-FFF2-40B4-BE49-F238E27FC236}">
                <a16:creationId xmlns:a16="http://schemas.microsoft.com/office/drawing/2014/main" id="{143A86BE-9BC5-534C-AB24-857884C5D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F1176-E08F-C843-B1E5-E18AF1D0D1E4}"/>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2611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DCB3-3E39-F441-BD7A-10514265F79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4381371-62F3-314F-AB00-4DD5D2764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58EDCC3-02A4-2D41-A9A2-074EEB730DA8}"/>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5" name="Footer Placeholder 4">
            <a:extLst>
              <a:ext uri="{FF2B5EF4-FFF2-40B4-BE49-F238E27FC236}">
                <a16:creationId xmlns:a16="http://schemas.microsoft.com/office/drawing/2014/main" id="{353AA8D7-D092-C349-A462-7A6ABE7DC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97318-1A39-ED4E-A666-603E636E54A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3179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237-4FD7-6A44-BE34-B426E4C4B71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B2B51B1-E66F-A745-AC4F-DD11B94B7B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BC39F9-B82B-AB4B-BD75-CCE7F50FDCA2}"/>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5" name="Footer Placeholder 4">
            <a:extLst>
              <a:ext uri="{FF2B5EF4-FFF2-40B4-BE49-F238E27FC236}">
                <a16:creationId xmlns:a16="http://schemas.microsoft.com/office/drawing/2014/main" id="{2C912E99-0D99-BB44-B247-FFDF13E5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F3F2E-3611-CD49-883B-F05CB2C6D03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8115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D8C-2B2E-A249-9899-0237FC3AE96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6752466-E48E-0B4C-866D-1CB9C1903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C9FE6B9-D52F-834E-A881-AA89D1136F5D}"/>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5" name="Footer Placeholder 4">
            <a:extLst>
              <a:ext uri="{FF2B5EF4-FFF2-40B4-BE49-F238E27FC236}">
                <a16:creationId xmlns:a16="http://schemas.microsoft.com/office/drawing/2014/main" id="{3DBFD822-9E53-0D44-86FC-D50B205FA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975C-CD00-3746-AFF9-36A71DCEDB1B}"/>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453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58C5-17C1-204A-BD8E-214BD6E936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BED0FC-8791-534B-8D78-72761BB6FAB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A66A46-B689-8E45-BF31-30DCF2707CE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5A7B140-4146-0446-945A-794975526B40}"/>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6" name="Footer Placeholder 5">
            <a:extLst>
              <a:ext uri="{FF2B5EF4-FFF2-40B4-BE49-F238E27FC236}">
                <a16:creationId xmlns:a16="http://schemas.microsoft.com/office/drawing/2014/main" id="{BA53126D-C82A-404E-A3E6-AF616FB5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0924-44E6-EA47-9447-044AD2B0E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2095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EA9-4CED-E54A-84E6-F1B2ADF82BE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4280664-4A8D-7C4B-B10B-272FC05E3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C5F3F7-5991-5744-B135-54D0E959B12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A617B9A-950B-9546-898B-FEB193F42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6A9804C-A1F1-3F4E-AC52-121D328AC0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0B151D-FF21-0B44-A001-65863DB1A6D6}"/>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8" name="Footer Placeholder 7">
            <a:extLst>
              <a:ext uri="{FF2B5EF4-FFF2-40B4-BE49-F238E27FC236}">
                <a16:creationId xmlns:a16="http://schemas.microsoft.com/office/drawing/2014/main" id="{5EB56399-78B8-DB48-8065-4F59178AB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4AA7D-FF95-D444-AD67-F67FF9741A6D}"/>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630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2206-30E6-6A47-83CB-1A71B86037C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C2EF7B4-5BB1-9346-BA70-42C328C1DDD4}"/>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4" name="Footer Placeholder 3">
            <a:extLst>
              <a:ext uri="{FF2B5EF4-FFF2-40B4-BE49-F238E27FC236}">
                <a16:creationId xmlns:a16="http://schemas.microsoft.com/office/drawing/2014/main" id="{854A2EAC-BAB8-7540-ACBB-63FD37E63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ADBEE-0BB6-9F48-A4D8-F26B3C6B600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0789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F23D6-CF48-5445-B71E-14375219A7ED}"/>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3" name="Footer Placeholder 2">
            <a:extLst>
              <a:ext uri="{FF2B5EF4-FFF2-40B4-BE49-F238E27FC236}">
                <a16:creationId xmlns:a16="http://schemas.microsoft.com/office/drawing/2014/main" id="{D6EAA6A2-FC3C-3C4B-9939-4CE4B27FF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90652-6C59-7C4E-9AE7-8FA5435ED96A}"/>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771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39DA-40A2-9A4D-B71E-980FF065720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E00DC6B-648F-5045-9844-41EC36430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A758CA-810A-D44A-943B-741DBB3D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8399A92-3C92-794A-B83B-04E6C4336B81}"/>
              </a:ext>
            </a:extLst>
          </p:cNvPr>
          <p:cNvSpPr>
            <a:spLocks noGrp="1"/>
          </p:cNvSpPr>
          <p:nvPr>
            <p:ph type="dt" sz="half" idx="10"/>
          </p:nvPr>
        </p:nvSpPr>
        <p:spPr/>
        <p:txBody>
          <a:bodyPr/>
          <a:lstStyle/>
          <a:p>
            <a:fld id="{FF491EFC-8B24-9245-8538-9E095F60CDC9}" type="datetimeFigureOut">
              <a:rPr lang="en-US" smtClean="0"/>
              <a:t>3/9/2022</a:t>
            </a:fld>
            <a:endParaRPr lang="en-US"/>
          </a:p>
        </p:txBody>
      </p:sp>
      <p:sp>
        <p:nvSpPr>
          <p:cNvPr id="6" name="Footer Placeholder 5">
            <a:extLst>
              <a:ext uri="{FF2B5EF4-FFF2-40B4-BE49-F238E27FC236}">
                <a16:creationId xmlns:a16="http://schemas.microsoft.com/office/drawing/2014/main" id="{B011C0BA-7211-784D-B6DC-CE9477EA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AE25-0F04-274A-96EC-15857605491C}"/>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923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27301"/>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200" kern="1200">
          <a:solidFill>
            <a:schemeClr val="tx1"/>
          </a:solidFill>
          <a:latin typeface="Arial" panose="020B05030302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pos="1128">
          <p15:clr>
            <a:srgbClr val="F26B43"/>
          </p15:clr>
        </p15:guide>
        <p15:guide id="6" pos="6552">
          <p15:clr>
            <a:srgbClr val="F26B43"/>
          </p15:clr>
        </p15:guide>
        <p15:guide id="7" orient="horz" pos="480">
          <p15:clr>
            <a:srgbClr val="F26B43"/>
          </p15:clr>
        </p15:guide>
        <p15:guide id="8"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icon, rectangle&#10;&#10;Description automatically generated">
            <a:extLst>
              <a:ext uri="{FF2B5EF4-FFF2-40B4-BE49-F238E27FC236}">
                <a16:creationId xmlns:a16="http://schemas.microsoft.com/office/drawing/2014/main" id="{CBE3D0A5-9377-1947-A883-1868BF1AE8C8}"/>
              </a:ext>
            </a:extLst>
          </p:cNvPr>
          <p:cNvPicPr>
            <a:picLocks noChangeAspect="1"/>
          </p:cNvPicPr>
          <p:nvPr userDrawn="1"/>
        </p:nvPicPr>
        <p:blipFill rotWithShape="1">
          <a:blip r:embed="rId13"/>
          <a:srcRect l="4022" t="-1" b="47668"/>
          <a:stretch/>
        </p:blipFill>
        <p:spPr>
          <a:xfrm rot="21347814">
            <a:off x="4601653" y="5975587"/>
            <a:ext cx="7684868" cy="1512299"/>
          </a:xfrm>
          <a:prstGeom prst="rect">
            <a:avLst/>
          </a:prstGeom>
        </p:spPr>
      </p:pic>
      <p:sp>
        <p:nvSpPr>
          <p:cNvPr id="2" name="Title Placeholder 1">
            <a:extLst>
              <a:ext uri="{FF2B5EF4-FFF2-40B4-BE49-F238E27FC236}">
                <a16:creationId xmlns:a16="http://schemas.microsoft.com/office/drawing/2014/main" id="{C69B2E5E-5C88-0848-9C57-C70165E6C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39974B-BE74-2D4A-A57A-CAD73F5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7D0555-8249-D54E-8720-E59B89967311}"/>
              </a:ext>
            </a:extLst>
          </p:cNvPr>
          <p:cNvSpPr>
            <a:spLocks noGrp="1"/>
          </p:cNvSpPr>
          <p:nvPr>
            <p:ph type="dt" sz="half" idx="2"/>
          </p:nvPr>
        </p:nvSpPr>
        <p:spPr>
          <a:xfrm>
            <a:off x="2754086" y="6356350"/>
            <a:ext cx="770164"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FF491EFC-8B24-9245-8538-9E095F60CDC9}" type="datetimeFigureOut">
              <a:rPr lang="en-US" smtClean="0"/>
              <a:pPr/>
              <a:t>3/9/2022</a:t>
            </a:fld>
            <a:endParaRPr lang="en-US" dirty="0"/>
          </a:p>
        </p:txBody>
      </p:sp>
      <p:sp>
        <p:nvSpPr>
          <p:cNvPr id="5" name="Footer Placeholder 4">
            <a:extLst>
              <a:ext uri="{FF2B5EF4-FFF2-40B4-BE49-F238E27FC236}">
                <a16:creationId xmlns:a16="http://schemas.microsoft.com/office/drawing/2014/main" id="{3A287515-F042-8546-9423-811E12487831}"/>
              </a:ext>
            </a:extLst>
          </p:cNvPr>
          <p:cNvSpPr>
            <a:spLocks noGrp="1"/>
          </p:cNvSpPr>
          <p:nvPr>
            <p:ph type="ftr" sz="quarter" idx="3"/>
          </p:nvPr>
        </p:nvSpPr>
        <p:spPr>
          <a:xfrm>
            <a:off x="3932018"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EA1DAED-7FFE-2743-B9F9-87ECB19FF573}"/>
              </a:ext>
            </a:extLst>
          </p:cNvPr>
          <p:cNvSpPr>
            <a:spLocks noGrp="1"/>
          </p:cNvSpPr>
          <p:nvPr>
            <p:ph type="sldNum" sz="quarter" idx="4"/>
          </p:nvPr>
        </p:nvSpPr>
        <p:spPr>
          <a:xfrm>
            <a:off x="10689770" y="6356350"/>
            <a:ext cx="664029"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7531EF-5BB4-C447-A63F-82C13D9301E6}" type="slidenum">
              <a:rPr lang="en-US" smtClean="0"/>
              <a:pPr/>
              <a:t>‹#›</a:t>
            </a:fld>
            <a:endParaRPr lang="en-US" dirty="0"/>
          </a:p>
        </p:txBody>
      </p:sp>
      <p:sp>
        <p:nvSpPr>
          <p:cNvPr id="8" name="Rectangle 7">
            <a:extLst>
              <a:ext uri="{FF2B5EF4-FFF2-40B4-BE49-F238E27FC236}">
                <a16:creationId xmlns:a16="http://schemas.microsoft.com/office/drawing/2014/main" id="{6261F76D-8962-7743-B5C0-11FA7098832F}"/>
              </a:ext>
            </a:extLst>
          </p:cNvPr>
          <p:cNvSpPr/>
          <p:nvPr userDrawn="1"/>
        </p:nvSpPr>
        <p:spPr bwMode="auto">
          <a:xfrm>
            <a:off x="0" y="0"/>
            <a:ext cx="12192000" cy="315686"/>
          </a:xfrm>
          <a:prstGeom prst="rect">
            <a:avLst/>
          </a:prstGeom>
          <a:solidFill>
            <a:schemeClr val="accent3">
              <a:lumMod val="60000"/>
              <a:lumOff val="40000"/>
            </a:schemeClr>
          </a:solidFill>
          <a:ln>
            <a:noFill/>
          </a:ln>
        </p:spPr>
        <p:txBody>
          <a:bodyPr lIns="0" tIns="0" rIns="0" bIns="0" rtlCol="0" anchor="ctr"/>
          <a:lstStyle/>
          <a:p>
            <a:pPr algn="ctr"/>
            <a:endParaRPr lang="en-US"/>
          </a:p>
        </p:txBody>
      </p:sp>
      <p:pic>
        <p:nvPicPr>
          <p:cNvPr id="11" name="Picture 10" descr="A picture containing logo&#10;&#10;Description automatically generated">
            <a:extLst>
              <a:ext uri="{FF2B5EF4-FFF2-40B4-BE49-F238E27FC236}">
                <a16:creationId xmlns:a16="http://schemas.microsoft.com/office/drawing/2014/main" id="{CF6A2794-2054-4822-9899-C2917716B467}"/>
              </a:ext>
            </a:extLst>
          </p:cNvPr>
          <p:cNvPicPr>
            <a:picLocks noChangeAspect="1"/>
          </p:cNvPicPr>
          <p:nvPr userDrawn="1"/>
        </p:nvPicPr>
        <p:blipFill>
          <a:blip r:embed="rId14"/>
          <a:stretch>
            <a:fillRect/>
          </a:stretch>
        </p:blipFill>
        <p:spPr>
          <a:xfrm>
            <a:off x="8525107" y="4954622"/>
            <a:ext cx="3032577" cy="2122804"/>
          </a:xfrm>
          <a:prstGeom prst="rect">
            <a:avLst/>
          </a:prstGeom>
        </p:spPr>
      </p:pic>
    </p:spTree>
    <p:extLst>
      <p:ext uri="{BB962C8B-B14F-4D97-AF65-F5344CB8AC3E}">
        <p14:creationId xmlns:p14="http://schemas.microsoft.com/office/powerpoint/2010/main" val="20498701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abanet.org/agi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A770D4-AECF-4BAA-95AE-4AD5429FF9C1}"/>
              </a:ext>
            </a:extLst>
          </p:cNvPr>
          <p:cNvCxnSpPr>
            <a:cxnSpLocks/>
          </p:cNvCxnSpPr>
          <p:nvPr/>
        </p:nvCxnSpPr>
        <p:spPr>
          <a:xfrm>
            <a:off x="968768" y="2982451"/>
            <a:ext cx="10380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9BC8C5-BCD6-4E88-970A-52323F45649F}"/>
              </a:ext>
            </a:extLst>
          </p:cNvPr>
          <p:cNvSpPr txBox="1"/>
          <p:nvPr/>
        </p:nvSpPr>
        <p:spPr>
          <a:xfrm>
            <a:off x="4823592" y="3237739"/>
            <a:ext cx="6238856" cy="2981878"/>
          </a:xfrm>
          <a:prstGeom prst="rect">
            <a:avLst/>
          </a:prstGeom>
          <a:noFill/>
        </p:spPr>
        <p:txBody>
          <a:bodyPr wrap="square" lIns="0" tIns="0" rIns="0" bIns="0" rtlCol="0">
            <a:noAutofit/>
          </a:bodyPr>
          <a:lstStyle/>
          <a:p>
            <a:r>
              <a:rPr lang="en-US" sz="1100" dirty="0"/>
              <a:t>Kidney Disease Education</a:t>
            </a:r>
            <a:br>
              <a:rPr lang="en-US" sz="1000" dirty="0"/>
            </a:br>
            <a:endParaRPr lang="en-US" sz="1000" dirty="0"/>
          </a:p>
          <a:p>
            <a:endParaRPr lang="en-US" sz="1000" dirty="0">
              <a:solidFill>
                <a:schemeClr val="bg1"/>
              </a:solidFill>
            </a:endParaRPr>
          </a:p>
          <a:p>
            <a:r>
              <a:rPr lang="en-US" sz="3600" dirty="0">
                <a:solidFill>
                  <a:schemeClr val="bg1"/>
                </a:solidFill>
              </a:rPr>
              <a:t>Kidney Disease Education</a:t>
            </a:r>
          </a:p>
          <a:p>
            <a:r>
              <a:rPr lang="en-US" sz="2800" dirty="0">
                <a:solidFill>
                  <a:schemeClr val="bg1"/>
                </a:solidFill>
              </a:rPr>
              <a:t>Part 2: Treatment Options</a:t>
            </a:r>
          </a:p>
          <a:p>
            <a:endParaRPr lang="en-US" sz="2800" dirty="0">
              <a:solidFill>
                <a:schemeClr val="bg1"/>
              </a:solidFill>
            </a:endParaRPr>
          </a:p>
        </p:txBody>
      </p:sp>
      <p:sp>
        <p:nvSpPr>
          <p:cNvPr id="14" name="TextBox 13">
            <a:extLst>
              <a:ext uri="{FF2B5EF4-FFF2-40B4-BE49-F238E27FC236}">
                <a16:creationId xmlns:a16="http://schemas.microsoft.com/office/drawing/2014/main" id="{425C9A8F-68B7-384D-8970-E65035C63FE2}"/>
              </a:ext>
            </a:extLst>
          </p:cNvPr>
          <p:cNvSpPr txBox="1"/>
          <p:nvPr/>
        </p:nvSpPr>
        <p:spPr>
          <a:xfrm>
            <a:off x="4698086" y="440961"/>
            <a:ext cx="5808550" cy="1879379"/>
          </a:xfrm>
          <a:prstGeom prst="rect">
            <a:avLst/>
          </a:prstGeom>
          <a:noFill/>
        </p:spPr>
        <p:txBody>
          <a:bodyPr wrap="none" lIns="0" tIns="0" rIns="0" bIns="0" rtlCol="0" anchor="b" anchorCtr="0">
            <a:normAutofit/>
          </a:bodyPr>
          <a:lstStyle/>
          <a:p>
            <a:r>
              <a:rPr lang="en-US" sz="5000" b="1" dirty="0">
                <a:solidFill>
                  <a:schemeClr val="bg1"/>
                </a:solidFill>
                <a:latin typeface="Arial" panose="020B0604020202020204" pitchFamily="34" charset="0"/>
                <a:ea typeface="Titillium Light" charset="0"/>
                <a:cs typeface="Titillium Light" charset="0"/>
              </a:rPr>
              <a:t>Council of Advanced </a:t>
            </a:r>
          </a:p>
          <a:p>
            <a:r>
              <a:rPr lang="en-US" sz="5000" b="1" dirty="0">
                <a:solidFill>
                  <a:schemeClr val="bg1"/>
                </a:solidFill>
                <a:latin typeface="Arial" panose="020B0604020202020204" pitchFamily="34" charset="0"/>
                <a:ea typeface="Titillium Light" charset="0"/>
                <a:cs typeface="Titillium Light" charset="0"/>
              </a:rPr>
              <a:t>Practice Providers</a:t>
            </a:r>
          </a:p>
        </p:txBody>
      </p:sp>
    </p:spTree>
    <p:extLst>
      <p:ext uri="{BB962C8B-B14F-4D97-AF65-F5344CB8AC3E}">
        <p14:creationId xmlns:p14="http://schemas.microsoft.com/office/powerpoint/2010/main" val="10971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5566-7506-C947-9001-B489FE03C9D5}"/>
              </a:ext>
            </a:extLst>
          </p:cNvPr>
          <p:cNvSpPr>
            <a:spLocks noGrp="1"/>
          </p:cNvSpPr>
          <p:nvPr>
            <p:ph type="title"/>
          </p:nvPr>
        </p:nvSpPr>
        <p:spPr/>
        <p:txBody>
          <a:bodyPr/>
          <a:lstStyle/>
          <a:p>
            <a:r>
              <a:rPr lang="en-US" altLang="en-US" dirty="0"/>
              <a:t>Pros and Cons of PD</a:t>
            </a:r>
            <a:endParaRPr lang="en-US" dirty="0"/>
          </a:p>
        </p:txBody>
      </p:sp>
      <p:sp>
        <p:nvSpPr>
          <p:cNvPr id="3" name="Text Placeholder 2">
            <a:extLst>
              <a:ext uri="{FF2B5EF4-FFF2-40B4-BE49-F238E27FC236}">
                <a16:creationId xmlns:a16="http://schemas.microsoft.com/office/drawing/2014/main" id="{EA188358-7A79-3649-9DCE-F56E3994CFC8}"/>
              </a:ext>
            </a:extLst>
          </p:cNvPr>
          <p:cNvSpPr>
            <a:spLocks noGrp="1"/>
          </p:cNvSpPr>
          <p:nvPr>
            <p:ph type="body" idx="1"/>
          </p:nvPr>
        </p:nvSpPr>
        <p:spPr/>
        <p:txBody>
          <a:bodyPr>
            <a:normAutofit/>
          </a:bodyPr>
          <a:lstStyle/>
          <a:p>
            <a:pPr algn="ctr"/>
            <a:r>
              <a:rPr lang="en-US" sz="2800" u="sng" dirty="0"/>
              <a:t>Pros</a:t>
            </a:r>
          </a:p>
        </p:txBody>
      </p:sp>
      <p:sp>
        <p:nvSpPr>
          <p:cNvPr id="4" name="Content Placeholder 3">
            <a:extLst>
              <a:ext uri="{FF2B5EF4-FFF2-40B4-BE49-F238E27FC236}">
                <a16:creationId xmlns:a16="http://schemas.microsoft.com/office/drawing/2014/main" id="{6F95837E-D547-1D45-8496-9C4435DB07D7}"/>
              </a:ext>
            </a:extLst>
          </p:cNvPr>
          <p:cNvSpPr>
            <a:spLocks noGrp="1"/>
          </p:cNvSpPr>
          <p:nvPr>
            <p:ph sz="half" idx="2"/>
          </p:nvPr>
        </p:nvSpPr>
        <p:spPr>
          <a:xfrm>
            <a:off x="836612" y="2505075"/>
            <a:ext cx="5160963" cy="3684588"/>
          </a:xfrm>
        </p:spPr>
        <p:txBody>
          <a:bodyPr>
            <a:normAutofit fontScale="77500" lnSpcReduction="20000"/>
          </a:bodyPr>
          <a:lstStyle/>
          <a:p>
            <a:r>
              <a:rPr lang="en-US" altLang="en-US" dirty="0"/>
              <a:t>May live longer &amp; healthier</a:t>
            </a:r>
          </a:p>
          <a:p>
            <a:r>
              <a:rPr lang="en-US" altLang="en-US" dirty="0"/>
              <a:t>Mobility and flexibility</a:t>
            </a:r>
          </a:p>
          <a:p>
            <a:r>
              <a:rPr lang="en-US" altLang="en-US" dirty="0"/>
              <a:t>Easier to travel</a:t>
            </a:r>
          </a:p>
          <a:p>
            <a:r>
              <a:rPr lang="en-US" altLang="en-US" dirty="0"/>
              <a:t>Continuous dialysis can improve well-being</a:t>
            </a:r>
          </a:p>
          <a:p>
            <a:r>
              <a:rPr lang="en-US" altLang="en-US" dirty="0"/>
              <a:t>No machine necessarily required</a:t>
            </a:r>
          </a:p>
          <a:p>
            <a:r>
              <a:rPr lang="en-US" altLang="en-US" dirty="0"/>
              <a:t>May have fewer fluid and diet restrictions</a:t>
            </a:r>
          </a:p>
          <a:p>
            <a:r>
              <a:rPr lang="en-US" altLang="en-US" dirty="0"/>
              <a:t>No needles required</a:t>
            </a:r>
          </a:p>
          <a:p>
            <a:r>
              <a:rPr lang="en-US" altLang="en-US" dirty="0"/>
              <a:t>Saves some kidney function</a:t>
            </a:r>
            <a:endParaRPr lang="en-US" dirty="0"/>
          </a:p>
        </p:txBody>
      </p:sp>
      <p:sp>
        <p:nvSpPr>
          <p:cNvPr id="5" name="Text Placeholder 4">
            <a:extLst>
              <a:ext uri="{FF2B5EF4-FFF2-40B4-BE49-F238E27FC236}">
                <a16:creationId xmlns:a16="http://schemas.microsoft.com/office/drawing/2014/main" id="{E8160CEB-256D-C246-BBAC-921576306170}"/>
              </a:ext>
            </a:extLst>
          </p:cNvPr>
          <p:cNvSpPr>
            <a:spLocks noGrp="1"/>
          </p:cNvSpPr>
          <p:nvPr>
            <p:ph type="body" sz="quarter" idx="3"/>
          </p:nvPr>
        </p:nvSpPr>
        <p:spPr/>
        <p:txBody>
          <a:bodyPr>
            <a:normAutofit/>
          </a:bodyPr>
          <a:lstStyle/>
          <a:p>
            <a:pPr algn="ctr"/>
            <a:r>
              <a:rPr lang="en-US" sz="2800" u="sng" dirty="0"/>
              <a:t>Cons</a:t>
            </a:r>
          </a:p>
        </p:txBody>
      </p:sp>
      <p:sp>
        <p:nvSpPr>
          <p:cNvPr id="6" name="Content Placeholder 5">
            <a:extLst>
              <a:ext uri="{FF2B5EF4-FFF2-40B4-BE49-F238E27FC236}">
                <a16:creationId xmlns:a16="http://schemas.microsoft.com/office/drawing/2014/main" id="{624B69AE-449B-EA4A-83BF-54526303C644}"/>
              </a:ext>
            </a:extLst>
          </p:cNvPr>
          <p:cNvSpPr>
            <a:spLocks noGrp="1"/>
          </p:cNvSpPr>
          <p:nvPr>
            <p:ph sz="quarter" idx="4"/>
          </p:nvPr>
        </p:nvSpPr>
        <p:spPr/>
        <p:txBody>
          <a:bodyPr>
            <a:normAutofit fontScale="77500" lnSpcReduction="20000"/>
          </a:bodyPr>
          <a:lstStyle/>
          <a:p>
            <a:r>
              <a:rPr lang="en-US" altLang="en-US" dirty="0"/>
              <a:t>Usually done more days than 3 days a week</a:t>
            </a:r>
          </a:p>
          <a:p>
            <a:r>
              <a:rPr lang="en-US" altLang="en-US" dirty="0"/>
              <a:t>Catheter is always present</a:t>
            </a:r>
          </a:p>
          <a:p>
            <a:r>
              <a:rPr lang="en-US" altLang="en-US" dirty="0"/>
              <a:t>Swimming/bathing may be limited (showering okay)</a:t>
            </a:r>
          </a:p>
          <a:p>
            <a:r>
              <a:rPr lang="en-US" altLang="en-US" b="1" dirty="0"/>
              <a:t>Blood sugar fluctuations possible due to glucose (sugar) in dialysis fluid</a:t>
            </a:r>
          </a:p>
          <a:p>
            <a:r>
              <a:rPr lang="en-US" altLang="en-US" dirty="0"/>
              <a:t>Storage space needed at home for supplies</a:t>
            </a:r>
          </a:p>
          <a:p>
            <a:r>
              <a:rPr lang="en-US" altLang="en-US" dirty="0"/>
              <a:t>Potential for infection in the catheter</a:t>
            </a:r>
          </a:p>
          <a:p>
            <a:endParaRPr lang="en-US" dirty="0"/>
          </a:p>
        </p:txBody>
      </p:sp>
    </p:spTree>
    <p:extLst>
      <p:ext uri="{BB962C8B-B14F-4D97-AF65-F5344CB8AC3E}">
        <p14:creationId xmlns:p14="http://schemas.microsoft.com/office/powerpoint/2010/main" val="218974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8643-C0F5-E943-AE26-A8E62E39C124}"/>
              </a:ext>
            </a:extLst>
          </p:cNvPr>
          <p:cNvSpPr>
            <a:spLocks noGrp="1"/>
          </p:cNvSpPr>
          <p:nvPr>
            <p:ph type="title"/>
          </p:nvPr>
        </p:nvSpPr>
        <p:spPr/>
        <p:txBody>
          <a:bodyPr/>
          <a:lstStyle/>
          <a:p>
            <a:r>
              <a:rPr lang="en-US" dirty="0"/>
              <a:t>How Does Hemodialysis Work?</a:t>
            </a:r>
          </a:p>
        </p:txBody>
      </p:sp>
      <p:sp>
        <p:nvSpPr>
          <p:cNvPr id="3" name="Content Placeholder 2">
            <a:extLst>
              <a:ext uri="{FF2B5EF4-FFF2-40B4-BE49-F238E27FC236}">
                <a16:creationId xmlns:a16="http://schemas.microsoft.com/office/drawing/2014/main" id="{19D248F6-78AF-C141-9E22-D3B70AC059B4}"/>
              </a:ext>
            </a:extLst>
          </p:cNvPr>
          <p:cNvSpPr>
            <a:spLocks noGrp="1"/>
          </p:cNvSpPr>
          <p:nvPr>
            <p:ph idx="1"/>
          </p:nvPr>
        </p:nvSpPr>
        <p:spPr/>
        <p:txBody>
          <a:bodyPr/>
          <a:lstStyle/>
          <a:p>
            <a:r>
              <a:rPr lang="en-US" altLang="en-US" dirty="0"/>
              <a:t>Blood is filtered </a:t>
            </a:r>
            <a:r>
              <a:rPr lang="en-US" altLang="en-US" i="1" dirty="0"/>
              <a:t>outside</a:t>
            </a:r>
            <a:r>
              <a:rPr lang="en-US" altLang="en-US" dirty="0"/>
              <a:t> your body</a:t>
            </a:r>
          </a:p>
          <a:p>
            <a:pPr lvl="1"/>
            <a:r>
              <a:rPr lang="en-US" altLang="en-US" dirty="0"/>
              <a:t>Your blood flows through soft tubes to a filter on the dialysis machine</a:t>
            </a:r>
          </a:p>
          <a:p>
            <a:pPr lvl="1"/>
            <a:r>
              <a:rPr lang="en-US" altLang="en-US" dirty="0"/>
              <a:t>Blood is pumped back into your bloodstream after it’s filtered</a:t>
            </a:r>
          </a:p>
          <a:p>
            <a:r>
              <a:rPr lang="en-US" altLang="en-US" dirty="0"/>
              <a:t>Only a small amount of blood is outside your body at one time</a:t>
            </a:r>
          </a:p>
          <a:p>
            <a:r>
              <a:rPr lang="en-US" altLang="en-US" dirty="0"/>
              <a:t>Can be done at home or in a center</a:t>
            </a:r>
          </a:p>
          <a:p>
            <a:endParaRPr lang="en-US" dirty="0"/>
          </a:p>
        </p:txBody>
      </p:sp>
    </p:spTree>
    <p:extLst>
      <p:ext uri="{BB962C8B-B14F-4D97-AF65-F5344CB8AC3E}">
        <p14:creationId xmlns:p14="http://schemas.microsoft.com/office/powerpoint/2010/main" val="21107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98B7-C5FA-B74C-9525-9686E50F152D}"/>
              </a:ext>
            </a:extLst>
          </p:cNvPr>
          <p:cNvSpPr>
            <a:spLocks noGrp="1"/>
          </p:cNvSpPr>
          <p:nvPr>
            <p:ph type="title"/>
          </p:nvPr>
        </p:nvSpPr>
        <p:spPr>
          <a:xfrm>
            <a:off x="838200" y="365125"/>
            <a:ext cx="10515600" cy="1325563"/>
          </a:xfrm>
        </p:spPr>
        <p:txBody>
          <a:bodyPr anchor="ctr">
            <a:normAutofit/>
          </a:bodyPr>
          <a:lstStyle/>
          <a:p>
            <a:r>
              <a:rPr lang="en-US" altLang="en-US" dirty="0"/>
              <a:t>Typical Hemodialysis</a:t>
            </a:r>
            <a:endParaRPr lang="en-US" dirty="0"/>
          </a:p>
        </p:txBody>
      </p:sp>
      <p:pic>
        <p:nvPicPr>
          <p:cNvPr id="4" name="Picture 3" descr="A doctor attending to a patient&#10;&#10;Description automatically generated with medium confidence">
            <a:extLst>
              <a:ext uri="{FF2B5EF4-FFF2-40B4-BE49-F238E27FC236}">
                <a16:creationId xmlns:a16="http://schemas.microsoft.com/office/drawing/2014/main" id="{AC87F0A6-AB82-844F-BA44-77D8D44BA203}"/>
              </a:ext>
            </a:extLst>
          </p:cNvPr>
          <p:cNvPicPr>
            <a:picLocks noChangeAspect="1"/>
          </p:cNvPicPr>
          <p:nvPr/>
        </p:nvPicPr>
        <p:blipFill rotWithShape="1">
          <a:blip r:embed="rId3"/>
          <a:srcRect l="4092" r="6299" b="-2"/>
          <a:stretch/>
        </p:blipFill>
        <p:spPr>
          <a:xfrm>
            <a:off x="838200" y="1825625"/>
            <a:ext cx="5181600" cy="4351338"/>
          </a:xfrm>
          <a:prstGeom prst="rect">
            <a:avLst/>
          </a:prstGeom>
          <a:noFill/>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CF3A2B1F-BD68-B342-976A-F4512B87DEE8}"/>
              </a:ext>
            </a:extLst>
          </p:cNvPr>
          <p:cNvSpPr>
            <a:spLocks noGrp="1"/>
          </p:cNvSpPr>
          <p:nvPr>
            <p:ph sz="half" idx="2"/>
          </p:nvPr>
        </p:nvSpPr>
        <p:spPr>
          <a:xfrm>
            <a:off x="6172200" y="1825625"/>
            <a:ext cx="5181600" cy="4351338"/>
          </a:xfrm>
        </p:spPr>
        <p:txBody>
          <a:bodyPr>
            <a:normAutofit/>
          </a:bodyPr>
          <a:lstStyle/>
          <a:p>
            <a:pPr>
              <a:tabLst>
                <a:tab pos="3657600" algn="l"/>
              </a:tabLst>
            </a:pPr>
            <a:r>
              <a:rPr lang="en-US" altLang="en-US" sz="2200" dirty="0"/>
              <a:t>3 times a week</a:t>
            </a:r>
          </a:p>
          <a:p>
            <a:pPr lvl="1">
              <a:tabLst>
                <a:tab pos="3657600" algn="l"/>
              </a:tabLst>
            </a:pPr>
            <a:r>
              <a:rPr lang="en-US" altLang="en-US" sz="1800" dirty="0"/>
              <a:t>Monday/Wednesday/Friday OR</a:t>
            </a:r>
          </a:p>
          <a:p>
            <a:pPr lvl="1">
              <a:tabLst>
                <a:tab pos="3657600" algn="l"/>
              </a:tabLst>
            </a:pPr>
            <a:r>
              <a:rPr lang="en-US" altLang="en-US" sz="1800" dirty="0"/>
              <a:t>Tuesday/Thursday/Saturday</a:t>
            </a:r>
          </a:p>
          <a:p>
            <a:r>
              <a:rPr lang="en-US" altLang="en-US" sz="2200" dirty="0"/>
              <a:t>Average 4 hours/dialysis</a:t>
            </a:r>
          </a:p>
          <a:p>
            <a:r>
              <a:rPr lang="en-US" altLang="en-US" sz="2200" dirty="0"/>
              <a:t>2-3 different shifts/day</a:t>
            </a:r>
          </a:p>
          <a:p>
            <a:endParaRPr lang="en-US" altLang="en-US" sz="2200" dirty="0"/>
          </a:p>
          <a:p>
            <a:r>
              <a:rPr lang="en-US" altLang="en-US" sz="2200" dirty="0"/>
              <a:t>Nocturnal</a:t>
            </a:r>
          </a:p>
          <a:p>
            <a:r>
              <a:rPr lang="en-US" altLang="en-US" sz="2200" dirty="0"/>
              <a:t>Home </a:t>
            </a:r>
            <a:r>
              <a:rPr lang="en-US" altLang="en-US" sz="2200" dirty="0" err="1"/>
              <a:t>hemo</a:t>
            </a:r>
            <a:endParaRPr lang="en-US" altLang="en-US" sz="2200" dirty="0"/>
          </a:p>
          <a:p>
            <a:endParaRPr lang="en-US" sz="2200" dirty="0"/>
          </a:p>
        </p:txBody>
      </p:sp>
    </p:spTree>
    <p:extLst>
      <p:ext uri="{BB962C8B-B14F-4D97-AF65-F5344CB8AC3E}">
        <p14:creationId xmlns:p14="http://schemas.microsoft.com/office/powerpoint/2010/main" val="128031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44F2-C993-7248-A912-1CCB39C06433}"/>
              </a:ext>
            </a:extLst>
          </p:cNvPr>
          <p:cNvSpPr>
            <a:spLocks noGrp="1"/>
          </p:cNvSpPr>
          <p:nvPr>
            <p:ph type="title"/>
          </p:nvPr>
        </p:nvSpPr>
        <p:spPr>
          <a:xfrm>
            <a:off x="838200" y="365125"/>
            <a:ext cx="10515600" cy="1325563"/>
          </a:xfrm>
        </p:spPr>
        <p:txBody>
          <a:bodyPr anchor="ctr">
            <a:normAutofit/>
          </a:bodyPr>
          <a:lstStyle/>
          <a:p>
            <a:r>
              <a:rPr lang="en-US" altLang="en-US" dirty="0"/>
              <a:t>How Does the Blood Get to the Dialysis Machine?</a:t>
            </a:r>
            <a:endParaRPr lang="en-US" dirty="0"/>
          </a:p>
        </p:txBody>
      </p:sp>
      <p:pic>
        <p:nvPicPr>
          <p:cNvPr id="4" name="Picture 4">
            <a:extLst>
              <a:ext uri="{FF2B5EF4-FFF2-40B4-BE49-F238E27FC236}">
                <a16:creationId xmlns:a16="http://schemas.microsoft.com/office/drawing/2014/main" id="{C3A8B585-8F2B-5649-ADE9-D048261F85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1633475" y="1825625"/>
            <a:ext cx="3591049" cy="4351338"/>
          </a:xfrm>
          <a:prstGeom prst="rect">
            <a:avLst/>
          </a:prstGeom>
          <a:noFill/>
        </p:spPr>
      </p:pic>
      <p:sp>
        <p:nvSpPr>
          <p:cNvPr id="3" name="Content Placeholder 2">
            <a:extLst>
              <a:ext uri="{FF2B5EF4-FFF2-40B4-BE49-F238E27FC236}">
                <a16:creationId xmlns:a16="http://schemas.microsoft.com/office/drawing/2014/main" id="{00DF0883-E5EB-B140-8E47-4ACA3993B0CC}"/>
              </a:ext>
            </a:extLst>
          </p:cNvPr>
          <p:cNvSpPr>
            <a:spLocks noGrp="1"/>
          </p:cNvSpPr>
          <p:nvPr>
            <p:ph sz="half" idx="2"/>
          </p:nvPr>
        </p:nvSpPr>
        <p:spPr>
          <a:xfrm>
            <a:off x="6172200" y="1825625"/>
            <a:ext cx="5181600" cy="4351338"/>
          </a:xfrm>
        </p:spPr>
        <p:txBody>
          <a:bodyPr>
            <a:normAutofit/>
          </a:bodyPr>
          <a:lstStyle/>
          <a:p>
            <a:r>
              <a:rPr lang="en-US" altLang="en-US" dirty="0"/>
              <a:t>A connection or </a:t>
            </a:r>
            <a:r>
              <a:rPr lang="en-US" altLang="en-US" b="1" dirty="0"/>
              <a:t>access</a:t>
            </a:r>
            <a:r>
              <a:rPr lang="en-US" altLang="en-US" dirty="0"/>
              <a:t> is made by joining two blood vessels.</a:t>
            </a:r>
          </a:p>
          <a:p>
            <a:endParaRPr lang="en-US" altLang="en-US" dirty="0"/>
          </a:p>
          <a:p>
            <a:r>
              <a:rPr lang="en-US" altLang="en-US" dirty="0"/>
              <a:t>A </a:t>
            </a:r>
            <a:r>
              <a:rPr lang="en-US" altLang="en-US" b="1" dirty="0"/>
              <a:t>fistula</a:t>
            </a:r>
            <a:r>
              <a:rPr lang="en-US" altLang="en-US" dirty="0"/>
              <a:t> is the best choice of access for most people.</a:t>
            </a:r>
          </a:p>
          <a:p>
            <a:endParaRPr lang="en-US" dirty="0"/>
          </a:p>
        </p:txBody>
      </p:sp>
    </p:spTree>
    <p:extLst>
      <p:ext uri="{BB962C8B-B14F-4D97-AF65-F5344CB8AC3E}">
        <p14:creationId xmlns:p14="http://schemas.microsoft.com/office/powerpoint/2010/main" val="256851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9F43-1B9F-0346-9507-51FE5B13044E}"/>
              </a:ext>
            </a:extLst>
          </p:cNvPr>
          <p:cNvSpPr>
            <a:spLocks noGrp="1"/>
          </p:cNvSpPr>
          <p:nvPr>
            <p:ph type="title"/>
          </p:nvPr>
        </p:nvSpPr>
        <p:spPr>
          <a:xfrm>
            <a:off x="838200" y="365125"/>
            <a:ext cx="10515600" cy="1325563"/>
          </a:xfrm>
        </p:spPr>
        <p:txBody>
          <a:bodyPr anchor="ctr">
            <a:normAutofit/>
          </a:bodyPr>
          <a:lstStyle/>
          <a:p>
            <a:r>
              <a:rPr lang="en-US" dirty="0"/>
              <a:t>Fistula</a:t>
            </a:r>
          </a:p>
        </p:txBody>
      </p:sp>
      <p:sp>
        <p:nvSpPr>
          <p:cNvPr id="3" name="Content Placeholder 2">
            <a:extLst>
              <a:ext uri="{FF2B5EF4-FFF2-40B4-BE49-F238E27FC236}">
                <a16:creationId xmlns:a16="http://schemas.microsoft.com/office/drawing/2014/main" id="{3AA12339-DD7D-2F44-BF81-D8708639DE1C}"/>
              </a:ext>
            </a:extLst>
          </p:cNvPr>
          <p:cNvSpPr>
            <a:spLocks noGrp="1"/>
          </p:cNvSpPr>
          <p:nvPr>
            <p:ph sz="half" idx="1"/>
          </p:nvPr>
        </p:nvSpPr>
        <p:spPr>
          <a:xfrm>
            <a:off x="838200" y="1825625"/>
            <a:ext cx="5181600" cy="3899314"/>
          </a:xfrm>
        </p:spPr>
        <p:txBody>
          <a:bodyPr>
            <a:normAutofit lnSpcReduction="10000"/>
          </a:bodyPr>
          <a:lstStyle/>
          <a:p>
            <a:r>
              <a:rPr lang="en-US" altLang="en-US" dirty="0"/>
              <a:t>Vessel mapping (ultrasound) done first to pick which artery and vein to use</a:t>
            </a:r>
          </a:p>
          <a:p>
            <a:r>
              <a:rPr lang="en-US" altLang="en-US" dirty="0"/>
              <a:t>Joins an artery and vein in the arm</a:t>
            </a:r>
          </a:p>
          <a:p>
            <a:r>
              <a:rPr lang="en-US" altLang="en-US" dirty="0"/>
              <a:t>Artery and vein will grow so they can be used for dialysis</a:t>
            </a:r>
          </a:p>
          <a:p>
            <a:r>
              <a:rPr lang="en-US" altLang="en-US" dirty="0"/>
              <a:t>Best if made at least 6 months before hemodialysis begins</a:t>
            </a:r>
          </a:p>
          <a:p>
            <a:endParaRPr lang="en-US" dirty="0"/>
          </a:p>
        </p:txBody>
      </p:sp>
      <p:pic>
        <p:nvPicPr>
          <p:cNvPr id="4" name="Picture 3" descr="A close up of a person's arm&#10;&#10;Description automatically generated with low confidence">
            <a:extLst>
              <a:ext uri="{FF2B5EF4-FFF2-40B4-BE49-F238E27FC236}">
                <a16:creationId xmlns:a16="http://schemas.microsoft.com/office/drawing/2014/main" id="{92C80B0E-7D01-A745-99EB-4927D0C593B6}"/>
              </a:ext>
            </a:extLst>
          </p:cNvPr>
          <p:cNvPicPr>
            <a:picLocks noChangeAspect="1"/>
          </p:cNvPicPr>
          <p:nvPr/>
        </p:nvPicPr>
        <p:blipFill rotWithShape="1">
          <a:blip r:embed="rId3"/>
          <a:srcRect l="817" r="9870" b="-3"/>
          <a:stretch/>
        </p:blipFill>
        <p:spPr>
          <a:xfrm>
            <a:off x="6172200" y="1825625"/>
            <a:ext cx="5181600" cy="4351338"/>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1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D903-4A50-644F-8092-F49C3D2E8F4A}"/>
              </a:ext>
            </a:extLst>
          </p:cNvPr>
          <p:cNvSpPr>
            <a:spLocks noGrp="1"/>
          </p:cNvSpPr>
          <p:nvPr>
            <p:ph type="title"/>
          </p:nvPr>
        </p:nvSpPr>
        <p:spPr/>
        <p:txBody>
          <a:bodyPr/>
          <a:lstStyle/>
          <a:p>
            <a:r>
              <a:rPr lang="en-US" dirty="0"/>
              <a:t>Graft and Catheter</a:t>
            </a:r>
          </a:p>
        </p:txBody>
      </p:sp>
      <p:sp>
        <p:nvSpPr>
          <p:cNvPr id="3" name="Content Placeholder 2">
            <a:extLst>
              <a:ext uri="{FF2B5EF4-FFF2-40B4-BE49-F238E27FC236}">
                <a16:creationId xmlns:a16="http://schemas.microsoft.com/office/drawing/2014/main" id="{97C019E8-D0B9-B544-8F61-13BB39C34DCD}"/>
              </a:ext>
            </a:extLst>
          </p:cNvPr>
          <p:cNvSpPr>
            <a:spLocks noGrp="1"/>
          </p:cNvSpPr>
          <p:nvPr>
            <p:ph idx="1"/>
          </p:nvPr>
        </p:nvSpPr>
        <p:spPr>
          <a:xfrm>
            <a:off x="838200" y="1825625"/>
            <a:ext cx="5821017" cy="4351338"/>
          </a:xfrm>
        </p:spPr>
        <p:txBody>
          <a:bodyPr/>
          <a:lstStyle/>
          <a:p>
            <a:r>
              <a:rPr lang="en-US" altLang="en-US" sz="2400" b="1" dirty="0"/>
              <a:t>Graft</a:t>
            </a:r>
          </a:p>
          <a:p>
            <a:pPr marL="457200" lvl="1" indent="0">
              <a:buNone/>
            </a:pPr>
            <a:r>
              <a:rPr lang="en-US" altLang="en-US" sz="2000" dirty="0"/>
              <a:t>Connects an artery and nearby vein with a piece of man-made material. Used only if surgeon cannot find vessels for fistula</a:t>
            </a:r>
          </a:p>
          <a:p>
            <a:endParaRPr lang="en-US" altLang="en-US" sz="2400" dirty="0"/>
          </a:p>
          <a:p>
            <a:r>
              <a:rPr lang="en-US" altLang="en-US" sz="2400" b="1" dirty="0"/>
              <a:t>Catheter</a:t>
            </a:r>
            <a:r>
              <a:rPr lang="en-US" altLang="en-US" sz="2400" dirty="0"/>
              <a:t>				   </a:t>
            </a:r>
          </a:p>
          <a:p>
            <a:pPr marL="457200" lvl="1" indent="0">
              <a:buNone/>
            </a:pPr>
            <a:r>
              <a:rPr lang="en-US" altLang="en-US" sz="2000" dirty="0"/>
              <a:t>A plastic tube placed into a vein in your neck or chest. </a:t>
            </a:r>
            <a:r>
              <a:rPr lang="en-US" altLang="en-US" sz="2000" u="sng" dirty="0"/>
              <a:t>Choice of last resort</a:t>
            </a:r>
            <a:r>
              <a:rPr lang="en-US" altLang="en-US" sz="2000" dirty="0"/>
              <a:t>. Highest infection rate for any type of dialysis. Can be used in emergency situations.</a:t>
            </a:r>
          </a:p>
          <a:p>
            <a:endParaRPr lang="en-US" dirty="0"/>
          </a:p>
        </p:txBody>
      </p:sp>
      <p:pic>
        <p:nvPicPr>
          <p:cNvPr id="4" name="Picture 8">
            <a:extLst>
              <a:ext uri="{FF2B5EF4-FFF2-40B4-BE49-F238E27FC236}">
                <a16:creationId xmlns:a16="http://schemas.microsoft.com/office/drawing/2014/main" id="{BE444171-6C2F-0142-9C6D-749823471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191" y="1361799"/>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9E3EEAAB-4F14-6B46-898C-2F9DFE64B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191" y="4001294"/>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99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30BF-3FFD-FF4B-8445-D63F46BA59EF}"/>
              </a:ext>
            </a:extLst>
          </p:cNvPr>
          <p:cNvSpPr>
            <a:spLocks noGrp="1"/>
          </p:cNvSpPr>
          <p:nvPr>
            <p:ph type="title"/>
          </p:nvPr>
        </p:nvSpPr>
        <p:spPr/>
        <p:txBody>
          <a:bodyPr/>
          <a:lstStyle/>
          <a:p>
            <a:r>
              <a:rPr lang="en-US" dirty="0"/>
              <a:t>PD vs. Hemodialysis</a:t>
            </a:r>
          </a:p>
        </p:txBody>
      </p:sp>
      <p:sp>
        <p:nvSpPr>
          <p:cNvPr id="3" name="Text Placeholder 2">
            <a:extLst>
              <a:ext uri="{FF2B5EF4-FFF2-40B4-BE49-F238E27FC236}">
                <a16:creationId xmlns:a16="http://schemas.microsoft.com/office/drawing/2014/main" id="{36108046-CDF0-4B4C-9A9D-457B6651DBFC}"/>
              </a:ext>
            </a:extLst>
          </p:cNvPr>
          <p:cNvSpPr>
            <a:spLocks noGrp="1"/>
          </p:cNvSpPr>
          <p:nvPr>
            <p:ph type="body" idx="1"/>
          </p:nvPr>
        </p:nvSpPr>
        <p:spPr/>
        <p:txBody>
          <a:bodyPr>
            <a:normAutofit/>
          </a:bodyPr>
          <a:lstStyle/>
          <a:p>
            <a:pPr algn="ctr"/>
            <a:r>
              <a:rPr lang="en-US" sz="3200" u="sng" dirty="0"/>
              <a:t>PD</a:t>
            </a:r>
          </a:p>
        </p:txBody>
      </p:sp>
      <p:sp>
        <p:nvSpPr>
          <p:cNvPr id="4" name="Content Placeholder 3">
            <a:extLst>
              <a:ext uri="{FF2B5EF4-FFF2-40B4-BE49-F238E27FC236}">
                <a16:creationId xmlns:a16="http://schemas.microsoft.com/office/drawing/2014/main" id="{15A2BD49-10CC-A84D-9413-093382561E59}"/>
              </a:ext>
            </a:extLst>
          </p:cNvPr>
          <p:cNvSpPr>
            <a:spLocks noGrp="1"/>
          </p:cNvSpPr>
          <p:nvPr>
            <p:ph sz="half" idx="2"/>
          </p:nvPr>
        </p:nvSpPr>
        <p:spPr/>
        <p:txBody>
          <a:bodyPr/>
          <a:lstStyle/>
          <a:p>
            <a:r>
              <a:rPr lang="en-US" altLang="en-US" dirty="0"/>
              <a:t>Less diet restrictions</a:t>
            </a:r>
          </a:p>
          <a:p>
            <a:r>
              <a:rPr lang="en-US" altLang="en-US" dirty="0"/>
              <a:t>No needles</a:t>
            </a:r>
          </a:p>
          <a:p>
            <a:r>
              <a:rPr lang="en-US" altLang="en-US" dirty="0"/>
              <a:t>More flexibility and independence</a:t>
            </a:r>
          </a:p>
          <a:p>
            <a:r>
              <a:rPr lang="en-US" altLang="en-US" dirty="0"/>
              <a:t>More privacy and family time</a:t>
            </a:r>
          </a:p>
          <a:p>
            <a:r>
              <a:rPr lang="en-US" altLang="en-US" dirty="0"/>
              <a:t>Greater sense of control</a:t>
            </a:r>
          </a:p>
          <a:p>
            <a:r>
              <a:rPr lang="en-US" altLang="en-US" dirty="0"/>
              <a:t>Need space for supplies</a:t>
            </a:r>
          </a:p>
          <a:p>
            <a:endParaRPr lang="en-US" dirty="0"/>
          </a:p>
        </p:txBody>
      </p:sp>
      <p:sp>
        <p:nvSpPr>
          <p:cNvPr id="5" name="Text Placeholder 4">
            <a:extLst>
              <a:ext uri="{FF2B5EF4-FFF2-40B4-BE49-F238E27FC236}">
                <a16:creationId xmlns:a16="http://schemas.microsoft.com/office/drawing/2014/main" id="{BC032A7A-DDA4-8943-9721-595C83C054CA}"/>
              </a:ext>
            </a:extLst>
          </p:cNvPr>
          <p:cNvSpPr>
            <a:spLocks noGrp="1"/>
          </p:cNvSpPr>
          <p:nvPr>
            <p:ph type="body" sz="quarter" idx="3"/>
          </p:nvPr>
        </p:nvSpPr>
        <p:spPr/>
        <p:txBody>
          <a:bodyPr>
            <a:normAutofit/>
          </a:bodyPr>
          <a:lstStyle/>
          <a:p>
            <a:pPr algn="ctr"/>
            <a:r>
              <a:rPr lang="en-US" sz="3200" u="sng" dirty="0"/>
              <a:t>Hemodialysis</a:t>
            </a:r>
          </a:p>
        </p:txBody>
      </p:sp>
      <p:sp>
        <p:nvSpPr>
          <p:cNvPr id="6" name="Content Placeholder 5">
            <a:extLst>
              <a:ext uri="{FF2B5EF4-FFF2-40B4-BE49-F238E27FC236}">
                <a16:creationId xmlns:a16="http://schemas.microsoft.com/office/drawing/2014/main" id="{67B41931-361B-8D46-829F-B31D13A43901}"/>
              </a:ext>
            </a:extLst>
          </p:cNvPr>
          <p:cNvSpPr>
            <a:spLocks noGrp="1"/>
          </p:cNvSpPr>
          <p:nvPr>
            <p:ph sz="quarter" idx="4"/>
          </p:nvPr>
        </p:nvSpPr>
        <p:spPr/>
        <p:txBody>
          <a:bodyPr/>
          <a:lstStyle/>
          <a:p>
            <a:r>
              <a:rPr lang="en-US" altLang="en-US" dirty="0"/>
              <a:t>Medical staff on site </a:t>
            </a:r>
          </a:p>
          <a:p>
            <a:r>
              <a:rPr lang="en-US" altLang="en-US" dirty="0"/>
              <a:t>Friendship and socializing</a:t>
            </a:r>
          </a:p>
          <a:p>
            <a:r>
              <a:rPr lang="en-US" altLang="en-US" dirty="0"/>
              <a:t>Limited privacy</a:t>
            </a:r>
          </a:p>
          <a:p>
            <a:r>
              <a:rPr lang="en-US" altLang="en-US" dirty="0"/>
              <a:t>More diet restrictions</a:t>
            </a:r>
          </a:p>
          <a:p>
            <a:r>
              <a:rPr lang="en-US" altLang="en-US" dirty="0"/>
              <a:t>Limited scheduling</a:t>
            </a:r>
          </a:p>
          <a:p>
            <a:r>
              <a:rPr lang="en-US" altLang="en-US" dirty="0"/>
              <a:t>Cost of travel to center</a:t>
            </a:r>
          </a:p>
        </p:txBody>
      </p:sp>
      <p:sp>
        <p:nvSpPr>
          <p:cNvPr id="8" name="TextBox 7">
            <a:extLst>
              <a:ext uri="{FF2B5EF4-FFF2-40B4-BE49-F238E27FC236}">
                <a16:creationId xmlns:a16="http://schemas.microsoft.com/office/drawing/2014/main" id="{FB0AE1EB-9A09-D74C-B72C-841378B375A4}"/>
              </a:ext>
            </a:extLst>
          </p:cNvPr>
          <p:cNvSpPr txBox="1"/>
          <p:nvPr/>
        </p:nvSpPr>
        <p:spPr>
          <a:xfrm>
            <a:off x="2685326" y="5934670"/>
            <a:ext cx="6172200" cy="923330"/>
          </a:xfrm>
          <a:prstGeom prst="rect">
            <a:avLst/>
          </a:prstGeom>
          <a:noFill/>
        </p:spPr>
        <p:txBody>
          <a:bodyPr wrap="square">
            <a:spAutoFit/>
          </a:bodyPr>
          <a:lstStyle/>
          <a:p>
            <a:pPr algn="ctr" eaLnBrk="1" hangingPunct="1">
              <a:spcBef>
                <a:spcPct val="0"/>
              </a:spcBef>
              <a:buFontTx/>
              <a:buNone/>
            </a:pPr>
            <a:r>
              <a:rPr lang="en-US" altLang="en-US" sz="1800" b="1" dirty="0">
                <a:latin typeface="+mn-lt"/>
              </a:rPr>
              <a:t>What they have in Common:</a:t>
            </a:r>
          </a:p>
          <a:p>
            <a:pPr algn="ctr" eaLnBrk="1" hangingPunct="1">
              <a:spcBef>
                <a:spcPct val="0"/>
              </a:spcBef>
              <a:buNone/>
            </a:pPr>
            <a:r>
              <a:rPr lang="en-US" altLang="en-US" sz="1800" b="0" dirty="0">
                <a:latin typeface="+mn-lt"/>
              </a:rPr>
              <a:t>Both need outpatient surgery to place access</a:t>
            </a:r>
          </a:p>
          <a:p>
            <a:pPr algn="ctr" eaLnBrk="1" hangingPunct="1">
              <a:spcBef>
                <a:spcPct val="0"/>
              </a:spcBef>
              <a:buNone/>
            </a:pPr>
            <a:r>
              <a:rPr lang="en-US" altLang="en-US" sz="1800" b="0" dirty="0">
                <a:latin typeface="+mn-lt"/>
              </a:rPr>
              <a:t>Both clean your blood</a:t>
            </a:r>
          </a:p>
        </p:txBody>
      </p:sp>
    </p:spTree>
    <p:extLst>
      <p:ext uri="{BB962C8B-B14F-4D97-AF65-F5344CB8AC3E}">
        <p14:creationId xmlns:p14="http://schemas.microsoft.com/office/powerpoint/2010/main" val="198717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BF22-0F93-334A-8ABB-A9C3304E7A8B}"/>
              </a:ext>
            </a:extLst>
          </p:cNvPr>
          <p:cNvSpPr>
            <a:spLocks noGrp="1"/>
          </p:cNvSpPr>
          <p:nvPr>
            <p:ph type="title"/>
          </p:nvPr>
        </p:nvSpPr>
        <p:spPr/>
        <p:txBody>
          <a:bodyPr/>
          <a:lstStyle/>
          <a:p>
            <a:r>
              <a:rPr lang="en-US" altLang="en-US" dirty="0"/>
              <a:t>You Can Travel on Dialysis</a:t>
            </a:r>
            <a:endParaRPr lang="en-US" dirty="0"/>
          </a:p>
        </p:txBody>
      </p:sp>
      <p:sp>
        <p:nvSpPr>
          <p:cNvPr id="3" name="Content Placeholder 2">
            <a:extLst>
              <a:ext uri="{FF2B5EF4-FFF2-40B4-BE49-F238E27FC236}">
                <a16:creationId xmlns:a16="http://schemas.microsoft.com/office/drawing/2014/main" id="{E4938FD0-880B-A743-B6E1-E26D066CA84E}"/>
              </a:ext>
            </a:extLst>
          </p:cNvPr>
          <p:cNvSpPr>
            <a:spLocks noGrp="1"/>
          </p:cNvSpPr>
          <p:nvPr>
            <p:ph idx="1"/>
          </p:nvPr>
        </p:nvSpPr>
        <p:spPr/>
        <p:txBody>
          <a:bodyPr>
            <a:normAutofit fontScale="92500" lnSpcReduction="20000"/>
          </a:bodyPr>
          <a:lstStyle/>
          <a:p>
            <a:r>
              <a:rPr lang="en-US" altLang="en-US" dirty="0"/>
              <a:t>Carry your PD or home </a:t>
            </a:r>
            <a:r>
              <a:rPr lang="en-US" altLang="en-US" dirty="0" err="1"/>
              <a:t>hemo</a:t>
            </a:r>
            <a:r>
              <a:rPr lang="en-US" altLang="en-US" dirty="0"/>
              <a:t> supplies or have them shipped</a:t>
            </a:r>
          </a:p>
          <a:p>
            <a:r>
              <a:rPr lang="en-US" altLang="en-US" dirty="0"/>
              <a:t>You can have treatment in other hemodialysis units</a:t>
            </a:r>
          </a:p>
          <a:p>
            <a:r>
              <a:rPr lang="en-US" altLang="en-US" dirty="0"/>
              <a:t>Special cruises and camps are available </a:t>
            </a:r>
          </a:p>
          <a:p>
            <a:r>
              <a:rPr lang="en-US" altLang="en-US" dirty="0"/>
              <a:t>Medicare will not cover international hemodialysis </a:t>
            </a:r>
          </a:p>
          <a:p>
            <a:pPr marL="0" indent="0" algn="ctr">
              <a:buNone/>
            </a:pPr>
            <a:endParaRPr lang="en-US" altLang="en-US" sz="1100" dirty="0">
              <a:solidFill>
                <a:schemeClr val="tx1">
                  <a:lumMod val="65000"/>
                  <a:lumOff val="35000"/>
                </a:schemeClr>
              </a:solidFill>
            </a:endParaRPr>
          </a:p>
          <a:p>
            <a:pPr marL="0" indent="0" algn="ctr">
              <a:buNone/>
            </a:pPr>
            <a:r>
              <a:rPr lang="en-US" altLang="en-US" sz="4000" b="1" dirty="0"/>
              <a:t>You Can </a:t>
            </a:r>
            <a:r>
              <a:rPr lang="en-US" altLang="en-US" sz="4400" b="1" dirty="0"/>
              <a:t>Work</a:t>
            </a:r>
            <a:r>
              <a:rPr lang="en-US" altLang="en-US" sz="4000" b="1" dirty="0"/>
              <a:t> on Dialysis</a:t>
            </a:r>
          </a:p>
          <a:p>
            <a:r>
              <a:rPr lang="en-US" altLang="en-US" dirty="0"/>
              <a:t>Many employers are flexible</a:t>
            </a:r>
          </a:p>
          <a:p>
            <a:r>
              <a:rPr lang="en-US" altLang="en-US" dirty="0"/>
              <a:t>Consider alternative work schedules</a:t>
            </a:r>
          </a:p>
          <a:p>
            <a:r>
              <a:rPr lang="en-US" altLang="en-US" dirty="0"/>
              <a:t>Consider alternative dialysis options/schedule</a:t>
            </a:r>
          </a:p>
          <a:p>
            <a:r>
              <a:rPr lang="en-US" altLang="en-US" dirty="0"/>
              <a:t>Americans with Disability (ADA) protects </a:t>
            </a:r>
            <a:r>
              <a:rPr lang="en-US" altLang="en-US" sz="3600" dirty="0"/>
              <a:t>you</a:t>
            </a:r>
          </a:p>
          <a:p>
            <a:endParaRPr lang="en-US" dirty="0"/>
          </a:p>
        </p:txBody>
      </p:sp>
    </p:spTree>
    <p:extLst>
      <p:ext uri="{BB962C8B-B14F-4D97-AF65-F5344CB8AC3E}">
        <p14:creationId xmlns:p14="http://schemas.microsoft.com/office/powerpoint/2010/main" val="54204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992C-C224-F24E-9EBF-D2F9236B03E0}"/>
              </a:ext>
            </a:extLst>
          </p:cNvPr>
          <p:cNvSpPr>
            <a:spLocks noGrp="1"/>
          </p:cNvSpPr>
          <p:nvPr>
            <p:ph type="title"/>
          </p:nvPr>
        </p:nvSpPr>
        <p:spPr>
          <a:xfrm>
            <a:off x="838200" y="365125"/>
            <a:ext cx="10515600" cy="1325563"/>
          </a:xfrm>
        </p:spPr>
        <p:txBody>
          <a:bodyPr anchor="ctr">
            <a:normAutofit/>
          </a:bodyPr>
          <a:lstStyle/>
          <a:p>
            <a:r>
              <a:rPr lang="en-US" dirty="0"/>
              <a:t>What Is A Kidney Transplant?</a:t>
            </a:r>
          </a:p>
        </p:txBody>
      </p:sp>
      <p:sp>
        <p:nvSpPr>
          <p:cNvPr id="3" name="Content Placeholder 2">
            <a:extLst>
              <a:ext uri="{FF2B5EF4-FFF2-40B4-BE49-F238E27FC236}">
                <a16:creationId xmlns:a16="http://schemas.microsoft.com/office/drawing/2014/main" id="{B7C1F7EE-EF14-ED4E-8660-34014BE9EF86}"/>
              </a:ext>
            </a:extLst>
          </p:cNvPr>
          <p:cNvSpPr>
            <a:spLocks noGrp="1"/>
          </p:cNvSpPr>
          <p:nvPr>
            <p:ph sz="half" idx="1"/>
          </p:nvPr>
        </p:nvSpPr>
        <p:spPr>
          <a:xfrm>
            <a:off x="838200" y="1825625"/>
            <a:ext cx="5181600" cy="4351338"/>
          </a:xfrm>
        </p:spPr>
        <p:txBody>
          <a:bodyPr>
            <a:normAutofit/>
          </a:bodyPr>
          <a:lstStyle/>
          <a:p>
            <a:r>
              <a:rPr lang="en-US" altLang="en-US" dirty="0"/>
              <a:t>A healthy kidney is placed in your body</a:t>
            </a:r>
          </a:p>
          <a:p>
            <a:r>
              <a:rPr lang="en-US" altLang="en-US" dirty="0"/>
              <a:t>The kidney can come from </a:t>
            </a:r>
          </a:p>
          <a:p>
            <a:pPr lvl="1"/>
            <a:r>
              <a:rPr lang="en-US" altLang="en-US" sz="2800"/>
              <a:t>A living donor</a:t>
            </a:r>
          </a:p>
          <a:p>
            <a:pPr lvl="1"/>
            <a:r>
              <a:rPr lang="en-US" altLang="en-US" sz="2800"/>
              <a:t>A deceased donor</a:t>
            </a:r>
          </a:p>
          <a:p>
            <a:endParaRPr lang="en-US" dirty="0"/>
          </a:p>
        </p:txBody>
      </p:sp>
      <p:pic>
        <p:nvPicPr>
          <p:cNvPr id="4" name="Picture 4" descr="A close-up of a hand&#10;&#10;Description automatically generated with low confidence">
            <a:extLst>
              <a:ext uri="{FF2B5EF4-FFF2-40B4-BE49-F238E27FC236}">
                <a16:creationId xmlns:a16="http://schemas.microsoft.com/office/drawing/2014/main" id="{728D73BF-5C99-FD4B-9B35-0D7EE2E47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02"/>
          <a:stretch/>
        </p:blipFill>
        <p:spPr bwMode="auto">
          <a:xfrm>
            <a:off x="6232101" y="1825625"/>
            <a:ext cx="5061797"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9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D3D0-1D07-114A-AEC4-2064040DFD4F}"/>
              </a:ext>
            </a:extLst>
          </p:cNvPr>
          <p:cNvSpPr>
            <a:spLocks noGrp="1"/>
          </p:cNvSpPr>
          <p:nvPr>
            <p:ph type="title"/>
          </p:nvPr>
        </p:nvSpPr>
        <p:spPr/>
        <p:txBody>
          <a:bodyPr/>
          <a:lstStyle/>
          <a:p>
            <a:r>
              <a:rPr lang="en-US" altLang="en-US" dirty="0"/>
              <a:t>Who Can Have a Kidney Transplant?</a:t>
            </a:r>
            <a:br>
              <a:rPr lang="en-US" altLang="en-US" dirty="0"/>
            </a:br>
            <a:endParaRPr lang="en-US" dirty="0"/>
          </a:p>
        </p:txBody>
      </p:sp>
      <p:sp>
        <p:nvSpPr>
          <p:cNvPr id="3" name="Content Placeholder 2">
            <a:extLst>
              <a:ext uri="{FF2B5EF4-FFF2-40B4-BE49-F238E27FC236}">
                <a16:creationId xmlns:a16="http://schemas.microsoft.com/office/drawing/2014/main" id="{15215292-5C4A-C044-9DFF-11F2EAFD3855}"/>
              </a:ext>
            </a:extLst>
          </p:cNvPr>
          <p:cNvSpPr>
            <a:spLocks noGrp="1"/>
          </p:cNvSpPr>
          <p:nvPr>
            <p:ph idx="1"/>
          </p:nvPr>
        </p:nvSpPr>
        <p:spPr/>
        <p:txBody>
          <a:bodyPr/>
          <a:lstStyle/>
          <a:p>
            <a:r>
              <a:rPr lang="en-US" altLang="en-US" dirty="0"/>
              <a:t>Upper age restriction can differ between centers</a:t>
            </a:r>
          </a:p>
          <a:p>
            <a:r>
              <a:rPr lang="en-US" altLang="en-US" dirty="0"/>
              <a:t>Your eGFR must be 20 or lower</a:t>
            </a:r>
          </a:p>
          <a:p>
            <a:r>
              <a:rPr lang="en-US" altLang="en-US" dirty="0"/>
              <a:t>You must have a full medical evaluation</a:t>
            </a:r>
          </a:p>
          <a:p>
            <a:r>
              <a:rPr lang="en-US" altLang="en-US" dirty="0"/>
              <a:t>You do </a:t>
            </a:r>
            <a:r>
              <a:rPr lang="en-US" altLang="en-US" u="sng" dirty="0"/>
              <a:t>not</a:t>
            </a:r>
            <a:r>
              <a:rPr lang="en-US" altLang="en-US" dirty="0"/>
              <a:t> have to already be on dialysis </a:t>
            </a:r>
          </a:p>
          <a:p>
            <a:r>
              <a:rPr lang="en-US" altLang="en-US" dirty="0"/>
              <a:t>Each center has different requirements </a:t>
            </a:r>
          </a:p>
          <a:p>
            <a:endParaRPr lang="en-US" dirty="0"/>
          </a:p>
        </p:txBody>
      </p:sp>
    </p:spTree>
    <p:extLst>
      <p:ext uri="{BB962C8B-B14F-4D97-AF65-F5344CB8AC3E}">
        <p14:creationId xmlns:p14="http://schemas.microsoft.com/office/powerpoint/2010/main" val="89565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Treatment for Kidney Failure</a:t>
            </a:r>
          </a:p>
        </p:txBody>
      </p:sp>
      <p:graphicFrame>
        <p:nvGraphicFramePr>
          <p:cNvPr id="4" name="Content Placeholder 5">
            <a:extLst>
              <a:ext uri="{FF2B5EF4-FFF2-40B4-BE49-F238E27FC236}">
                <a16:creationId xmlns:a16="http://schemas.microsoft.com/office/drawing/2014/main" id="{5D637CA3-D708-3A49-BD92-640978C31F4A}"/>
              </a:ext>
            </a:extLst>
          </p:cNvPr>
          <p:cNvGraphicFramePr>
            <a:graphicFrameLocks/>
          </p:cNvGraphicFramePr>
          <p:nvPr>
            <p:extLst>
              <p:ext uri="{D42A27DB-BD31-4B8C-83A1-F6EECF244321}">
                <p14:modId xmlns:p14="http://schemas.microsoft.com/office/powerpoint/2010/main" val="1689021024"/>
              </p:ext>
            </p:extLst>
          </p:nvPr>
        </p:nvGraphicFramePr>
        <p:xfrm>
          <a:off x="304800" y="16002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4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EB9F-FC35-904A-BFA8-DC59DEEF8E4F}"/>
              </a:ext>
            </a:extLst>
          </p:cNvPr>
          <p:cNvSpPr>
            <a:spLocks noGrp="1"/>
          </p:cNvSpPr>
          <p:nvPr>
            <p:ph type="title"/>
          </p:nvPr>
        </p:nvSpPr>
        <p:spPr/>
        <p:txBody>
          <a:bodyPr/>
          <a:lstStyle/>
          <a:p>
            <a:r>
              <a:rPr lang="en-US" altLang="en-US" dirty="0"/>
              <a:t>Advantages of Kidney Transplant</a:t>
            </a:r>
            <a:endParaRPr lang="en-US" dirty="0"/>
          </a:p>
        </p:txBody>
      </p:sp>
      <p:sp>
        <p:nvSpPr>
          <p:cNvPr id="3" name="Content Placeholder 2">
            <a:extLst>
              <a:ext uri="{FF2B5EF4-FFF2-40B4-BE49-F238E27FC236}">
                <a16:creationId xmlns:a16="http://schemas.microsoft.com/office/drawing/2014/main" id="{3EFE9C30-B159-BD44-801F-78ECA294DA8A}"/>
              </a:ext>
            </a:extLst>
          </p:cNvPr>
          <p:cNvSpPr>
            <a:spLocks noGrp="1"/>
          </p:cNvSpPr>
          <p:nvPr>
            <p:ph idx="1"/>
          </p:nvPr>
        </p:nvSpPr>
        <p:spPr/>
        <p:txBody>
          <a:bodyPr/>
          <a:lstStyle/>
          <a:p>
            <a:r>
              <a:rPr lang="en-US" altLang="en-US" dirty="0"/>
              <a:t>Longer improved quality of life </a:t>
            </a:r>
          </a:p>
          <a:p>
            <a:r>
              <a:rPr lang="en-US" altLang="en-US" dirty="0"/>
              <a:t>Easier to work, study, travel, exercise and remain active </a:t>
            </a:r>
          </a:p>
          <a:p>
            <a:r>
              <a:rPr lang="en-US" altLang="en-US" dirty="0"/>
              <a:t>Fewer restrictions (diet, fluid, etc.)  </a:t>
            </a:r>
          </a:p>
          <a:p>
            <a:r>
              <a:rPr lang="en-US" altLang="en-US" dirty="0"/>
              <a:t>Better energy &amp; fewer hospital admissions</a:t>
            </a:r>
          </a:p>
          <a:p>
            <a:r>
              <a:rPr lang="en-US" altLang="en-US" dirty="0"/>
              <a:t>Better control of chronic kidney disease</a:t>
            </a:r>
          </a:p>
          <a:p>
            <a:r>
              <a:rPr lang="en-US" altLang="en-US" dirty="0"/>
              <a:t>Freedom from dialysis routine</a:t>
            </a:r>
          </a:p>
        </p:txBody>
      </p:sp>
    </p:spTree>
    <p:extLst>
      <p:ext uri="{BB962C8B-B14F-4D97-AF65-F5344CB8AC3E}">
        <p14:creationId xmlns:p14="http://schemas.microsoft.com/office/powerpoint/2010/main" val="28715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0838-D42D-E049-ACEF-DFDF2183B5EF}"/>
              </a:ext>
            </a:extLst>
          </p:cNvPr>
          <p:cNvSpPr>
            <a:spLocks noGrp="1"/>
          </p:cNvSpPr>
          <p:nvPr>
            <p:ph type="title"/>
          </p:nvPr>
        </p:nvSpPr>
        <p:spPr/>
        <p:txBody>
          <a:bodyPr/>
          <a:lstStyle/>
          <a:p>
            <a:r>
              <a:rPr lang="en-US" altLang="en-US" dirty="0"/>
              <a:t>Disadvantages of Transplant</a:t>
            </a:r>
            <a:endParaRPr lang="en-US" dirty="0"/>
          </a:p>
        </p:txBody>
      </p:sp>
      <p:sp>
        <p:nvSpPr>
          <p:cNvPr id="3" name="Content Placeholder 2">
            <a:extLst>
              <a:ext uri="{FF2B5EF4-FFF2-40B4-BE49-F238E27FC236}">
                <a16:creationId xmlns:a16="http://schemas.microsoft.com/office/drawing/2014/main" id="{F5A9AEBA-1775-AE4B-B29A-17696A5E8D08}"/>
              </a:ext>
            </a:extLst>
          </p:cNvPr>
          <p:cNvSpPr>
            <a:spLocks noGrp="1"/>
          </p:cNvSpPr>
          <p:nvPr>
            <p:ph idx="1"/>
          </p:nvPr>
        </p:nvSpPr>
        <p:spPr>
          <a:xfrm>
            <a:off x="1234108" y="1552576"/>
            <a:ext cx="9723783" cy="4351338"/>
          </a:xfrm>
        </p:spPr>
        <p:txBody>
          <a:bodyPr/>
          <a:lstStyle/>
          <a:p>
            <a:r>
              <a:rPr lang="en-US" altLang="en-US" dirty="0"/>
              <a:t>Out-of-pocket costs can be very high</a:t>
            </a:r>
          </a:p>
          <a:p>
            <a:r>
              <a:rPr lang="en-US" altLang="en-US" dirty="0"/>
              <a:t>Surgery has risks</a:t>
            </a:r>
          </a:p>
          <a:p>
            <a:r>
              <a:rPr lang="en-US" altLang="en-US" dirty="0"/>
              <a:t>Rejection of the kidney is always a risk. </a:t>
            </a:r>
          </a:p>
          <a:p>
            <a:r>
              <a:rPr lang="en-US" altLang="en-US" dirty="0"/>
              <a:t>Medicines must be taken for as long as you have the transplant – no days off</a:t>
            </a:r>
          </a:p>
          <a:p>
            <a:r>
              <a:rPr lang="en-US" altLang="en-US" dirty="0"/>
              <a:t>Medicines have side effects</a:t>
            </a:r>
          </a:p>
          <a:p>
            <a:r>
              <a:rPr lang="en-US" altLang="en-US" dirty="0"/>
              <a:t>Anti-rejection medicines increase the risk for diabetes, infections &amp; some cancers</a:t>
            </a:r>
          </a:p>
          <a:p>
            <a:r>
              <a:rPr lang="en-US" altLang="en-US" dirty="0"/>
              <a:t>You may need another transplant or dialysis</a:t>
            </a:r>
          </a:p>
          <a:p>
            <a:endParaRPr lang="en-US" dirty="0"/>
          </a:p>
        </p:txBody>
      </p:sp>
    </p:spTree>
    <p:extLst>
      <p:ext uri="{BB962C8B-B14F-4D97-AF65-F5344CB8AC3E}">
        <p14:creationId xmlns:p14="http://schemas.microsoft.com/office/powerpoint/2010/main" val="41114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79DE-3A46-C04B-9A3F-C49077DFE7BC}"/>
              </a:ext>
            </a:extLst>
          </p:cNvPr>
          <p:cNvSpPr>
            <a:spLocks noGrp="1"/>
          </p:cNvSpPr>
          <p:nvPr>
            <p:ph type="title"/>
          </p:nvPr>
        </p:nvSpPr>
        <p:spPr/>
        <p:txBody>
          <a:bodyPr/>
          <a:lstStyle/>
          <a:p>
            <a:r>
              <a:rPr lang="en-US" altLang="en-US" dirty="0"/>
              <a:t>Where Does the Kidney Come From?</a:t>
            </a:r>
            <a:endParaRPr lang="en-US" dirty="0"/>
          </a:p>
        </p:txBody>
      </p:sp>
      <p:sp>
        <p:nvSpPr>
          <p:cNvPr id="3" name="Content Placeholder 2">
            <a:extLst>
              <a:ext uri="{FF2B5EF4-FFF2-40B4-BE49-F238E27FC236}">
                <a16:creationId xmlns:a16="http://schemas.microsoft.com/office/drawing/2014/main" id="{41FDE79F-A20E-FE4C-BA04-CDB0B63C4F32}"/>
              </a:ext>
            </a:extLst>
          </p:cNvPr>
          <p:cNvSpPr>
            <a:spLocks noGrp="1"/>
          </p:cNvSpPr>
          <p:nvPr>
            <p:ph idx="1"/>
          </p:nvPr>
        </p:nvSpPr>
        <p:spPr/>
        <p:txBody>
          <a:bodyPr/>
          <a:lstStyle/>
          <a:p>
            <a:r>
              <a:rPr lang="en-US" altLang="en-US" dirty="0"/>
              <a:t>A healthy person who wishes to donate one kidney</a:t>
            </a:r>
          </a:p>
          <a:p>
            <a:pPr lvl="1"/>
            <a:r>
              <a:rPr lang="en-US" altLang="en-US" dirty="0"/>
              <a:t>A family member (e.g. sibling, parent, cousin or other blood relative)</a:t>
            </a:r>
          </a:p>
          <a:p>
            <a:pPr lvl="1"/>
            <a:r>
              <a:rPr lang="en-US" altLang="en-US" dirty="0"/>
              <a:t>A friend, spouse or acquaintance (non-related)</a:t>
            </a:r>
          </a:p>
          <a:p>
            <a:pPr lvl="1"/>
            <a:r>
              <a:rPr lang="en-US" altLang="en-US" dirty="0"/>
              <a:t>An anonymous donor</a:t>
            </a:r>
          </a:p>
          <a:p>
            <a:r>
              <a:rPr lang="en-US" altLang="en-US" dirty="0"/>
              <a:t>A person who has died and becomes an organ donor </a:t>
            </a:r>
          </a:p>
          <a:p>
            <a:r>
              <a:rPr lang="en-US" altLang="en-US" dirty="0"/>
              <a:t>It is illegal to buy or sell organs</a:t>
            </a:r>
          </a:p>
          <a:p>
            <a:pPr marL="0" indent="0">
              <a:buNone/>
            </a:pPr>
            <a:endParaRPr lang="en-US" dirty="0"/>
          </a:p>
        </p:txBody>
      </p:sp>
    </p:spTree>
    <p:extLst>
      <p:ext uri="{BB962C8B-B14F-4D97-AF65-F5344CB8AC3E}">
        <p14:creationId xmlns:p14="http://schemas.microsoft.com/office/powerpoint/2010/main" val="16315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A4E3-E7D4-CB4D-BA2D-CF16140844B3}"/>
              </a:ext>
            </a:extLst>
          </p:cNvPr>
          <p:cNvSpPr>
            <a:spLocks noGrp="1"/>
          </p:cNvSpPr>
          <p:nvPr>
            <p:ph type="title"/>
          </p:nvPr>
        </p:nvSpPr>
        <p:spPr/>
        <p:txBody>
          <a:bodyPr/>
          <a:lstStyle/>
          <a:p>
            <a:r>
              <a:rPr lang="en-US" altLang="en-US" dirty="0"/>
              <a:t>Advantages of a Living Donor</a:t>
            </a:r>
            <a:endParaRPr lang="en-US" dirty="0"/>
          </a:p>
        </p:txBody>
      </p:sp>
      <p:sp>
        <p:nvSpPr>
          <p:cNvPr id="3" name="Content Placeholder 2">
            <a:extLst>
              <a:ext uri="{FF2B5EF4-FFF2-40B4-BE49-F238E27FC236}">
                <a16:creationId xmlns:a16="http://schemas.microsoft.com/office/drawing/2014/main" id="{602F251E-9AA3-2249-A494-2D1D650D8925}"/>
              </a:ext>
            </a:extLst>
          </p:cNvPr>
          <p:cNvSpPr>
            <a:spLocks noGrp="1"/>
          </p:cNvSpPr>
          <p:nvPr>
            <p:ph idx="1"/>
          </p:nvPr>
        </p:nvSpPr>
        <p:spPr/>
        <p:txBody>
          <a:bodyPr/>
          <a:lstStyle/>
          <a:p>
            <a:pPr marL="0" indent="0">
              <a:buNone/>
            </a:pPr>
            <a:r>
              <a:rPr lang="en-US" altLang="en-US" dirty="0"/>
              <a:t>Outcome could be better because:</a:t>
            </a:r>
          </a:p>
          <a:p>
            <a:r>
              <a:rPr lang="en-US" altLang="en-US" dirty="0"/>
              <a:t>Medical history is known</a:t>
            </a:r>
          </a:p>
          <a:p>
            <a:r>
              <a:rPr lang="en-US" altLang="en-US" dirty="0"/>
              <a:t>Surgery can be planned </a:t>
            </a:r>
          </a:p>
          <a:p>
            <a:r>
              <a:rPr lang="en-US" altLang="en-US" dirty="0"/>
              <a:t>May have less rejection</a:t>
            </a:r>
          </a:p>
          <a:p>
            <a:r>
              <a:rPr lang="en-US" altLang="en-US" dirty="0"/>
              <a:t>Kidney may last longer</a:t>
            </a:r>
          </a:p>
          <a:p>
            <a:r>
              <a:rPr lang="en-US" altLang="en-US" dirty="0"/>
              <a:t>Can be done </a:t>
            </a:r>
            <a:r>
              <a:rPr lang="en-US" altLang="en-US" u="sng" dirty="0"/>
              <a:t>before</a:t>
            </a:r>
            <a:r>
              <a:rPr lang="en-US" altLang="en-US" dirty="0"/>
              <a:t> having to start dialysis </a:t>
            </a:r>
          </a:p>
          <a:p>
            <a:r>
              <a:rPr lang="en-US" altLang="en-US" dirty="0"/>
              <a:t>Less wait time than for a deceased donor</a:t>
            </a:r>
          </a:p>
          <a:p>
            <a:r>
              <a:rPr lang="en-US" altLang="en-US" dirty="0"/>
              <a:t>Do you have a living donor? Have you asked?</a:t>
            </a:r>
          </a:p>
          <a:p>
            <a:endParaRPr lang="en-US" dirty="0"/>
          </a:p>
        </p:txBody>
      </p:sp>
    </p:spTree>
    <p:extLst>
      <p:ext uri="{BB962C8B-B14F-4D97-AF65-F5344CB8AC3E}">
        <p14:creationId xmlns:p14="http://schemas.microsoft.com/office/powerpoint/2010/main" val="31147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5CF2-76F5-7840-AD71-80AF35C253D2}"/>
              </a:ext>
            </a:extLst>
          </p:cNvPr>
          <p:cNvSpPr>
            <a:spLocks noGrp="1"/>
          </p:cNvSpPr>
          <p:nvPr>
            <p:ph type="title"/>
          </p:nvPr>
        </p:nvSpPr>
        <p:spPr/>
        <p:txBody>
          <a:bodyPr/>
          <a:lstStyle/>
          <a:p>
            <a:r>
              <a:rPr lang="en-US" altLang="en-US" dirty="0"/>
              <a:t>Disadvantages for the Living Donor</a:t>
            </a:r>
            <a:endParaRPr lang="en-US" dirty="0"/>
          </a:p>
        </p:txBody>
      </p:sp>
      <p:sp>
        <p:nvSpPr>
          <p:cNvPr id="3" name="Content Placeholder 2">
            <a:extLst>
              <a:ext uri="{FF2B5EF4-FFF2-40B4-BE49-F238E27FC236}">
                <a16:creationId xmlns:a16="http://schemas.microsoft.com/office/drawing/2014/main" id="{4465EA99-134F-744D-8B5F-8B7ED6A8E5E1}"/>
              </a:ext>
            </a:extLst>
          </p:cNvPr>
          <p:cNvSpPr>
            <a:spLocks noGrp="1"/>
          </p:cNvSpPr>
          <p:nvPr>
            <p:ph idx="1"/>
          </p:nvPr>
        </p:nvSpPr>
        <p:spPr/>
        <p:txBody>
          <a:bodyPr/>
          <a:lstStyle/>
          <a:p>
            <a:r>
              <a:rPr lang="en-US" altLang="en-US" dirty="0"/>
              <a:t>Kidney is taken from a healthy person</a:t>
            </a:r>
          </a:p>
          <a:p>
            <a:r>
              <a:rPr lang="en-US" altLang="en-US" dirty="0"/>
              <a:t>No medical benefit to the person donating</a:t>
            </a:r>
          </a:p>
          <a:p>
            <a:r>
              <a:rPr lang="en-US" altLang="en-US" dirty="0"/>
              <a:t>Surgery can have complications</a:t>
            </a:r>
          </a:p>
          <a:p>
            <a:r>
              <a:rPr lang="en-US" altLang="en-US" dirty="0"/>
              <a:t>Risk of death is small but present</a:t>
            </a:r>
          </a:p>
          <a:p>
            <a:r>
              <a:rPr lang="en-US" altLang="en-US" dirty="0"/>
              <a:t>Long term risk to donors may exist </a:t>
            </a:r>
          </a:p>
          <a:p>
            <a:pPr marL="0" indent="0">
              <a:buNone/>
            </a:pPr>
            <a:endParaRPr lang="en-US" dirty="0"/>
          </a:p>
        </p:txBody>
      </p:sp>
    </p:spTree>
    <p:extLst>
      <p:ext uri="{BB962C8B-B14F-4D97-AF65-F5344CB8AC3E}">
        <p14:creationId xmlns:p14="http://schemas.microsoft.com/office/powerpoint/2010/main" val="124593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24A2-13B7-6B4F-B735-AF679EBAD5CD}"/>
              </a:ext>
            </a:extLst>
          </p:cNvPr>
          <p:cNvSpPr>
            <a:spLocks noGrp="1"/>
          </p:cNvSpPr>
          <p:nvPr>
            <p:ph type="title"/>
          </p:nvPr>
        </p:nvSpPr>
        <p:spPr/>
        <p:txBody>
          <a:bodyPr/>
          <a:lstStyle/>
          <a:p>
            <a:r>
              <a:rPr lang="en-US" altLang="en-US" dirty="0"/>
              <a:t>Facts About The Waiting List</a:t>
            </a:r>
            <a:endParaRPr lang="en-US" dirty="0"/>
          </a:p>
        </p:txBody>
      </p:sp>
      <p:sp>
        <p:nvSpPr>
          <p:cNvPr id="3" name="Content Placeholder 2">
            <a:extLst>
              <a:ext uri="{FF2B5EF4-FFF2-40B4-BE49-F238E27FC236}">
                <a16:creationId xmlns:a16="http://schemas.microsoft.com/office/drawing/2014/main" id="{CBC23710-90CF-FF41-9B14-0626D44032B9}"/>
              </a:ext>
            </a:extLst>
          </p:cNvPr>
          <p:cNvSpPr>
            <a:spLocks noGrp="1"/>
          </p:cNvSpPr>
          <p:nvPr>
            <p:ph idx="1"/>
          </p:nvPr>
        </p:nvSpPr>
        <p:spPr/>
        <p:txBody>
          <a:bodyPr/>
          <a:lstStyle/>
          <a:p>
            <a:r>
              <a:rPr lang="en-US" altLang="en-US" dirty="0"/>
              <a:t>You can be on more than one list </a:t>
            </a:r>
          </a:p>
          <a:p>
            <a:r>
              <a:rPr lang="en-US" altLang="en-US" dirty="0"/>
              <a:t>No one can tell you exactly how long you will wait for a kidney</a:t>
            </a:r>
          </a:p>
          <a:p>
            <a:r>
              <a:rPr lang="en-US" altLang="en-US" dirty="0"/>
              <a:t>Wait time depends on many factors</a:t>
            </a:r>
          </a:p>
          <a:p>
            <a:r>
              <a:rPr lang="en-US" altLang="en-US" dirty="0"/>
              <a:t>The list is not a rank order but a group of eligible candidates</a:t>
            </a:r>
          </a:p>
          <a:p>
            <a:r>
              <a:rPr lang="en-US" altLang="en-US" dirty="0"/>
              <a:t>Younger patients are given priority on the list</a:t>
            </a:r>
          </a:p>
          <a:p>
            <a:endParaRPr lang="en-US" dirty="0"/>
          </a:p>
        </p:txBody>
      </p:sp>
    </p:spTree>
    <p:extLst>
      <p:ext uri="{BB962C8B-B14F-4D97-AF65-F5344CB8AC3E}">
        <p14:creationId xmlns:p14="http://schemas.microsoft.com/office/powerpoint/2010/main" val="35598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6305-29E1-3B47-9AFE-BAA4B96DB22D}"/>
              </a:ext>
            </a:extLst>
          </p:cNvPr>
          <p:cNvSpPr>
            <a:spLocks noGrp="1"/>
          </p:cNvSpPr>
          <p:nvPr>
            <p:ph type="title"/>
          </p:nvPr>
        </p:nvSpPr>
        <p:spPr/>
        <p:txBody>
          <a:bodyPr/>
          <a:lstStyle/>
          <a:p>
            <a:r>
              <a:rPr lang="en-US" altLang="en-US" dirty="0"/>
              <a:t>What happens with no dialysis or no transplant?</a:t>
            </a:r>
            <a:endParaRPr lang="en-US" dirty="0"/>
          </a:p>
        </p:txBody>
      </p:sp>
      <p:sp>
        <p:nvSpPr>
          <p:cNvPr id="3" name="Content Placeholder 2">
            <a:extLst>
              <a:ext uri="{FF2B5EF4-FFF2-40B4-BE49-F238E27FC236}">
                <a16:creationId xmlns:a16="http://schemas.microsoft.com/office/drawing/2014/main" id="{DE7C9AF9-4653-1446-A7E0-6CF819EEBB1A}"/>
              </a:ext>
            </a:extLst>
          </p:cNvPr>
          <p:cNvSpPr>
            <a:spLocks noGrp="1"/>
          </p:cNvSpPr>
          <p:nvPr>
            <p:ph idx="1"/>
          </p:nvPr>
        </p:nvSpPr>
        <p:spPr/>
        <p:txBody>
          <a:bodyPr/>
          <a:lstStyle/>
          <a:p>
            <a:r>
              <a:rPr lang="en-US" altLang="en-US" dirty="0"/>
              <a:t>Using medications to control symptoms of kidney failure</a:t>
            </a:r>
          </a:p>
          <a:p>
            <a:r>
              <a:rPr lang="en-US" altLang="en-US" dirty="0"/>
              <a:t>Some people want dialysis; </a:t>
            </a:r>
            <a:br>
              <a:rPr lang="en-US" altLang="en-US" dirty="0"/>
            </a:br>
            <a:r>
              <a:rPr lang="en-US" altLang="en-US" dirty="0"/>
              <a:t>others may not be so sure</a:t>
            </a:r>
          </a:p>
          <a:p>
            <a:r>
              <a:rPr lang="en-US" altLang="en-US" dirty="0"/>
              <a:t>You will lose function over time</a:t>
            </a:r>
          </a:p>
          <a:p>
            <a:r>
              <a:rPr lang="en-US" altLang="en-US" dirty="0"/>
              <a:t>We will keep you comfortable with medication and hospice/palliative care</a:t>
            </a:r>
          </a:p>
          <a:p>
            <a:r>
              <a:rPr lang="en-US" altLang="en-US" dirty="0"/>
              <a:t>Dialysis or transplant is not for everyone</a:t>
            </a:r>
          </a:p>
          <a:p>
            <a:endParaRPr lang="en-US" dirty="0"/>
          </a:p>
        </p:txBody>
      </p:sp>
      <p:pic>
        <p:nvPicPr>
          <p:cNvPr id="4" name="Picture 4" descr="2147336">
            <a:extLst>
              <a:ext uri="{FF2B5EF4-FFF2-40B4-BE49-F238E27FC236}">
                <a16:creationId xmlns:a16="http://schemas.microsoft.com/office/drawing/2014/main" id="{DB1B1ECA-0A0E-5B4E-9E7B-3DF648DA9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2245519"/>
            <a:ext cx="1981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57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6A7E-82B5-9F45-9BD0-78A2023443E9}"/>
              </a:ext>
            </a:extLst>
          </p:cNvPr>
          <p:cNvSpPr>
            <a:spLocks noGrp="1"/>
          </p:cNvSpPr>
          <p:nvPr>
            <p:ph type="title"/>
          </p:nvPr>
        </p:nvSpPr>
        <p:spPr/>
        <p:txBody>
          <a:bodyPr/>
          <a:lstStyle/>
          <a:p>
            <a:r>
              <a:rPr lang="en-US" altLang="en-US" dirty="0"/>
              <a:t>Choosing Medical Management for Kidney Failure</a:t>
            </a:r>
            <a:endParaRPr lang="en-US" dirty="0"/>
          </a:p>
        </p:txBody>
      </p:sp>
      <p:sp>
        <p:nvSpPr>
          <p:cNvPr id="3" name="Content Placeholder 2">
            <a:extLst>
              <a:ext uri="{FF2B5EF4-FFF2-40B4-BE49-F238E27FC236}">
                <a16:creationId xmlns:a16="http://schemas.microsoft.com/office/drawing/2014/main" id="{E24163B2-169F-C24D-B818-618DA8B4AB5B}"/>
              </a:ext>
            </a:extLst>
          </p:cNvPr>
          <p:cNvSpPr>
            <a:spLocks noGrp="1"/>
          </p:cNvSpPr>
          <p:nvPr>
            <p:ph idx="1"/>
          </p:nvPr>
        </p:nvSpPr>
        <p:spPr/>
        <p:txBody>
          <a:bodyPr/>
          <a:lstStyle/>
          <a:p>
            <a:r>
              <a:rPr lang="en-US" altLang="en-US" dirty="0"/>
              <a:t>Medical Management may be the choice for you</a:t>
            </a:r>
          </a:p>
          <a:p>
            <a:r>
              <a:rPr lang="en-US" altLang="en-US" dirty="0"/>
              <a:t>With severe medical problems such as a stroke or dementia or a very bad heart,  dialysis may be not be the best option</a:t>
            </a:r>
          </a:p>
          <a:p>
            <a:r>
              <a:rPr lang="en-US" altLang="en-US" dirty="0"/>
              <a:t>Every patient is different and every situation is unique</a:t>
            </a:r>
          </a:p>
          <a:p>
            <a:r>
              <a:rPr lang="en-US" altLang="en-US" dirty="0"/>
              <a:t>Tell your family your decision</a:t>
            </a:r>
          </a:p>
          <a:p>
            <a:pPr marL="0" indent="0" algn="ctr">
              <a:buNone/>
            </a:pPr>
            <a:r>
              <a:rPr lang="en-US" altLang="en-US" b="1" i="1" dirty="0"/>
              <a:t>You can always change your mind </a:t>
            </a:r>
          </a:p>
          <a:p>
            <a:endParaRPr lang="en-US" dirty="0"/>
          </a:p>
        </p:txBody>
      </p:sp>
    </p:spTree>
    <p:extLst>
      <p:ext uri="{BB962C8B-B14F-4D97-AF65-F5344CB8AC3E}">
        <p14:creationId xmlns:p14="http://schemas.microsoft.com/office/powerpoint/2010/main" val="26747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8E9B-D358-7140-9127-E7572723A90A}"/>
              </a:ext>
            </a:extLst>
          </p:cNvPr>
          <p:cNvSpPr>
            <a:spLocks noGrp="1"/>
          </p:cNvSpPr>
          <p:nvPr>
            <p:ph type="title"/>
          </p:nvPr>
        </p:nvSpPr>
        <p:spPr/>
        <p:txBody>
          <a:bodyPr/>
          <a:lstStyle/>
          <a:p>
            <a:r>
              <a:rPr lang="en-US" altLang="en-US" dirty="0"/>
              <a:t>Common Questions</a:t>
            </a:r>
            <a:endParaRPr lang="en-US" dirty="0"/>
          </a:p>
        </p:txBody>
      </p:sp>
      <p:sp>
        <p:nvSpPr>
          <p:cNvPr id="3" name="Content Placeholder 2">
            <a:extLst>
              <a:ext uri="{FF2B5EF4-FFF2-40B4-BE49-F238E27FC236}">
                <a16:creationId xmlns:a16="http://schemas.microsoft.com/office/drawing/2014/main" id="{5534FA29-C8F6-EA4A-B8E4-2EB97C258262}"/>
              </a:ext>
            </a:extLst>
          </p:cNvPr>
          <p:cNvSpPr>
            <a:spLocks noGrp="1"/>
          </p:cNvSpPr>
          <p:nvPr>
            <p:ph idx="1"/>
          </p:nvPr>
        </p:nvSpPr>
        <p:spPr/>
        <p:txBody>
          <a:bodyPr/>
          <a:lstStyle/>
          <a:p>
            <a:r>
              <a:rPr lang="en-US" altLang="en-US" dirty="0"/>
              <a:t>Is deciding not to have dialysis suicide? </a:t>
            </a:r>
          </a:p>
          <a:p>
            <a:pPr lvl="1"/>
            <a:r>
              <a:rPr lang="en-US" altLang="en-US" sz="2600" i="1" dirty="0"/>
              <a:t>No, many religions believe in a person’s right to refuse medical treatment like dialysis if they feel it will not help them or be burdensome</a:t>
            </a:r>
          </a:p>
          <a:p>
            <a:r>
              <a:rPr lang="en-US" altLang="en-US" dirty="0"/>
              <a:t>How long will I live? </a:t>
            </a:r>
          </a:p>
          <a:p>
            <a:pPr lvl="1"/>
            <a:r>
              <a:rPr lang="en-US" altLang="en-US" sz="2600" i="1" dirty="0"/>
              <a:t>It varies from person to person</a:t>
            </a:r>
          </a:p>
          <a:p>
            <a:r>
              <a:rPr lang="en-US" altLang="en-US" dirty="0"/>
              <a:t>Is dying from kidney failure painful? </a:t>
            </a:r>
          </a:p>
          <a:p>
            <a:pPr lvl="1"/>
            <a:r>
              <a:rPr lang="en-US" altLang="en-US" sz="2600" i="1" dirty="0"/>
              <a:t>Not usually</a:t>
            </a:r>
            <a:endParaRPr lang="en-US" altLang="en-US" sz="2800" dirty="0"/>
          </a:p>
          <a:p>
            <a:endParaRPr lang="en-US" dirty="0"/>
          </a:p>
        </p:txBody>
      </p:sp>
    </p:spTree>
    <p:extLst>
      <p:ext uri="{BB962C8B-B14F-4D97-AF65-F5344CB8AC3E}">
        <p14:creationId xmlns:p14="http://schemas.microsoft.com/office/powerpoint/2010/main" val="271278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E4C2-798B-094F-8C17-64A24A3E89F6}"/>
              </a:ext>
            </a:extLst>
          </p:cNvPr>
          <p:cNvSpPr>
            <a:spLocks noGrp="1"/>
          </p:cNvSpPr>
          <p:nvPr>
            <p:ph type="title"/>
          </p:nvPr>
        </p:nvSpPr>
        <p:spPr/>
        <p:txBody>
          <a:bodyPr/>
          <a:lstStyle/>
          <a:p>
            <a:r>
              <a:rPr lang="en-US" altLang="en-US" dirty="0"/>
              <a:t>Advance Directive or Living Will</a:t>
            </a:r>
            <a:endParaRPr lang="en-US" dirty="0"/>
          </a:p>
        </p:txBody>
      </p:sp>
      <p:sp>
        <p:nvSpPr>
          <p:cNvPr id="3" name="Content Placeholder 2">
            <a:extLst>
              <a:ext uri="{FF2B5EF4-FFF2-40B4-BE49-F238E27FC236}">
                <a16:creationId xmlns:a16="http://schemas.microsoft.com/office/drawing/2014/main" id="{50ABD0F9-0FC2-874B-ABD8-D09DABC77ACF}"/>
              </a:ext>
            </a:extLst>
          </p:cNvPr>
          <p:cNvSpPr>
            <a:spLocks noGrp="1"/>
          </p:cNvSpPr>
          <p:nvPr>
            <p:ph idx="1"/>
          </p:nvPr>
        </p:nvSpPr>
        <p:spPr/>
        <p:txBody>
          <a:bodyPr/>
          <a:lstStyle/>
          <a:p>
            <a:r>
              <a:rPr lang="en-US" altLang="en-US" dirty="0"/>
              <a:t>Tells </a:t>
            </a:r>
            <a:r>
              <a:rPr lang="en-US" altLang="en-US" b="1" dirty="0"/>
              <a:t>WHO</a:t>
            </a:r>
            <a:r>
              <a:rPr lang="en-US" altLang="en-US" dirty="0"/>
              <a:t> will make your medical decisions if you’re unable to make them yourself</a:t>
            </a:r>
          </a:p>
          <a:p>
            <a:r>
              <a:rPr lang="en-US" altLang="en-US" dirty="0"/>
              <a:t>Tells </a:t>
            </a:r>
            <a:r>
              <a:rPr lang="en-US" altLang="en-US" b="1" dirty="0"/>
              <a:t>WHAT</a:t>
            </a:r>
            <a:r>
              <a:rPr lang="en-US" altLang="en-US" dirty="0"/>
              <a:t> you want for health and medical care</a:t>
            </a:r>
          </a:p>
          <a:p>
            <a:r>
              <a:rPr lang="en-US" altLang="en-US" dirty="0"/>
              <a:t>Outlines </a:t>
            </a:r>
            <a:r>
              <a:rPr lang="en-US" altLang="en-US" b="1" dirty="0"/>
              <a:t>WHAT</a:t>
            </a:r>
            <a:r>
              <a:rPr lang="en-US" altLang="en-US" dirty="0"/>
              <a:t> type of care you want…from CPR to a feeding tube to intubation to medications to dialysis</a:t>
            </a:r>
          </a:p>
          <a:p>
            <a:r>
              <a:rPr lang="en-US" altLang="en-US" b="1" dirty="0"/>
              <a:t>Makes all decisions easier on your family</a:t>
            </a:r>
          </a:p>
          <a:p>
            <a:pPr lvl="1"/>
            <a:endParaRPr lang="en-US" altLang="en-US" dirty="0"/>
          </a:p>
          <a:p>
            <a:endParaRPr lang="en-US" dirty="0"/>
          </a:p>
        </p:txBody>
      </p:sp>
    </p:spTree>
    <p:extLst>
      <p:ext uri="{BB962C8B-B14F-4D97-AF65-F5344CB8AC3E}">
        <p14:creationId xmlns:p14="http://schemas.microsoft.com/office/powerpoint/2010/main" val="39690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1670-6D8F-2744-84CA-F99364538434}"/>
              </a:ext>
            </a:extLst>
          </p:cNvPr>
          <p:cNvSpPr>
            <a:spLocks noGrp="1"/>
          </p:cNvSpPr>
          <p:nvPr>
            <p:ph type="title"/>
          </p:nvPr>
        </p:nvSpPr>
        <p:spPr/>
        <p:txBody>
          <a:bodyPr/>
          <a:lstStyle/>
          <a:p>
            <a:r>
              <a:rPr lang="en-US" dirty="0"/>
              <a:t>What is Dialysis?</a:t>
            </a:r>
          </a:p>
        </p:txBody>
      </p:sp>
      <p:sp>
        <p:nvSpPr>
          <p:cNvPr id="3" name="Content Placeholder 2">
            <a:extLst>
              <a:ext uri="{FF2B5EF4-FFF2-40B4-BE49-F238E27FC236}">
                <a16:creationId xmlns:a16="http://schemas.microsoft.com/office/drawing/2014/main" id="{B0A37FCE-5BD8-E441-9B21-E5CE1E3C9321}"/>
              </a:ext>
            </a:extLst>
          </p:cNvPr>
          <p:cNvSpPr>
            <a:spLocks noGrp="1"/>
          </p:cNvSpPr>
          <p:nvPr>
            <p:ph idx="1"/>
          </p:nvPr>
        </p:nvSpPr>
        <p:spPr/>
        <p:txBody>
          <a:bodyPr/>
          <a:lstStyle/>
          <a:p>
            <a:r>
              <a:rPr lang="en-US" altLang="en-US" dirty="0"/>
              <a:t>Two main types:  </a:t>
            </a:r>
          </a:p>
          <a:p>
            <a:pPr lvl="1"/>
            <a:r>
              <a:rPr lang="en-US" altLang="en-US" dirty="0"/>
              <a:t>Peritoneal Dialysis</a:t>
            </a:r>
          </a:p>
          <a:p>
            <a:pPr lvl="1"/>
            <a:r>
              <a:rPr lang="en-US" altLang="en-US" dirty="0"/>
              <a:t>Hemodialysis</a:t>
            </a:r>
          </a:p>
          <a:p>
            <a:r>
              <a:rPr lang="en-US" altLang="en-US" dirty="0"/>
              <a:t>Does </a:t>
            </a:r>
            <a:r>
              <a:rPr lang="en-US" altLang="en-US" b="1" dirty="0"/>
              <a:t>some </a:t>
            </a:r>
            <a:r>
              <a:rPr lang="en-US" altLang="en-US" dirty="0"/>
              <a:t>of the work of healthy kidneys</a:t>
            </a:r>
          </a:p>
          <a:p>
            <a:pPr lvl="1"/>
            <a:r>
              <a:rPr lang="en-US" altLang="en-US" dirty="0"/>
              <a:t>Removes waste from your blood</a:t>
            </a:r>
          </a:p>
          <a:p>
            <a:pPr lvl="1"/>
            <a:r>
              <a:rPr lang="en-US" altLang="en-US" dirty="0"/>
              <a:t>Removes fluid from your blood</a:t>
            </a:r>
          </a:p>
          <a:p>
            <a:pPr lvl="1"/>
            <a:r>
              <a:rPr lang="en-US" altLang="en-US" dirty="0"/>
              <a:t>Keeps body’s chemicals balanced</a:t>
            </a:r>
          </a:p>
          <a:p>
            <a:r>
              <a:rPr lang="en-US" altLang="en-US" b="1" dirty="0"/>
              <a:t>Does Not:</a:t>
            </a:r>
          </a:p>
          <a:p>
            <a:pPr lvl="1"/>
            <a:r>
              <a:rPr lang="en-US" altLang="en-US" dirty="0"/>
              <a:t>Cure kidney disease</a:t>
            </a:r>
          </a:p>
          <a:p>
            <a:endParaRPr lang="en-US" dirty="0"/>
          </a:p>
        </p:txBody>
      </p:sp>
    </p:spTree>
    <p:extLst>
      <p:ext uri="{BB962C8B-B14F-4D97-AF65-F5344CB8AC3E}">
        <p14:creationId xmlns:p14="http://schemas.microsoft.com/office/powerpoint/2010/main" val="19170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DA5A-AE36-F543-AC52-7FFF40257379}"/>
              </a:ext>
            </a:extLst>
          </p:cNvPr>
          <p:cNvSpPr>
            <a:spLocks noGrp="1"/>
          </p:cNvSpPr>
          <p:nvPr>
            <p:ph type="title"/>
          </p:nvPr>
        </p:nvSpPr>
        <p:spPr/>
        <p:txBody>
          <a:bodyPr/>
          <a:lstStyle/>
          <a:p>
            <a:r>
              <a:rPr lang="en-US" altLang="en-US" dirty="0"/>
              <a:t>Advance Directive or Living Will</a:t>
            </a:r>
            <a:endParaRPr lang="en-US" dirty="0"/>
          </a:p>
        </p:txBody>
      </p:sp>
      <p:sp>
        <p:nvSpPr>
          <p:cNvPr id="3" name="Content Placeholder 2">
            <a:extLst>
              <a:ext uri="{FF2B5EF4-FFF2-40B4-BE49-F238E27FC236}">
                <a16:creationId xmlns:a16="http://schemas.microsoft.com/office/drawing/2014/main" id="{6E07E51B-1AC2-D840-80AC-5AD3816804E4}"/>
              </a:ext>
            </a:extLst>
          </p:cNvPr>
          <p:cNvSpPr>
            <a:spLocks noGrp="1"/>
          </p:cNvSpPr>
          <p:nvPr>
            <p:ph idx="1"/>
          </p:nvPr>
        </p:nvSpPr>
        <p:spPr/>
        <p:txBody>
          <a:bodyPr/>
          <a:lstStyle/>
          <a:p>
            <a:r>
              <a:rPr lang="en-US" altLang="en-US" dirty="0"/>
              <a:t>You can change what you say in your Advance Directive at any time </a:t>
            </a:r>
          </a:p>
          <a:p>
            <a:r>
              <a:rPr lang="en-US" altLang="en-US" dirty="0"/>
              <a:t>You can get an Advance Directive form that follows your state’s law</a:t>
            </a:r>
          </a:p>
          <a:p>
            <a:pPr lvl="1"/>
            <a:r>
              <a:rPr lang="en-US" altLang="en-US" dirty="0"/>
              <a:t>Contact the National Hospice and Palliative Care Organization (800-658-8898)</a:t>
            </a:r>
          </a:p>
          <a:p>
            <a:pPr lvl="1"/>
            <a:r>
              <a:rPr lang="en-US" altLang="en-US" dirty="0"/>
              <a:t>Go online to </a:t>
            </a:r>
            <a:r>
              <a:rPr lang="en-US" altLang="en-US" dirty="0">
                <a:solidFill>
                  <a:schemeClr val="accent1"/>
                </a:solidFill>
                <a:hlinkClick r:id="rId3"/>
              </a:rPr>
              <a:t>www.abanet.org/aging</a:t>
            </a:r>
            <a:endParaRPr lang="en-US" altLang="en-US" dirty="0">
              <a:solidFill>
                <a:schemeClr val="accent1"/>
              </a:solidFill>
            </a:endParaRPr>
          </a:p>
          <a:p>
            <a:pPr lvl="1"/>
            <a:r>
              <a:rPr lang="en-US" altLang="en-US" dirty="0"/>
              <a:t>Visit your library</a:t>
            </a:r>
          </a:p>
          <a:p>
            <a:endParaRPr lang="en-US" dirty="0"/>
          </a:p>
        </p:txBody>
      </p:sp>
    </p:spTree>
    <p:extLst>
      <p:ext uri="{BB962C8B-B14F-4D97-AF65-F5344CB8AC3E}">
        <p14:creationId xmlns:p14="http://schemas.microsoft.com/office/powerpoint/2010/main" val="181870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8F43-ABC9-934D-A306-7A9700575938}"/>
              </a:ext>
            </a:extLst>
          </p:cNvPr>
          <p:cNvSpPr>
            <a:spLocks noGrp="1"/>
          </p:cNvSpPr>
          <p:nvPr>
            <p:ph type="title"/>
          </p:nvPr>
        </p:nvSpPr>
        <p:spPr/>
        <p:txBody>
          <a:bodyPr/>
          <a:lstStyle/>
          <a:p>
            <a:r>
              <a:rPr lang="en-US" altLang="en-US" dirty="0"/>
              <a:t>Hospice vs. Palliative Care</a:t>
            </a:r>
            <a:endParaRPr lang="en-US" dirty="0"/>
          </a:p>
        </p:txBody>
      </p:sp>
      <p:sp>
        <p:nvSpPr>
          <p:cNvPr id="3" name="Content Placeholder 2">
            <a:extLst>
              <a:ext uri="{FF2B5EF4-FFF2-40B4-BE49-F238E27FC236}">
                <a16:creationId xmlns:a16="http://schemas.microsoft.com/office/drawing/2014/main" id="{F319B9B0-7C49-2744-8301-93283A81E266}"/>
              </a:ext>
            </a:extLst>
          </p:cNvPr>
          <p:cNvSpPr>
            <a:spLocks noGrp="1"/>
          </p:cNvSpPr>
          <p:nvPr>
            <p:ph idx="1"/>
          </p:nvPr>
        </p:nvSpPr>
        <p:spPr/>
        <p:txBody>
          <a:bodyPr numCol="2"/>
          <a:lstStyle/>
          <a:p>
            <a:pPr marL="0" indent="0">
              <a:buNone/>
            </a:pPr>
            <a:r>
              <a:rPr lang="en-US" altLang="en-US" sz="2400" b="1" u="sng" dirty="0"/>
              <a:t>Hospice:</a:t>
            </a:r>
          </a:p>
          <a:p>
            <a:r>
              <a:rPr lang="en-US" altLang="en-US" sz="2400" dirty="0"/>
              <a:t>Support people in all aspects of the dying process</a:t>
            </a:r>
          </a:p>
          <a:p>
            <a:r>
              <a:rPr lang="en-US" altLang="en-US" sz="2400" dirty="0"/>
              <a:t>Provides family support</a:t>
            </a:r>
          </a:p>
          <a:p>
            <a:r>
              <a:rPr lang="en-US" altLang="en-US" sz="2400" dirty="0"/>
              <a:t>Provides pain management</a:t>
            </a:r>
          </a:p>
          <a:p>
            <a:r>
              <a:rPr lang="en-US" altLang="en-US" sz="2400" dirty="0"/>
              <a:t>Can be done in:</a:t>
            </a:r>
          </a:p>
          <a:p>
            <a:pPr lvl="1"/>
            <a:r>
              <a:rPr lang="en-US" altLang="en-US" sz="2000" dirty="0"/>
              <a:t>Your home </a:t>
            </a:r>
          </a:p>
          <a:p>
            <a:pPr lvl="1"/>
            <a:r>
              <a:rPr lang="en-US" altLang="en-US" sz="2000" dirty="0"/>
              <a:t>A hospice facility</a:t>
            </a:r>
          </a:p>
          <a:p>
            <a:pPr lvl="1"/>
            <a:r>
              <a:rPr lang="en-US" altLang="en-US" sz="2000" dirty="0"/>
              <a:t>Hospital</a:t>
            </a:r>
          </a:p>
          <a:p>
            <a:endParaRPr lang="en-US" dirty="0"/>
          </a:p>
          <a:p>
            <a:pPr marL="0" indent="0">
              <a:buNone/>
            </a:pPr>
            <a:r>
              <a:rPr lang="en-US" b="1" u="sng" dirty="0"/>
              <a:t>Palliative Care:</a:t>
            </a:r>
          </a:p>
          <a:p>
            <a:r>
              <a:rPr lang="en-US" dirty="0"/>
              <a:t>Manages symptoms of chronic disease</a:t>
            </a:r>
          </a:p>
          <a:p>
            <a:r>
              <a:rPr lang="en-US" dirty="0"/>
              <a:t>Supports family and patient</a:t>
            </a:r>
          </a:p>
          <a:p>
            <a:r>
              <a:rPr lang="en-US" dirty="0"/>
              <a:t>Can be used at any time (not only at end of life)</a:t>
            </a:r>
          </a:p>
          <a:p>
            <a:r>
              <a:rPr lang="en-US" dirty="0"/>
              <a:t>Shown to extend life spans</a:t>
            </a:r>
          </a:p>
          <a:p>
            <a:endParaRPr lang="en-US" dirty="0"/>
          </a:p>
        </p:txBody>
      </p:sp>
    </p:spTree>
    <p:extLst>
      <p:ext uri="{BB962C8B-B14F-4D97-AF65-F5344CB8AC3E}">
        <p14:creationId xmlns:p14="http://schemas.microsoft.com/office/powerpoint/2010/main" val="23920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B383-73A1-DE4A-8DF8-594B15913853}"/>
              </a:ext>
            </a:extLst>
          </p:cNvPr>
          <p:cNvSpPr>
            <a:spLocks noGrp="1"/>
          </p:cNvSpPr>
          <p:nvPr>
            <p:ph type="title"/>
          </p:nvPr>
        </p:nvSpPr>
        <p:spPr>
          <a:xfrm>
            <a:off x="838200" y="365125"/>
            <a:ext cx="10515600" cy="1325563"/>
          </a:xfrm>
        </p:spPr>
        <p:txBody>
          <a:bodyPr anchor="ctr">
            <a:normAutofit/>
          </a:bodyPr>
          <a:lstStyle/>
          <a:p>
            <a:r>
              <a:rPr lang="en-US" dirty="0"/>
              <a:t>Questions and Discussions</a:t>
            </a:r>
          </a:p>
        </p:txBody>
      </p:sp>
      <p:pic>
        <p:nvPicPr>
          <p:cNvPr id="5" name="Content Placeholder 4" descr="Icon&#10;&#10;Description automatically generated">
            <a:extLst>
              <a:ext uri="{FF2B5EF4-FFF2-40B4-BE49-F238E27FC236}">
                <a16:creationId xmlns:a16="http://schemas.microsoft.com/office/drawing/2014/main" id="{804280CF-58F0-204F-B5D4-E1120A76A89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39414" y="1825625"/>
            <a:ext cx="7313172" cy="4351338"/>
          </a:xfrm>
          <a:noFill/>
        </p:spPr>
      </p:pic>
      <p:sp>
        <p:nvSpPr>
          <p:cNvPr id="6" name="TextBox 5">
            <a:extLst>
              <a:ext uri="{FF2B5EF4-FFF2-40B4-BE49-F238E27FC236}">
                <a16:creationId xmlns:a16="http://schemas.microsoft.com/office/drawing/2014/main" id="{C688A021-4E94-D043-98A4-274F156DDEAF}"/>
              </a:ext>
            </a:extLst>
          </p:cNvPr>
          <p:cNvSpPr txBox="1"/>
          <p:nvPr/>
        </p:nvSpPr>
        <p:spPr>
          <a:xfrm>
            <a:off x="7177843" y="5976908"/>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pngall.com/question-mark-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78418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EB0E-657C-874F-94F6-380C8A5A5301}"/>
              </a:ext>
            </a:extLst>
          </p:cNvPr>
          <p:cNvSpPr>
            <a:spLocks noGrp="1"/>
          </p:cNvSpPr>
          <p:nvPr>
            <p:ph type="title"/>
          </p:nvPr>
        </p:nvSpPr>
        <p:spPr/>
        <p:txBody>
          <a:bodyPr/>
          <a:lstStyle/>
          <a:p>
            <a:r>
              <a:rPr lang="en-US" dirty="0"/>
              <a:t>What Happens in Dialysis?</a:t>
            </a:r>
          </a:p>
        </p:txBody>
      </p:sp>
      <p:sp>
        <p:nvSpPr>
          <p:cNvPr id="4" name="Text Box 14">
            <a:extLst>
              <a:ext uri="{FF2B5EF4-FFF2-40B4-BE49-F238E27FC236}">
                <a16:creationId xmlns:a16="http://schemas.microsoft.com/office/drawing/2014/main" id="{D5487EDB-0334-694E-9D17-F7AEF49B2591}"/>
              </a:ext>
            </a:extLst>
          </p:cNvPr>
          <p:cNvSpPr txBox="1">
            <a:spLocks noGrp="1" noChangeArrowheads="1"/>
          </p:cNvSpPr>
          <p:nvPr>
            <p:ph idx="1"/>
          </p:nvPr>
        </p:nvSpPr>
        <p:spPr bwMode="auto">
          <a:xfrm>
            <a:off x="5927035" y="3150704"/>
            <a:ext cx="466807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0" dirty="0">
                <a:latin typeface="+mn-lt"/>
              </a:rPr>
              <a:t>Dialysis can be compared to how a coffee filter works</a:t>
            </a:r>
          </a:p>
        </p:txBody>
      </p:sp>
    </p:spTree>
    <p:extLst>
      <p:ext uri="{BB962C8B-B14F-4D97-AF65-F5344CB8AC3E}">
        <p14:creationId xmlns:p14="http://schemas.microsoft.com/office/powerpoint/2010/main" val="19748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C782-9CBF-284E-A5BC-EAD659019A8E}"/>
              </a:ext>
            </a:extLst>
          </p:cNvPr>
          <p:cNvSpPr>
            <a:spLocks noGrp="1"/>
          </p:cNvSpPr>
          <p:nvPr>
            <p:ph type="title"/>
          </p:nvPr>
        </p:nvSpPr>
        <p:spPr/>
        <p:txBody>
          <a:bodyPr/>
          <a:lstStyle/>
          <a:p>
            <a:r>
              <a:rPr lang="en-US" dirty="0"/>
              <a:t>Types of Dialysis</a:t>
            </a:r>
          </a:p>
        </p:txBody>
      </p:sp>
      <p:sp>
        <p:nvSpPr>
          <p:cNvPr id="3" name="Content Placeholder 2">
            <a:extLst>
              <a:ext uri="{FF2B5EF4-FFF2-40B4-BE49-F238E27FC236}">
                <a16:creationId xmlns:a16="http://schemas.microsoft.com/office/drawing/2014/main" id="{010937E9-BEBC-A145-97A0-D64037BE4929}"/>
              </a:ext>
            </a:extLst>
          </p:cNvPr>
          <p:cNvSpPr>
            <a:spLocks noGrp="1"/>
          </p:cNvSpPr>
          <p:nvPr>
            <p:ph sz="half" idx="1"/>
          </p:nvPr>
        </p:nvSpPr>
        <p:spPr/>
        <p:txBody>
          <a:bodyPr/>
          <a:lstStyle/>
          <a:p>
            <a:pPr marL="0" indent="0" algn="ctr">
              <a:buNone/>
            </a:pPr>
            <a:r>
              <a:rPr lang="en-US" altLang="en-US" b="1" dirty="0"/>
              <a:t>Peritoneal Dialysis (PD) </a:t>
            </a:r>
          </a:p>
          <a:p>
            <a:pPr marL="0" indent="0" algn="ctr">
              <a:buNone/>
            </a:pPr>
            <a:r>
              <a:rPr lang="en-US" altLang="en-US" dirty="0"/>
              <a:t>uses the peritoneal lining to filter the blood</a:t>
            </a:r>
          </a:p>
          <a:p>
            <a:endParaRPr lang="en-US" dirty="0"/>
          </a:p>
        </p:txBody>
      </p:sp>
      <p:sp>
        <p:nvSpPr>
          <p:cNvPr id="4" name="Content Placeholder 3">
            <a:extLst>
              <a:ext uri="{FF2B5EF4-FFF2-40B4-BE49-F238E27FC236}">
                <a16:creationId xmlns:a16="http://schemas.microsoft.com/office/drawing/2014/main" id="{392F3F5A-D54D-A44C-8559-47AF5F3124A2}"/>
              </a:ext>
            </a:extLst>
          </p:cNvPr>
          <p:cNvSpPr>
            <a:spLocks noGrp="1"/>
          </p:cNvSpPr>
          <p:nvPr>
            <p:ph sz="half" idx="2"/>
          </p:nvPr>
        </p:nvSpPr>
        <p:spPr/>
        <p:txBody>
          <a:bodyPr/>
          <a:lstStyle/>
          <a:p>
            <a:pPr marL="0" indent="0" algn="ctr">
              <a:buNone/>
            </a:pPr>
            <a:r>
              <a:rPr lang="en-US" altLang="en-US" b="1" dirty="0"/>
              <a:t>Hemodialysis (HD) </a:t>
            </a:r>
          </a:p>
          <a:p>
            <a:pPr marL="0" indent="0" algn="ctr">
              <a:buNone/>
            </a:pPr>
            <a:r>
              <a:rPr lang="en-US" altLang="en-US" dirty="0"/>
              <a:t>uses a machine and  filters the blood outside the body</a:t>
            </a:r>
          </a:p>
          <a:p>
            <a:pPr marL="0" indent="0">
              <a:buNone/>
            </a:pPr>
            <a:endParaRPr lang="en-US" dirty="0"/>
          </a:p>
        </p:txBody>
      </p:sp>
      <p:pic>
        <p:nvPicPr>
          <p:cNvPr id="5" name="Picture 2">
            <a:extLst>
              <a:ext uri="{FF2B5EF4-FFF2-40B4-BE49-F238E27FC236}">
                <a16:creationId xmlns:a16="http://schemas.microsoft.com/office/drawing/2014/main" id="{B2783D86-30B0-634E-97BB-BB42DFEE5ABC}"/>
              </a:ext>
            </a:extLst>
          </p:cNvPr>
          <p:cNvPicPr>
            <a:picLocks noChangeAspect="1"/>
          </p:cNvPicPr>
          <p:nvPr/>
        </p:nvPicPr>
        <p:blipFill>
          <a:blip r:embed="rId2"/>
          <a:srcRect l="15311" t="25502" r="29518"/>
          <a:stretch>
            <a:fillRect/>
          </a:stretch>
        </p:blipFill>
        <p:spPr bwMode="auto">
          <a:xfrm>
            <a:off x="2468217" y="3185283"/>
            <a:ext cx="3551583" cy="3167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AB49837-88C6-6941-ADC1-B42D04C5CA9C}"/>
              </a:ext>
            </a:extLst>
          </p:cNvPr>
          <p:cNvPicPr>
            <a:picLocks noChangeAspect="1"/>
          </p:cNvPicPr>
          <p:nvPr/>
        </p:nvPicPr>
        <p:blipFill rotWithShape="1">
          <a:blip r:embed="rId3"/>
          <a:srcRect l="9876" t="16552" r="5000"/>
          <a:stretch/>
        </p:blipFill>
        <p:spPr>
          <a:xfrm>
            <a:off x="6877210" y="3185283"/>
            <a:ext cx="4035956" cy="3167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894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238A-D951-8F4C-9F27-C9DFC32822CA}"/>
              </a:ext>
            </a:extLst>
          </p:cNvPr>
          <p:cNvSpPr>
            <a:spLocks noGrp="1"/>
          </p:cNvSpPr>
          <p:nvPr>
            <p:ph type="title"/>
          </p:nvPr>
        </p:nvSpPr>
        <p:spPr>
          <a:xfrm>
            <a:off x="838200" y="365125"/>
            <a:ext cx="10515600" cy="1325563"/>
          </a:xfrm>
        </p:spPr>
        <p:txBody>
          <a:bodyPr anchor="ctr">
            <a:normAutofit/>
          </a:bodyPr>
          <a:lstStyle/>
          <a:p>
            <a:r>
              <a:rPr lang="en-US" altLang="en-US" dirty="0"/>
              <a:t>What is Peritoneal Dialysis (PD)</a:t>
            </a:r>
            <a:endParaRPr lang="en-US" dirty="0"/>
          </a:p>
        </p:txBody>
      </p:sp>
      <p:pic>
        <p:nvPicPr>
          <p:cNvPr id="5" name="Picture 1" descr="A drawing of a bed&#10;&#10;Description automatically generated with low confidence">
            <a:extLst>
              <a:ext uri="{FF2B5EF4-FFF2-40B4-BE49-F238E27FC236}">
                <a16:creationId xmlns:a16="http://schemas.microsoft.com/office/drawing/2014/main" id="{3B36D70A-48FF-F846-B56F-5601FF1D9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200" y="2550446"/>
            <a:ext cx="5181600" cy="29016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159E7BD-8CA7-B844-9F5D-F5551CBB16CC}"/>
              </a:ext>
            </a:extLst>
          </p:cNvPr>
          <p:cNvSpPr>
            <a:spLocks noGrp="1"/>
          </p:cNvSpPr>
          <p:nvPr>
            <p:ph sz="half" idx="2"/>
          </p:nvPr>
        </p:nvSpPr>
        <p:spPr>
          <a:xfrm>
            <a:off x="6172200" y="1825625"/>
            <a:ext cx="5181600" cy="4351338"/>
          </a:xfrm>
        </p:spPr>
        <p:txBody>
          <a:bodyPr>
            <a:normAutofit/>
          </a:bodyPr>
          <a:lstStyle/>
          <a:p>
            <a:r>
              <a:rPr lang="en-US" altLang="en-US" sz="1800"/>
              <a:t>Takes place inside the body</a:t>
            </a:r>
          </a:p>
          <a:p>
            <a:r>
              <a:rPr lang="en-US" altLang="en-US" sz="1800"/>
              <a:t>Must be done every day</a:t>
            </a:r>
          </a:p>
          <a:p>
            <a:r>
              <a:rPr lang="en-US" altLang="en-US" sz="1800"/>
              <a:t>Done at home, but is mobile</a:t>
            </a:r>
          </a:p>
          <a:p>
            <a:r>
              <a:rPr lang="en-US" altLang="en-US" sz="1800"/>
              <a:t>Gives more steady dialysis</a:t>
            </a:r>
          </a:p>
          <a:p>
            <a:r>
              <a:rPr lang="en-US" altLang="en-US" sz="1800"/>
              <a:t>Can use gravity and no machine (about 4x/day)</a:t>
            </a:r>
          </a:p>
          <a:p>
            <a:r>
              <a:rPr lang="en-US" altLang="en-US" sz="1800"/>
              <a:t>Uses the peritoneal lining as a filter. This lining covers all of your abdominal organs</a:t>
            </a:r>
          </a:p>
          <a:p>
            <a:r>
              <a:rPr lang="en-US" altLang="en-US" sz="1800"/>
              <a:t>Everyone learns to do PD by gravity (CAPD)</a:t>
            </a:r>
          </a:p>
          <a:p>
            <a:pPr marL="0" indent="0">
              <a:buNone/>
            </a:pPr>
            <a:r>
              <a:rPr lang="en-US" altLang="en-US" sz="1800"/>
              <a:t>OR…</a:t>
            </a:r>
          </a:p>
          <a:p>
            <a:r>
              <a:rPr lang="en-US" altLang="en-US" sz="1800"/>
              <a:t>Can use a machine (Cycler) for night (8 hours/day</a:t>
            </a:r>
            <a:endParaRPr lang="en-US" sz="1800"/>
          </a:p>
        </p:txBody>
      </p:sp>
    </p:spTree>
    <p:extLst>
      <p:ext uri="{BB962C8B-B14F-4D97-AF65-F5344CB8AC3E}">
        <p14:creationId xmlns:p14="http://schemas.microsoft.com/office/powerpoint/2010/main" val="37643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78A3-552B-2149-BF77-CB601175187C}"/>
              </a:ext>
            </a:extLst>
          </p:cNvPr>
          <p:cNvSpPr>
            <a:spLocks noGrp="1"/>
          </p:cNvSpPr>
          <p:nvPr>
            <p:ph type="title"/>
          </p:nvPr>
        </p:nvSpPr>
        <p:spPr/>
        <p:txBody>
          <a:bodyPr/>
          <a:lstStyle/>
          <a:p>
            <a:r>
              <a:rPr lang="en-US" altLang="en-US" dirty="0"/>
              <a:t>How Does PD Work?</a:t>
            </a:r>
            <a:endParaRPr lang="en-US" dirty="0"/>
          </a:p>
        </p:txBody>
      </p:sp>
      <p:sp>
        <p:nvSpPr>
          <p:cNvPr id="3" name="Content Placeholder 2">
            <a:extLst>
              <a:ext uri="{FF2B5EF4-FFF2-40B4-BE49-F238E27FC236}">
                <a16:creationId xmlns:a16="http://schemas.microsoft.com/office/drawing/2014/main" id="{87EB048B-24A3-4743-9ED6-A9FFFC1F3A55}"/>
              </a:ext>
            </a:extLst>
          </p:cNvPr>
          <p:cNvSpPr>
            <a:spLocks noGrp="1"/>
          </p:cNvSpPr>
          <p:nvPr>
            <p:ph idx="1"/>
          </p:nvPr>
        </p:nvSpPr>
        <p:spPr/>
        <p:txBody>
          <a:bodyPr/>
          <a:lstStyle/>
          <a:p>
            <a:pPr marL="0" indent="0">
              <a:buNone/>
            </a:pPr>
            <a:r>
              <a:rPr lang="en-US" altLang="en-US" dirty="0"/>
              <a:t>Exchanges:</a:t>
            </a:r>
          </a:p>
          <a:p>
            <a:endParaRPr lang="en-US" altLang="en-US" dirty="0"/>
          </a:p>
          <a:p>
            <a:r>
              <a:rPr lang="en-US" altLang="en-US" dirty="0"/>
              <a:t>Fill</a:t>
            </a:r>
          </a:p>
          <a:p>
            <a:r>
              <a:rPr lang="en-US" altLang="en-US" dirty="0"/>
              <a:t>Dwell</a:t>
            </a:r>
          </a:p>
          <a:p>
            <a:r>
              <a:rPr lang="en-US" altLang="en-US" dirty="0"/>
              <a:t>Drain</a:t>
            </a:r>
          </a:p>
          <a:p>
            <a:r>
              <a:rPr lang="en-US" altLang="en-US" dirty="0"/>
              <a:t>About 30 min/fill/drain</a:t>
            </a:r>
          </a:p>
          <a:p>
            <a:r>
              <a:rPr lang="en-US" altLang="en-US" dirty="0"/>
              <a:t>Average 4 times/day</a:t>
            </a:r>
          </a:p>
          <a:p>
            <a:endParaRPr lang="en-US" dirty="0"/>
          </a:p>
        </p:txBody>
      </p:sp>
      <p:graphicFrame>
        <p:nvGraphicFramePr>
          <p:cNvPr id="4" name="Object 4">
            <a:extLst>
              <a:ext uri="{FF2B5EF4-FFF2-40B4-BE49-F238E27FC236}">
                <a16:creationId xmlns:a16="http://schemas.microsoft.com/office/drawing/2014/main" id="{08ED5B95-575E-BF4A-9EFD-0EC32036A429}"/>
              </a:ext>
            </a:extLst>
          </p:cNvPr>
          <p:cNvGraphicFramePr>
            <a:graphicFrameLocks noChangeAspect="1"/>
          </p:cNvGraphicFramePr>
          <p:nvPr>
            <p:extLst>
              <p:ext uri="{D42A27DB-BD31-4B8C-83A1-F6EECF244321}">
                <p14:modId xmlns:p14="http://schemas.microsoft.com/office/powerpoint/2010/main" val="1905083225"/>
              </p:ext>
            </p:extLst>
          </p:nvPr>
        </p:nvGraphicFramePr>
        <p:xfrm>
          <a:off x="6732105" y="1690688"/>
          <a:ext cx="3327400" cy="4189413"/>
        </p:xfrm>
        <a:graphic>
          <a:graphicData uri="http://schemas.openxmlformats.org/presentationml/2006/ole">
            <mc:AlternateContent xmlns:mc="http://schemas.openxmlformats.org/markup-compatibility/2006">
              <mc:Choice xmlns:v="urn:schemas-microsoft-com:vml" Requires="v">
                <p:oleObj spid="_x0000_s1027" r:id="rId4" imgW="9078592" imgH="11428571" progId="">
                  <p:embed/>
                </p:oleObj>
              </mc:Choice>
              <mc:Fallback>
                <p:oleObj r:id="rId4" imgW="9078592" imgH="11428571" progId="">
                  <p:embed/>
                  <p:pic>
                    <p:nvPicPr>
                      <p:cNvPr id="61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105" y="1690688"/>
                        <a:ext cx="3327400" cy="418941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4E4F00"/>
                              </a:outerShdw>
                            </a:effectLst>
                          </a14:hiddenEffects>
                        </a:ext>
                      </a:extLst>
                    </p:spPr>
                  </p:pic>
                </p:oleObj>
              </mc:Fallback>
            </mc:AlternateContent>
          </a:graphicData>
        </a:graphic>
      </p:graphicFrame>
    </p:spTree>
    <p:extLst>
      <p:ext uri="{BB962C8B-B14F-4D97-AF65-F5344CB8AC3E}">
        <p14:creationId xmlns:p14="http://schemas.microsoft.com/office/powerpoint/2010/main" val="75106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BD70-8607-EC45-9843-E5ED55DB6971}"/>
              </a:ext>
            </a:extLst>
          </p:cNvPr>
          <p:cNvSpPr>
            <a:spLocks noGrp="1"/>
          </p:cNvSpPr>
          <p:nvPr>
            <p:ph type="title"/>
          </p:nvPr>
        </p:nvSpPr>
        <p:spPr>
          <a:xfrm>
            <a:off x="838200" y="365125"/>
            <a:ext cx="10515600" cy="1325563"/>
          </a:xfrm>
        </p:spPr>
        <p:txBody>
          <a:bodyPr anchor="ctr">
            <a:normAutofit/>
          </a:bodyPr>
          <a:lstStyle/>
          <a:p>
            <a:r>
              <a:rPr lang="en-US" dirty="0"/>
              <a:t>PD Catheters</a:t>
            </a:r>
          </a:p>
        </p:txBody>
      </p:sp>
      <p:sp>
        <p:nvSpPr>
          <p:cNvPr id="3" name="Content Placeholder 2">
            <a:extLst>
              <a:ext uri="{FF2B5EF4-FFF2-40B4-BE49-F238E27FC236}">
                <a16:creationId xmlns:a16="http://schemas.microsoft.com/office/drawing/2014/main" id="{42B1C367-0285-BE4A-850F-4C9A805A486E}"/>
              </a:ext>
            </a:extLst>
          </p:cNvPr>
          <p:cNvSpPr>
            <a:spLocks noGrp="1"/>
          </p:cNvSpPr>
          <p:nvPr>
            <p:ph sz="half" idx="1"/>
          </p:nvPr>
        </p:nvSpPr>
        <p:spPr>
          <a:xfrm>
            <a:off x="838200" y="1825625"/>
            <a:ext cx="5181600" cy="4351338"/>
          </a:xfrm>
        </p:spPr>
        <p:txBody>
          <a:bodyPr>
            <a:normAutofit/>
          </a:bodyPr>
          <a:lstStyle/>
          <a:p>
            <a:pPr marL="457200" indent="-457200">
              <a:defRPr/>
            </a:pPr>
            <a:r>
              <a:rPr lang="en-US" dirty="0"/>
              <a:t>Outpatient Surgery</a:t>
            </a:r>
          </a:p>
          <a:p>
            <a:pPr marL="457200" indent="-457200">
              <a:defRPr/>
            </a:pPr>
            <a:r>
              <a:rPr lang="en-US" dirty="0"/>
              <a:t>Can be done in operating room or radiology</a:t>
            </a:r>
          </a:p>
          <a:p>
            <a:pPr marL="457200" indent="-457200">
              <a:defRPr/>
            </a:pPr>
            <a:r>
              <a:rPr lang="en-US" dirty="0"/>
              <a:t>Placed 2-4 weeks before needed</a:t>
            </a:r>
          </a:p>
          <a:p>
            <a:pPr marL="0" indent="0">
              <a:buNone/>
              <a:defRPr/>
            </a:pPr>
            <a:r>
              <a:rPr lang="en-US"/>
              <a:t>You will come to the PD center for one-on-one teaching by a trained PD nurse</a:t>
            </a:r>
          </a:p>
          <a:p>
            <a:endParaRPr lang="en-US" dirty="0"/>
          </a:p>
        </p:txBody>
      </p:sp>
      <p:pic>
        <p:nvPicPr>
          <p:cNvPr id="4" name="Picture 3">
            <a:extLst>
              <a:ext uri="{FF2B5EF4-FFF2-40B4-BE49-F238E27FC236}">
                <a16:creationId xmlns:a16="http://schemas.microsoft.com/office/drawing/2014/main" id="{51530583-D141-4547-8AC0-74BA46A38E04}"/>
              </a:ext>
            </a:extLst>
          </p:cNvPr>
          <p:cNvPicPr>
            <a:picLocks noChangeAspect="1"/>
          </p:cNvPicPr>
          <p:nvPr/>
        </p:nvPicPr>
        <p:blipFill rotWithShape="1">
          <a:blip r:embed="rId2">
            <a:extLst>
              <a:ext uri="{28A0092B-C50C-407E-A947-70E740481C1C}">
                <a14:useLocalDpi xmlns:a14="http://schemas.microsoft.com/office/drawing/2010/main" val="0"/>
              </a:ext>
            </a:extLst>
          </a:blip>
          <a:srcRect t="13783" b="16236"/>
          <a:stretch/>
        </p:blipFill>
        <p:spPr bwMode="auto">
          <a:xfrm>
            <a:off x="6172200" y="1825625"/>
            <a:ext cx="5181600"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9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CB80-EA91-074B-B18C-D79B1AD44DCA}"/>
              </a:ext>
            </a:extLst>
          </p:cNvPr>
          <p:cNvSpPr>
            <a:spLocks noGrp="1"/>
          </p:cNvSpPr>
          <p:nvPr>
            <p:ph type="title"/>
          </p:nvPr>
        </p:nvSpPr>
        <p:spPr/>
        <p:txBody>
          <a:bodyPr/>
          <a:lstStyle/>
          <a:p>
            <a:r>
              <a:rPr lang="en-US" dirty="0"/>
              <a:t>PD Supplies</a:t>
            </a:r>
          </a:p>
        </p:txBody>
      </p:sp>
      <p:pic>
        <p:nvPicPr>
          <p:cNvPr id="4" name="Content Placeholder 1">
            <a:extLst>
              <a:ext uri="{FF2B5EF4-FFF2-40B4-BE49-F238E27FC236}">
                <a16:creationId xmlns:a16="http://schemas.microsoft.com/office/drawing/2014/main" id="{4E60533A-2EA2-054E-B146-3A8D04A5F617}"/>
              </a:ext>
            </a:extLst>
          </p:cNvPr>
          <p:cNvPicPr>
            <a:picLocks noChangeAspect="1"/>
          </p:cNvPicPr>
          <p:nvPr/>
        </p:nvPicPr>
        <p:blipFill>
          <a:blip r:embed="rId2"/>
          <a:stretch>
            <a:fillRect/>
          </a:stretch>
        </p:blipFill>
        <p:spPr>
          <a:xfrm>
            <a:off x="876050" y="1789763"/>
            <a:ext cx="2743200" cy="1639238"/>
          </a:xfrm>
          <a:prstGeom prst="rect">
            <a:avLst/>
          </a:prstGeom>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BAE456E-37D8-7B49-A260-910884661A78}"/>
              </a:ext>
            </a:extLst>
          </p:cNvPr>
          <p:cNvPicPr>
            <a:picLocks noChangeAspect="1"/>
          </p:cNvPicPr>
          <p:nvPr/>
        </p:nvPicPr>
        <p:blipFill rotWithShape="1">
          <a:blip r:embed="rId3"/>
          <a:srcRect l="13310" t="2414" r="11126" b="6276"/>
          <a:stretch/>
        </p:blipFill>
        <p:spPr>
          <a:xfrm>
            <a:off x="964184" y="3519488"/>
            <a:ext cx="2327163" cy="214854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B4EE97-DDBA-BF45-8B6C-3A61D900E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765" y="4743450"/>
            <a:ext cx="4289031" cy="1353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5E821F76-58E3-7748-93B2-0A30BD9743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482" t="6896" r="12242" b="23218"/>
          <a:stretch/>
        </p:blipFill>
        <p:spPr>
          <a:xfrm>
            <a:off x="7215351" y="1781175"/>
            <a:ext cx="4138449" cy="3176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C362863-E411-E94E-99D8-F56901B76DB5}"/>
              </a:ext>
            </a:extLst>
          </p:cNvPr>
          <p:cNvPicPr>
            <a:picLocks noChangeAspect="1"/>
          </p:cNvPicPr>
          <p:nvPr/>
        </p:nvPicPr>
        <p:blipFill>
          <a:blip r:embed="rId6"/>
          <a:stretch>
            <a:fillRect/>
          </a:stretch>
        </p:blipFill>
        <p:spPr>
          <a:xfrm>
            <a:off x="7215350" y="3929063"/>
            <a:ext cx="4138449" cy="22479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21A6964-9734-0449-8DC3-CE3AE96E8643}"/>
              </a:ext>
            </a:extLst>
          </p:cNvPr>
          <p:cNvPicPr>
            <a:picLocks noChangeAspect="1"/>
          </p:cNvPicPr>
          <p:nvPr/>
        </p:nvPicPr>
        <p:blipFill>
          <a:blip r:embed="rId7"/>
          <a:stretch>
            <a:fillRect/>
          </a:stretch>
        </p:blipFill>
        <p:spPr>
          <a:xfrm>
            <a:off x="3732701" y="1789763"/>
            <a:ext cx="3369198" cy="286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68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pening">
  <a:themeElements>
    <a:clrScheme name="NKF Colors">
      <a:dk1>
        <a:srgbClr val="262626"/>
      </a:dk1>
      <a:lt1>
        <a:sysClr val="window" lastClr="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8FF4A613-9109-43C6-B397-64C38AF07F8D}"/>
    </a:ext>
  </a:extLst>
</a:theme>
</file>

<file path=ppt/theme/theme2.xml><?xml version="1.0" encoding="utf-8"?>
<a:theme xmlns:a="http://schemas.openxmlformats.org/drawingml/2006/main" name="Custom Design">
  <a:themeElements>
    <a:clrScheme name="Custom 2">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69C634A5-4012-427B-AFB3-ABFFF98992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ECHO_Template3 (002)</Template>
  <TotalTime>2949</TotalTime>
  <Words>2752</Words>
  <Application>Microsoft Office PowerPoint</Application>
  <PresentationFormat>Widescreen</PresentationFormat>
  <Paragraphs>308</Paragraphs>
  <Slides>32</Slides>
  <Notes>18</Notes>
  <HiddenSlides>0</HiddenSlides>
  <MMClips>0</MMClips>
  <ScaleCrop>false</ScaleCrop>
  <HeadingPairs>
    <vt:vector size="8" baseType="variant">
      <vt:variant>
        <vt:lpstr>Fonts Used</vt:lpstr>
      </vt:variant>
      <vt:variant>
        <vt:i4>1</vt:i4>
      </vt:variant>
      <vt:variant>
        <vt:lpstr>Theme</vt:lpstr>
      </vt:variant>
      <vt:variant>
        <vt:i4>2</vt:i4>
      </vt:variant>
      <vt:variant>
        <vt:lpstr>Embedded OLE Servers</vt:lpstr>
      </vt:variant>
      <vt:variant>
        <vt:i4>0</vt:i4>
      </vt:variant>
      <vt:variant>
        <vt:lpstr>Slide Titles</vt:lpstr>
      </vt:variant>
      <vt:variant>
        <vt:i4>32</vt:i4>
      </vt:variant>
    </vt:vector>
  </HeadingPairs>
  <TitlesOfParts>
    <vt:vector size="35" baseType="lpstr">
      <vt:lpstr>Arial</vt:lpstr>
      <vt:lpstr>1_Opening</vt:lpstr>
      <vt:lpstr>Custom Design</vt:lpstr>
      <vt:lpstr>PowerPoint Presentation</vt:lpstr>
      <vt:lpstr>Treatment for Kidney Failure</vt:lpstr>
      <vt:lpstr>What is Dialysis?</vt:lpstr>
      <vt:lpstr>What Happens in Dialysis?</vt:lpstr>
      <vt:lpstr>Types of Dialysis</vt:lpstr>
      <vt:lpstr>What is Peritoneal Dialysis (PD)</vt:lpstr>
      <vt:lpstr>How Does PD Work?</vt:lpstr>
      <vt:lpstr>PD Catheters</vt:lpstr>
      <vt:lpstr>PD Supplies</vt:lpstr>
      <vt:lpstr>Pros and Cons of PD</vt:lpstr>
      <vt:lpstr>How Does Hemodialysis Work?</vt:lpstr>
      <vt:lpstr>Typical Hemodialysis</vt:lpstr>
      <vt:lpstr>How Does the Blood Get to the Dialysis Machine?</vt:lpstr>
      <vt:lpstr>Fistula</vt:lpstr>
      <vt:lpstr>Graft and Catheter</vt:lpstr>
      <vt:lpstr>PD vs. Hemodialysis</vt:lpstr>
      <vt:lpstr>You Can Travel on Dialysis</vt:lpstr>
      <vt:lpstr>What Is A Kidney Transplant?</vt:lpstr>
      <vt:lpstr>Who Can Have a Kidney Transplant? </vt:lpstr>
      <vt:lpstr>Advantages of Kidney Transplant</vt:lpstr>
      <vt:lpstr>Disadvantages of Transplant</vt:lpstr>
      <vt:lpstr>Where Does the Kidney Come From?</vt:lpstr>
      <vt:lpstr>Advantages of a Living Donor</vt:lpstr>
      <vt:lpstr>Disadvantages for the Living Donor</vt:lpstr>
      <vt:lpstr>Facts About The Waiting List</vt:lpstr>
      <vt:lpstr>What happens with no dialysis or no transplant?</vt:lpstr>
      <vt:lpstr>Choosing Medical Management for Kidney Failure</vt:lpstr>
      <vt:lpstr>Common Questions</vt:lpstr>
      <vt:lpstr>Advance Directive or Living Will</vt:lpstr>
      <vt:lpstr>Advance Directive or Living Will</vt:lpstr>
      <vt:lpstr>Hospice vs. Palliative Care</vt:lpstr>
      <vt:lpstr>Questions and Discussions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Joseph</dc:creator>
  <cp:keywords/>
  <dc:description/>
  <cp:lastModifiedBy>Kiley Thornton</cp:lastModifiedBy>
  <cp:revision>5</cp:revision>
  <dcterms:created xsi:type="dcterms:W3CDTF">2021-03-04T15:01:56Z</dcterms:created>
  <dcterms:modified xsi:type="dcterms:W3CDTF">2022-03-09T19:14:00Z</dcterms:modified>
  <cp:category/>
</cp:coreProperties>
</file>