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1" r:id="rId3"/>
    <p:sldId id="651" r:id="rId4"/>
    <p:sldId id="310" r:id="rId5"/>
    <p:sldId id="645" r:id="rId6"/>
    <p:sldId id="660" r:id="rId7"/>
    <p:sldId id="650" r:id="rId8"/>
    <p:sldId id="652" r:id="rId9"/>
    <p:sldId id="654" r:id="rId10"/>
    <p:sldId id="647" r:id="rId11"/>
    <p:sldId id="649" r:id="rId12"/>
    <p:sldId id="653" r:id="rId13"/>
    <p:sldId id="648" r:id="rId14"/>
    <p:sldId id="350" r:id="rId15"/>
    <p:sldId id="655" r:id="rId16"/>
    <p:sldId id="656" r:id="rId17"/>
    <p:sldId id="621" r:id="rId18"/>
    <p:sldId id="622" r:id="rId19"/>
    <p:sldId id="619" r:id="rId20"/>
    <p:sldId id="620" r:id="rId21"/>
    <p:sldId id="641" r:id="rId22"/>
    <p:sldId id="349" r:id="rId23"/>
    <p:sldId id="657" r:id="rId24"/>
    <p:sldId id="658" r:id="rId25"/>
    <p:sldId id="659" r:id="rId26"/>
    <p:sldId id="345" r:id="rId27"/>
    <p:sldId id="343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081" autoAdjust="0"/>
  </p:normalViewPr>
  <p:slideViewPr>
    <p:cSldViewPr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1584" y="8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80A744-D360-4664-AC7F-3415927385B5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CD86E3-E795-4009-9CE5-8E3F45E93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dvocacy.kidney.org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kidney.org/sites/default/files/LD_Tax_Ded_Leave_6_23_18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 to add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D86E3-E795-4009-9CE5-8E3F45E938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18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Health Screening Volunteers Needed </a:t>
            </a:r>
            <a:br>
              <a:rPr lang="en-US" b="1" dirty="0"/>
            </a:br>
            <a:br>
              <a:rPr lang="en-US" b="1" dirty="0"/>
            </a:br>
            <a:r>
              <a:rPr lang="en-US" dirty="0"/>
              <a:t>KEEP Healthy is the NKF's free community-based kidney disease screening program. We are recruiting Clinical and non-clinical volunteers are needed at our upcoming Attleboro YMCA kidney screening. 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Become a ’Your Kidneys &amp; You’ Presenter </a:t>
            </a:r>
            <a:endParaRPr lang="en-US" dirty="0"/>
          </a:p>
          <a:p>
            <a:r>
              <a:rPr lang="en-US" b="1" dirty="0"/>
              <a:t>Ongoing opportunity</a:t>
            </a:r>
            <a:br>
              <a:rPr lang="en-US" b="1" dirty="0"/>
            </a:br>
            <a:r>
              <a:rPr lang="en-US" dirty="0"/>
              <a:t>Volunteer on an ongoing basis to deliver a short presentation on kidney health to groups in your community. One-on-one and group volunteer training available. 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D7649-0A2B-4F9E-96DD-32CA91016D7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373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6859" indent="-2911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397" indent="-23287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157" indent="-23287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5917" indent="-23287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1676" indent="-23287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7435" indent="-23287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3194" indent="-23287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8954" indent="-23287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C9FACE-1E21-4B4A-ACE0-5112A4240B1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D86E3-E795-4009-9CE5-8E3F45E938E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14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D7649-0A2B-4F9E-96DD-32CA91016D7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2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D7649-0A2B-4F9E-96DD-32CA91016D7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200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NKF’s website on living donation has lots of information for you.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have many tips and tools to help you find a living donor.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also have extensive information for people who are thinking about donating a kidney.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9538F-6472-CC43-88CE-7ABF3E373F0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39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remain anonymous if you wish and get answers and support from other patients, caregivers, and living donors in an online forum monitored by the National Kidney Foundation.</a:t>
            </a:r>
            <a:endParaRPr lang="en-US" dirty="0">
              <a:effectLst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9538F-6472-CC43-88CE-7ABF3E373F0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8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6742B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F6742B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9538F-6472-CC43-88CE-7ABF3E373F0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66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None/>
            </a:pP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9538F-6472-CC43-88CE-7ABF3E373F0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80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also help</a:t>
            </a:r>
            <a:r>
              <a:rPr lang="en-US" baseline="0" dirty="0"/>
              <a:t> by being an advocate for living donation!</a:t>
            </a:r>
          </a:p>
          <a:p>
            <a:endParaRPr lang="en-US" baseline="0" dirty="0"/>
          </a:p>
          <a:p>
            <a:r>
              <a:rPr lang="en-US" dirty="0"/>
              <a:t>Visit </a:t>
            </a:r>
            <a:r>
              <a:rPr lang="en-US" dirty="0">
                <a:hlinkClick r:id="rId3"/>
              </a:rPr>
              <a:t>https://advocacy.kidney.org</a:t>
            </a:r>
            <a:r>
              <a:rPr lang="en-US" dirty="0"/>
              <a:t> to make a difference.</a:t>
            </a:r>
          </a:p>
          <a:p>
            <a:endParaRPr lang="en-US" dirty="0"/>
          </a:p>
          <a:p>
            <a:r>
              <a:rPr lang="en-US" dirty="0"/>
              <a:t>Learn about your state’s laws related to living donation at </a:t>
            </a:r>
            <a:r>
              <a:rPr lang="en-US" sz="1100" dirty="0">
                <a:hlinkClick r:id="rId4"/>
              </a:rPr>
              <a:t>www.kidney.org/sites/default/files/LD_Tax_Ded_Leave_6_23_18.pdf</a:t>
            </a:r>
            <a:r>
              <a:rPr lang="en-US" sz="11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9538F-6472-CC43-88CE-7ABF3E373F0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0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1602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B027-5B9C-4F65-8038-CB3DCB1AF205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2D92-6FF9-4D02-AA7F-B577C1639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9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B027-5B9C-4F65-8038-CB3DCB1AF205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2D92-6FF9-4D02-AA7F-B577C1639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4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B027-5B9C-4F65-8038-CB3DCB1AF205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2D92-6FF9-4D02-AA7F-B577C1639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1602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B027-5B9C-4F65-8038-CB3DCB1AF205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2D92-6FF9-4D02-AA7F-B577C1639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8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all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B027-5B9C-4F65-8038-CB3DCB1AF205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2D92-6FF9-4D02-AA7F-B577C1639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8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1602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B027-5B9C-4F65-8038-CB3DCB1AF205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2D92-6FF9-4D02-AA7F-B577C1639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47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1602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B027-5B9C-4F65-8038-CB3DCB1AF205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2D92-6FF9-4D02-AA7F-B577C1639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3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B027-5B9C-4F65-8038-CB3DCB1AF205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2D92-6FF9-4D02-AA7F-B577C1639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5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B027-5B9C-4F65-8038-CB3DCB1AF205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2D92-6FF9-4D02-AA7F-B577C1639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3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B027-5B9C-4F65-8038-CB3DCB1AF205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2D92-6FF9-4D02-AA7F-B577C1639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4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B027-5B9C-4F65-8038-CB3DCB1AF205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2D92-6FF9-4D02-AA7F-B577C1639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4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package" Target="../embeddings/Microsoft_PowerPoint_Presentation.pptx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04884"/>
              </p:ext>
            </p:extLst>
          </p:nvPr>
        </p:nvGraphicFramePr>
        <p:xfrm>
          <a:off x="0" y="794"/>
          <a:ext cx="9144000" cy="685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" name="Presentation" r:id="rId14" imgW="4569102" imgH="3426078" progId="PowerPoint.Show.12">
                  <p:embed/>
                </p:oleObj>
              </mc:Choice>
              <mc:Fallback>
                <p:oleObj name="Presentation" r:id="rId14" imgW="4569102" imgH="3426078" progId="PowerPoint.Show.12">
                  <p:embed/>
                  <p:pic>
                    <p:nvPicPr>
                      <p:cNvPr id="0" name="Picture 3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94"/>
                        <a:ext cx="9144000" cy="685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BB027-5B9C-4F65-8038-CB3DCB1AF205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72D92-6FF9-4D02-AA7F-B577C1639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5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16025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oyt.jill@mayo.edu" TargetMode="External"/><Relationship Id="rId2" Type="http://schemas.openxmlformats.org/officeDocument/2006/relationships/hyperlink" Target="mailto:Judith.Kirk@rochesterregional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jibreen@hotmail.co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Haewook_Han@atriushealth.org" TargetMode="External"/><Relationship Id="rId2" Type="http://schemas.openxmlformats.org/officeDocument/2006/relationships/hyperlink" Target="mailto:renalink@kidney.or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Nikki.Nygren@nwkidney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Kelli.Collins@kidney.org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ducation.kidney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nkfcares@kidney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kfpeers@kidney.or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dvocacy.kidney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www.kidney.org/sites/default/files/LD_Tax_Ded_Leave_6_23_18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KidneyRx@WatertreeHealth.com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knonaha1@hfhs.org" TargetMode="External"/><Relationship Id="rId7" Type="http://schemas.openxmlformats.org/officeDocument/2006/relationships/image" Target="../media/image5.jpeg"/><Relationship Id="rId2" Type="http://schemas.openxmlformats.org/officeDocument/2006/relationships/hyperlink" Target="mailto:beth.shanaman@nwkidney.or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info@nutritionbybrittany.com" TargetMode="External"/><Relationship Id="rId5" Type="http://schemas.openxmlformats.org/officeDocument/2006/relationships/hyperlink" Target="mailto:melissa.rdld@gmail.com" TargetMode="External"/><Relationship Id="rId4" Type="http://schemas.openxmlformats.org/officeDocument/2006/relationships/hyperlink" Target="mailto:hhan1@comcast.ne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kidney.org/atoz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2209800"/>
            <a:ext cx="8001000" cy="3733800"/>
          </a:xfrm>
        </p:spPr>
        <p:txBody>
          <a:bodyPr>
            <a:normAutofit/>
          </a:bodyPr>
          <a:lstStyle/>
          <a:p>
            <a:r>
              <a:rPr lang="en-US" sz="4800" dirty="0"/>
              <a:t>NKF CRN Executive Committee 2020 Update</a:t>
            </a:r>
            <a:endParaRPr lang="en-US" sz="43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4114800"/>
            <a:ext cx="7620000" cy="0"/>
          </a:xfrm>
          <a:prstGeom prst="line">
            <a:avLst/>
          </a:prstGeom>
          <a:ln w="25400">
            <a:solidFill>
              <a:srgbClr val="F16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"/>
            <a:ext cx="1738377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691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b="1" dirty="0"/>
              <a:t>Are you a dietitian that specializes in pre-dialysis CKD education?</a:t>
            </a:r>
          </a:p>
          <a:p>
            <a:pPr>
              <a:buNone/>
            </a:pPr>
            <a:endParaRPr lang="en-US" dirty="0"/>
          </a:p>
          <a:p>
            <a:r>
              <a:rPr lang="en-US" sz="3400" dirty="0"/>
              <a:t>This directory provided by the NKF’s Council on Renal Nutrition is a </a:t>
            </a:r>
            <a:r>
              <a:rPr lang="en-US" sz="3400" dirty="0">
                <a:solidFill>
                  <a:srgbClr val="FF6600"/>
                </a:solidFill>
              </a:rPr>
              <a:t>free</a:t>
            </a:r>
            <a:r>
              <a:rPr lang="en-US" sz="3400" dirty="0"/>
              <a:t> resource to individuals looking for dietitians that treat pre-dialysis chronic kidney disease patients.</a:t>
            </a:r>
          </a:p>
          <a:p>
            <a:r>
              <a:rPr lang="en-US" sz="3400" dirty="0"/>
              <a:t>Excellent </a:t>
            </a:r>
            <a:r>
              <a:rPr lang="en-US" sz="3400" dirty="0">
                <a:solidFill>
                  <a:srgbClr val="FF6600"/>
                </a:solidFill>
              </a:rPr>
              <a:t>free</a:t>
            </a:r>
            <a:r>
              <a:rPr lang="en-US" sz="3400" dirty="0"/>
              <a:t> marketing tool for your small business</a:t>
            </a:r>
          </a:p>
          <a:p>
            <a:r>
              <a:rPr lang="en-US" sz="3400" dirty="0"/>
              <a:t>Listed by NKF Regions </a:t>
            </a:r>
          </a:p>
          <a:p>
            <a:r>
              <a:rPr lang="en-US" sz="3400" dirty="0"/>
              <a:t>If you are interested in being listed, reach out to your Region Representative with the following information: </a:t>
            </a:r>
          </a:p>
          <a:p>
            <a:pPr lvl="1"/>
            <a:r>
              <a:rPr lang="en-US" sz="3000" dirty="0"/>
              <a:t>Name, Credentials, Address, Contact information, Website, CDR/NPI number, Services provided, and Payment options offered.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5662394"/>
            <a:ext cx="5334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dirty="0">
                <a:solidFill>
                  <a:schemeClr val="bg1"/>
                </a:solidFill>
              </a:rPr>
              <a:t>www.kidney.org/ckdrd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6500" y="109438"/>
            <a:ext cx="4191000" cy="13994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160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 Speakers?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CRN has a Speaker Bureau for your Local CRN meetings</a:t>
            </a:r>
          </a:p>
          <a:p>
            <a:pPr lvl="1"/>
            <a:r>
              <a:rPr lang="en-US" dirty="0"/>
              <a:t>Contact our Region 1 Representative, Judy Kirk at </a:t>
            </a:r>
            <a:r>
              <a:rPr lang="en-US" dirty="0">
                <a:hlinkClick r:id="rId2"/>
              </a:rPr>
              <a:t>Judith.Kirk@rochesterregional.org</a:t>
            </a:r>
            <a:r>
              <a:rPr lang="en-US" dirty="0"/>
              <a:t> for the updated list of topics and speakers </a:t>
            </a:r>
          </a:p>
          <a:p>
            <a:r>
              <a:rPr lang="en-US" dirty="0"/>
              <a:t>Advertise your program in our </a:t>
            </a:r>
            <a:r>
              <a:rPr lang="en-US" i="1" dirty="0" err="1"/>
              <a:t>RenaLink</a:t>
            </a:r>
            <a:r>
              <a:rPr lang="en-US" i="1" dirty="0"/>
              <a:t> </a:t>
            </a:r>
            <a:r>
              <a:rPr lang="en-US" dirty="0"/>
              <a:t>newsletter</a:t>
            </a:r>
          </a:p>
          <a:p>
            <a:pPr lvl="1"/>
            <a:r>
              <a:rPr lang="en-US" dirty="0"/>
              <a:t>Contact our Region 3 Representative, Jill Hoyt, at </a:t>
            </a:r>
            <a:r>
              <a:rPr lang="en-US" dirty="0">
                <a:hlinkClick r:id="rId3"/>
              </a:rPr>
              <a:t>hoyt.jill@mayo.edu</a:t>
            </a:r>
            <a:endParaRPr lang="en-US" dirty="0"/>
          </a:p>
          <a:p>
            <a:pPr lvl="1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65652"/>
            <a:ext cx="2732845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5181600"/>
            <a:ext cx="1522984" cy="1529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160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Awards</a:t>
            </a:r>
            <a:endParaRPr lang="en-US" sz="3200" dirty="0">
              <a:solidFill>
                <a:srgbClr val="F1602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Current Dietitian Awards </a:t>
            </a:r>
          </a:p>
          <a:p>
            <a:pPr lvl="1"/>
            <a:r>
              <a:rPr lang="en-US" dirty="0"/>
              <a:t>Joel D. </a:t>
            </a:r>
            <a:r>
              <a:rPr lang="en-US" dirty="0" err="1"/>
              <a:t>Kopple</a:t>
            </a:r>
            <a:r>
              <a:rPr lang="en-US" dirty="0"/>
              <a:t> Award</a:t>
            </a:r>
          </a:p>
          <a:p>
            <a:pPr lvl="1"/>
            <a:r>
              <a:rPr lang="en-US" dirty="0"/>
              <a:t>Outstanding Service Award</a:t>
            </a:r>
          </a:p>
          <a:p>
            <a:pPr lvl="1"/>
            <a:r>
              <a:rPr lang="en-US" dirty="0"/>
              <a:t>Susan C. Knapp Excellence in Education Award</a:t>
            </a:r>
          </a:p>
          <a:p>
            <a:pPr lvl="1"/>
            <a:r>
              <a:rPr lang="en-US" dirty="0"/>
              <a:t>Recognized Renal Dietitian</a:t>
            </a:r>
          </a:p>
          <a:p>
            <a:pPr lvl="1"/>
            <a:r>
              <a:rPr lang="en-US" dirty="0"/>
              <a:t>Regional Recognized Renal Dietitian </a:t>
            </a:r>
          </a:p>
          <a:p>
            <a:r>
              <a:rPr lang="en-US" dirty="0"/>
              <a:t>New Local Council Awards!</a:t>
            </a:r>
          </a:p>
          <a:p>
            <a:pPr lvl="1"/>
            <a:r>
              <a:rPr lang="en-US" dirty="0"/>
              <a:t>Small (≤20 members) &amp; Large (&gt;20 members)</a:t>
            </a:r>
          </a:p>
          <a:p>
            <a:r>
              <a:rPr lang="en-US" dirty="0"/>
              <a:t>Nominations begin during SCMs</a:t>
            </a:r>
          </a:p>
          <a:p>
            <a:pPr lvl="1"/>
            <a:r>
              <a:rPr lang="en-US" dirty="0"/>
              <a:t>Due end of June 2020</a:t>
            </a:r>
          </a:p>
          <a:p>
            <a:pPr lvl="1"/>
            <a:r>
              <a:rPr lang="en-US" dirty="0"/>
              <a:t>Contact our Region 2 Rep, Ruba Jibreen at </a:t>
            </a:r>
            <a:r>
              <a:rPr lang="en-US" dirty="0">
                <a:hlinkClick r:id="rId3"/>
              </a:rPr>
              <a:t>rjibreen@hotmail.com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27608" y="2888743"/>
            <a:ext cx="213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Dr. Connie Rhee</a:t>
            </a:r>
          </a:p>
          <a:p>
            <a:pPr algn="ctr"/>
            <a:r>
              <a:rPr lang="en-US" sz="1400" dirty="0"/>
              <a:t>2020 </a:t>
            </a:r>
            <a:r>
              <a:rPr lang="en-US" sz="1400" dirty="0" err="1"/>
              <a:t>Kopple</a:t>
            </a:r>
            <a:r>
              <a:rPr lang="en-US" sz="1400" dirty="0"/>
              <a:t> Winner</a:t>
            </a:r>
          </a:p>
        </p:txBody>
      </p:sp>
      <p:pic>
        <p:nvPicPr>
          <p:cNvPr id="25602" name="Picture 2" descr="Dr. Connie Rhee, MD, MS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609600"/>
            <a:ext cx="1657350" cy="2152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56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RenaLink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Introduced in 2000, </a:t>
            </a:r>
            <a:r>
              <a:rPr lang="en-US" i="1" dirty="0" err="1"/>
              <a:t>RenaLink</a:t>
            </a:r>
            <a:r>
              <a:rPr lang="en-US" dirty="0"/>
              <a:t> is NKF’s joint newsletter for the professional Councils:</a:t>
            </a:r>
          </a:p>
          <a:p>
            <a:pPr lvl="1"/>
            <a:r>
              <a:rPr lang="en-US" dirty="0"/>
              <a:t>Council of Nephrology Nurses and Technicians (CNNT)</a:t>
            </a:r>
          </a:p>
          <a:p>
            <a:pPr lvl="1"/>
            <a:r>
              <a:rPr lang="en-US" dirty="0"/>
              <a:t>Council of Nephrology Social Work (CNSW)</a:t>
            </a:r>
          </a:p>
          <a:p>
            <a:pPr lvl="1"/>
            <a:r>
              <a:rPr lang="en-US" dirty="0"/>
              <a:t>Council on Renal Nutrition (CRN)  </a:t>
            </a:r>
          </a:p>
          <a:p>
            <a:r>
              <a:rPr lang="en-US" dirty="0"/>
              <a:t>If you are interested in:</a:t>
            </a:r>
          </a:p>
          <a:p>
            <a:pPr lvl="1"/>
            <a:r>
              <a:rPr lang="en-US" dirty="0"/>
              <a:t>Writing an article</a:t>
            </a:r>
          </a:p>
          <a:p>
            <a:pPr lvl="1"/>
            <a:r>
              <a:rPr lang="en-US" dirty="0"/>
              <a:t>Submitting a case study or best practice</a:t>
            </a:r>
          </a:p>
          <a:p>
            <a:pPr lvl="1"/>
            <a:r>
              <a:rPr lang="en-US" dirty="0"/>
              <a:t>Submitting a letter to the editor</a:t>
            </a:r>
          </a:p>
          <a:p>
            <a:pPr lvl="1"/>
            <a:r>
              <a:rPr lang="en-US" dirty="0"/>
              <a:t>Contact us at </a:t>
            </a:r>
            <a:r>
              <a:rPr lang="en-US" b="1" dirty="0">
                <a:hlinkClick r:id="rId2"/>
              </a:rPr>
              <a:t>renalink@kidney.org</a:t>
            </a:r>
            <a:r>
              <a:rPr lang="en-US" b="1" dirty="0"/>
              <a:t> </a:t>
            </a:r>
            <a:r>
              <a:rPr lang="en-US" dirty="0"/>
              <a:t>or the CRN Editor, </a:t>
            </a:r>
            <a:r>
              <a:rPr lang="en-US" dirty="0" err="1"/>
              <a:t>Haewook</a:t>
            </a:r>
            <a:r>
              <a:rPr lang="en-US" dirty="0"/>
              <a:t> Han, at </a:t>
            </a:r>
            <a:r>
              <a:rPr lang="en-US" b="1" dirty="0">
                <a:hlinkClick r:id="rId3"/>
              </a:rPr>
              <a:t>Haewook_Han@atriushealth.org</a:t>
            </a:r>
            <a:r>
              <a:rPr lang="en-US" dirty="0"/>
              <a:t> </a:t>
            </a:r>
          </a:p>
          <a:p>
            <a:r>
              <a:rPr lang="en-US" b="1" dirty="0" err="1"/>
              <a:t>www.kidney.org</a:t>
            </a:r>
            <a:r>
              <a:rPr lang="en-US" b="1" dirty="0"/>
              <a:t>/professionals/resources/renalink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1602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CRN Research Grant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C1EDA4-3F6D-4254-A548-F170DF4DC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$10,000 for a dietitian researcher</a:t>
            </a:r>
          </a:p>
          <a:p>
            <a:pPr lvl="1"/>
            <a:r>
              <a:rPr lang="en-US" dirty="0"/>
              <a:t>Awarded in 2018</a:t>
            </a:r>
          </a:p>
          <a:p>
            <a:pPr lvl="1"/>
            <a:r>
              <a:rPr lang="en-US" dirty="0"/>
              <a:t>Rotates between the NKF Professional Councils</a:t>
            </a:r>
          </a:p>
          <a:p>
            <a:r>
              <a:rPr lang="en-US" dirty="0"/>
              <a:t>Next application due 2023!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Nikki Nygren, RD, CD</a:t>
            </a:r>
          </a:p>
          <a:p>
            <a:pPr marL="0" indent="0">
              <a:buNone/>
            </a:pPr>
            <a:r>
              <a:rPr lang="en-US" dirty="0"/>
              <a:t>Research Chair, Region 5 Representative</a:t>
            </a:r>
          </a:p>
          <a:p>
            <a:pPr marL="0" indent="0">
              <a:buNone/>
            </a:pPr>
            <a:r>
              <a:rPr lang="en-US" b="1" dirty="0">
                <a:hlinkClick r:id="rId3"/>
              </a:rPr>
              <a:t>Nikki.Nygren@nwkidney.org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24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16025"/>
                </a:solidFill>
              </a:rPr>
              <a:t>NKF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PERC </a:t>
            </a:r>
          </a:p>
          <a:p>
            <a:r>
              <a:rPr lang="en-US" dirty="0"/>
              <a:t>The Big Ask, The Big Give</a:t>
            </a:r>
          </a:p>
          <a:p>
            <a:r>
              <a:rPr lang="en-US" dirty="0"/>
              <a:t>Online Communities</a:t>
            </a:r>
          </a:p>
          <a:p>
            <a:r>
              <a:rPr lang="en-US" dirty="0"/>
              <a:t>NKF Cares</a:t>
            </a:r>
          </a:p>
          <a:p>
            <a:r>
              <a:rPr lang="en-US" dirty="0"/>
              <a:t>NKF Peers</a:t>
            </a:r>
          </a:p>
          <a:p>
            <a:r>
              <a:rPr lang="en-US" dirty="0"/>
              <a:t>Advocacy</a:t>
            </a:r>
          </a:p>
          <a:p>
            <a:pPr lvl="1"/>
            <a:r>
              <a:rPr lang="en-US" dirty="0"/>
              <a:t>H.R. 1224 - Living Donor Protection Act</a:t>
            </a:r>
          </a:p>
          <a:p>
            <a:r>
              <a:rPr lang="en-US" dirty="0"/>
              <a:t>Drive for Dialysis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NKF Career Center</a:t>
            </a:r>
          </a:p>
          <a:p>
            <a:r>
              <a:rPr lang="en-US" dirty="0"/>
              <a:t>Discount Rx Card partnership with </a:t>
            </a:r>
            <a:r>
              <a:rPr lang="en-US" dirty="0" err="1"/>
              <a:t>Watertree</a:t>
            </a:r>
            <a:endParaRPr lang="en-US" dirty="0"/>
          </a:p>
          <a:p>
            <a:r>
              <a:rPr lang="en-US" dirty="0"/>
              <a:t>My Food Coach App</a:t>
            </a:r>
          </a:p>
          <a:p>
            <a:r>
              <a:rPr lang="en-US" dirty="0"/>
              <a:t>Patient Articles &amp; Recipes Needed for </a:t>
            </a:r>
            <a:r>
              <a:rPr lang="en-US" dirty="0" err="1"/>
              <a:t>Kidney.org</a:t>
            </a:r>
            <a:endParaRPr lang="en-US" dirty="0"/>
          </a:p>
          <a:p>
            <a:pPr lvl="1"/>
            <a:r>
              <a:rPr lang="en-US" dirty="0"/>
              <a:t>Contact </a:t>
            </a:r>
            <a:r>
              <a:rPr lang="en-US" dirty="0">
                <a:hlinkClick r:id="rId2"/>
              </a:rPr>
              <a:t>Kelli.Collins@kidney.org</a:t>
            </a:r>
            <a:r>
              <a:rPr lang="en-US" dirty="0"/>
              <a:t> </a:t>
            </a:r>
          </a:p>
          <a:p>
            <a:r>
              <a:rPr lang="en-US" dirty="0" err="1"/>
              <a:t>AmazonSmile</a:t>
            </a:r>
            <a:endParaRPr lang="en-US" dirty="0"/>
          </a:p>
          <a:p>
            <a:pPr lvl="1"/>
            <a:r>
              <a:rPr lang="en-US" dirty="0"/>
              <a:t>Choose the National Kidney Foundation as your non-profit!</a:t>
            </a:r>
          </a:p>
          <a:p>
            <a:pPr marL="457200" lvl="1" indent="0">
              <a:buNone/>
            </a:pPr>
            <a:r>
              <a:rPr lang="en-US" dirty="0"/>
              <a:t>smile.amazon.com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5105400"/>
            <a:ext cx="2286000" cy="153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11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Professional Education Resource Center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education.kidney.org</a:t>
            </a:r>
            <a:endParaRPr lang="en-US" dirty="0"/>
          </a:p>
          <a:p>
            <a:r>
              <a:rPr lang="en-US" dirty="0"/>
              <a:t>Live-streaming &amp; recorded webinars</a:t>
            </a:r>
          </a:p>
          <a:p>
            <a:r>
              <a:rPr lang="en-US" dirty="0"/>
              <a:t>Select articles from </a:t>
            </a:r>
            <a:r>
              <a:rPr lang="en-US" i="1" dirty="0"/>
              <a:t>JRN</a:t>
            </a:r>
            <a:r>
              <a:rPr lang="en-US" dirty="0"/>
              <a:t> for CEUs</a:t>
            </a:r>
          </a:p>
          <a:p>
            <a:r>
              <a:rPr lang="en-US" dirty="0"/>
              <a:t>Currently &gt;30 Courses available for RDs</a:t>
            </a:r>
          </a:p>
          <a:p>
            <a:pPr lvl="1"/>
            <a:r>
              <a:rPr lang="en-US" dirty="0"/>
              <a:t>1-1.5 CEUs per course</a:t>
            </a:r>
          </a:p>
          <a:p>
            <a:r>
              <a:rPr lang="en-US" dirty="0"/>
              <a:t>Free for CRN members</a:t>
            </a:r>
          </a:p>
          <a:p>
            <a:r>
              <a:rPr lang="en-US" dirty="0"/>
              <a:t>Offer a live webinar to</a:t>
            </a:r>
          </a:p>
          <a:p>
            <a:pPr marL="0" indent="0">
              <a:buNone/>
            </a:pPr>
            <a:r>
              <a:rPr lang="en-US" dirty="0"/>
              <a:t>     your local council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149760"/>
            <a:ext cx="4232960" cy="2216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381000"/>
            <a:ext cx="452011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75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ABA9DE-65D8-406F-B009-118A338CC8E5}"/>
              </a:ext>
            </a:extLst>
          </p:cNvPr>
          <p:cNvSpPr txBox="1"/>
          <p:nvPr/>
        </p:nvSpPr>
        <p:spPr>
          <a:xfrm>
            <a:off x="0" y="917067"/>
            <a:ext cx="9144000" cy="372767"/>
          </a:xfrm>
          <a:prstGeom prst="rect">
            <a:avLst/>
          </a:prstGeom>
        </p:spPr>
        <p:txBody>
          <a:bodyPr vert="horz" wrap="square" lIns="68580" tIns="34290" rIns="68580" bIns="34290" rtlCol="0" anchor="b">
            <a:normAutofit fontScale="92500" lnSpcReduction="10000"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www.kidney.org/livingdonation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7A78B3-3CDA-42E1-95C4-3F08C75F4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176"/>
            <a:ext cx="8229600" cy="20119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Encourage patients to ask for lifesaving kidneys for transplant</a:t>
            </a:r>
          </a:p>
          <a:p>
            <a:r>
              <a:rPr lang="en-US" dirty="0"/>
              <a:t>Inspire the everyday person to consider donating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64074"/>
            <a:ext cx="8274984" cy="3865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5976610"/>
            <a:ext cx="83058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https://</a:t>
            </a:r>
            <a:r>
              <a:rPr lang="en-US" sz="2800" dirty="0" err="1"/>
              <a:t>www.kidney.org</a:t>
            </a:r>
            <a:r>
              <a:rPr lang="en-US" sz="2800" dirty="0"/>
              <a:t>/transplantation/</a:t>
            </a:r>
            <a:r>
              <a:rPr lang="en-US" sz="2800" dirty="0" err="1"/>
              <a:t>livingdonors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4303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NKF Online Communities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 safe &amp; supportive social media platform where patients and caregivers can connect to share experiences, ask questions and get answers related to kidney health, kidney disease, transplantation and living organ donation.</a:t>
            </a:r>
          </a:p>
          <a:p>
            <a:pPr marL="0" indent="0" algn="ctr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257175" indent="-257175"/>
            <a:r>
              <a:rPr lang="en-US" dirty="0">
                <a:solidFill>
                  <a:prstClr val="black"/>
                </a:solidFill>
              </a:rPr>
              <a:t>Forum is monitored by NKF</a:t>
            </a:r>
          </a:p>
          <a:p>
            <a:pPr marL="257175" indent="-257175"/>
            <a:r>
              <a:rPr lang="en-US" dirty="0">
                <a:solidFill>
                  <a:prstClr val="black"/>
                </a:solidFill>
              </a:rPr>
              <a:t>Participation is free &amp; anonymous </a:t>
            </a:r>
            <a:r>
              <a:rPr lang="en-US" b="1" dirty="0">
                <a:solidFill>
                  <a:prstClr val="black"/>
                </a:solidFill>
              </a:rPr>
              <a:t> </a:t>
            </a:r>
          </a:p>
          <a:p>
            <a:pPr marL="0" indent="0">
              <a:buNone/>
            </a:pPr>
            <a:endParaRPr lang="en-US" b="1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US" sz="3400" b="1" dirty="0">
                <a:solidFill>
                  <a:srgbClr val="F16025"/>
                </a:solidFill>
              </a:rPr>
              <a:t>5 Communities Available</a:t>
            </a:r>
            <a:endParaRPr lang="en-US" sz="3400" dirty="0">
              <a:solidFill>
                <a:srgbClr val="F16025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Kidney Disease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Dialysis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Transplant</a:t>
            </a:r>
          </a:p>
          <a:p>
            <a:pPr>
              <a:buFont typeface="+mj-lt"/>
              <a:buAutoNum type="arabicPeriod"/>
            </a:pPr>
            <a:r>
              <a:rPr lang="en-US" sz="3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Living Donation</a:t>
            </a:r>
          </a:p>
          <a:p>
            <a:pPr>
              <a:buFont typeface="+mj-lt"/>
              <a:buAutoNum type="arabicPeriod"/>
            </a:pPr>
            <a:r>
              <a:rPr lang="en-US" altLang="en-US" sz="3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Parents of Children with Kidney Disease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2969406"/>
            <a:ext cx="2329336" cy="1990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6047115"/>
            <a:ext cx="70866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https://</a:t>
            </a:r>
            <a:r>
              <a:rPr lang="en-US" sz="2800" dirty="0" err="1"/>
              <a:t>www.kidney.org</a:t>
            </a:r>
            <a:r>
              <a:rPr lang="en-US" sz="2800" dirty="0"/>
              <a:t>/online-communities</a:t>
            </a:r>
          </a:p>
        </p:txBody>
      </p:sp>
    </p:spTree>
    <p:extLst>
      <p:ext uri="{BB962C8B-B14F-4D97-AF65-F5344CB8AC3E}">
        <p14:creationId xmlns:p14="http://schemas.microsoft.com/office/powerpoint/2010/main" val="1944758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16025"/>
                </a:solidFill>
              </a:rPr>
              <a:t>NKF Cares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2C329E-15A9-416D-819D-41EDB17486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n-US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Help Line offering support for people affected by kidney disease, organ donation or transplantation. </a:t>
            </a:r>
          </a:p>
          <a:p>
            <a:pPr marL="0" indent="0">
              <a:buNone/>
            </a:pPr>
            <a:endParaRPr lang="en-US" altLang="en-US" dirty="0">
              <a:solidFill>
                <a:srgbClr val="22222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Speak with a trained specialist who will answer your questions and listen to your concerns. </a:t>
            </a:r>
          </a:p>
          <a:p>
            <a:endParaRPr lang="en-US" altLang="en-US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Call toll-free at </a:t>
            </a:r>
            <a:r>
              <a:rPr lang="en-US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1.855.NKF.CARES</a:t>
            </a:r>
            <a:r>
              <a:rPr lang="en-US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(1.855.653.2273)</a:t>
            </a:r>
            <a:br>
              <a:rPr lang="en-US" altLang="en-US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 email </a:t>
            </a:r>
            <a:r>
              <a:rPr lang="en-US" altLang="en-US" b="1" dirty="0">
                <a:solidFill>
                  <a:srgbClr val="273C76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nkfcares@kidney.org</a:t>
            </a:r>
            <a:endParaRPr lang="en-US" altLang="en-US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en-US" b="1" dirty="0">
              <a:solidFill>
                <a:srgbClr val="22222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altLang="en-US" b="1" dirty="0">
                <a:solidFill>
                  <a:srgbClr val="F674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 </a:t>
            </a:r>
            <a:r>
              <a:rPr lang="en-US" altLang="en-US" dirty="0">
                <a:solidFill>
                  <a:srgbClr val="F674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en-US" altLang="en-US" b="1" dirty="0">
                <a:solidFill>
                  <a:srgbClr val="F674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Spanish</a:t>
            </a:r>
            <a:r>
              <a:rPr lang="en-US" altLang="en-US" dirty="0">
                <a:solidFill>
                  <a:srgbClr val="F674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Monday - Friday from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9:00 am - 5:00 pm Eastern Time</a:t>
            </a:r>
            <a:endParaRPr lang="en-US" altLang="en-US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57228" y="3760588"/>
            <a:ext cx="4195076" cy="841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71415" rIns="6858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lang="en-US" altLang="en-US" sz="20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en-US" sz="675" dirty="0">
              <a:solidFill>
                <a:srgbClr val="222222"/>
              </a:solidFill>
              <a:latin typeface="Arial" panose="020B0604020202020204"/>
            </a:endParaRPr>
          </a:p>
          <a:p>
            <a:endParaRPr lang="en-US" altLang="en-US" sz="675" b="1" dirty="0">
              <a:solidFill>
                <a:srgbClr val="222222"/>
              </a:solidFill>
              <a:latin typeface="Arial" panose="020B0604020202020204"/>
            </a:endParaRPr>
          </a:p>
          <a:p>
            <a:endParaRPr lang="en-US" altLang="en-US" sz="675" b="1" dirty="0">
              <a:solidFill>
                <a:srgbClr val="222222"/>
              </a:solidFill>
              <a:latin typeface="Arial" panose="020B0604020202020204"/>
            </a:endParaRPr>
          </a:p>
          <a:p>
            <a:endParaRPr lang="en-US" altLang="en-US" sz="975" b="1" dirty="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8" name="Picture 2" descr="NKF Cares">
            <a:extLst>
              <a:ext uri="{FF2B5EF4-FFF2-40B4-BE49-F238E27FC236}">
                <a16:creationId xmlns:a16="http://schemas.microsoft.com/office/drawing/2014/main" id="{BB01F166-D523-4A53-8BC2-EDFE9C19A9A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9"/>
          <a:stretch/>
        </p:blipFill>
        <p:spPr bwMode="auto">
          <a:xfrm>
            <a:off x="4648200" y="1576916"/>
            <a:ext cx="4038600" cy="2273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76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1602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National Kidney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National Kidney Foundation is the leading organization in the U.S. dedicated to the </a:t>
            </a:r>
            <a:r>
              <a:rPr lang="en-US" cap="all" dirty="0">
                <a:solidFill>
                  <a:srgbClr val="F1602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awareness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cap="all" dirty="0">
                <a:solidFill>
                  <a:srgbClr val="F1602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prevention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cap="all" dirty="0">
                <a:solidFill>
                  <a:srgbClr val="F1602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treatment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kidney disease for hundreds of thousands of healthcare professionals, millions of patients and their families, and tens of millions of Americans at risk.</a:t>
            </a:r>
          </a:p>
        </p:txBody>
      </p:sp>
    </p:spTree>
    <p:extLst>
      <p:ext uri="{BB962C8B-B14F-4D97-AF65-F5344CB8AC3E}">
        <p14:creationId xmlns:p14="http://schemas.microsoft.com/office/powerpoint/2010/main" val="1768497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3606209"/>
            <a:ext cx="7848599" cy="81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71415" rIns="6858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222222"/>
                </a:solidFill>
                <a:latin typeface="Arial" panose="020B0604020202020204"/>
              </a:rPr>
              <a:t> </a:t>
            </a:r>
            <a:endParaRPr lang="en-US" altLang="en-US" dirty="0">
              <a:solidFill>
                <a:srgbClr val="000000"/>
              </a:solidFill>
              <a:latin typeface="Arial" panose="020B0604020202020204"/>
            </a:endParaRPr>
          </a:p>
          <a:p>
            <a:endParaRPr lang="en-US" altLang="en-US" sz="675" dirty="0">
              <a:solidFill>
                <a:srgbClr val="222222"/>
              </a:solidFill>
              <a:latin typeface="Arial" panose="020B0604020202020204"/>
            </a:endParaRPr>
          </a:p>
          <a:p>
            <a:endParaRPr lang="en-US" altLang="en-US" sz="675" b="1" dirty="0">
              <a:solidFill>
                <a:srgbClr val="222222"/>
              </a:solidFill>
              <a:latin typeface="Arial" panose="020B0604020202020204"/>
            </a:endParaRPr>
          </a:p>
          <a:p>
            <a:endParaRPr lang="en-US" altLang="en-US" sz="675" b="1" dirty="0">
              <a:solidFill>
                <a:srgbClr val="222222"/>
              </a:solidFill>
              <a:latin typeface="Arial" panose="020B0604020202020204"/>
            </a:endParaRPr>
          </a:p>
          <a:p>
            <a:endParaRPr lang="en-US" altLang="en-US" sz="975" b="1" dirty="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304800"/>
            <a:ext cx="3606800" cy="13462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72E234-28E8-4169-B386-ABA026ED1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F6742B"/>
                </a:solidFill>
              </a:rPr>
              <a:t>For Kidney Patients</a:t>
            </a:r>
            <a:endParaRPr lang="en-US" dirty="0">
              <a:solidFill>
                <a:srgbClr val="F6742B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Were you told you need dialysis or a transplant?</a:t>
            </a:r>
          </a:p>
          <a:p>
            <a:pPr marL="0" indent="0"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Are you interested in receiving a transplant?</a:t>
            </a:r>
          </a:p>
          <a:p>
            <a:pPr marL="0" indent="0">
              <a:buNone/>
            </a:pPr>
            <a:endParaRPr lang="en-US" b="1" u="sng" dirty="0">
              <a:solidFill>
                <a:srgbClr val="F6742B"/>
              </a:solidFill>
            </a:endParaRPr>
          </a:p>
          <a:p>
            <a:pPr marL="0" indent="0">
              <a:buNone/>
            </a:pPr>
            <a:r>
              <a:rPr lang="en-US" b="1" u="sng" dirty="0">
                <a:solidFill>
                  <a:srgbClr val="F6742B"/>
                </a:solidFill>
              </a:rPr>
              <a:t>Living Kidney Donation</a:t>
            </a:r>
            <a:endParaRPr lang="en-US" dirty="0">
              <a:solidFill>
                <a:srgbClr val="F6742B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Are you considering donating a kidney to someone?</a:t>
            </a:r>
          </a:p>
          <a:p>
            <a:endParaRPr lang="en-US" b="1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6742B"/>
                </a:solidFill>
              </a:rPr>
              <a:t>Talk to someone who’s been there!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Speak with a trained peer mentor who will offer support and</a:t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share their experiences with you.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 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6742B"/>
                </a:solidFill>
              </a:rPr>
              <a:t>Call </a:t>
            </a:r>
            <a:r>
              <a:rPr lang="en-US" b="1" dirty="0">
                <a:solidFill>
                  <a:srgbClr val="F6742B"/>
                </a:solidFill>
              </a:rPr>
              <a:t>855-653-7337 (855-NKF-PEER)</a:t>
            </a:r>
            <a:r>
              <a:rPr lang="en-US" dirty="0">
                <a:solidFill>
                  <a:srgbClr val="F6742B"/>
                </a:solidFill>
              </a:rPr>
              <a:t> or email </a:t>
            </a:r>
            <a:r>
              <a:rPr lang="en-US" b="1" dirty="0">
                <a:solidFill>
                  <a:srgbClr val="F6742B"/>
                </a:solidFill>
                <a:hlinkClick r:id="rId4"/>
              </a:rPr>
              <a:t>nkfpeers@kidney.org</a:t>
            </a:r>
            <a:r>
              <a:rPr lang="en-US" dirty="0">
                <a:solidFill>
                  <a:srgbClr val="F6742B"/>
                </a:solidFill>
              </a:rPr>
              <a:t>  today!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49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66AE1-38FA-4E0D-A522-5E7D81345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886200"/>
            <a:ext cx="8286750" cy="3263504"/>
          </a:xfrm>
        </p:spPr>
        <p:txBody>
          <a:bodyPr/>
          <a:lstStyle/>
          <a:p>
            <a:r>
              <a:rPr lang="en-US" dirty="0"/>
              <a:t>Visit </a:t>
            </a:r>
            <a:r>
              <a:rPr lang="en-US" dirty="0">
                <a:hlinkClick r:id="rId3"/>
              </a:rPr>
              <a:t>advocacy.kidney.org</a:t>
            </a:r>
            <a:r>
              <a:rPr lang="en-US" dirty="0"/>
              <a:t> to make a difference</a:t>
            </a:r>
          </a:p>
          <a:p>
            <a:r>
              <a:rPr lang="en-US" dirty="0"/>
              <a:t>Learn about your state’s laws related to living donation at </a:t>
            </a:r>
            <a:r>
              <a:rPr lang="en-US" sz="1800" dirty="0">
                <a:hlinkClick r:id="rId4"/>
              </a:rPr>
              <a:t>www.kidney.org/sites/default/files/LD_Tax_Ded_Leave_6_23_18.pdf</a:t>
            </a:r>
            <a:r>
              <a:rPr lang="en-US" sz="1800" dirty="0"/>
              <a:t> </a:t>
            </a:r>
          </a:p>
          <a:p>
            <a:r>
              <a:rPr lang="en-US" dirty="0"/>
              <a:t>Join a local Kidney Walk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57200"/>
            <a:ext cx="9144000" cy="317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54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28600"/>
            <a:ext cx="6438900" cy="2928596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3197567"/>
            <a:ext cx="8229600" cy="292859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dirty="0">
              <a:solidFill>
                <a:srgbClr val="F1602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1602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Challenge your staff to join the fight against kidney disease with a hands-on, team-building activity to assemble care packages for dialysis patients in the community where you live and work.</a:t>
            </a:r>
          </a:p>
          <a:p>
            <a:pPr marL="0" indent="0" algn="ctr">
              <a:buNone/>
            </a:pPr>
            <a:endParaRPr lang="en-US" dirty="0">
              <a:solidFill>
                <a:srgbClr val="F1602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Inspire &amp; engage employee volunteers 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Pair your organization with a local dialysis clinic 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Enhance your wellness program with access to NKF resources</a:t>
            </a:r>
          </a:p>
        </p:txBody>
      </p:sp>
    </p:spTree>
    <p:extLst>
      <p:ext uri="{BB962C8B-B14F-4D97-AF65-F5344CB8AC3E}">
        <p14:creationId xmlns:p14="http://schemas.microsoft.com/office/powerpoint/2010/main" val="2888987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NKF Career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Connect with your dream job opportunity</a:t>
            </a:r>
          </a:p>
          <a:p>
            <a:r>
              <a:rPr lang="en-US" dirty="0"/>
              <a:t>Assists nephrology companies to find elite talent</a:t>
            </a:r>
          </a:p>
          <a:p>
            <a:r>
              <a:rPr lang="en-US" dirty="0"/>
              <a:t>Manage your account:</a:t>
            </a:r>
          </a:p>
          <a:p>
            <a:pPr lvl="1"/>
            <a:r>
              <a:rPr lang="en-US" dirty="0"/>
              <a:t>Set job alerts</a:t>
            </a:r>
          </a:p>
          <a:p>
            <a:pPr lvl="1"/>
            <a:r>
              <a:rPr lang="en-US" dirty="0"/>
              <a:t>Manage your resumes</a:t>
            </a:r>
          </a:p>
          <a:p>
            <a:r>
              <a:rPr lang="en-US" dirty="0"/>
              <a:t>NKF assists in:</a:t>
            </a:r>
          </a:p>
          <a:p>
            <a:pPr lvl="1"/>
            <a:r>
              <a:rPr lang="en-US" dirty="0"/>
              <a:t>Help your resume stand out</a:t>
            </a:r>
          </a:p>
          <a:p>
            <a:pPr lvl="1"/>
            <a:r>
              <a:rPr lang="en-US" dirty="0"/>
              <a:t>Interview preparation</a:t>
            </a:r>
          </a:p>
          <a:p>
            <a:pPr lvl="1"/>
            <a:r>
              <a:rPr lang="en-US" dirty="0"/>
              <a:t>Navigate the digital world</a:t>
            </a:r>
          </a:p>
          <a:p>
            <a:pPr lvl="1"/>
            <a:r>
              <a:rPr lang="en-US" dirty="0"/>
              <a:t>Tips on how to advance your current career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5867400"/>
            <a:ext cx="73914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careers.kidney.org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6411" y="2743200"/>
            <a:ext cx="37159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79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Discount Rx Card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Free discount Rx Card</a:t>
            </a:r>
          </a:p>
          <a:p>
            <a:r>
              <a:rPr lang="en-US" dirty="0"/>
              <a:t>Allows lower negotiated prices</a:t>
            </a:r>
          </a:p>
          <a:p>
            <a:r>
              <a:rPr lang="en-US" dirty="0"/>
              <a:t>Up to 75% savings on name brand &amp; generic Rx</a:t>
            </a:r>
          </a:p>
          <a:p>
            <a:pPr lvl="1"/>
            <a:r>
              <a:rPr lang="en-US" dirty="0"/>
              <a:t>As well as OTC meds &amp; some DM supplies</a:t>
            </a:r>
          </a:p>
          <a:p>
            <a:pPr lvl="1"/>
            <a:r>
              <a:rPr lang="en-US" dirty="0"/>
              <a:t>Look up lowest price at: </a:t>
            </a:r>
            <a:r>
              <a:rPr lang="en-US" dirty="0" err="1"/>
              <a:t>Wtree.us</a:t>
            </a:r>
            <a:r>
              <a:rPr lang="en-US" dirty="0"/>
              <a:t>/</a:t>
            </a:r>
            <a:r>
              <a:rPr lang="en-US" dirty="0" err="1"/>
              <a:t>SavingsTool</a:t>
            </a:r>
            <a:endParaRPr lang="en-US" dirty="0"/>
          </a:p>
          <a:p>
            <a:r>
              <a:rPr lang="en-US" dirty="0"/>
              <a:t>95% of pharmacies accept the card</a:t>
            </a:r>
          </a:p>
          <a:p>
            <a:r>
              <a:rPr lang="en-US" dirty="0"/>
              <a:t>Save money on Rx, and </a:t>
            </a:r>
            <a:r>
              <a:rPr lang="en-US" dirty="0" err="1"/>
              <a:t>Watertree</a:t>
            </a:r>
            <a:r>
              <a:rPr lang="en-US" dirty="0"/>
              <a:t> Health donates to the NKF</a:t>
            </a:r>
          </a:p>
          <a:p>
            <a:r>
              <a:rPr lang="en-US" dirty="0"/>
              <a:t>Call 844-728-3667, email </a:t>
            </a:r>
            <a:r>
              <a:rPr lang="en-US" dirty="0">
                <a:hlinkClick r:id="rId2"/>
              </a:rPr>
              <a:t>KidneyRx@WatertreeHealth.com</a:t>
            </a:r>
            <a:r>
              <a:rPr lang="en-US" dirty="0"/>
              <a:t>, or go to WatertreeHealthCard.com/</a:t>
            </a:r>
            <a:r>
              <a:rPr lang="en-US" dirty="0" err="1"/>
              <a:t>KidneyRx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962369A-06EA-479A-9188-D2595AF4F2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5228" y="2057400"/>
            <a:ext cx="39814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91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Food Coach App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90B0C3-E32B-47A9-93D1-60FBF9153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1600200"/>
            <a:ext cx="464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Helps you understand &amp; manage your nutritional requirements</a:t>
            </a:r>
          </a:p>
          <a:p>
            <a:r>
              <a:rPr lang="en-US" dirty="0"/>
              <a:t>App includes:</a:t>
            </a:r>
          </a:p>
          <a:p>
            <a:pPr lvl="1"/>
            <a:r>
              <a:rPr lang="en-US" dirty="0"/>
              <a:t>Personalized nutrition information</a:t>
            </a:r>
          </a:p>
          <a:p>
            <a:pPr lvl="1"/>
            <a:r>
              <a:rPr lang="en-US" dirty="0"/>
              <a:t>Recipes</a:t>
            </a:r>
          </a:p>
          <a:p>
            <a:pPr lvl="2"/>
            <a:r>
              <a:rPr lang="en-US" dirty="0"/>
              <a:t>Designated for Diabetes, CKD, HTN</a:t>
            </a:r>
          </a:p>
          <a:p>
            <a:pPr lvl="1"/>
            <a:r>
              <a:rPr lang="en-US" dirty="0"/>
              <a:t>Ingredients</a:t>
            </a:r>
          </a:p>
          <a:p>
            <a:pPr lvl="1"/>
            <a:r>
              <a:rPr lang="en-US" dirty="0"/>
              <a:t>Full Meal Plans</a:t>
            </a:r>
          </a:p>
          <a:p>
            <a:pPr lvl="1"/>
            <a:r>
              <a:rPr lang="en-US" dirty="0"/>
              <a:t>And More</a:t>
            </a:r>
            <a:r>
              <a:rPr lang="mr-IN" dirty="0"/>
              <a:t>…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6B669B-0206-49D7-8067-B630EF7D86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454081"/>
            <a:ext cx="224271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7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idx="1"/>
          </p:nvPr>
        </p:nvSpPr>
        <p:spPr>
          <a:xfrm>
            <a:off x="533400" y="3124200"/>
            <a:ext cx="8305800" cy="3200400"/>
          </a:xfrm>
        </p:spPr>
        <p:txBody>
          <a:bodyPr>
            <a:normAutofit fontScale="55000" lnSpcReduction="20000"/>
          </a:bodyPr>
          <a:lstStyle/>
          <a:p>
            <a:r>
              <a:rPr lang="en-US" sz="4400" b="1" dirty="0"/>
              <a:t>March 25 - 29, 2020, </a:t>
            </a:r>
            <a:r>
              <a:rPr lang="en-US" sz="4400" dirty="0"/>
              <a:t>Earnest N. </a:t>
            </a:r>
            <a:r>
              <a:rPr lang="en-US" sz="4400" dirty="0" err="1"/>
              <a:t>Morial</a:t>
            </a:r>
            <a:r>
              <a:rPr lang="en-US" sz="4400" dirty="0"/>
              <a:t> Convention Center, New Orleans, LA</a:t>
            </a:r>
          </a:p>
          <a:p>
            <a:r>
              <a:rPr lang="en-US" sz="2900" b="1" dirty="0"/>
              <a:t>April 6 - 10, 2021, </a:t>
            </a:r>
            <a:r>
              <a:rPr lang="en-US" sz="2900" dirty="0"/>
              <a:t>Walt Disney World Swan and Dolphin, Orlando, FL</a:t>
            </a:r>
          </a:p>
          <a:p>
            <a:r>
              <a:rPr lang="en-US" sz="2900" b="1" dirty="0"/>
              <a:t>April 6 - 10, 2022, </a:t>
            </a:r>
            <a:r>
              <a:rPr lang="en-US" sz="2900" dirty="0"/>
              <a:t>Hynes Convention Center, Boston, MA</a:t>
            </a:r>
          </a:p>
          <a:p>
            <a:pPr>
              <a:buNone/>
            </a:pPr>
            <a:endParaRPr lang="en-US" sz="2900" b="1" dirty="0">
              <a:solidFill>
                <a:srgbClr val="CC66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sz="2900" b="1" dirty="0">
                <a:solidFill>
                  <a:srgbClr val="CC66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www.nkfclinicalmeetings.org</a:t>
            </a:r>
            <a:r>
              <a:rPr lang="en-US" sz="2900" dirty="0"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en-US" sz="2900" b="1" dirty="0">
              <a:solidFill>
                <a:srgbClr val="CC66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900" dirty="0">
                <a:ea typeface="Segoe UI" panose="020B0502040204020203" pitchFamily="34" charset="0"/>
                <a:cs typeface="Segoe UI" panose="020B0502040204020203" pitchFamily="34" charset="0"/>
              </a:rPr>
              <a:t>Applied Insight with Essential CME/CE</a:t>
            </a:r>
          </a:p>
          <a:p>
            <a:r>
              <a:rPr lang="en-US" sz="2900" dirty="0">
                <a:ea typeface="Segoe UI" panose="020B0502040204020203" pitchFamily="34" charset="0"/>
                <a:cs typeface="Segoe UI" panose="020B0502040204020203" pitchFamily="34" charset="0"/>
              </a:rPr>
              <a:t>Keep up to date on trends</a:t>
            </a:r>
          </a:p>
          <a:p>
            <a:r>
              <a:rPr lang="en-US" sz="2900" dirty="0">
                <a:ea typeface="Segoe UI" panose="020B0502040204020203" pitchFamily="34" charset="0"/>
                <a:cs typeface="Segoe UI" panose="020B0502040204020203" pitchFamily="34" charset="0"/>
              </a:rPr>
              <a:t>Meet colleagues facing similar challenges</a:t>
            </a:r>
          </a:p>
          <a:p>
            <a:r>
              <a:rPr lang="en-US" sz="2900" dirty="0">
                <a:ea typeface="Segoe UI" panose="020B0502040204020203" pitchFamily="34" charset="0"/>
                <a:cs typeface="Segoe UI" panose="020B0502040204020203" pitchFamily="34" charset="0"/>
              </a:rPr>
              <a:t>Bring home best practices</a:t>
            </a:r>
          </a:p>
          <a:p>
            <a:r>
              <a:rPr lang="en-US" sz="2900" dirty="0">
                <a:ea typeface="Segoe UI" panose="020B0502040204020203" pitchFamily="34" charset="0"/>
                <a:cs typeface="Segoe UI" panose="020B0502040204020203" pitchFamily="34" charset="0"/>
              </a:rPr>
              <a:t>Renew your commitment to kidney care</a:t>
            </a:r>
          </a:p>
          <a:p>
            <a:endParaRPr lang="en-US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14400"/>
            <a:ext cx="3035624" cy="1407012"/>
          </a:xfrm>
          <a:prstGeom prst="rect">
            <a:avLst/>
          </a:prstGeom>
          <a:noFill/>
        </p:spPr>
      </p:pic>
      <p:pic>
        <p:nvPicPr>
          <p:cNvPr id="2" name="Picture 2" descr="See the sourc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81207"/>
            <a:ext cx="2819400" cy="2700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1321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F16025"/>
                </a:solidFill>
                <a:latin typeface="Segoe UI" pitchFamily="34" charset="0"/>
                <a:cs typeface="Segoe UI" pitchFamily="34" charset="0"/>
              </a:rPr>
              <a:t>Get Involved! </a:t>
            </a:r>
            <a:br>
              <a:rPr lang="en-US" altLang="en-US" sz="4000" b="1" dirty="0">
                <a:solidFill>
                  <a:srgbClr val="F16025"/>
                </a:solidFill>
                <a:latin typeface="Segoe UI" pitchFamily="34" charset="0"/>
                <a:cs typeface="Segoe UI" pitchFamily="34" charset="0"/>
              </a:rPr>
            </a:br>
            <a:r>
              <a:rPr lang="en-US" altLang="en-US" sz="4000" b="1" dirty="0">
                <a:solidFill>
                  <a:srgbClr val="F16025"/>
                </a:solidFill>
                <a:latin typeface="Segoe UI" pitchFamily="34" charset="0"/>
                <a:cs typeface="Segoe UI" pitchFamily="34" charset="0"/>
              </a:rPr>
              <a:t>Have questions?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Reach out to your Region Representatives!</a:t>
            </a:r>
            <a:endParaRPr lang="en-US" altLang="en-US" sz="3600" b="1" dirty="0">
              <a:latin typeface="Segoe UI" pitchFamily="34" charset="0"/>
              <a:cs typeface="Segoe UI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dirty="0">
                <a:latin typeface="Segoe UI" pitchFamily="34" charset="0"/>
                <a:cs typeface="Segoe UI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3429000"/>
            <a:ext cx="3845352" cy="2108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2438400"/>
            <a:ext cx="3348171" cy="830997"/>
          </a:xfrm>
          <a:prstGeom prst="rect">
            <a:avLst/>
          </a:prstGeom>
          <a:solidFill>
            <a:srgbClr val="3259A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74320" lvl="1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/>
                </a:solidFill>
              </a:rPr>
              <a:t>Jill Hoyt</a:t>
            </a:r>
            <a:r>
              <a:rPr lang="en-US" sz="21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chemeClr val="bg1"/>
                </a:solidFill>
              </a:rPr>
              <a:t>MS,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RD, LD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/>
                </a:solidFill>
              </a:rPr>
              <a:t>Heidi Hass, </a:t>
            </a:r>
            <a:r>
              <a:rPr lang="en-US" sz="2000" dirty="0">
                <a:solidFill>
                  <a:schemeClr val="bg1"/>
                </a:solidFill>
              </a:rPr>
              <a:t>MS,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RD, 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600" y="2590800"/>
            <a:ext cx="2590800" cy="17543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74320" lvl="1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/>
                </a:solidFill>
              </a:rPr>
              <a:t>Judy Kirk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MS, RD, CDN, CSR, FNKF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/>
                </a:solidFill>
              </a:rPr>
              <a:t>Dana </a:t>
            </a:r>
            <a:r>
              <a:rPr lang="en-US" sz="2400" b="1" dirty="0" err="1">
                <a:solidFill>
                  <a:schemeClr val="bg1"/>
                </a:solidFill>
              </a:rPr>
              <a:t>Trotta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chemeClr val="bg1"/>
                </a:solidFill>
              </a:rPr>
              <a:t>MS, RD, CDR, LDN, FNKF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4876800"/>
            <a:ext cx="3048000" cy="1138773"/>
          </a:xfrm>
          <a:prstGeom prst="rect">
            <a:avLst/>
          </a:prstGeom>
          <a:solidFill>
            <a:srgbClr val="139A3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74320" lvl="1"/>
            <a:r>
              <a:rPr lang="en-US" sz="2400" b="1" dirty="0">
                <a:solidFill>
                  <a:srgbClr val="000000"/>
                </a:solidFill>
              </a:rPr>
              <a:t>Ruba Jibreen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000000"/>
                </a:solidFill>
              </a:rPr>
              <a:t>MS, RD, CSR, LD, MBA</a:t>
            </a:r>
          </a:p>
          <a:p>
            <a:pPr marL="274320" lvl="1"/>
            <a:r>
              <a:rPr lang="en-US" sz="2400" b="1" dirty="0">
                <a:solidFill>
                  <a:srgbClr val="000000"/>
                </a:solidFill>
              </a:rPr>
              <a:t>Scott Kimner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000000"/>
                </a:solidFill>
              </a:rPr>
              <a:t>RD, 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5715000"/>
            <a:ext cx="3276600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74320" lvl="1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/>
                </a:solidFill>
              </a:rPr>
              <a:t>Matilde Ladnier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RD, LD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/>
                </a:solidFill>
              </a:rPr>
              <a:t>Carol Lim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en-US" sz="2000" dirty="0">
                <a:solidFill>
                  <a:schemeClr val="bg1"/>
                </a:solidFill>
              </a:rPr>
              <a:t> RD, 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657600"/>
            <a:ext cx="2209800" cy="1815882"/>
          </a:xfrm>
          <a:prstGeom prst="rect">
            <a:avLst/>
          </a:prstGeom>
          <a:solidFill>
            <a:srgbClr val="FF8C0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74320" lvl="1" indent="0">
              <a:spcBef>
                <a:spcPts val="0"/>
              </a:spcBef>
              <a:buNone/>
            </a:pPr>
            <a:r>
              <a:rPr lang="en-US" sz="2400" b="1" dirty="0"/>
              <a:t>Nikki Nygren</a:t>
            </a:r>
            <a:r>
              <a:rPr lang="en-US" sz="2400" dirty="0"/>
              <a:t>, 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2000" dirty="0"/>
              <a:t>RD, CD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2400" b="1" dirty="0"/>
              <a:t>Lara Haddad</a:t>
            </a:r>
            <a:r>
              <a:rPr lang="en-US" sz="2400" dirty="0"/>
              <a:t>, </a:t>
            </a:r>
            <a:r>
              <a:rPr lang="en-US" sz="2000" dirty="0"/>
              <a:t>RD </a:t>
            </a:r>
          </a:p>
          <a:p>
            <a:pPr marL="274320" lvl="1" indent="0">
              <a:spcBef>
                <a:spcPts val="0"/>
              </a:spcBef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084467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16025"/>
                </a:solidFill>
              </a:rPr>
              <a:t>Council on Renal Nutrition (CRN)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Our Goals</a:t>
            </a:r>
          </a:p>
          <a:p>
            <a:pPr marL="971550" lvl="1" indent="-514350">
              <a:buAutoNum type="arabicPeriod"/>
            </a:pPr>
            <a:r>
              <a:rPr lang="en-US" dirty="0"/>
              <a:t>Promote &amp; encourage quality nutrition care for all patients with CKD</a:t>
            </a:r>
          </a:p>
          <a:p>
            <a:pPr marL="971550" lvl="1" indent="-514350">
              <a:buAutoNum type="arabicPeriod"/>
            </a:pPr>
            <a:r>
              <a:rPr lang="en-US" dirty="0"/>
              <a:t>Support the profession of the nephrology dietitian and promote professional education</a:t>
            </a:r>
          </a:p>
          <a:p>
            <a:pPr marL="971550" lvl="1" indent="-514350">
              <a:buAutoNum type="arabicPeriod"/>
            </a:pPr>
            <a:r>
              <a:rPr lang="en-US" dirty="0"/>
              <a:t>Develop &amp; promote patient and public education</a:t>
            </a:r>
          </a:p>
          <a:p>
            <a:pPr marL="971550" lvl="1" indent="-514350">
              <a:buAutoNum type="arabicPeriod"/>
            </a:pPr>
            <a:r>
              <a:rPr lang="en-US" dirty="0"/>
              <a:t>Stimulate, support, encourage &amp; disseminate nutrition-related research</a:t>
            </a:r>
          </a:p>
          <a:p>
            <a:pPr marL="971550" lvl="1" indent="-514350">
              <a:buAutoNum type="arabicPeriod"/>
            </a:pPr>
            <a:r>
              <a:rPr lang="en-US" dirty="0"/>
              <a:t>Impact regulatory &amp; legislative issues</a:t>
            </a:r>
          </a:p>
          <a:p>
            <a:pPr marL="971550" lvl="1" indent="-514350">
              <a:buAutoNum type="arabicPeriod"/>
            </a:pPr>
            <a:r>
              <a:rPr lang="en-US" dirty="0"/>
              <a:t>Maintain &amp; increase Council membership</a:t>
            </a:r>
          </a:p>
          <a:p>
            <a:pPr marL="971550" lvl="1" indent="-514350">
              <a:buAutoNum type="arabicPeriod"/>
            </a:pPr>
            <a:r>
              <a:rPr lang="en-US" dirty="0"/>
              <a:t>Maintain fiscal accountability within the NKF structure in support of CRN goals</a:t>
            </a:r>
          </a:p>
        </p:txBody>
      </p:sp>
    </p:spTree>
    <p:extLst>
      <p:ext uri="{BB962C8B-B14F-4D97-AF65-F5344CB8AC3E}">
        <p14:creationId xmlns:p14="http://schemas.microsoft.com/office/powerpoint/2010/main" val="1188961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1602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Why Be a Member?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Discount registration to Spring Clinical Meetings</a:t>
            </a:r>
          </a:p>
          <a:p>
            <a:r>
              <a:rPr lang="en-US" sz="2800" dirty="0"/>
              <a:t>Subscription to the </a:t>
            </a:r>
            <a:r>
              <a:rPr lang="en-US" sz="2800" i="1" dirty="0"/>
              <a:t>JRN</a:t>
            </a:r>
          </a:p>
          <a:p>
            <a:r>
              <a:rPr lang="en-US" sz="2800" dirty="0"/>
              <a:t>Free online CEUs through PERC</a:t>
            </a:r>
          </a:p>
          <a:p>
            <a:r>
              <a:rPr lang="en-US" sz="2800" dirty="0"/>
              <a:t>Subscription to </a:t>
            </a:r>
            <a:r>
              <a:rPr lang="en-US" sz="2800" i="1" dirty="0" err="1"/>
              <a:t>RenaLink</a:t>
            </a:r>
            <a:endParaRPr lang="en-US" sz="2800" i="1" dirty="0"/>
          </a:p>
          <a:p>
            <a:r>
              <a:rPr lang="en-US" sz="2800" dirty="0"/>
              <a:t>1-time copy of the “Pocket Guide to Nutrition Assessment”</a:t>
            </a:r>
          </a:p>
          <a:p>
            <a:r>
              <a:rPr lang="en-US" sz="2800" dirty="0"/>
              <a:t>Reduced subscription rate to </a:t>
            </a:r>
            <a:r>
              <a:rPr lang="en-US" sz="2800" i="1" dirty="0"/>
              <a:t>AJKD</a:t>
            </a:r>
            <a:r>
              <a:rPr lang="en-US" sz="2800" dirty="0"/>
              <a:t> &amp; </a:t>
            </a:r>
            <a:r>
              <a:rPr lang="en-US" sz="2800" i="1" dirty="0"/>
              <a:t>ACKD</a:t>
            </a:r>
          </a:p>
          <a:p>
            <a:r>
              <a:rPr lang="en-US" sz="2800" dirty="0"/>
              <a:t>Discounts on the NKF Store</a:t>
            </a:r>
          </a:p>
          <a:p>
            <a:r>
              <a:rPr lang="en-US" sz="2800" dirty="0"/>
              <a:t>Professional stipends</a:t>
            </a:r>
          </a:p>
          <a:p>
            <a:r>
              <a:rPr lang="en-US" sz="2800" dirty="0"/>
              <a:t>Leadership opportunities</a:t>
            </a:r>
          </a:p>
          <a:p>
            <a:endParaRPr lang="en-US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7374" y="4572000"/>
            <a:ext cx="2470643" cy="1895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33561" y="2139167"/>
            <a:ext cx="2824734" cy="128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1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61117871-F4DF-4376-A50E-38601723F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357831"/>
            <a:ext cx="4800600" cy="5181600"/>
          </a:xfrm>
        </p:spPr>
        <p:txBody>
          <a:bodyPr>
            <a:normAutofit fontScale="47500" lnSpcReduction="20000"/>
          </a:bodyPr>
          <a:lstStyle/>
          <a:p>
            <a:pPr marL="0" indent="0" fontAlgn="base">
              <a:buNone/>
            </a:pPr>
            <a:r>
              <a:rPr lang="en-US" sz="3300" b="1" dirty="0"/>
              <a:t>Chair</a:t>
            </a:r>
            <a:endParaRPr lang="en-US" sz="3300" dirty="0"/>
          </a:p>
          <a:p>
            <a:pPr marL="0" indent="0">
              <a:buNone/>
            </a:pPr>
            <a:r>
              <a:rPr lang="en-US" sz="3300" b="1" dirty="0"/>
              <a:t>Beth </a:t>
            </a:r>
            <a:r>
              <a:rPr lang="en-US" sz="3300" b="1" dirty="0" err="1"/>
              <a:t>Shanaman</a:t>
            </a:r>
            <a:r>
              <a:rPr lang="en-US" sz="3300" b="1" dirty="0"/>
              <a:t>,</a:t>
            </a:r>
            <a:r>
              <a:rPr lang="en-US" sz="3300" dirty="0"/>
              <a:t> RD, FNKF</a:t>
            </a:r>
            <a:r>
              <a:rPr lang="en-US" sz="3300" b="1" dirty="0"/>
              <a:t>	</a:t>
            </a:r>
            <a:endParaRPr lang="en-US" sz="3300" dirty="0"/>
          </a:p>
          <a:p>
            <a:pPr marL="0" indent="0">
              <a:buNone/>
            </a:pPr>
            <a:r>
              <a:rPr lang="en-US" sz="3300" dirty="0"/>
              <a:t>(206) 720-3988</a:t>
            </a:r>
          </a:p>
          <a:p>
            <a:pPr marL="0" indent="0">
              <a:buNone/>
            </a:pPr>
            <a:r>
              <a:rPr lang="en-US" sz="3300" dirty="0">
                <a:hlinkClick r:id="rId2"/>
              </a:rPr>
              <a:t>beth.shanaman@nwkidney.org</a:t>
            </a:r>
            <a:r>
              <a:rPr lang="en-US" sz="3300" dirty="0"/>
              <a:t> </a:t>
            </a:r>
          </a:p>
          <a:p>
            <a:pPr marL="0" indent="0">
              <a:buNone/>
            </a:pPr>
            <a:r>
              <a:rPr lang="en-US" sz="3300" b="1" dirty="0"/>
              <a:t> </a:t>
            </a:r>
            <a:endParaRPr lang="en-US" sz="3300" dirty="0"/>
          </a:p>
          <a:p>
            <a:pPr marL="0" indent="0">
              <a:buNone/>
            </a:pPr>
            <a:r>
              <a:rPr lang="en-US" sz="3300" b="1" dirty="0"/>
              <a:t>Chair-Elect	</a:t>
            </a:r>
          </a:p>
          <a:p>
            <a:pPr marL="0" indent="0">
              <a:buNone/>
            </a:pPr>
            <a:r>
              <a:rPr lang="en-US" sz="3300" b="1" dirty="0"/>
              <a:t>Karen </a:t>
            </a:r>
            <a:r>
              <a:rPr lang="en-US" sz="3300" b="1" dirty="0" err="1"/>
              <a:t>Greathouse</a:t>
            </a:r>
            <a:r>
              <a:rPr lang="en-US" sz="3300" b="1" dirty="0"/>
              <a:t>,</a:t>
            </a:r>
            <a:r>
              <a:rPr lang="en-US" sz="3300" dirty="0"/>
              <a:t> RD</a:t>
            </a:r>
            <a:r>
              <a:rPr lang="en-US" sz="3300" b="1" dirty="0"/>
              <a:t>	</a:t>
            </a:r>
            <a:endParaRPr lang="en-US" sz="3300" dirty="0"/>
          </a:p>
          <a:p>
            <a:pPr marL="0" indent="0">
              <a:buNone/>
            </a:pPr>
            <a:r>
              <a:rPr lang="en-US" sz="3600" dirty="0"/>
              <a:t>(313) 575-8503</a:t>
            </a:r>
          </a:p>
          <a:p>
            <a:pPr marL="0" indent="0">
              <a:buNone/>
            </a:pPr>
            <a:r>
              <a:rPr lang="en-US" sz="3600" dirty="0"/>
              <a:t>greatkar@med.umich.edu</a:t>
            </a:r>
          </a:p>
          <a:p>
            <a:pPr marL="0" indent="0">
              <a:buNone/>
            </a:pPr>
            <a:r>
              <a:rPr lang="en-US" sz="3300" dirty="0"/>
              <a:t> </a:t>
            </a:r>
          </a:p>
          <a:p>
            <a:pPr marL="0" indent="0">
              <a:buNone/>
            </a:pPr>
            <a:r>
              <a:rPr lang="en-US" sz="3300" b="1" dirty="0"/>
              <a:t>Immediate Past Chair 		</a:t>
            </a:r>
          </a:p>
          <a:p>
            <a:pPr marL="0" indent="0">
              <a:buNone/>
            </a:pPr>
            <a:r>
              <a:rPr lang="en-GB" sz="3300" b="1" dirty="0"/>
              <a:t>Kristen </a:t>
            </a:r>
            <a:r>
              <a:rPr lang="en-GB" sz="3300" b="1" dirty="0" err="1"/>
              <a:t>Nonahal</a:t>
            </a:r>
            <a:r>
              <a:rPr lang="en-GB" sz="3300" b="1" dirty="0"/>
              <a:t>, </a:t>
            </a:r>
            <a:r>
              <a:rPr lang="en-GB" sz="3300" dirty="0"/>
              <a:t>RD, FNKF</a:t>
            </a:r>
            <a:endParaRPr lang="en-US" sz="3300" dirty="0"/>
          </a:p>
          <a:p>
            <a:pPr marL="0" indent="0">
              <a:buNone/>
            </a:pPr>
            <a:r>
              <a:rPr lang="en-US" sz="3300" dirty="0"/>
              <a:t>(313) 916-2705</a:t>
            </a:r>
          </a:p>
          <a:p>
            <a:pPr marL="0" indent="0">
              <a:buNone/>
            </a:pPr>
            <a:r>
              <a:rPr lang="en-US" sz="3300" dirty="0">
                <a:hlinkClick r:id="rId3"/>
              </a:rPr>
              <a:t>knonaha1@hfhs.org</a:t>
            </a:r>
            <a:r>
              <a:rPr lang="en-US" sz="3300" dirty="0"/>
              <a:t> 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b="1" dirty="0"/>
              <a:t>Publications Editor		</a:t>
            </a:r>
          </a:p>
          <a:p>
            <a:pPr marL="0" indent="0">
              <a:buNone/>
            </a:pPr>
            <a:r>
              <a:rPr lang="en-US" sz="3300" b="1" dirty="0" err="1"/>
              <a:t>Haewook</a:t>
            </a:r>
            <a:r>
              <a:rPr lang="en-US" sz="3300" b="1" dirty="0"/>
              <a:t> Han, </a:t>
            </a:r>
            <a:r>
              <a:rPr lang="en-US" sz="3300" dirty="0"/>
              <a:t>PHD, RD, CSR, LDN, FNKF</a:t>
            </a:r>
          </a:p>
          <a:p>
            <a:pPr marL="0" indent="0">
              <a:buNone/>
            </a:pPr>
            <a:r>
              <a:rPr lang="en-US" sz="3300" dirty="0"/>
              <a:t>(617) 320-2804</a:t>
            </a:r>
          </a:p>
          <a:p>
            <a:pPr marL="0" indent="0">
              <a:buNone/>
            </a:pPr>
            <a:r>
              <a:rPr lang="en-US" sz="3300" dirty="0">
                <a:hlinkClick r:id="rId4"/>
              </a:rPr>
              <a:t>hhan1@comcast.net</a:t>
            </a:r>
            <a:r>
              <a:rPr lang="en-US" sz="3300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5159135-F8BA-4E87-BBC3-F2F6EF920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3429000"/>
            <a:ext cx="4038600" cy="3200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400" b="1" dirty="0"/>
              <a:t> </a:t>
            </a:r>
            <a:endParaRPr lang="en-US" sz="3400" dirty="0"/>
          </a:p>
          <a:p>
            <a:pPr marL="0" indent="0">
              <a:buNone/>
            </a:pPr>
            <a:r>
              <a:rPr lang="en-US" sz="3400" b="1" dirty="0"/>
              <a:t>SCM Program Chair</a:t>
            </a:r>
          </a:p>
          <a:p>
            <a:pPr marL="0" indent="0">
              <a:buNone/>
            </a:pPr>
            <a:r>
              <a:rPr lang="en-US" sz="3400" b="1" dirty="0"/>
              <a:t>Melissa </a:t>
            </a:r>
            <a:r>
              <a:rPr lang="en-US" sz="3400" b="1" dirty="0" err="1"/>
              <a:t>Prest</a:t>
            </a:r>
            <a:r>
              <a:rPr lang="en-US" sz="3400" b="1" dirty="0"/>
              <a:t>, </a:t>
            </a:r>
            <a:r>
              <a:rPr lang="en-US" sz="3400" dirty="0"/>
              <a:t>DCN, RDN, CSR, LDN</a:t>
            </a:r>
          </a:p>
          <a:p>
            <a:pPr marL="0" indent="0">
              <a:buNone/>
            </a:pPr>
            <a:r>
              <a:rPr lang="en-US" sz="3400" dirty="0"/>
              <a:t>(312) 342-9968</a:t>
            </a:r>
          </a:p>
          <a:p>
            <a:pPr marL="0" indent="0">
              <a:buNone/>
            </a:pPr>
            <a:r>
              <a:rPr lang="en-US" sz="3400" dirty="0">
                <a:hlinkClick r:id="rId5"/>
              </a:rPr>
              <a:t>melissa.rdld@gmail.com</a:t>
            </a:r>
            <a:r>
              <a:rPr lang="en-US" sz="3400" dirty="0"/>
              <a:t> </a:t>
            </a:r>
          </a:p>
          <a:p>
            <a:pPr marL="0" indent="0">
              <a:buNone/>
            </a:pPr>
            <a:r>
              <a:rPr lang="en-US" sz="3400" dirty="0"/>
              <a:t> </a:t>
            </a:r>
          </a:p>
          <a:p>
            <a:pPr marL="0" indent="0">
              <a:buNone/>
            </a:pPr>
            <a:r>
              <a:rPr lang="en-US" sz="3400" b="1" dirty="0"/>
              <a:t>SCM Program Co-Chair</a:t>
            </a:r>
          </a:p>
          <a:p>
            <a:pPr marL="0" indent="0">
              <a:buNone/>
            </a:pPr>
            <a:r>
              <a:rPr lang="en-US" sz="3400" b="1" dirty="0"/>
              <a:t>Brittany Sparks, </a:t>
            </a:r>
            <a:r>
              <a:rPr lang="en-US" sz="3400" dirty="0"/>
              <a:t>RDN, CSR</a:t>
            </a:r>
            <a:r>
              <a:rPr lang="en-US" sz="3400" b="1" dirty="0"/>
              <a:t>	</a:t>
            </a:r>
          </a:p>
          <a:p>
            <a:pPr>
              <a:buNone/>
            </a:pPr>
            <a:r>
              <a:rPr lang="en-US" sz="3400" dirty="0"/>
              <a:t>916-300-6904</a:t>
            </a:r>
          </a:p>
          <a:p>
            <a:pPr>
              <a:buNone/>
            </a:pPr>
            <a:r>
              <a:rPr lang="en-US" sz="3400" dirty="0">
                <a:hlinkClick r:id="rId6"/>
              </a:rPr>
              <a:t>info@nutritionbybrittany.com</a:t>
            </a:r>
            <a:endParaRPr lang="en-US" sz="3400" dirty="0"/>
          </a:p>
          <a:p>
            <a:pPr>
              <a:buNone/>
            </a:pPr>
            <a:endParaRPr lang="en-US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599799A-3F44-4115-95E9-7FF4869FF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160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2020-2021 CRN Executive Committee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1219200"/>
            <a:ext cx="4876800" cy="231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99799A-3F44-4115-95E9-7FF4869FF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160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2020-2021 CRN Executive Committee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48F538-D37F-425F-912B-D71484814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800" b="1" dirty="0"/>
              <a:t>Judy R. Kirk, </a:t>
            </a:r>
            <a:r>
              <a:rPr lang="en-US" sz="4800" dirty="0"/>
              <a:t>MS, RDN, CDN, CSR, FNKF</a:t>
            </a:r>
          </a:p>
          <a:p>
            <a:pPr marL="0" indent="0">
              <a:buNone/>
            </a:pPr>
            <a:r>
              <a:rPr lang="en-US" sz="4800" b="1" dirty="0"/>
              <a:t>Region I Representative/Patient &amp; Public Education Chair</a:t>
            </a:r>
            <a:r>
              <a:rPr lang="en-US" sz="4800" dirty="0"/>
              <a:t>	</a:t>
            </a:r>
          </a:p>
          <a:p>
            <a:pPr marL="0" indent="0">
              <a:buNone/>
            </a:pPr>
            <a:r>
              <a:rPr lang="en-US" sz="4800" dirty="0"/>
              <a:t>(585) 794-0226</a:t>
            </a:r>
          </a:p>
          <a:p>
            <a:pPr marL="0" indent="0">
              <a:buNone/>
            </a:pPr>
            <a:r>
              <a:rPr lang="en-US" sz="4800" dirty="0"/>
              <a:t>judith.kirk@rochesterregional.org 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b="1" dirty="0"/>
              <a:t>Ruba Jibreen, </a:t>
            </a:r>
            <a:r>
              <a:rPr lang="en-US" sz="4800" dirty="0"/>
              <a:t>MS, RD, CSR, LD, MBA</a:t>
            </a:r>
          </a:p>
          <a:p>
            <a:pPr marL="0" indent="0">
              <a:buNone/>
            </a:pPr>
            <a:r>
              <a:rPr lang="en-US" sz="4800" b="1" dirty="0"/>
              <a:t>Region II Representative/Awards Chair</a:t>
            </a:r>
          </a:p>
          <a:p>
            <a:pPr marL="0" indent="0">
              <a:buNone/>
            </a:pPr>
            <a:r>
              <a:rPr lang="en-US" sz="4800" dirty="0"/>
              <a:t>(770) 608-5129</a:t>
            </a:r>
          </a:p>
          <a:p>
            <a:pPr marL="0" indent="0">
              <a:buNone/>
            </a:pPr>
            <a:r>
              <a:rPr lang="en-US" sz="4800" dirty="0"/>
              <a:t>rjibreen@hotmail.com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b="1" dirty="0"/>
              <a:t>Jill Hoyt, </a:t>
            </a:r>
            <a:r>
              <a:rPr lang="en-US" sz="4800" dirty="0"/>
              <a:t>RD, CD</a:t>
            </a:r>
          </a:p>
          <a:p>
            <a:pPr marL="0" indent="0">
              <a:buNone/>
            </a:pPr>
            <a:r>
              <a:rPr lang="en-US" sz="4800" b="1" dirty="0"/>
              <a:t>Region III Representative/</a:t>
            </a:r>
            <a:r>
              <a:rPr lang="en-US" sz="4800" b="1" dirty="0" err="1"/>
              <a:t>CyberNephrology</a:t>
            </a:r>
            <a:r>
              <a:rPr lang="en-US" sz="4800" b="1" dirty="0"/>
              <a:t> Chair</a:t>
            </a:r>
          </a:p>
          <a:p>
            <a:pPr marL="0" indent="0">
              <a:buNone/>
            </a:pPr>
            <a:r>
              <a:rPr lang="en-US" sz="4800" dirty="0"/>
              <a:t>(715) 838-3988</a:t>
            </a:r>
          </a:p>
          <a:p>
            <a:pPr marL="0" indent="0">
              <a:buNone/>
            </a:pPr>
            <a:r>
              <a:rPr lang="en-US" sz="4800" dirty="0"/>
              <a:t>hoyt.jill@mayo.edu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b="1" dirty="0"/>
              <a:t>Matilde Ladnier, </a:t>
            </a:r>
            <a:r>
              <a:rPr lang="en-US" sz="4800" dirty="0"/>
              <a:t>RD, LD, MBA</a:t>
            </a:r>
          </a:p>
          <a:p>
            <a:pPr marL="0" indent="0">
              <a:buNone/>
            </a:pPr>
            <a:r>
              <a:rPr lang="en-US" sz="4800" b="1" dirty="0"/>
              <a:t>Region IV Representative/Membership Chair </a:t>
            </a:r>
          </a:p>
          <a:p>
            <a:pPr marL="0" indent="0">
              <a:buNone/>
            </a:pPr>
            <a:r>
              <a:rPr lang="en-US" sz="4800" dirty="0"/>
              <a:t>(281) 277-0692</a:t>
            </a:r>
          </a:p>
          <a:p>
            <a:pPr marL="0" indent="0">
              <a:buNone/>
            </a:pPr>
            <a:r>
              <a:rPr lang="en-US" sz="4800" dirty="0"/>
              <a:t>matilde.ladnier@davita.com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b="1" dirty="0"/>
              <a:t>Nikki Nygren, </a:t>
            </a:r>
            <a:r>
              <a:rPr lang="en-US" sz="4800" dirty="0"/>
              <a:t>RD, CD</a:t>
            </a:r>
          </a:p>
          <a:p>
            <a:pPr marL="0" indent="0">
              <a:buNone/>
            </a:pPr>
            <a:r>
              <a:rPr lang="en-US" sz="4800" b="1" dirty="0"/>
              <a:t>Region V Representative/Research, Professional Education Chair </a:t>
            </a:r>
          </a:p>
          <a:p>
            <a:pPr marL="0" indent="0">
              <a:buNone/>
            </a:pPr>
            <a:r>
              <a:rPr lang="en-US" sz="4800" dirty="0"/>
              <a:t>(206) 799-7273</a:t>
            </a:r>
          </a:p>
          <a:p>
            <a:pPr marL="0" indent="0">
              <a:buNone/>
            </a:pPr>
            <a:r>
              <a:rPr lang="en-US" sz="4800" dirty="0"/>
              <a:t>nikki.nygren@nwkidney.org</a:t>
            </a:r>
          </a:p>
          <a:p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D78DB56-8FD0-4A58-A586-E8A19028A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5814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800" b="1" dirty="0"/>
              <a:t>Dana </a:t>
            </a:r>
            <a:r>
              <a:rPr lang="en-US" sz="4800" b="1" dirty="0" err="1"/>
              <a:t>Trotta</a:t>
            </a:r>
            <a:r>
              <a:rPr lang="en-US" sz="4800" b="1" dirty="0"/>
              <a:t>, </a:t>
            </a:r>
            <a:r>
              <a:rPr lang="en-US" sz="4800" dirty="0"/>
              <a:t>MS, RD, CSR, LDN, FNKF</a:t>
            </a:r>
          </a:p>
          <a:p>
            <a:pPr marL="0" indent="0">
              <a:buNone/>
            </a:pPr>
            <a:r>
              <a:rPr lang="en-US" sz="4800" b="1" dirty="0"/>
              <a:t>Region I Alternate Representative</a:t>
            </a:r>
          </a:p>
          <a:p>
            <a:pPr marL="0" indent="0">
              <a:buNone/>
            </a:pPr>
            <a:r>
              <a:rPr lang="en-US" sz="4800" dirty="0"/>
              <a:t>(401) 714-9823</a:t>
            </a:r>
          </a:p>
          <a:p>
            <a:pPr marL="0" indent="0">
              <a:buNone/>
            </a:pPr>
            <a:r>
              <a:rPr lang="en-US" sz="4800" dirty="0"/>
              <a:t>danatrotta1@gmail.com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b="1" dirty="0"/>
              <a:t>Scott </a:t>
            </a:r>
            <a:r>
              <a:rPr lang="en-US" sz="4800" b="1" dirty="0" err="1"/>
              <a:t>Kimner</a:t>
            </a:r>
            <a:r>
              <a:rPr lang="en-US" sz="4800" b="1" dirty="0"/>
              <a:t>, </a:t>
            </a:r>
            <a:r>
              <a:rPr lang="en-US" sz="4800" dirty="0"/>
              <a:t>MPH, RD, LD</a:t>
            </a:r>
          </a:p>
          <a:p>
            <a:pPr marL="0" indent="0">
              <a:buNone/>
            </a:pPr>
            <a:r>
              <a:rPr lang="en-US" sz="4800" b="1" dirty="0"/>
              <a:t>Region II Alternate Representative</a:t>
            </a:r>
          </a:p>
          <a:p>
            <a:pPr marL="0" indent="0">
              <a:buNone/>
            </a:pPr>
            <a:r>
              <a:rPr lang="en-US" sz="4800" dirty="0"/>
              <a:t>(678) 773-3429</a:t>
            </a:r>
          </a:p>
          <a:p>
            <a:pPr marL="0" indent="0">
              <a:buNone/>
            </a:pPr>
            <a:r>
              <a:rPr lang="en-US" sz="4800" dirty="0"/>
              <a:t>skimner1@gmail.com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b="1" dirty="0"/>
              <a:t>Heidi Hass</a:t>
            </a:r>
            <a:r>
              <a:rPr lang="en-US" sz="4800" dirty="0"/>
              <a:t>, MS, RD, LD</a:t>
            </a:r>
          </a:p>
          <a:p>
            <a:pPr marL="0" indent="0">
              <a:buNone/>
            </a:pPr>
            <a:r>
              <a:rPr lang="en-US" sz="4800" b="1" dirty="0"/>
              <a:t>Region III Alternate Representative</a:t>
            </a:r>
          </a:p>
          <a:p>
            <a:pPr marL="0" indent="0">
              <a:buNone/>
            </a:pPr>
            <a:r>
              <a:rPr lang="en-US" sz="4800" dirty="0"/>
              <a:t>(563) 589-4033</a:t>
            </a:r>
          </a:p>
          <a:p>
            <a:pPr marL="0" indent="0">
              <a:buNone/>
            </a:pPr>
            <a:r>
              <a:rPr lang="en-US" sz="4800" dirty="0"/>
              <a:t>hjhaas@gmail.com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b="1" dirty="0"/>
              <a:t>Carol Lim, </a:t>
            </a:r>
            <a:r>
              <a:rPr lang="en-US" sz="4800" dirty="0"/>
              <a:t>RD, LD</a:t>
            </a:r>
          </a:p>
          <a:p>
            <a:pPr marL="0" indent="0">
              <a:buNone/>
            </a:pPr>
            <a:r>
              <a:rPr lang="en-US" sz="4800" b="1" dirty="0"/>
              <a:t>Region IV Alternate Representative </a:t>
            </a:r>
          </a:p>
          <a:p>
            <a:pPr marL="0" indent="0">
              <a:buNone/>
            </a:pPr>
            <a:r>
              <a:rPr lang="en-US" sz="4800" dirty="0"/>
              <a:t>clim2002@hotmail.com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b="1" dirty="0"/>
          </a:p>
          <a:p>
            <a:pPr marL="0" indent="0">
              <a:buNone/>
            </a:pPr>
            <a:r>
              <a:rPr lang="en-US" sz="4800" b="1" dirty="0"/>
              <a:t>Lara Haddad</a:t>
            </a:r>
            <a:r>
              <a:rPr lang="en-US" sz="4800" dirty="0"/>
              <a:t>, RD</a:t>
            </a:r>
          </a:p>
          <a:p>
            <a:pPr marL="0" indent="0">
              <a:buNone/>
            </a:pPr>
            <a:r>
              <a:rPr lang="en-US" sz="4800" b="1" dirty="0"/>
              <a:t>Region V Alternate Representative</a:t>
            </a:r>
          </a:p>
          <a:p>
            <a:pPr marL="0" indent="0">
              <a:buNone/>
            </a:pPr>
            <a:r>
              <a:rPr lang="en-US" sz="4800" dirty="0"/>
              <a:t>(313) 817-8303</a:t>
            </a:r>
          </a:p>
          <a:p>
            <a:pPr marL="0" indent="0">
              <a:buNone/>
            </a:pPr>
            <a:r>
              <a:rPr lang="en-US" sz="4800" dirty="0"/>
              <a:t>larahdd51@gmail.com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04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160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Collaboration with the Academy’s Renal Practice Group (RPG)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National Renal Diet Update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KDOQI Nutrition Guidelines Update </a:t>
            </a:r>
          </a:p>
          <a:p>
            <a:pPr>
              <a:buNone/>
            </a:pPr>
            <a:endParaRPr lang="en-US" sz="2800" dirty="0"/>
          </a:p>
          <a:p>
            <a:r>
              <a:rPr lang="en-US" dirty="0"/>
              <a:t>“A Clinical Guide to Nutrition Care in Kidney Disease” Update </a:t>
            </a:r>
          </a:p>
          <a:p>
            <a:pPr>
              <a:buNone/>
            </a:pPr>
            <a:endParaRPr lang="en-US" sz="2800" dirty="0"/>
          </a:p>
          <a:p>
            <a:r>
              <a:rPr lang="en-US" dirty="0"/>
              <a:t>Renal Dietitian Standards of Practice (SOP)/Standards of Professional Performance (SOPP) Update  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160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CRN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CKD (pre-dialysis) Dietitian Directory creation</a:t>
            </a:r>
          </a:p>
          <a:p>
            <a:r>
              <a:rPr lang="en-US" dirty="0"/>
              <a:t>“Pocket Guide to Nutrition Assessment of the Patient with Kidney Disease” Update</a:t>
            </a:r>
          </a:p>
          <a:p>
            <a:pPr lvl="1"/>
            <a:r>
              <a:rPr lang="en-US" dirty="0"/>
              <a:t>Proposed completion 2020-2021</a:t>
            </a:r>
          </a:p>
          <a:p>
            <a:r>
              <a:rPr lang="en-US" dirty="0"/>
              <a:t>Updating nutrition education content </a:t>
            </a:r>
          </a:p>
          <a:p>
            <a:pPr>
              <a:buNone/>
            </a:pPr>
            <a:r>
              <a:rPr lang="en-US" dirty="0"/>
              <a:t>	and handouts on </a:t>
            </a:r>
            <a:r>
              <a:rPr lang="en-US" dirty="0">
                <a:hlinkClick r:id="rId2"/>
              </a:rPr>
              <a:t>www.kidney.org/atoz</a:t>
            </a:r>
            <a:endParaRPr lang="en-US" dirty="0"/>
          </a:p>
          <a:p>
            <a:pPr lvl="1"/>
            <a:r>
              <a:rPr lang="en-US" dirty="0"/>
              <a:t>Goals:</a:t>
            </a:r>
          </a:p>
          <a:p>
            <a:pPr lvl="2"/>
            <a:r>
              <a:rPr lang="en-US" dirty="0"/>
              <a:t>PDF/printer-friendly</a:t>
            </a:r>
          </a:p>
          <a:p>
            <a:pPr lvl="2"/>
            <a:r>
              <a:rPr lang="en-US" dirty="0"/>
              <a:t>Multiple language options</a:t>
            </a:r>
          </a:p>
          <a:p>
            <a:r>
              <a:rPr lang="en-US" dirty="0"/>
              <a:t>Development of a Global Renal Internet Course for Dietitians: a program that can be accessed world wide and give developing countries an education program for dietitians, a collaboration with Dr. </a:t>
            </a:r>
            <a:r>
              <a:rPr lang="en-US" dirty="0" err="1"/>
              <a:t>Kopple</a:t>
            </a:r>
            <a:endParaRPr lang="en-US" dirty="0"/>
          </a:p>
          <a:p>
            <a:r>
              <a:rPr lang="en-US" dirty="0"/>
              <a:t>Development of a new, streamlined CEU Process and Review for Local Chapter meetings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7148" y="2236271"/>
            <a:ext cx="1696252" cy="218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11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160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CRN Projects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“Getting Ready for a New Normal” education series update with added nutrition component</a:t>
            </a:r>
          </a:p>
          <a:p>
            <a:r>
              <a:rPr lang="en-US" dirty="0"/>
              <a:t>Complete Re-affiliation for Local Chapters in 2020</a:t>
            </a:r>
          </a:p>
          <a:p>
            <a:pPr lvl="1"/>
            <a:r>
              <a:rPr lang="en-US" dirty="0"/>
              <a:t>Due every 2 years</a:t>
            </a:r>
          </a:p>
          <a:p>
            <a:r>
              <a:rPr lang="en-US" dirty="0"/>
              <a:t>CRN Handbook updates</a:t>
            </a:r>
          </a:p>
          <a:p>
            <a:r>
              <a:rPr lang="en-US" dirty="0"/>
              <a:t>Awarded $78,000 in Research Grants to RDs in 2018</a:t>
            </a:r>
          </a:p>
          <a:p>
            <a:r>
              <a:rPr lang="en-US" dirty="0"/>
              <a:t>Awarded 9 stipends to attend NKF SCM Boston 2019</a:t>
            </a:r>
          </a:p>
          <a:p>
            <a:r>
              <a:rPr lang="en-US" dirty="0"/>
              <a:t>Participation with NKF’s Public Policy Committee</a:t>
            </a:r>
          </a:p>
          <a:p>
            <a:r>
              <a:rPr lang="en-US" dirty="0"/>
              <a:t>Assisting with the development of new Pediatric CKD Guidelines</a:t>
            </a:r>
          </a:p>
          <a:p>
            <a:r>
              <a:rPr lang="en-US" dirty="0"/>
              <a:t>Improving support &amp; communication with our Local Councils</a:t>
            </a:r>
          </a:p>
          <a:p>
            <a:r>
              <a:rPr lang="en-US" dirty="0"/>
              <a:t>Kidney-Friendly Recipe Contest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229765" y="4574125"/>
            <a:ext cx="1732472" cy="2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89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7335</TotalTime>
  <Words>2174</Words>
  <Application>Microsoft Office PowerPoint</Application>
  <PresentationFormat>On-screen Show (4:3)</PresentationFormat>
  <Paragraphs>343</Paragraphs>
  <Slides>27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Segoe UI</vt:lpstr>
      <vt:lpstr>Office Theme</vt:lpstr>
      <vt:lpstr>Presentation</vt:lpstr>
      <vt:lpstr>NKF CRN Executive Committee 2020 Update</vt:lpstr>
      <vt:lpstr>National Kidney Foundation</vt:lpstr>
      <vt:lpstr>Council on Renal Nutrition (CRN)</vt:lpstr>
      <vt:lpstr>Why Be a Member?</vt:lpstr>
      <vt:lpstr>2020-2021 CRN Executive Committee</vt:lpstr>
      <vt:lpstr>2020-2021 CRN Executive Committee</vt:lpstr>
      <vt:lpstr>Collaboration with the Academy’s Renal Practice Group (RPG)</vt:lpstr>
      <vt:lpstr>CRN Projects</vt:lpstr>
      <vt:lpstr>CRN Projects </vt:lpstr>
      <vt:lpstr>PowerPoint Presentation</vt:lpstr>
      <vt:lpstr>Need Speakers?</vt:lpstr>
      <vt:lpstr>Awards</vt:lpstr>
      <vt:lpstr>RenaLink</vt:lpstr>
      <vt:lpstr>CRN Research Grant </vt:lpstr>
      <vt:lpstr>NKF Initiatives</vt:lpstr>
      <vt:lpstr>PowerPoint Presentation</vt:lpstr>
      <vt:lpstr>PowerPoint Presentation</vt:lpstr>
      <vt:lpstr>NKF Online Communities</vt:lpstr>
      <vt:lpstr>NKF Cares</vt:lpstr>
      <vt:lpstr>PowerPoint Presentation</vt:lpstr>
      <vt:lpstr>PowerPoint Presentation</vt:lpstr>
      <vt:lpstr>PowerPoint Presentation</vt:lpstr>
      <vt:lpstr>NKF Career Center</vt:lpstr>
      <vt:lpstr>Discount Rx Card</vt:lpstr>
      <vt:lpstr>My Food Coach App</vt:lpstr>
      <vt:lpstr>PowerPoint Presentation</vt:lpstr>
      <vt:lpstr>Get Involved!  Have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</dc:creator>
  <cp:lastModifiedBy>Kiley Thornton</cp:lastModifiedBy>
  <cp:revision>287</cp:revision>
  <cp:lastPrinted>2015-05-04T15:21:12Z</cp:lastPrinted>
  <dcterms:created xsi:type="dcterms:W3CDTF">2013-08-15T13:08:30Z</dcterms:created>
  <dcterms:modified xsi:type="dcterms:W3CDTF">2020-02-04T21:34:23Z</dcterms:modified>
</cp:coreProperties>
</file>