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9"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D" initials="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25"/>
    <a:srgbClr val="999B9B"/>
    <a:srgbClr val="F07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1" autoAdjust="0"/>
    <p:restoredTop sz="85141" autoAdjust="0"/>
  </p:normalViewPr>
  <p:slideViewPr>
    <p:cSldViewPr>
      <p:cViewPr varScale="1">
        <p:scale>
          <a:sx n="59" d="100"/>
          <a:sy n="59" d="100"/>
        </p:scale>
        <p:origin x="1572" y="48"/>
      </p:cViewPr>
      <p:guideLst>
        <p:guide orient="horz" pos="364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890" y="36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DA24A2C-CAAD-4EA5-9B1F-9E2A993556D3}" type="datetimeFigureOut">
              <a:rPr lang="en-US" smtClean="0"/>
              <a:t>3/9/2022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97243FD-E46C-484D-BB2A-3DEDFFBEC266}" type="slidenum">
              <a:rPr lang="en-US" smtClean="0"/>
              <a:t>‹#›</a:t>
            </a:fld>
            <a:endParaRPr lang="en-US"/>
          </a:p>
        </p:txBody>
      </p:sp>
    </p:spTree>
    <p:extLst>
      <p:ext uri="{BB962C8B-B14F-4D97-AF65-F5344CB8AC3E}">
        <p14:creationId xmlns:p14="http://schemas.microsoft.com/office/powerpoint/2010/main" val="128000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7F5D6F8-296F-4E72-BE45-AD015D07C653}" type="datetimeFigureOut">
              <a:rPr lang="en-US" smtClean="0"/>
              <a:t>3/9/2022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9C30826-453F-4879-941E-DEB2F0836B09}" type="slidenum">
              <a:rPr lang="en-US" smtClean="0"/>
              <a:t>‹#›</a:t>
            </a:fld>
            <a:endParaRPr lang="en-US"/>
          </a:p>
        </p:txBody>
      </p:sp>
    </p:spTree>
    <p:extLst>
      <p:ext uri="{BB962C8B-B14F-4D97-AF65-F5344CB8AC3E}">
        <p14:creationId xmlns:p14="http://schemas.microsoft.com/office/powerpoint/2010/main" val="283462265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t>
            </a:r>
            <a:r>
              <a:rPr lang="en-US" altLang="en-US" sz="1000" dirty="0">
                <a:latin typeface="Arial" panose="020B0604020202020204" pitchFamily="34" charset="0"/>
                <a:cs typeface="Arial" panose="020B0604020202020204" pitchFamily="34" charset="0"/>
              </a:rPr>
              <a:t>is an educational program created by the National Kidney Foundation Council of Advanced Practitioners (NKF-CAP), adapted from the NKF/RPA program “</a:t>
            </a:r>
            <a:r>
              <a:rPr lang="en-US" altLang="en-US" sz="1000" i="1" dirty="0">
                <a:latin typeface="Arial" panose="020B0604020202020204" pitchFamily="34" charset="0"/>
                <a:cs typeface="Arial" panose="020B0604020202020204" pitchFamily="34" charset="0"/>
              </a:rPr>
              <a:t>Your Treatment, Your Choice</a:t>
            </a:r>
            <a:r>
              <a:rPr lang="en-US" altLang="en-US" sz="1000" dirty="0">
                <a:latin typeface="Arial" panose="020B0604020202020204" pitchFamily="34" charset="0"/>
                <a:cs typeface="Arial" panose="020B0604020202020204" pitchFamily="34" charset="0"/>
              </a:rPr>
              <a:t>.”  It is for people with kidney disease who need treatment for kidney failure – and for their families. The program is presented at an 8</a:t>
            </a:r>
            <a:r>
              <a:rPr lang="en-US" altLang="en-US" sz="1000" baseline="30000" dirty="0">
                <a:latin typeface="Arial" panose="020B0604020202020204" pitchFamily="34" charset="0"/>
                <a:cs typeface="Arial" panose="020B0604020202020204" pitchFamily="34" charset="0"/>
              </a:rPr>
              <a:t>th</a:t>
            </a:r>
            <a:r>
              <a:rPr lang="en-US" altLang="en-US" sz="1000" dirty="0">
                <a:latin typeface="Arial" panose="020B0604020202020204" pitchFamily="34" charset="0"/>
                <a:cs typeface="Arial" panose="020B0604020202020204" pitchFamily="34" charset="0"/>
              </a:rPr>
              <a:t> grade level but feel free to embellish it with the suggested references if needed. </a:t>
            </a:r>
          </a:p>
          <a:p>
            <a:pPr eaLnBrk="1" hangingPunct="1"/>
            <a:r>
              <a:rPr lang="en-US" altLang="en-US" sz="1000" b="1" dirty="0">
                <a:latin typeface="Arial" panose="020B0604020202020204" pitchFamily="34" charset="0"/>
                <a:cs typeface="Arial" panose="020B0604020202020204" pitchFamily="34" charset="0"/>
              </a:rPr>
              <a:t>Spanish translation</a:t>
            </a:r>
            <a:r>
              <a:rPr lang="en-US" altLang="en-US" sz="1000" dirty="0">
                <a:latin typeface="Arial" panose="020B0604020202020204" pitchFamily="34" charset="0"/>
                <a:cs typeface="Arial" panose="020B0604020202020204" pitchFamily="34" charset="0"/>
              </a:rPr>
              <a:t>: Este es un </a:t>
            </a:r>
            <a:r>
              <a:rPr lang="en-US" altLang="en-US" sz="1000" dirty="0" err="1">
                <a:latin typeface="Arial" panose="020B0604020202020204" pitchFamily="34" charset="0"/>
                <a:cs typeface="Arial" panose="020B0604020202020204" pitchFamily="34" charset="0"/>
              </a:rPr>
              <a:t>programa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educativo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creado</a:t>
            </a:r>
            <a:r>
              <a:rPr lang="en-US" altLang="en-US" sz="1000" dirty="0">
                <a:latin typeface="Arial" panose="020B0604020202020204" pitchFamily="34" charset="0"/>
                <a:cs typeface="Arial" panose="020B0604020202020204" pitchFamily="34" charset="0"/>
              </a:rPr>
              <a:t> por el </a:t>
            </a:r>
            <a:r>
              <a:rPr lang="en-US" altLang="en-US" sz="1000" dirty="0" err="1">
                <a:latin typeface="Arial" panose="020B0604020202020204" pitchFamily="34" charset="0"/>
                <a:cs typeface="Arial" panose="020B0604020202020204" pitchFamily="34" charset="0"/>
              </a:rPr>
              <a:t>Consejo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Profesionales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Avanzados</a:t>
            </a:r>
            <a:r>
              <a:rPr lang="en-US" altLang="en-US" sz="1000" dirty="0">
                <a:latin typeface="Arial" panose="020B0604020202020204" pitchFamily="34" charset="0"/>
                <a:cs typeface="Arial" panose="020B0604020202020204" pitchFamily="34" charset="0"/>
              </a:rPr>
              <a:t> de la Fundación Nacional del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(NKF-CAP), </a:t>
            </a:r>
            <a:r>
              <a:rPr lang="en-US" altLang="en-US" sz="1000" dirty="0" err="1">
                <a:latin typeface="Arial" panose="020B0604020202020204" pitchFamily="34" charset="0"/>
                <a:cs typeface="Arial" panose="020B0604020202020204" pitchFamily="34" charset="0"/>
              </a:rPr>
              <a:t>adaptado</a:t>
            </a:r>
            <a:r>
              <a:rPr lang="en-US" altLang="en-US" sz="1000" dirty="0">
                <a:latin typeface="Arial" panose="020B0604020202020204" pitchFamily="34" charset="0"/>
                <a:cs typeface="Arial" panose="020B0604020202020204" pitchFamily="34" charset="0"/>
              </a:rPr>
              <a:t> del </a:t>
            </a:r>
            <a:r>
              <a:rPr lang="en-US" altLang="en-US" sz="1000" dirty="0" err="1">
                <a:latin typeface="Arial" panose="020B0604020202020204" pitchFamily="34" charset="0"/>
                <a:cs typeface="Arial" panose="020B0604020202020204" pitchFamily="34" charset="0"/>
              </a:rPr>
              <a:t>programa</a:t>
            </a:r>
            <a:r>
              <a:rPr lang="en-US" altLang="en-US" sz="1000" dirty="0">
                <a:latin typeface="Arial" panose="020B0604020202020204" pitchFamily="34" charset="0"/>
                <a:cs typeface="Arial" panose="020B0604020202020204" pitchFamily="34" charset="0"/>
              </a:rPr>
              <a:t> NKF / RPA "</a:t>
            </a:r>
            <a:r>
              <a:rPr lang="en-US" altLang="en-US" sz="1000" dirty="0" err="1">
                <a:latin typeface="Arial" panose="020B0604020202020204" pitchFamily="34" charset="0"/>
                <a:cs typeface="Arial" panose="020B0604020202020204" pitchFamily="34" charset="0"/>
              </a:rPr>
              <a:t>Su</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tratamiento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su</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elección</a:t>
            </a:r>
            <a:r>
              <a:rPr lang="en-US" altLang="en-US" sz="1000" dirty="0">
                <a:latin typeface="Arial" panose="020B0604020202020204" pitchFamily="34" charset="0"/>
                <a:cs typeface="Arial" panose="020B0604020202020204" pitchFamily="34" charset="0"/>
              </a:rPr>
              <a:t>".  Es para personas con </a:t>
            </a:r>
            <a:r>
              <a:rPr lang="en-US" altLang="en-US" sz="1000" dirty="0" err="1">
                <a:latin typeface="Arial" panose="020B0604020202020204" pitchFamily="34" charset="0"/>
                <a:cs typeface="Arial" panose="020B0604020202020204" pitchFamily="34" charset="0"/>
              </a:rPr>
              <a:t>enfermedad</a:t>
            </a:r>
            <a:r>
              <a:rPr lang="en-US" altLang="en-US" sz="1000" dirty="0">
                <a:latin typeface="Arial" panose="020B0604020202020204" pitchFamily="34" charset="0"/>
                <a:cs typeface="Arial" panose="020B0604020202020204" pitchFamily="34" charset="0"/>
              </a:rPr>
              <a:t> renal que </a:t>
            </a:r>
            <a:r>
              <a:rPr lang="en-US" altLang="en-US" sz="1000" dirty="0" err="1">
                <a:latin typeface="Arial" panose="020B0604020202020204" pitchFamily="34" charset="0"/>
                <a:cs typeface="Arial" panose="020B0604020202020204" pitchFamily="34" charset="0"/>
              </a:rPr>
              <a:t>necesitan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tratamiento</a:t>
            </a:r>
            <a:r>
              <a:rPr lang="en-US" altLang="en-US" sz="1000" dirty="0">
                <a:latin typeface="Arial" panose="020B0604020202020204" pitchFamily="34" charset="0"/>
                <a:cs typeface="Arial" panose="020B0604020202020204" pitchFamily="34" charset="0"/>
              </a:rPr>
              <a:t> para la </a:t>
            </a:r>
            <a:r>
              <a:rPr lang="en-US" altLang="en-US" sz="1000" dirty="0" err="1">
                <a:latin typeface="Arial" panose="020B0604020202020204" pitchFamily="34" charset="0"/>
                <a:cs typeface="Arial" panose="020B0604020202020204" pitchFamily="34" charset="0"/>
              </a:rPr>
              <a:t>insuficiencia</a:t>
            </a:r>
            <a:r>
              <a:rPr lang="en-US" altLang="en-US" sz="1000" dirty="0">
                <a:latin typeface="Arial" panose="020B0604020202020204" pitchFamily="34" charset="0"/>
                <a:cs typeface="Arial" panose="020B0604020202020204" pitchFamily="34" charset="0"/>
              </a:rPr>
              <a:t> renal, y para sus </a:t>
            </a:r>
            <a:r>
              <a:rPr lang="en-US" altLang="en-US" sz="1000" dirty="0" err="1">
                <a:latin typeface="Arial" panose="020B0604020202020204" pitchFamily="34" charset="0"/>
                <a:cs typeface="Arial" panose="020B0604020202020204" pitchFamily="34" charset="0"/>
              </a:rPr>
              <a:t>familias</a:t>
            </a:r>
            <a:r>
              <a:rPr lang="en-US" altLang="en-US" sz="1000" dirty="0">
                <a:latin typeface="Arial" panose="020B0604020202020204" pitchFamily="34" charset="0"/>
                <a:cs typeface="Arial" panose="020B0604020202020204" pitchFamily="34" charset="0"/>
              </a:rPr>
              <a:t>. El </a:t>
            </a:r>
            <a:r>
              <a:rPr lang="en-US" altLang="en-US" sz="1000" dirty="0" err="1">
                <a:latin typeface="Arial" panose="020B0604020202020204" pitchFamily="34" charset="0"/>
                <a:cs typeface="Arial" panose="020B0604020202020204" pitchFamily="34" charset="0"/>
              </a:rPr>
              <a:t>programa</a:t>
            </a:r>
            <a:r>
              <a:rPr lang="en-US" altLang="en-US" sz="1000" dirty="0">
                <a:latin typeface="Arial" panose="020B0604020202020204" pitchFamily="34" charset="0"/>
                <a:cs typeface="Arial" panose="020B0604020202020204" pitchFamily="34" charset="0"/>
              </a:rPr>
              <a:t> se </a:t>
            </a:r>
            <a:r>
              <a:rPr lang="en-US" altLang="en-US" sz="1000" dirty="0" err="1">
                <a:latin typeface="Arial" panose="020B0604020202020204" pitchFamily="34" charset="0"/>
                <a:cs typeface="Arial" panose="020B0604020202020204" pitchFamily="34" charset="0"/>
              </a:rPr>
              <a:t>presenta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un </a:t>
            </a:r>
            <a:r>
              <a:rPr lang="en-US" altLang="en-US" sz="1000" dirty="0" err="1">
                <a:latin typeface="Arial" panose="020B0604020202020204" pitchFamily="34" charset="0"/>
                <a:cs typeface="Arial" panose="020B0604020202020204" pitchFamily="34" charset="0"/>
              </a:rPr>
              <a:t>nivel</a:t>
            </a:r>
            <a:r>
              <a:rPr lang="en-US" altLang="en-US" sz="1000" dirty="0">
                <a:latin typeface="Arial" panose="020B0604020202020204" pitchFamily="34" charset="0"/>
                <a:cs typeface="Arial" panose="020B0604020202020204" pitchFamily="34" charset="0"/>
              </a:rPr>
              <a:t> de 8º </a:t>
            </a:r>
            <a:r>
              <a:rPr lang="en-US" altLang="en-US" sz="1000" dirty="0" err="1">
                <a:latin typeface="Arial" panose="020B0604020202020204" pitchFamily="34" charset="0"/>
                <a:cs typeface="Arial" panose="020B0604020202020204" pitchFamily="34" charset="0"/>
              </a:rPr>
              <a:t>grado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pero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siéntase</a:t>
            </a:r>
            <a:r>
              <a:rPr lang="en-US" altLang="en-US" sz="1000" dirty="0">
                <a:latin typeface="Arial" panose="020B0604020202020204" pitchFamily="34" charset="0"/>
                <a:cs typeface="Arial" panose="020B0604020202020204" pitchFamily="34" charset="0"/>
              </a:rPr>
              <a:t> libre de </a:t>
            </a:r>
            <a:r>
              <a:rPr lang="en-US" altLang="en-US" sz="1000" dirty="0" err="1">
                <a:latin typeface="Arial" panose="020B0604020202020204" pitchFamily="34" charset="0"/>
                <a:cs typeface="Arial" panose="020B0604020202020204" pitchFamily="34" charset="0"/>
              </a:rPr>
              <a:t>embellecerlo</a:t>
            </a:r>
            <a:r>
              <a:rPr lang="en-US" altLang="en-US" sz="1000" dirty="0">
                <a:latin typeface="Arial" panose="020B0604020202020204" pitchFamily="34" charset="0"/>
                <a:cs typeface="Arial" panose="020B0604020202020204" pitchFamily="34" charset="0"/>
              </a:rPr>
              <a:t> con las </a:t>
            </a:r>
            <a:r>
              <a:rPr lang="en-US" altLang="en-US" sz="1000" dirty="0" err="1">
                <a:latin typeface="Arial" panose="020B0604020202020204" pitchFamily="34" charset="0"/>
                <a:cs typeface="Arial" panose="020B0604020202020204" pitchFamily="34" charset="0"/>
              </a:rPr>
              <a:t>referencias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sugeridas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si</a:t>
            </a:r>
            <a:r>
              <a:rPr lang="en-US" altLang="en-US" sz="1000" dirty="0">
                <a:latin typeface="Arial" panose="020B0604020202020204" pitchFamily="34" charset="0"/>
                <a:cs typeface="Arial" panose="020B0604020202020204" pitchFamily="34" charset="0"/>
              </a:rPr>
              <a:t> es </a:t>
            </a:r>
            <a:r>
              <a:rPr lang="en-US" altLang="en-US" sz="1000" dirty="0" err="1">
                <a:latin typeface="Arial" panose="020B0604020202020204" pitchFamily="34" charset="0"/>
                <a:cs typeface="Arial" panose="020B0604020202020204" pitchFamily="34" charset="0"/>
              </a:rPr>
              <a:t>necesario</a:t>
            </a:r>
            <a:r>
              <a:rPr lang="en-US" altLang="en-US" sz="1000" dirty="0">
                <a:latin typeface="Arial" panose="020B0604020202020204" pitchFamily="34" charset="0"/>
                <a:cs typeface="Arial" panose="020B0604020202020204" pitchFamily="34" charset="0"/>
              </a:rPr>
              <a:t>. </a:t>
            </a:r>
          </a:p>
          <a:p>
            <a:pPr eaLnBrk="1" hangingPunct="1"/>
            <a:r>
              <a:rPr lang="en-US" altLang="en-US" sz="1000" dirty="0">
                <a:latin typeface="Arial" panose="020B0604020202020204" pitchFamily="34" charset="0"/>
                <a:cs typeface="Arial" panose="020B0604020202020204" pitchFamily="34" charset="0"/>
              </a:rPr>
              <a:t>The educational slides set is abbreviated from its source material and divided into two parts: </a:t>
            </a:r>
            <a:r>
              <a:rPr lang="en-US" altLang="en-US" sz="1000" b="1" i="1" dirty="0">
                <a:latin typeface="Arial" panose="020B0604020202020204" pitchFamily="34" charset="0"/>
                <a:cs typeface="Arial" panose="020B0604020202020204" pitchFamily="34" charset="0"/>
              </a:rPr>
              <a:t>Overview  of  Kidney Disease</a:t>
            </a:r>
            <a:r>
              <a:rPr lang="en-US" altLang="en-US" sz="1000" dirty="0">
                <a:latin typeface="Arial" panose="020B0604020202020204" pitchFamily="34" charset="0"/>
                <a:cs typeface="Arial" panose="020B0604020202020204" pitchFamily="34" charset="0"/>
              </a:rPr>
              <a:t> and </a:t>
            </a:r>
            <a:r>
              <a:rPr lang="en-US" altLang="en-US" sz="1000" b="1" i="1" dirty="0">
                <a:latin typeface="Arial" panose="020B0604020202020204" pitchFamily="34" charset="0"/>
                <a:cs typeface="Arial" panose="020B0604020202020204" pitchFamily="34" charset="0"/>
              </a:rPr>
              <a:t>Treatment Options</a:t>
            </a:r>
          </a:p>
          <a:p>
            <a:pPr eaLnBrk="1" hangingPunct="1"/>
            <a:endParaRPr lang="en-US" altLang="en-US" sz="1000" b="1" i="1"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Part 1: </a:t>
            </a:r>
            <a:r>
              <a:rPr lang="en-US" altLang="en-US" sz="1000" b="1" dirty="0">
                <a:latin typeface="Arial" panose="020B0604020202020204" pitchFamily="34" charset="0"/>
                <a:cs typeface="Arial" panose="020B0604020202020204" pitchFamily="34" charset="0"/>
              </a:rPr>
              <a:t>CKD Overview</a:t>
            </a:r>
            <a:r>
              <a:rPr lang="en-US" altLang="en-US" sz="1000" b="1" baseline="0" dirty="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will define CKD/stages/causes and what are common symptoms of uremia.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The original legislation on Kidney Disease Education (KDE) classes is: </a:t>
            </a:r>
          </a:p>
          <a:p>
            <a:pPr eaLnBrk="1" hangingPunct="1"/>
            <a:r>
              <a:rPr lang="en-US" altLang="en-US" sz="1000" dirty="0">
                <a:latin typeface="Arial" panose="020B0604020202020204" pitchFamily="34" charset="0"/>
                <a:cs typeface="Arial" panose="020B0604020202020204" pitchFamily="34" charset="0"/>
              </a:rPr>
              <a:t>Federal Register. 2009;74(226):62003</a:t>
            </a:r>
          </a:p>
        </p:txBody>
      </p:sp>
      <p:sp>
        <p:nvSpPr>
          <p:cNvPr id="4" name="Slide Number Placeholder 3"/>
          <p:cNvSpPr>
            <a:spLocks noGrp="1"/>
          </p:cNvSpPr>
          <p:nvPr>
            <p:ph type="sldNum" sz="quarter" idx="10"/>
          </p:nvPr>
        </p:nvSpPr>
        <p:spPr/>
        <p:txBody>
          <a:bodyPr/>
          <a:lstStyle/>
          <a:p>
            <a:fld id="{F9C30826-453F-4879-941E-DEB2F0836B09}" type="slidenum">
              <a:rPr lang="en-US" smtClean="0"/>
              <a:t>1</a:t>
            </a:fld>
            <a:endParaRPr lang="en-US"/>
          </a:p>
        </p:txBody>
      </p:sp>
    </p:spTree>
    <p:extLst>
      <p:ext uri="{BB962C8B-B14F-4D97-AF65-F5344CB8AC3E}">
        <p14:creationId xmlns:p14="http://schemas.microsoft.com/office/powerpoint/2010/main" val="18377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18FEC289-BF5D-4FF3-B7AB-E76EE4D7972F}" type="slidenum">
              <a:rPr lang="en-US" altLang="en-US" smtClean="0"/>
              <a:pPr/>
              <a:t>10</a:t>
            </a:fld>
            <a:endParaRPr lang="en-US" altLang="en-US"/>
          </a:p>
        </p:txBody>
      </p:sp>
      <p:sp>
        <p:nvSpPr>
          <p:cNvPr id="37891" name="Rectangle 2"/>
          <p:cNvSpPr>
            <a:spLocks noGrp="1" noRot="1" noChangeAspect="1" noChangeArrowheads="1" noTextEdit="1"/>
          </p:cNvSpPr>
          <p:nvPr>
            <p:ph type="sldImg"/>
          </p:nvPr>
        </p:nvSpPr>
        <p:spPr>
          <a:xfrm>
            <a:off x="1111250" y="739775"/>
            <a:ext cx="4637088" cy="3479800"/>
          </a:xfrm>
          <a:ln/>
        </p:spPr>
      </p:sp>
      <p:sp>
        <p:nvSpPr>
          <p:cNvPr id="37892" name="Rectangle 3"/>
          <p:cNvSpPr>
            <a:spLocks noGrp="1" noChangeArrowheads="1"/>
          </p:cNvSpPr>
          <p:nvPr>
            <p:ph type="body" idx="1"/>
          </p:nvPr>
        </p:nvSpPr>
        <p:spPr>
          <a:xfrm>
            <a:off x="918271" y="4405338"/>
            <a:ext cx="5022949" cy="4151716"/>
          </a:xfrm>
          <a:noFill/>
        </p:spPr>
        <p:txBody>
          <a:bodyPr/>
          <a:lstStyle/>
          <a:p>
            <a:pPr eaLnBrk="1" hangingPunct="1"/>
            <a:r>
              <a:rPr lang="en-US" altLang="en-US" sz="1000" b="1" dirty="0">
                <a:latin typeface="Arial" panose="020B0604020202020204" pitchFamily="34" charset="0"/>
                <a:cs typeface="Arial" panose="020B0604020202020204" pitchFamily="34" charset="0"/>
              </a:rPr>
              <a:t>The translation is: Red is bad, green is good!! ¡El </a:t>
            </a:r>
            <a:r>
              <a:rPr lang="en-US" altLang="en-US" sz="1000" b="1" dirty="0" err="1">
                <a:solidFill>
                  <a:srgbClr val="C00000"/>
                </a:solidFill>
                <a:latin typeface="Arial" panose="020B0604020202020204" pitchFamily="34" charset="0"/>
                <a:cs typeface="Arial" panose="020B0604020202020204" pitchFamily="34" charset="0"/>
              </a:rPr>
              <a:t>rojo</a:t>
            </a:r>
            <a:r>
              <a:rPr lang="en-US" altLang="en-US" sz="1000" b="1" dirty="0">
                <a:solidFill>
                  <a:srgbClr val="C00000"/>
                </a:solidFill>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es </a:t>
            </a:r>
            <a:r>
              <a:rPr lang="en-US" altLang="en-US" sz="1000" b="1" dirty="0" err="1">
                <a:latin typeface="Arial" panose="020B0604020202020204" pitchFamily="34" charset="0"/>
                <a:cs typeface="Arial" panose="020B0604020202020204" pitchFamily="34" charset="0"/>
              </a:rPr>
              <a:t>malo</a:t>
            </a:r>
            <a:r>
              <a:rPr lang="en-US" altLang="en-US" sz="1000" b="1" dirty="0">
                <a:latin typeface="Arial" panose="020B0604020202020204" pitchFamily="34" charset="0"/>
                <a:cs typeface="Arial" panose="020B0604020202020204" pitchFamily="34" charset="0"/>
              </a:rPr>
              <a:t>, el </a:t>
            </a:r>
            <a:r>
              <a:rPr lang="en-US" altLang="en-US" sz="1000" b="1" dirty="0" err="1">
                <a:latin typeface="Arial" panose="020B0604020202020204" pitchFamily="34" charset="0"/>
                <a:cs typeface="Arial" panose="020B0604020202020204" pitchFamily="34" charset="0"/>
              </a:rPr>
              <a:t>verde</a:t>
            </a:r>
            <a:r>
              <a:rPr lang="en-US" altLang="en-US" sz="1000" b="1" dirty="0">
                <a:latin typeface="Arial" panose="020B0604020202020204" pitchFamily="34" charset="0"/>
                <a:cs typeface="Arial" panose="020B0604020202020204" pitchFamily="34" charset="0"/>
              </a:rPr>
              <a:t> es </a:t>
            </a:r>
            <a:r>
              <a:rPr lang="en-US" altLang="en-US" sz="1000" b="1" dirty="0" err="1">
                <a:latin typeface="Arial" panose="020B0604020202020204" pitchFamily="34" charset="0"/>
                <a:cs typeface="Arial" panose="020B0604020202020204" pitchFamily="34" charset="0"/>
              </a:rPr>
              <a:t>bueno</a:t>
            </a:r>
            <a:r>
              <a:rPr lang="en-US" altLang="en-US" sz="1000" b="1" dirty="0">
                <a:latin typeface="Arial" panose="020B0604020202020204" pitchFamily="34" charset="0"/>
                <a:cs typeface="Arial" panose="020B0604020202020204" pitchFamily="34" charset="0"/>
              </a:rPr>
              <a:t>!</a:t>
            </a:r>
          </a:p>
          <a:p>
            <a:pPr eaLnBrk="1" hangingPunct="1"/>
            <a:r>
              <a:rPr lang="en-US" altLang="en-US" sz="1000" dirty="0">
                <a:latin typeface="Arial" panose="020B0604020202020204" pitchFamily="34" charset="0"/>
                <a:cs typeface="Arial" panose="020B0604020202020204" pitchFamily="34" charset="0"/>
              </a:rPr>
              <a:t>Your stage, and progression, is dependent on both your GFR and how much albumin you have in your urine…again, mention the UACR and how important it is to follow that too.</a:t>
            </a:r>
          </a:p>
          <a:p>
            <a:pPr eaLnBrk="1" hangingPunct="1"/>
            <a:r>
              <a:rPr lang="en-US" altLang="en-US" sz="1000" dirty="0">
                <a:latin typeface="Arial" panose="020B0604020202020204" pitchFamily="34" charset="0"/>
                <a:cs typeface="Arial" panose="020B0604020202020204" pitchFamily="34" charset="0"/>
              </a:rPr>
              <a:t>Spanish translation of above paragraph. </a:t>
            </a:r>
          </a:p>
          <a:p>
            <a:pPr eaLnBrk="1" hangingPunct="1"/>
            <a:r>
              <a:rPr lang="en-US" altLang="en-US" sz="1000" u="sng" dirty="0" err="1">
                <a:latin typeface="Arial" panose="020B0604020202020204" pitchFamily="34" charset="0"/>
                <a:cs typeface="Arial" panose="020B0604020202020204" pitchFamily="34" charset="0"/>
              </a:rPr>
              <a:t>Su</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etapa</a:t>
            </a:r>
            <a:r>
              <a:rPr lang="en-US" altLang="en-US" sz="1000" u="sng" dirty="0">
                <a:latin typeface="Arial" panose="020B0604020202020204" pitchFamily="34" charset="0"/>
                <a:cs typeface="Arial" panose="020B0604020202020204" pitchFamily="34" charset="0"/>
              </a:rPr>
              <a:t>, y </a:t>
            </a:r>
            <a:r>
              <a:rPr lang="en-US" altLang="en-US" sz="1000" u="sng" dirty="0" err="1">
                <a:latin typeface="Arial" panose="020B0604020202020204" pitchFamily="34" charset="0"/>
                <a:cs typeface="Arial" panose="020B0604020202020204" pitchFamily="34" charset="0"/>
              </a:rPr>
              <a:t>progresión</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depende</a:t>
            </a:r>
            <a:r>
              <a:rPr lang="en-US" altLang="en-US" sz="1000" u="sng" dirty="0">
                <a:latin typeface="Arial" panose="020B0604020202020204" pitchFamily="34" charset="0"/>
                <a:cs typeface="Arial" panose="020B0604020202020204" pitchFamily="34" charset="0"/>
              </a:rPr>
              <a:t> tanto de </a:t>
            </a:r>
            <a:r>
              <a:rPr lang="en-US" altLang="en-US" sz="1000" u="sng" dirty="0" err="1">
                <a:latin typeface="Arial" panose="020B0604020202020204" pitchFamily="34" charset="0"/>
                <a:cs typeface="Arial" panose="020B0604020202020204" pitchFamily="34" charset="0"/>
              </a:rPr>
              <a:t>su</a:t>
            </a:r>
            <a:r>
              <a:rPr lang="en-US" altLang="en-US" sz="1000" u="sng" dirty="0">
                <a:latin typeface="Arial" panose="020B0604020202020204" pitchFamily="34" charset="0"/>
                <a:cs typeface="Arial" panose="020B0604020202020204" pitchFamily="34" charset="0"/>
              </a:rPr>
              <a:t> IFG o GFR </a:t>
            </a:r>
            <a:r>
              <a:rPr lang="en-US" altLang="en-US" sz="1000" u="sng" dirty="0" err="1">
                <a:latin typeface="Arial" panose="020B0604020202020204" pitchFamily="34" charset="0"/>
                <a:cs typeface="Arial" panose="020B0604020202020204" pitchFamily="34" charset="0"/>
              </a:rPr>
              <a:t>como</a:t>
            </a:r>
            <a:r>
              <a:rPr lang="en-US" altLang="en-US" sz="1000" u="sng" dirty="0">
                <a:latin typeface="Arial" panose="020B0604020202020204" pitchFamily="34" charset="0"/>
                <a:cs typeface="Arial" panose="020B0604020202020204" pitchFamily="34" charset="0"/>
              </a:rPr>
              <a:t> de la </a:t>
            </a:r>
            <a:r>
              <a:rPr lang="en-US" altLang="en-US" sz="1000" u="sng" dirty="0" err="1">
                <a:latin typeface="Arial" panose="020B0604020202020204" pitchFamily="34" charset="0"/>
                <a:cs typeface="Arial" panose="020B0604020202020204" pitchFamily="34" charset="0"/>
              </a:rPr>
              <a:t>cantidad</a:t>
            </a:r>
            <a:r>
              <a:rPr lang="en-US" altLang="en-US" sz="1000" u="sng" dirty="0">
                <a:latin typeface="Arial" panose="020B0604020202020204" pitchFamily="34" charset="0"/>
                <a:cs typeface="Arial" panose="020B0604020202020204" pitchFamily="34" charset="0"/>
              </a:rPr>
              <a:t> de </a:t>
            </a:r>
            <a:r>
              <a:rPr lang="en-US" altLang="en-US" sz="1000" u="sng" dirty="0" err="1">
                <a:latin typeface="Arial" panose="020B0604020202020204" pitchFamily="34" charset="0"/>
                <a:cs typeface="Arial" panose="020B0604020202020204" pitchFamily="34" charset="0"/>
              </a:rPr>
              <a:t>albúmina</a:t>
            </a:r>
            <a:r>
              <a:rPr lang="en-US" altLang="en-US" sz="1000" u="sng" dirty="0">
                <a:latin typeface="Arial" panose="020B0604020202020204" pitchFamily="34" charset="0"/>
                <a:cs typeface="Arial" panose="020B0604020202020204" pitchFamily="34" charset="0"/>
              </a:rPr>
              <a:t> que </a:t>
            </a:r>
            <a:r>
              <a:rPr lang="en-US" altLang="en-US" sz="1000" u="sng" dirty="0" err="1">
                <a:latin typeface="Arial" panose="020B0604020202020204" pitchFamily="34" charset="0"/>
                <a:cs typeface="Arial" panose="020B0604020202020204" pitchFamily="34" charset="0"/>
              </a:rPr>
              <a:t>tenga</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en</a:t>
            </a:r>
            <a:r>
              <a:rPr lang="en-US" altLang="en-US" sz="1000" u="sng" dirty="0">
                <a:latin typeface="Arial" panose="020B0604020202020204" pitchFamily="34" charset="0"/>
                <a:cs typeface="Arial" panose="020B0604020202020204" pitchFamily="34" charset="0"/>
              </a:rPr>
              <a:t> la </a:t>
            </a:r>
            <a:r>
              <a:rPr lang="en-US" altLang="en-US" sz="1000" u="sng" dirty="0" err="1">
                <a:latin typeface="Arial" panose="020B0604020202020204" pitchFamily="34" charset="0"/>
                <a:cs typeface="Arial" panose="020B0604020202020204" pitchFamily="34" charset="0"/>
              </a:rPr>
              <a:t>orina</a:t>
            </a:r>
            <a:r>
              <a:rPr lang="en-US" altLang="en-US" sz="1000" u="sng" dirty="0">
                <a:latin typeface="Arial" panose="020B0604020202020204" pitchFamily="34" charset="0"/>
                <a:cs typeface="Arial" panose="020B0604020202020204" pitchFamily="34" charset="0"/>
              </a:rPr>
              <a:t>... una </a:t>
            </a:r>
            <a:r>
              <a:rPr lang="en-US" altLang="en-US" sz="1000" u="sng" dirty="0" err="1">
                <a:latin typeface="Arial" panose="020B0604020202020204" pitchFamily="34" charset="0"/>
                <a:cs typeface="Arial" panose="020B0604020202020204" pitchFamily="34" charset="0"/>
              </a:rPr>
              <a:t>vez</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más</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mencione</a:t>
            </a:r>
            <a:r>
              <a:rPr lang="en-US" altLang="en-US" sz="1000" u="sng" dirty="0">
                <a:latin typeface="Arial" panose="020B0604020202020204" pitchFamily="34" charset="0"/>
                <a:cs typeface="Arial" panose="020B0604020202020204" pitchFamily="34" charset="0"/>
              </a:rPr>
              <a:t> el UACR y lo </a:t>
            </a:r>
            <a:r>
              <a:rPr lang="en-US" altLang="en-US" sz="1000" u="sng" dirty="0" err="1">
                <a:latin typeface="Arial" panose="020B0604020202020204" pitchFamily="34" charset="0"/>
                <a:cs typeface="Arial" panose="020B0604020202020204" pitchFamily="34" charset="0"/>
              </a:rPr>
              <a:t>importante</a:t>
            </a:r>
            <a:r>
              <a:rPr lang="en-US" altLang="en-US" sz="1000" u="sng" dirty="0">
                <a:latin typeface="Arial" panose="020B0604020202020204" pitchFamily="34" charset="0"/>
                <a:cs typeface="Arial" panose="020B0604020202020204" pitchFamily="34" charset="0"/>
              </a:rPr>
              <a:t> que es </a:t>
            </a:r>
            <a:r>
              <a:rPr lang="en-US" altLang="en-US" sz="1000" u="sng" dirty="0" err="1">
                <a:latin typeface="Arial" panose="020B0604020202020204" pitchFamily="34" charset="0"/>
                <a:cs typeface="Arial" panose="020B0604020202020204" pitchFamily="34" charset="0"/>
              </a:rPr>
              <a:t>seguir</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eso</a:t>
            </a:r>
            <a:r>
              <a:rPr lang="en-US" altLang="en-US" sz="1000" u="sng" dirty="0">
                <a:latin typeface="Arial" panose="020B0604020202020204" pitchFamily="34" charset="0"/>
                <a:cs typeface="Arial" panose="020B0604020202020204" pitchFamily="34" charset="0"/>
              </a:rPr>
              <a:t> </a:t>
            </a:r>
            <a:r>
              <a:rPr lang="en-US" altLang="en-US" sz="1000" u="sng" dirty="0" err="1">
                <a:latin typeface="Arial" panose="020B0604020202020204" pitchFamily="34" charset="0"/>
                <a:cs typeface="Arial" panose="020B0604020202020204" pitchFamily="34" charset="0"/>
              </a:rPr>
              <a:t>también</a:t>
            </a:r>
            <a:r>
              <a:rPr lang="en-US" altLang="en-US" sz="1000" u="sng" dirty="0">
                <a:latin typeface="Arial" panose="020B0604020202020204" pitchFamily="34" charset="0"/>
                <a:cs typeface="Arial" panose="020B0604020202020204" pitchFamily="34" charset="0"/>
              </a:rPr>
              <a:t>.</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Reference link: </a:t>
            </a:r>
          </a:p>
          <a:p>
            <a:pPr eaLnBrk="1" hangingPunct="1"/>
            <a:r>
              <a:rPr lang="en-US" altLang="en-US" sz="1000" dirty="0">
                <a:latin typeface="Arial" panose="020B0604020202020204" pitchFamily="34" charset="0"/>
                <a:cs typeface="Arial" panose="020B0604020202020204" pitchFamily="34" charset="0"/>
              </a:rPr>
              <a:t>http://kdigo.org/home/guidelines/ckd-evaluation-management/ </a:t>
            </a:r>
          </a:p>
          <a:p>
            <a:pPr eaLnBrk="1" hangingPunct="1"/>
            <a:r>
              <a:rPr lang="en-US" altLang="en-US" sz="1000" i="1" dirty="0">
                <a:latin typeface="Arial" panose="020B0604020202020204" pitchFamily="34" charset="0"/>
                <a:cs typeface="Arial" panose="020B0604020202020204" pitchFamily="34" charset="0"/>
              </a:rPr>
              <a:t>Kidney Disease: Improving Global Outcomes (KDIGO) CKD Work Group. KDIGO 2012 Clinical Practice Guideline for the Evaluation and Management of Chronic Kidney Disease. Kidney inter., Suppl. 2013; 3: 1-150.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z="1000" dirty="0">
                <a:latin typeface="Arial" panose="020B0604020202020204" pitchFamily="34" charset="0"/>
                <a:cs typeface="Arial" panose="020B0604020202020204" pitchFamily="34" charset="0"/>
              </a:rPr>
              <a:t>No matter how well you thought you covered this, we often find that the patients cannot answer these 2</a:t>
            </a:r>
          </a:p>
          <a:p>
            <a:r>
              <a:rPr lang="en-US" altLang="en-US" sz="1000" dirty="0">
                <a:latin typeface="Arial" panose="020B0604020202020204" pitchFamily="34" charset="0"/>
                <a:cs typeface="Arial" panose="020B0604020202020204" pitchFamily="34" charset="0"/>
              </a:rPr>
              <a:t> simple questions.  Since this is the goal of the whole talk, we thought it helped to stop and go over it again.</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No </a:t>
            </a:r>
            <a:r>
              <a:rPr lang="en-US" altLang="en-US" sz="1000" dirty="0" err="1">
                <a:latin typeface="Arial" panose="020B0604020202020204" pitchFamily="34" charset="0"/>
                <a:cs typeface="Arial" panose="020B0604020202020204" pitchFamily="34" charset="0"/>
              </a:rPr>
              <a:t>importa</a:t>
            </a:r>
            <a:r>
              <a:rPr lang="en-US" altLang="en-US" sz="1000" dirty="0">
                <a:latin typeface="Arial" panose="020B0604020202020204" pitchFamily="34" charset="0"/>
                <a:cs typeface="Arial" panose="020B0604020202020204" pitchFamily="34" charset="0"/>
              </a:rPr>
              <a:t> lo bien que </a:t>
            </a:r>
            <a:r>
              <a:rPr lang="en-US" altLang="en-US" sz="1000" dirty="0" err="1">
                <a:latin typeface="Arial" panose="020B0604020202020204" pitchFamily="34" charset="0"/>
                <a:cs typeface="Arial" panose="020B0604020202020204" pitchFamily="34" charset="0"/>
              </a:rPr>
              <a:t>haya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pensado</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cubrió</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esto</a:t>
            </a:r>
            <a:r>
              <a:rPr lang="en-US" altLang="en-US" sz="1000" dirty="0">
                <a:latin typeface="Arial" panose="020B0604020202020204" pitchFamily="34" charset="0"/>
                <a:cs typeface="Arial" panose="020B0604020202020204" pitchFamily="34" charset="0"/>
              </a:rPr>
              <a:t>, a menudo </a:t>
            </a:r>
            <a:r>
              <a:rPr lang="en-US" altLang="en-US" sz="1000" dirty="0" err="1">
                <a:latin typeface="Arial" panose="020B0604020202020204" pitchFamily="34" charset="0"/>
                <a:cs typeface="Arial" panose="020B0604020202020204" pitchFamily="34" charset="0"/>
              </a:rPr>
              <a:t>encontramos</a:t>
            </a:r>
            <a:r>
              <a:rPr lang="en-US" altLang="en-US" sz="1000" dirty="0">
                <a:latin typeface="Arial" panose="020B0604020202020204" pitchFamily="34" charset="0"/>
                <a:cs typeface="Arial" panose="020B0604020202020204" pitchFamily="34" charset="0"/>
              </a:rPr>
              <a:t> que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no </a:t>
            </a:r>
            <a:r>
              <a:rPr lang="en-US" altLang="en-US" sz="1000" dirty="0" err="1">
                <a:latin typeface="Arial" panose="020B0604020202020204" pitchFamily="34" charset="0"/>
                <a:cs typeface="Arial" panose="020B0604020202020204" pitchFamily="34" charset="0"/>
              </a:rPr>
              <a:t>pueden</a:t>
            </a:r>
            <a:r>
              <a:rPr lang="en-US" altLang="en-US" sz="1000" dirty="0">
                <a:latin typeface="Arial" panose="020B0604020202020204" pitchFamily="34" charset="0"/>
                <a:cs typeface="Arial" panose="020B0604020202020204" pitchFamily="34" charset="0"/>
              </a:rPr>
              <a:t> responder a </a:t>
            </a:r>
            <a:r>
              <a:rPr lang="en-US" altLang="en-US" sz="1000" dirty="0" err="1">
                <a:latin typeface="Arial" panose="020B0604020202020204" pitchFamily="34" charset="0"/>
                <a:cs typeface="Arial" panose="020B0604020202020204" pitchFamily="34" charset="0"/>
              </a:rPr>
              <a:t>estas</a:t>
            </a:r>
            <a:r>
              <a:rPr lang="en-US" altLang="en-US" sz="1000" dirty="0">
                <a:latin typeface="Arial" panose="020B0604020202020204" pitchFamily="34" charset="0"/>
                <a:cs typeface="Arial" panose="020B0604020202020204" pitchFamily="34" charset="0"/>
              </a:rPr>
              <a:t> 2 </a:t>
            </a:r>
            <a:r>
              <a:rPr lang="en-US" altLang="en-US" sz="1000" dirty="0" err="1">
                <a:latin typeface="Arial" panose="020B0604020202020204" pitchFamily="34" charset="0"/>
                <a:cs typeface="Arial" panose="020B0604020202020204" pitchFamily="34" charset="0"/>
              </a:rPr>
              <a:t>preguntas</a:t>
            </a:r>
            <a:r>
              <a:rPr lang="en-US" altLang="en-US" sz="1000" dirty="0">
                <a:latin typeface="Arial" panose="020B0604020202020204" pitchFamily="34" charset="0"/>
                <a:cs typeface="Arial" panose="020B0604020202020204" pitchFamily="34" charset="0"/>
              </a:rPr>
              <a:t> simples.  Dado que </a:t>
            </a:r>
            <a:r>
              <a:rPr lang="en-US" altLang="en-US" sz="1000" dirty="0" err="1">
                <a:latin typeface="Arial" panose="020B0604020202020204" pitchFamily="34" charset="0"/>
                <a:cs typeface="Arial" panose="020B0604020202020204" pitchFamily="34" charset="0"/>
              </a:rPr>
              <a:t>este</a:t>
            </a:r>
            <a:r>
              <a:rPr lang="en-US" altLang="en-US" sz="1000" dirty="0">
                <a:latin typeface="Arial" panose="020B0604020202020204" pitchFamily="34" charset="0"/>
                <a:cs typeface="Arial" panose="020B0604020202020204" pitchFamily="34" charset="0"/>
              </a:rPr>
              <a:t> es el </a:t>
            </a:r>
            <a:r>
              <a:rPr lang="en-US" altLang="en-US" sz="1000" dirty="0" err="1">
                <a:latin typeface="Arial" panose="020B0604020202020204" pitchFamily="34" charset="0"/>
                <a:cs typeface="Arial" panose="020B0604020202020204" pitchFamily="34" charset="0"/>
              </a:rPr>
              <a:t>objetivo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toda</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charla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pensamos</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ayudó</a:t>
            </a:r>
            <a:r>
              <a:rPr lang="en-US" altLang="en-US" sz="1000" dirty="0">
                <a:latin typeface="Arial" panose="020B0604020202020204" pitchFamily="34" charset="0"/>
                <a:cs typeface="Arial" panose="020B0604020202020204" pitchFamily="34" charset="0"/>
              </a:rPr>
              <a:t> a </a:t>
            </a:r>
            <a:r>
              <a:rPr lang="en-US" altLang="en-US" sz="1000" dirty="0" err="1">
                <a:latin typeface="Arial" panose="020B0604020202020204" pitchFamily="34" charset="0"/>
                <a:cs typeface="Arial" panose="020B0604020202020204" pitchFamily="34" charset="0"/>
              </a:rPr>
              <a:t>detenerse</a:t>
            </a:r>
            <a:r>
              <a:rPr lang="en-US" altLang="en-US" sz="1000" dirty="0">
                <a:latin typeface="Arial" panose="020B0604020202020204" pitchFamily="34" charset="0"/>
                <a:cs typeface="Arial" panose="020B0604020202020204" pitchFamily="34" charset="0"/>
              </a:rPr>
              <a:t> y </a:t>
            </a:r>
            <a:r>
              <a:rPr lang="en-US" altLang="en-US" sz="1000" dirty="0" err="1">
                <a:latin typeface="Arial" panose="020B0604020202020204" pitchFamily="34" charset="0"/>
                <a:cs typeface="Arial" panose="020B0604020202020204" pitchFamily="34" charset="0"/>
              </a:rPr>
              <a:t>repasarlo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nuevamente</a:t>
            </a:r>
            <a:r>
              <a:rPr lang="en-US" altLang="en-US" sz="1000" dirty="0">
                <a:latin typeface="Arial" panose="020B0604020202020204" pitchFamily="34" charset="0"/>
                <a:cs typeface="Arial" panose="020B0604020202020204" pitchFamily="34" charset="0"/>
              </a:rPr>
              <a:t>.</a:t>
            </a:r>
          </a:p>
          <a:p>
            <a:r>
              <a:rPr lang="en-US" altLang="en-US" sz="1000" dirty="0">
                <a:latin typeface="Arial" panose="020B0604020202020204" pitchFamily="34" charset="0"/>
                <a:cs typeface="Arial" panose="020B0604020202020204" pitchFamily="34" charset="0"/>
              </a:rPr>
              <a:t> </a:t>
            </a:r>
          </a:p>
        </p:txBody>
      </p:sp>
      <p:sp>
        <p:nvSpPr>
          <p:cNvPr id="38916" name="Slide Number Placeholder 3"/>
          <p:cNvSpPr>
            <a:spLocks noGrp="1"/>
          </p:cNvSpPr>
          <p:nvPr>
            <p:ph type="sldNum" sz="quarter" idx="5"/>
          </p:nvPr>
        </p:nvSpPr>
        <p:spPr>
          <a:noFill/>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C3D2F95A-F73C-4363-A9D7-F7C77378EDB6}"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68B4528F-0033-4C9E-A135-855F5E3811F4}" type="slidenum">
              <a:rPr lang="en-US" altLang="en-US" smtClean="0"/>
              <a:pPr/>
              <a:t>12</a:t>
            </a:fld>
            <a:endParaRPr lang="en-US" altLang="en-US"/>
          </a:p>
        </p:txBody>
      </p:sp>
      <p:sp>
        <p:nvSpPr>
          <p:cNvPr id="39939" name="Rectangle 2"/>
          <p:cNvSpPr>
            <a:spLocks noGrp="1" noRot="1" noChangeAspect="1" noChangeArrowheads="1" noTextEdit="1"/>
          </p:cNvSpPr>
          <p:nvPr>
            <p:ph type="sldImg"/>
          </p:nvPr>
        </p:nvSpPr>
        <p:spPr>
          <a:xfrm>
            <a:off x="1111250" y="739775"/>
            <a:ext cx="4637088" cy="3479800"/>
          </a:xfrm>
          <a:ln/>
        </p:spPr>
      </p:sp>
      <p:sp>
        <p:nvSpPr>
          <p:cNvPr id="39940"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sz="1000" dirty="0">
                <a:latin typeface="Arial" panose="020B0604020202020204" pitchFamily="34" charset="0"/>
                <a:cs typeface="Arial" panose="020B0604020202020204" pitchFamily="34" charset="0"/>
              </a:rPr>
              <a:t>If you are asked, the smoking reference is found in the NKF Primer on Kidney Diseases.  Some patients will argue the point.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E115E304-A3FC-47D3-941F-0B1D910AF087}" type="slidenum">
              <a:rPr lang="en-US" altLang="en-US" smtClean="0"/>
              <a:pPr/>
              <a:t>13</a:t>
            </a:fld>
            <a:endParaRPr lang="en-US" altLang="en-US"/>
          </a:p>
        </p:txBody>
      </p:sp>
      <p:sp>
        <p:nvSpPr>
          <p:cNvPr id="40963" name="Rectangle 2"/>
          <p:cNvSpPr>
            <a:spLocks noGrp="1" noRot="1" noChangeAspect="1" noChangeArrowheads="1" noTextEdit="1"/>
          </p:cNvSpPr>
          <p:nvPr>
            <p:ph type="sldImg"/>
          </p:nvPr>
        </p:nvSpPr>
        <p:spPr>
          <a:xfrm>
            <a:off x="1111250" y="739775"/>
            <a:ext cx="4637088" cy="3479800"/>
          </a:xfrm>
          <a:ln/>
        </p:spPr>
      </p:sp>
      <p:sp>
        <p:nvSpPr>
          <p:cNvPr id="40964" name="Rectangle 3"/>
          <p:cNvSpPr>
            <a:spLocks noGrp="1" noChangeArrowheads="1"/>
          </p:cNvSpPr>
          <p:nvPr>
            <p:ph type="body" idx="1"/>
          </p:nvPr>
        </p:nvSpPr>
        <p:spPr>
          <a:xfrm>
            <a:off x="918271" y="4405338"/>
            <a:ext cx="5022949" cy="4151716"/>
          </a:xfrm>
          <a:noFill/>
        </p:spPr>
        <p:txBody>
          <a:bodyPr/>
          <a:lstStyle/>
          <a:p>
            <a:pPr defTabSz="1021099">
              <a:lnSpc>
                <a:spcPct val="90000"/>
              </a:lnSpc>
            </a:pPr>
            <a:r>
              <a:rPr lang="en-US" altLang="en-US" sz="1000" dirty="0">
                <a:latin typeface="Arial" panose="020B0604020202020204" pitchFamily="34" charset="0"/>
                <a:cs typeface="Arial" panose="020B0604020202020204" pitchFamily="34" charset="0"/>
              </a:rPr>
              <a:t>A useful factoid is that Stage = days to get NACL out of your system as taught by Charlies </a:t>
            </a:r>
            <a:r>
              <a:rPr lang="en-US" altLang="en-US" sz="1000" dirty="0" err="1">
                <a:latin typeface="Arial" panose="020B0604020202020204" pitchFamily="34" charset="0"/>
                <a:cs typeface="Arial" panose="020B0604020202020204" pitchFamily="34" charset="0"/>
              </a:rPr>
              <a:t>Foulks</a:t>
            </a:r>
            <a:r>
              <a:rPr lang="en-US" altLang="en-US" sz="1000" dirty="0">
                <a:latin typeface="Arial" panose="020B0604020202020204" pitchFamily="34" charset="0"/>
                <a:cs typeface="Arial" panose="020B0604020202020204" pitchFamily="34" charset="0"/>
              </a:rPr>
              <a:t>, MD, who helped develop the KDOQI dietary guidelines.  Stage 4 means 4 days to get NACL out of your system.  Helps for trying to convince patients to cut back on pork.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a:latin typeface="Arial" panose="020B0604020202020204" pitchFamily="34" charset="0"/>
                <a:cs typeface="Arial" panose="020B0604020202020204" pitchFamily="34" charset="0"/>
              </a:rPr>
              <a:t>Un </a:t>
            </a:r>
            <a:r>
              <a:rPr lang="en-US" altLang="en-US" sz="1000" dirty="0" err="1">
                <a:latin typeface="Arial" panose="020B0604020202020204" pitchFamily="34" charset="0"/>
                <a:cs typeface="Arial" panose="020B0604020202020204" pitchFamily="34" charset="0"/>
              </a:rPr>
              <a:t>hecho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útil</a:t>
            </a:r>
            <a:r>
              <a:rPr lang="en-US" altLang="en-US" sz="1000" dirty="0">
                <a:latin typeface="Arial" panose="020B0604020202020204" pitchFamily="34" charset="0"/>
                <a:cs typeface="Arial" panose="020B0604020202020204" pitchFamily="34" charset="0"/>
              </a:rPr>
              <a:t> es que Etapa = días para </a:t>
            </a:r>
            <a:r>
              <a:rPr lang="en-US" altLang="en-US" sz="1000" dirty="0" err="1">
                <a:latin typeface="Arial" panose="020B0604020202020204" pitchFamily="34" charset="0"/>
                <a:cs typeface="Arial" panose="020B0604020202020204" pitchFamily="34" charset="0"/>
              </a:rPr>
              <a:t>sacar</a:t>
            </a:r>
            <a:r>
              <a:rPr lang="en-US" altLang="en-US" sz="1000" dirty="0">
                <a:latin typeface="Arial" panose="020B0604020202020204" pitchFamily="34" charset="0"/>
                <a:cs typeface="Arial" panose="020B0604020202020204" pitchFamily="34" charset="0"/>
              </a:rPr>
              <a:t> NACL de </a:t>
            </a:r>
            <a:r>
              <a:rPr lang="en-US" altLang="en-US" sz="1000" dirty="0" err="1">
                <a:latin typeface="Arial" panose="020B0604020202020204" pitchFamily="34" charset="0"/>
                <a:cs typeface="Arial" panose="020B0604020202020204" pitchFamily="34" charset="0"/>
              </a:rPr>
              <a:t>su</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sistema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según</a:t>
            </a:r>
            <a:r>
              <a:rPr lang="en-US" altLang="en-US" sz="1000" dirty="0">
                <a:latin typeface="Arial" panose="020B0604020202020204" pitchFamily="34" charset="0"/>
                <a:cs typeface="Arial" panose="020B0604020202020204" pitchFamily="34" charset="0"/>
              </a:rPr>
              <a:t> lo </a:t>
            </a:r>
            <a:r>
              <a:rPr lang="en-US" altLang="en-US" sz="1000" dirty="0" err="1">
                <a:latin typeface="Arial" panose="020B0604020202020204" pitchFamily="34" charset="0"/>
                <a:cs typeface="Arial" panose="020B0604020202020204" pitchFamily="34" charset="0"/>
              </a:rPr>
              <a:t>enseñado</a:t>
            </a:r>
            <a:r>
              <a:rPr lang="en-US" altLang="en-US" sz="1000" dirty="0">
                <a:latin typeface="Arial" panose="020B0604020202020204" pitchFamily="34" charset="0"/>
                <a:cs typeface="Arial" panose="020B0604020202020204" pitchFamily="34" charset="0"/>
              </a:rPr>
              <a:t> por Charlies </a:t>
            </a:r>
            <a:r>
              <a:rPr lang="en-US" altLang="en-US" sz="1000" dirty="0" err="1">
                <a:latin typeface="Arial" panose="020B0604020202020204" pitchFamily="34" charset="0"/>
                <a:cs typeface="Arial" panose="020B0604020202020204" pitchFamily="34" charset="0"/>
              </a:rPr>
              <a:t>Foulks</a:t>
            </a:r>
            <a:r>
              <a:rPr lang="en-US" altLang="en-US" sz="1000" dirty="0">
                <a:latin typeface="Arial" panose="020B0604020202020204" pitchFamily="34" charset="0"/>
                <a:cs typeface="Arial" panose="020B0604020202020204" pitchFamily="34" charset="0"/>
              </a:rPr>
              <a:t>, MD, </a:t>
            </a:r>
            <a:r>
              <a:rPr lang="en-US" altLang="en-US" sz="1000" dirty="0" err="1">
                <a:latin typeface="Arial" panose="020B0604020202020204" pitchFamily="34" charset="0"/>
                <a:cs typeface="Arial" panose="020B0604020202020204" pitchFamily="34" charset="0"/>
              </a:rPr>
              <a:t>quien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ayudó</a:t>
            </a:r>
            <a:r>
              <a:rPr lang="en-US" altLang="en-US" sz="1000" dirty="0">
                <a:latin typeface="Arial" panose="020B0604020202020204" pitchFamily="34" charset="0"/>
                <a:cs typeface="Arial" panose="020B0604020202020204" pitchFamily="34" charset="0"/>
              </a:rPr>
              <a:t> a </a:t>
            </a:r>
            <a:r>
              <a:rPr lang="en-US" altLang="en-US" sz="1000" dirty="0" err="1">
                <a:latin typeface="Arial" panose="020B0604020202020204" pitchFamily="34" charset="0"/>
                <a:cs typeface="Arial" panose="020B0604020202020204" pitchFamily="34" charset="0"/>
              </a:rPr>
              <a:t>desarrollar</a:t>
            </a:r>
            <a:r>
              <a:rPr lang="en-US" altLang="en-US" sz="1000" dirty="0">
                <a:latin typeface="Arial" panose="020B0604020202020204" pitchFamily="34" charset="0"/>
                <a:cs typeface="Arial" panose="020B0604020202020204" pitchFamily="34" charset="0"/>
              </a:rPr>
              <a:t> las </a:t>
            </a:r>
            <a:r>
              <a:rPr lang="en-US" altLang="en-US" sz="1000" dirty="0" err="1">
                <a:latin typeface="Arial" panose="020B0604020202020204" pitchFamily="34" charset="0"/>
                <a:cs typeface="Arial" panose="020B0604020202020204" pitchFamily="34" charset="0"/>
              </a:rPr>
              <a:t>pautas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dietéticas</a:t>
            </a:r>
            <a:r>
              <a:rPr lang="en-US" altLang="en-US" sz="1000" dirty="0">
                <a:latin typeface="Arial" panose="020B0604020202020204" pitchFamily="34" charset="0"/>
                <a:cs typeface="Arial" panose="020B0604020202020204" pitchFamily="34" charset="0"/>
              </a:rPr>
              <a:t> de KDOQI.  La </a:t>
            </a:r>
            <a:r>
              <a:rPr lang="en-US" altLang="en-US" sz="1000" dirty="0" err="1">
                <a:latin typeface="Arial" panose="020B0604020202020204" pitchFamily="34" charset="0"/>
                <a:cs typeface="Arial" panose="020B0604020202020204" pitchFamily="34" charset="0"/>
              </a:rPr>
              <a:t>etapa</a:t>
            </a:r>
            <a:r>
              <a:rPr lang="en-US" altLang="en-US" sz="1000" dirty="0">
                <a:latin typeface="Arial" panose="020B0604020202020204" pitchFamily="34" charset="0"/>
                <a:cs typeface="Arial" panose="020B0604020202020204" pitchFamily="34" charset="0"/>
              </a:rPr>
              <a:t> 4 </a:t>
            </a:r>
            <a:r>
              <a:rPr lang="en-US" altLang="en-US" sz="1000" dirty="0" err="1">
                <a:latin typeface="Arial" panose="020B0604020202020204" pitchFamily="34" charset="0"/>
                <a:cs typeface="Arial" panose="020B0604020202020204" pitchFamily="34" charset="0"/>
              </a:rPr>
              <a:t>significa</a:t>
            </a:r>
            <a:r>
              <a:rPr lang="en-US" altLang="en-US" sz="1000" dirty="0">
                <a:latin typeface="Arial" panose="020B0604020202020204" pitchFamily="34" charset="0"/>
                <a:cs typeface="Arial" panose="020B0604020202020204" pitchFamily="34" charset="0"/>
              </a:rPr>
              <a:t> 4 días para </a:t>
            </a:r>
            <a:r>
              <a:rPr lang="en-US" altLang="en-US" sz="1000" dirty="0" err="1">
                <a:latin typeface="Arial" panose="020B0604020202020204" pitchFamily="34" charset="0"/>
                <a:cs typeface="Arial" panose="020B0604020202020204" pitchFamily="34" charset="0"/>
              </a:rPr>
              <a:t>sacar</a:t>
            </a:r>
            <a:r>
              <a:rPr lang="en-US" altLang="en-US" sz="1000" dirty="0">
                <a:latin typeface="Arial" panose="020B0604020202020204" pitchFamily="34" charset="0"/>
                <a:cs typeface="Arial" panose="020B0604020202020204" pitchFamily="34" charset="0"/>
              </a:rPr>
              <a:t> NACL de </a:t>
            </a:r>
            <a:r>
              <a:rPr lang="en-US" altLang="en-US" sz="1000" dirty="0" err="1">
                <a:latin typeface="Arial" panose="020B0604020202020204" pitchFamily="34" charset="0"/>
                <a:cs typeface="Arial" panose="020B0604020202020204" pitchFamily="34" charset="0"/>
              </a:rPr>
              <a:t>su</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sistema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Ayuda</a:t>
            </a:r>
            <a:r>
              <a:rPr lang="en-US" altLang="en-US" sz="1000" dirty="0">
                <a:latin typeface="Arial" panose="020B0604020202020204" pitchFamily="34" charset="0"/>
                <a:cs typeface="Arial" panose="020B0604020202020204" pitchFamily="34" charset="0"/>
              </a:rPr>
              <a:t> a </a:t>
            </a:r>
            <a:r>
              <a:rPr lang="en-US" altLang="en-US" sz="1000" dirty="0" err="1">
                <a:latin typeface="Arial" panose="020B0604020202020204" pitchFamily="34" charset="0"/>
                <a:cs typeface="Arial" panose="020B0604020202020204" pitchFamily="34" charset="0"/>
              </a:rPr>
              <a:t>tratar</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convencer</a:t>
            </a:r>
            <a:r>
              <a:rPr lang="en-US" altLang="en-US" sz="1000" dirty="0">
                <a:latin typeface="Arial" panose="020B0604020202020204" pitchFamily="34" charset="0"/>
                <a:cs typeface="Arial" panose="020B0604020202020204" pitchFamily="34" charset="0"/>
              </a:rPr>
              <a:t>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de que </a:t>
            </a:r>
            <a:r>
              <a:rPr lang="en-US" altLang="en-US" sz="1000" dirty="0" err="1">
                <a:latin typeface="Arial" panose="020B0604020202020204" pitchFamily="34" charset="0"/>
                <a:cs typeface="Arial" panose="020B0604020202020204" pitchFamily="34" charset="0"/>
              </a:rPr>
              <a:t>reduzcan</a:t>
            </a:r>
            <a:r>
              <a:rPr lang="en-US" altLang="en-US" sz="1000" dirty="0">
                <a:latin typeface="Arial" panose="020B0604020202020204" pitchFamily="34" charset="0"/>
                <a:cs typeface="Arial" panose="020B0604020202020204" pitchFamily="34" charset="0"/>
              </a:rPr>
              <a:t> el </a:t>
            </a:r>
            <a:r>
              <a:rPr lang="en-US" altLang="en-US" sz="1000" dirty="0" err="1">
                <a:latin typeface="Arial" panose="020B0604020202020204" pitchFamily="34" charset="0"/>
                <a:cs typeface="Arial" panose="020B0604020202020204" pitchFamily="34" charset="0"/>
              </a:rPr>
              <a:t>descaro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cerdo</a:t>
            </a:r>
            <a:r>
              <a:rPr lang="en-US" altLang="en-US" sz="1000" dirty="0">
                <a:latin typeface="Arial" panose="020B0604020202020204" pitchFamily="34" charset="0"/>
                <a:cs typeface="Arial" panose="020B0604020202020204" pitchFamily="34" charset="0"/>
              </a:rPr>
              <a:t>.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a:latin typeface="Arial" panose="020B0604020202020204" pitchFamily="34" charset="0"/>
                <a:cs typeface="Arial" panose="020B0604020202020204" pitchFamily="34" charset="0"/>
              </a:rPr>
              <a:t>Double check the K level and the meds (spironolactone/ACE/ARB) and mention the common K-heavy foods (bananas, avocados, citrus fruits, potatoes, tomatoes).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err="1">
                <a:latin typeface="Arial" panose="020B0604020202020204" pitchFamily="34" charset="0"/>
                <a:cs typeface="Arial" panose="020B0604020202020204" pitchFamily="34" charset="0"/>
              </a:rPr>
              <a:t>Verifique</a:t>
            </a:r>
            <a:r>
              <a:rPr lang="en-US" altLang="en-US" sz="1000" dirty="0">
                <a:latin typeface="Arial" panose="020B0604020202020204" pitchFamily="34" charset="0"/>
                <a:cs typeface="Arial" panose="020B0604020202020204" pitchFamily="34" charset="0"/>
              </a:rPr>
              <a:t> dos </a:t>
            </a:r>
            <a:r>
              <a:rPr lang="en-US" altLang="en-US" sz="1000" dirty="0" err="1">
                <a:latin typeface="Arial" panose="020B0604020202020204" pitchFamily="34" charset="0"/>
                <a:cs typeface="Arial" panose="020B0604020202020204" pitchFamily="34" charset="0"/>
              </a:rPr>
              <a:t>veces</a:t>
            </a:r>
            <a:r>
              <a:rPr lang="en-US" altLang="en-US" sz="1000" dirty="0">
                <a:latin typeface="Arial" panose="020B0604020202020204" pitchFamily="34" charset="0"/>
                <a:cs typeface="Arial" panose="020B0604020202020204" pitchFamily="34" charset="0"/>
              </a:rPr>
              <a:t> el </a:t>
            </a:r>
            <a:r>
              <a:rPr lang="en-US" altLang="en-US" sz="1000" dirty="0" err="1">
                <a:latin typeface="Arial" panose="020B0604020202020204" pitchFamily="34" charset="0"/>
                <a:cs typeface="Arial" panose="020B0604020202020204" pitchFamily="34" charset="0"/>
              </a:rPr>
              <a:t>nivel</a:t>
            </a:r>
            <a:r>
              <a:rPr lang="en-US" altLang="en-US" sz="1000" dirty="0">
                <a:latin typeface="Arial" panose="020B0604020202020204" pitchFamily="34" charset="0"/>
                <a:cs typeface="Arial" panose="020B0604020202020204" pitchFamily="34" charset="0"/>
              </a:rPr>
              <a:t> de K y los </a:t>
            </a:r>
            <a:r>
              <a:rPr lang="en-US" altLang="en-US" sz="1000" dirty="0" err="1">
                <a:latin typeface="Arial" panose="020B0604020202020204" pitchFamily="34" charset="0"/>
                <a:cs typeface="Arial" panose="020B0604020202020204" pitchFamily="34" charset="0"/>
              </a:rPr>
              <a:t>medicamentos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espironolactona</a:t>
            </a:r>
            <a:r>
              <a:rPr lang="en-US" altLang="en-US" sz="1000" dirty="0">
                <a:latin typeface="Arial" panose="020B0604020202020204" pitchFamily="34" charset="0"/>
                <a:cs typeface="Arial" panose="020B0604020202020204" pitchFamily="34" charset="0"/>
              </a:rPr>
              <a:t> / ACE / ARB) y </a:t>
            </a:r>
            <a:r>
              <a:rPr lang="en-US" altLang="en-US" sz="1000" dirty="0" err="1">
                <a:latin typeface="Arial" panose="020B0604020202020204" pitchFamily="34" charset="0"/>
                <a:cs typeface="Arial" panose="020B0604020202020204" pitchFamily="34" charset="0"/>
              </a:rPr>
              <a:t>mencione</a:t>
            </a:r>
            <a:r>
              <a:rPr lang="en-US" altLang="en-US" sz="1000" dirty="0">
                <a:latin typeface="Arial" panose="020B0604020202020204" pitchFamily="34" charset="0"/>
                <a:cs typeface="Arial" panose="020B0604020202020204" pitchFamily="34" charset="0"/>
              </a:rPr>
              <a:t> los </a:t>
            </a:r>
            <a:r>
              <a:rPr lang="en-US" altLang="en-US" sz="1000" dirty="0" err="1">
                <a:latin typeface="Arial" panose="020B0604020202020204" pitchFamily="34" charset="0"/>
                <a:cs typeface="Arial" panose="020B0604020202020204" pitchFamily="34" charset="0"/>
              </a:rPr>
              <a:t>alimentos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comunes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ricos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K (</a:t>
            </a:r>
            <a:r>
              <a:rPr lang="en-US" altLang="en-US" sz="1000" dirty="0" err="1">
                <a:latin typeface="Arial" panose="020B0604020202020204" pitchFamily="34" charset="0"/>
                <a:cs typeface="Arial" panose="020B0604020202020204" pitchFamily="34" charset="0"/>
              </a:rPr>
              <a:t>plátanos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aguacates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cítricos</a:t>
            </a:r>
            <a:r>
              <a:rPr lang="en-US" altLang="en-US" sz="1000" dirty="0">
                <a:latin typeface="Arial" panose="020B0604020202020204" pitchFamily="34" charset="0"/>
                <a:cs typeface="Arial" panose="020B0604020202020204" pitchFamily="34" charset="0"/>
              </a:rPr>
              <a:t>, papas, </a:t>
            </a:r>
            <a:r>
              <a:rPr lang="en-US" altLang="en-US" sz="1000" dirty="0" err="1">
                <a:latin typeface="Arial" panose="020B0604020202020204" pitchFamily="34" charset="0"/>
                <a:cs typeface="Arial" panose="020B0604020202020204" pitchFamily="34" charset="0"/>
              </a:rPr>
              <a:t>tomates</a:t>
            </a:r>
            <a:r>
              <a:rPr lang="en-US" altLang="en-US" sz="1000" dirty="0">
                <a:latin typeface="Arial" panose="020B0604020202020204" pitchFamily="34" charset="0"/>
                <a:cs typeface="Arial" panose="020B0604020202020204" pitchFamily="34" charset="0"/>
              </a:rPr>
              <a:t>).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A51F90F6-CE5A-4FBD-AD02-B08F82948BE2}" type="slidenum">
              <a:rPr lang="en-US" altLang="en-US" smtClean="0"/>
              <a:pPr/>
              <a:t>14</a:t>
            </a:fld>
            <a:endParaRPr lang="en-US" altLang="en-US"/>
          </a:p>
        </p:txBody>
      </p:sp>
      <p:sp>
        <p:nvSpPr>
          <p:cNvPr id="41987" name="Rectangle 2"/>
          <p:cNvSpPr>
            <a:spLocks noGrp="1" noRot="1" noChangeAspect="1" noChangeArrowheads="1" noTextEdit="1"/>
          </p:cNvSpPr>
          <p:nvPr>
            <p:ph type="sldImg"/>
          </p:nvPr>
        </p:nvSpPr>
        <p:spPr>
          <a:xfrm>
            <a:off x="1111250" y="739775"/>
            <a:ext cx="4637088" cy="3479800"/>
          </a:xfrm>
          <a:ln/>
        </p:spPr>
      </p:sp>
      <p:sp>
        <p:nvSpPr>
          <p:cNvPr id="41988" name="Rectangle 3"/>
          <p:cNvSpPr>
            <a:spLocks noGrp="1" noChangeArrowheads="1"/>
          </p:cNvSpPr>
          <p:nvPr>
            <p:ph type="body" idx="1"/>
          </p:nvPr>
        </p:nvSpPr>
        <p:spPr>
          <a:xfrm>
            <a:off x="918271" y="4405338"/>
            <a:ext cx="5022949" cy="4151716"/>
          </a:xfrm>
          <a:noFill/>
        </p:spPr>
        <p:txBody>
          <a:bodyPr/>
          <a:lstStyle/>
          <a:p>
            <a:pPr defTabSz="1021099"/>
            <a:r>
              <a:rPr lang="en-US" altLang="en-US" dirty="0"/>
              <a:t>Since Na </a:t>
            </a:r>
            <a:r>
              <a:rPr lang="en-US" altLang="en-US" dirty="0" err="1"/>
              <a:t>bicarb</a:t>
            </a:r>
            <a:r>
              <a:rPr lang="en-US" altLang="en-US" dirty="0"/>
              <a:t> has been shown to slow progression of CKD, mention the need for monitoring metabolic acidosis.</a:t>
            </a:r>
          </a:p>
          <a:p>
            <a:pPr marL="252272" indent="-252272" defTabSz="1021099"/>
            <a:r>
              <a:rPr lang="en-US" altLang="en-US" dirty="0"/>
              <a:t>Dado que se ha </a:t>
            </a:r>
            <a:r>
              <a:rPr lang="en-US" altLang="en-US" dirty="0" err="1"/>
              <a:t>demostrado</a:t>
            </a:r>
            <a:r>
              <a:rPr lang="en-US" altLang="en-US" dirty="0"/>
              <a:t> que el bicarb </a:t>
            </a:r>
            <a:r>
              <a:rPr lang="en-US" altLang="en-US" dirty="0" err="1"/>
              <a:t>sódico</a:t>
            </a:r>
            <a:r>
              <a:rPr lang="en-US" altLang="en-US" dirty="0"/>
              <a:t> </a:t>
            </a:r>
            <a:r>
              <a:rPr lang="en-US" altLang="en-US" dirty="0" err="1"/>
              <a:t>retrasa</a:t>
            </a:r>
            <a:r>
              <a:rPr lang="en-US" altLang="en-US" dirty="0"/>
              <a:t> la </a:t>
            </a:r>
            <a:r>
              <a:rPr lang="en-US" altLang="en-US" dirty="0" err="1"/>
              <a:t>progresión</a:t>
            </a:r>
            <a:r>
              <a:rPr lang="en-US" altLang="en-US" dirty="0"/>
              <a:t> de la ERC, </a:t>
            </a:r>
            <a:r>
              <a:rPr lang="en-US" altLang="en-US" dirty="0" err="1"/>
              <a:t>mencione</a:t>
            </a:r>
            <a:r>
              <a:rPr lang="en-US" altLang="en-US" dirty="0"/>
              <a:t> la </a:t>
            </a:r>
            <a:r>
              <a:rPr lang="en-US" altLang="en-US" dirty="0" err="1"/>
              <a:t>necesidad</a:t>
            </a:r>
            <a:r>
              <a:rPr lang="en-US" altLang="en-US" dirty="0"/>
              <a:t> de </a:t>
            </a:r>
            <a:r>
              <a:rPr lang="en-US" altLang="en-US" dirty="0" err="1"/>
              <a:t>controlar</a:t>
            </a:r>
            <a:r>
              <a:rPr lang="en-US" altLang="en-US" dirty="0"/>
              <a:t> la acidosis </a:t>
            </a:r>
            <a:r>
              <a:rPr lang="en-US" altLang="en-US" dirty="0" err="1"/>
              <a:t>metabólica</a:t>
            </a:r>
            <a:r>
              <a:rPr lang="en-US" altLang="en-US" dirty="0"/>
              <a:t>.</a:t>
            </a:r>
          </a:p>
          <a:p>
            <a:pPr marL="252272" indent="-252272" defTabSz="1021099"/>
            <a:endParaRPr lang="en-US" altLang="en-US" dirty="0"/>
          </a:p>
          <a:p>
            <a:pPr marL="252272" indent="-252272" defTabSz="1021099"/>
            <a:r>
              <a:rPr lang="en-US" altLang="en-US" dirty="0"/>
              <a:t>Reference: </a:t>
            </a:r>
            <a:r>
              <a:rPr lang="en-US" altLang="en-US" i="1" dirty="0"/>
              <a:t>Kidney Int. 2012 Feb;81(4):351-62. Treatment of chronic kidney disease. Turner JM, Bauer C, Abramowitz MK, </a:t>
            </a:r>
            <a:r>
              <a:rPr lang="en-US" altLang="en-US" i="1" dirty="0" err="1"/>
              <a:t>Melamed</a:t>
            </a:r>
            <a:r>
              <a:rPr lang="en-US" altLang="en-US" i="1" dirty="0"/>
              <a:t> ML, </a:t>
            </a:r>
            <a:r>
              <a:rPr lang="en-US" altLang="en-US" i="1" dirty="0" err="1"/>
              <a:t>Hostetter</a:t>
            </a:r>
            <a:r>
              <a:rPr lang="en-US" altLang="en-US" i="1" dirty="0"/>
              <a:t> TH</a:t>
            </a:r>
          </a:p>
          <a:p>
            <a:endParaRPr lang="en-US" altLang="en-US" dirty="0"/>
          </a:p>
          <a:p>
            <a:pPr marL="252272" indent="-252272" defTabSz="1021099"/>
            <a:endParaRPr lang="en-US" altLang="en-US"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4B171F6B-FE28-40E5-B885-5C974F446377}" type="slidenum">
              <a:rPr lang="en-US" altLang="en-US" smtClean="0"/>
              <a:pPr/>
              <a:t>15</a:t>
            </a:fld>
            <a:endParaRPr lang="en-US" altLang="en-US"/>
          </a:p>
        </p:txBody>
      </p:sp>
      <p:sp>
        <p:nvSpPr>
          <p:cNvPr id="43011" name="Rectangle 2"/>
          <p:cNvSpPr>
            <a:spLocks noGrp="1" noRot="1" noChangeAspect="1" noChangeArrowheads="1" noTextEdit="1"/>
          </p:cNvSpPr>
          <p:nvPr>
            <p:ph type="sldImg"/>
          </p:nvPr>
        </p:nvSpPr>
        <p:spPr>
          <a:xfrm>
            <a:off x="1111250" y="739775"/>
            <a:ext cx="4637088" cy="3479800"/>
          </a:xfrm>
          <a:ln/>
        </p:spPr>
      </p:sp>
      <p:sp>
        <p:nvSpPr>
          <p:cNvPr id="43012"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dirty="0"/>
              <a:t>Suggest non-weight bearing exercise when your w/c bound total knee replacement diabetics balk at exercise.  Orthopedics (AAOS) feels that water exercises are safe for any orthopedic problem by removing the joint compression.  It may be worth researching handicapped accessed pools in your area to refer patients.  You may need a cardiac referral for clearance for exercise. </a:t>
            </a:r>
          </a:p>
          <a:p>
            <a:pPr defTabSz="1021099"/>
            <a:endParaRPr lang="en-US" altLang="en-US" dirty="0"/>
          </a:p>
          <a:p>
            <a:pPr defTabSz="1021099"/>
            <a:r>
              <a:rPr lang="en-US" altLang="en-US" dirty="0" err="1"/>
              <a:t>Sugiera</a:t>
            </a:r>
            <a:r>
              <a:rPr lang="en-US" altLang="en-US" dirty="0"/>
              <a:t> </a:t>
            </a:r>
            <a:r>
              <a:rPr lang="en-US" altLang="en-US" dirty="0" err="1"/>
              <a:t>ejercicio</a:t>
            </a:r>
            <a:r>
              <a:rPr lang="en-US" altLang="en-US" dirty="0"/>
              <a:t> sin </a:t>
            </a:r>
            <a:r>
              <a:rPr lang="en-US" altLang="en-US" dirty="0" err="1"/>
              <a:t>soportar</a:t>
            </a:r>
            <a:r>
              <a:rPr lang="en-US" altLang="en-US" dirty="0"/>
              <a:t> peso </a:t>
            </a:r>
            <a:r>
              <a:rPr lang="en-US" altLang="en-US" dirty="0" err="1"/>
              <a:t>cuando</a:t>
            </a:r>
            <a:r>
              <a:rPr lang="en-US" altLang="en-US" dirty="0"/>
              <a:t> sus </a:t>
            </a:r>
            <a:r>
              <a:rPr lang="en-US" altLang="en-US" dirty="0" err="1"/>
              <a:t>diabéticos</a:t>
            </a:r>
            <a:r>
              <a:rPr lang="en-US" altLang="en-US" dirty="0"/>
              <a:t> de </a:t>
            </a:r>
            <a:r>
              <a:rPr lang="en-US" altLang="en-US" dirty="0" err="1"/>
              <a:t>reemplazo</a:t>
            </a:r>
            <a:r>
              <a:rPr lang="en-US" altLang="en-US" dirty="0"/>
              <a:t> total de </a:t>
            </a:r>
            <a:r>
              <a:rPr lang="en-US" altLang="en-US" dirty="0" err="1"/>
              <a:t>rodilla</a:t>
            </a:r>
            <a:r>
              <a:rPr lang="en-US" altLang="en-US" dirty="0"/>
              <a:t> sin </a:t>
            </a:r>
            <a:r>
              <a:rPr lang="en-US" altLang="en-US" dirty="0" err="1"/>
              <a:t>compromiso</a:t>
            </a:r>
            <a:r>
              <a:rPr lang="en-US" altLang="en-US" dirty="0"/>
              <a:t> con el c se </a:t>
            </a:r>
            <a:r>
              <a:rPr lang="en-US" altLang="en-US" dirty="0" err="1"/>
              <a:t>resistan</a:t>
            </a:r>
            <a:r>
              <a:rPr lang="en-US" altLang="en-US" dirty="0"/>
              <a:t> al </a:t>
            </a:r>
            <a:r>
              <a:rPr lang="en-US" altLang="en-US" dirty="0" err="1"/>
              <a:t>ejercicio</a:t>
            </a:r>
            <a:r>
              <a:rPr lang="en-US" altLang="en-US" dirty="0"/>
              <a:t>.  Orthopedics (AAOS) </a:t>
            </a:r>
            <a:r>
              <a:rPr lang="en-US" altLang="en-US" dirty="0" err="1"/>
              <a:t>considera</a:t>
            </a:r>
            <a:r>
              <a:rPr lang="en-US" altLang="en-US" dirty="0"/>
              <a:t> que los </a:t>
            </a:r>
            <a:r>
              <a:rPr lang="en-US" altLang="en-US" dirty="0" err="1"/>
              <a:t>ejercicios</a:t>
            </a:r>
            <a:r>
              <a:rPr lang="en-US" altLang="en-US" dirty="0"/>
              <a:t> </a:t>
            </a:r>
            <a:r>
              <a:rPr lang="en-US" altLang="en-US" dirty="0" err="1"/>
              <a:t>acuáticos</a:t>
            </a:r>
            <a:r>
              <a:rPr lang="en-US" altLang="en-US" dirty="0"/>
              <a:t> son </a:t>
            </a:r>
            <a:r>
              <a:rPr lang="en-US" altLang="en-US" dirty="0" err="1"/>
              <a:t>seguros</a:t>
            </a:r>
            <a:r>
              <a:rPr lang="en-US" altLang="en-US" dirty="0"/>
              <a:t> para </a:t>
            </a:r>
            <a:r>
              <a:rPr lang="en-US" altLang="en-US" dirty="0" err="1"/>
              <a:t>cualquier</a:t>
            </a:r>
            <a:r>
              <a:rPr lang="en-US" altLang="en-US" dirty="0"/>
              <a:t> </a:t>
            </a:r>
            <a:r>
              <a:rPr lang="en-US" altLang="en-US" dirty="0" err="1"/>
              <a:t>problema</a:t>
            </a:r>
            <a:r>
              <a:rPr lang="en-US" altLang="en-US" dirty="0"/>
              <a:t> </a:t>
            </a:r>
            <a:r>
              <a:rPr lang="en-US" altLang="en-US" dirty="0" err="1"/>
              <a:t>ortopédico</a:t>
            </a:r>
            <a:r>
              <a:rPr lang="en-US" altLang="en-US" dirty="0"/>
              <a:t> al </a:t>
            </a:r>
            <a:r>
              <a:rPr lang="en-US" altLang="en-US" dirty="0" err="1"/>
              <a:t>eliminar</a:t>
            </a:r>
            <a:r>
              <a:rPr lang="en-US" altLang="en-US" dirty="0"/>
              <a:t> la </a:t>
            </a:r>
            <a:r>
              <a:rPr lang="en-US" altLang="en-US" dirty="0" err="1"/>
              <a:t>compresión</a:t>
            </a:r>
            <a:r>
              <a:rPr lang="en-US" altLang="en-US" dirty="0"/>
              <a:t> articular.  </a:t>
            </a:r>
            <a:r>
              <a:rPr lang="en-US" altLang="en-US" dirty="0" err="1"/>
              <a:t>Puede</a:t>
            </a:r>
            <a:r>
              <a:rPr lang="en-US" altLang="en-US" dirty="0"/>
              <a:t> </a:t>
            </a:r>
            <a:r>
              <a:rPr lang="en-US" altLang="en-US" dirty="0" err="1"/>
              <a:t>valer</a:t>
            </a:r>
            <a:r>
              <a:rPr lang="en-US" altLang="en-US" dirty="0"/>
              <a:t> la </a:t>
            </a:r>
            <a:r>
              <a:rPr lang="en-US" altLang="en-US" dirty="0" err="1"/>
              <a:t>pena</a:t>
            </a:r>
            <a:r>
              <a:rPr lang="en-US" altLang="en-US" dirty="0"/>
              <a:t> </a:t>
            </a:r>
            <a:r>
              <a:rPr lang="en-US" altLang="en-US" dirty="0" err="1"/>
              <a:t>investigar</a:t>
            </a:r>
            <a:r>
              <a:rPr lang="en-US" altLang="en-US" dirty="0"/>
              <a:t> las piscinas de </a:t>
            </a:r>
            <a:r>
              <a:rPr lang="en-US" altLang="en-US" dirty="0" err="1"/>
              <a:t>acceso</a:t>
            </a:r>
            <a:r>
              <a:rPr lang="en-US" altLang="en-US" dirty="0"/>
              <a:t> para </a:t>
            </a:r>
            <a:r>
              <a:rPr lang="en-US" altLang="en-US" dirty="0" err="1"/>
              <a:t>discapacitados</a:t>
            </a:r>
            <a:r>
              <a:rPr lang="en-US" altLang="en-US" dirty="0"/>
              <a:t> </a:t>
            </a:r>
            <a:r>
              <a:rPr lang="en-US" altLang="en-US" dirty="0" err="1"/>
              <a:t>en</a:t>
            </a:r>
            <a:r>
              <a:rPr lang="en-US" altLang="en-US" dirty="0"/>
              <a:t> </a:t>
            </a:r>
            <a:r>
              <a:rPr lang="en-US" altLang="en-US" dirty="0" err="1"/>
              <a:t>su</a:t>
            </a:r>
            <a:r>
              <a:rPr lang="en-US" altLang="en-US" dirty="0"/>
              <a:t> </a:t>
            </a:r>
            <a:r>
              <a:rPr lang="en-US" altLang="en-US" dirty="0" err="1"/>
              <a:t>área</a:t>
            </a:r>
            <a:r>
              <a:rPr lang="en-US" altLang="en-US" dirty="0"/>
              <a:t> para </a:t>
            </a:r>
            <a:r>
              <a:rPr lang="en-US" altLang="en-US" dirty="0" err="1"/>
              <a:t>referir</a:t>
            </a:r>
            <a:r>
              <a:rPr lang="en-US" altLang="en-US" dirty="0"/>
              <a:t> a los </a:t>
            </a:r>
            <a:r>
              <a:rPr lang="en-US" altLang="en-US" dirty="0" err="1"/>
              <a:t>pacientes</a:t>
            </a:r>
            <a:r>
              <a:rPr lang="en-US" altLang="en-US" dirty="0"/>
              <a:t>.  Es </a:t>
            </a:r>
            <a:r>
              <a:rPr lang="en-US" altLang="en-US" dirty="0" err="1"/>
              <a:t>posible</a:t>
            </a:r>
            <a:r>
              <a:rPr lang="en-US" altLang="en-US" dirty="0"/>
              <a:t> que </a:t>
            </a:r>
            <a:r>
              <a:rPr lang="en-US" altLang="en-US" dirty="0" err="1"/>
              <a:t>necesite</a:t>
            </a:r>
            <a:r>
              <a:rPr lang="en-US" altLang="en-US" dirty="0"/>
              <a:t> una </a:t>
            </a:r>
            <a:r>
              <a:rPr lang="en-US" altLang="en-US" dirty="0" err="1"/>
              <a:t>derivación</a:t>
            </a:r>
            <a:r>
              <a:rPr lang="en-US" altLang="en-US" dirty="0"/>
              <a:t> </a:t>
            </a:r>
            <a:r>
              <a:rPr lang="en-US" altLang="en-US" dirty="0" err="1"/>
              <a:t>cardíaca</a:t>
            </a:r>
            <a:r>
              <a:rPr lang="en-US" altLang="en-US" dirty="0"/>
              <a:t> para </a:t>
            </a:r>
            <a:r>
              <a:rPr lang="en-US" altLang="en-US" dirty="0" err="1"/>
              <a:t>obtener</a:t>
            </a:r>
            <a:r>
              <a:rPr lang="en-US" altLang="en-US" dirty="0"/>
              <a:t> </a:t>
            </a:r>
            <a:r>
              <a:rPr lang="en-US" altLang="en-US" dirty="0" err="1"/>
              <a:t>autorización</a:t>
            </a:r>
            <a:r>
              <a:rPr lang="en-US" altLang="en-US" dirty="0"/>
              <a:t> para el </a:t>
            </a:r>
            <a:r>
              <a:rPr lang="en-US" altLang="en-US" dirty="0" err="1"/>
              <a:t>ejercicio</a:t>
            </a:r>
            <a:r>
              <a:rPr lang="en-US" altLang="en-US" dirty="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3636346E-3FA3-47CC-B7EA-6D2C67001801}" type="slidenum">
              <a:rPr lang="en-US" altLang="en-US" sz="1200"/>
              <a:pPr>
                <a:spcBef>
                  <a:spcPct val="0"/>
                </a:spcBef>
              </a:pPr>
              <a:t>16</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a:t>The newest KDIGO guidelines were published in 2013:  </a:t>
            </a:r>
          </a:p>
          <a:p>
            <a:pPr eaLnBrk="1" hangingPunct="1"/>
            <a:r>
              <a:rPr lang="en-US" altLang="en-US" dirty="0"/>
              <a:t>http://kdigo.org/home/guidelines/lipids/</a:t>
            </a:r>
          </a:p>
          <a:p>
            <a:pPr eaLnBrk="1" hangingPunct="1"/>
            <a:r>
              <a:rPr lang="en-US" altLang="en-US" i="1" dirty="0"/>
              <a:t>Kidney Disease: Improving Global Outcomes (KDIGO) Lipid Work Group. KDIGO Clinical Practice Guideline for Lipid Management in Chronic Kidney Disease. Kidney inter., Suppl. 2013; 3: 259–305.</a:t>
            </a:r>
          </a:p>
          <a:p>
            <a:pPr eaLnBrk="1" hangingPunct="1"/>
            <a:endParaRPr lang="en-US" altLang="en-US" i="1" dirty="0"/>
          </a:p>
          <a:p>
            <a:pPr eaLnBrk="1" hangingPunct="1"/>
            <a:endParaRPr lang="en-US" altLang="en-US"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9C11C391-A2A7-49E4-A34E-0DCD25B09D50}" type="slidenum">
              <a:rPr lang="en-US" altLang="en-US" sz="1200"/>
              <a:pPr>
                <a:spcBef>
                  <a:spcPct val="0"/>
                </a:spcBef>
              </a:pPr>
              <a:t>17</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lnSpc>
                <a:spcPct val="90000"/>
              </a:lnSpc>
            </a:pPr>
            <a:r>
              <a:rPr lang="en-US" altLang="en-US" dirty="0"/>
              <a:t>We didn’t have room on the slide to review what hemoglobin was. You may need to explain the point</a:t>
            </a:r>
          </a:p>
          <a:p>
            <a:pPr>
              <a:lnSpc>
                <a:spcPct val="90000"/>
              </a:lnSpc>
            </a:pPr>
            <a:r>
              <a:rPr lang="en-US" altLang="en-US" dirty="0"/>
              <a:t>http://kdigo.org/home/guidelines/anemia-in-ckd/</a:t>
            </a:r>
          </a:p>
          <a:p>
            <a:pPr>
              <a:lnSpc>
                <a:spcPct val="90000"/>
              </a:lnSpc>
            </a:pPr>
            <a:r>
              <a:rPr lang="en-US" altLang="en-US" i="1" dirty="0"/>
              <a:t>Kidney Disease: Improving Global Outcomes (KDIGO) Anemia Work Group. KDIGO Clinical Practice Guideline for Anemia in Chronic Kidney Disease. Kidney inter., Suppl. 2012; 2: 279–335</a:t>
            </a:r>
          </a:p>
          <a:p>
            <a:pPr lvl="1" eaLnBrk="1" hangingPunct="1">
              <a:lnSpc>
                <a:spcPct val="90000"/>
              </a:lnSpc>
            </a:pPr>
            <a:endParaRPr lang="en-US" altLang="en-US" i="1" dirty="0"/>
          </a:p>
          <a:p>
            <a:pPr lvl="1" eaLnBrk="1" hangingPunct="1">
              <a:lnSpc>
                <a:spcPct val="90000"/>
              </a:lnSpc>
            </a:pPr>
            <a:endParaRPr lang="en-US" altLang="en-US"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D0BEAF73-AA0C-4C88-A4DD-632ED9B924A9}" type="slidenum">
              <a:rPr lang="en-US" altLang="en-US" sz="1200"/>
              <a:pPr>
                <a:spcBef>
                  <a:spcPct val="0"/>
                </a:spcBef>
              </a:pPr>
              <a:t>18</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t>A see-saw suggestion to explain balance in CKD works for patients to understand.  </a:t>
            </a:r>
          </a:p>
          <a:p>
            <a:pPr eaLnBrk="1" hangingPunct="1"/>
            <a:r>
              <a:rPr lang="en-US" altLang="en-US" dirty="0"/>
              <a:t>Una </a:t>
            </a:r>
            <a:r>
              <a:rPr lang="en-US" altLang="en-US" dirty="0" err="1"/>
              <a:t>sugerencia</a:t>
            </a:r>
            <a:r>
              <a:rPr lang="en-US" altLang="en-US" dirty="0"/>
              <a:t> de balancer para </a:t>
            </a:r>
            <a:r>
              <a:rPr lang="en-US" altLang="en-US" dirty="0" err="1"/>
              <a:t>explicar</a:t>
            </a:r>
            <a:r>
              <a:rPr lang="en-US" altLang="en-US" dirty="0"/>
              <a:t> el </a:t>
            </a:r>
            <a:r>
              <a:rPr lang="en-US" altLang="en-US" dirty="0" err="1"/>
              <a:t>equilibrio</a:t>
            </a:r>
            <a:r>
              <a:rPr lang="en-US" altLang="en-US" dirty="0"/>
              <a:t> </a:t>
            </a:r>
            <a:r>
              <a:rPr lang="en-US" altLang="en-US" dirty="0" err="1"/>
              <a:t>en</a:t>
            </a:r>
            <a:r>
              <a:rPr lang="en-US" altLang="en-US" dirty="0"/>
              <a:t> la ERC </a:t>
            </a:r>
            <a:r>
              <a:rPr lang="en-US" altLang="en-US" dirty="0" err="1"/>
              <a:t>funciona</a:t>
            </a:r>
            <a:r>
              <a:rPr lang="en-US" altLang="en-US" dirty="0"/>
              <a:t> para que los </a:t>
            </a:r>
            <a:r>
              <a:rPr lang="en-US" altLang="en-US" dirty="0" err="1"/>
              <a:t>pacientes</a:t>
            </a:r>
            <a:r>
              <a:rPr lang="en-US" altLang="en-US" dirty="0"/>
              <a:t> la </a:t>
            </a:r>
            <a:r>
              <a:rPr lang="en-US" altLang="en-US" dirty="0" err="1"/>
              <a:t>entiendan</a:t>
            </a:r>
            <a:r>
              <a:rPr lang="en-US" altLang="en-US" dirty="0"/>
              <a:t>. </a:t>
            </a:r>
          </a:p>
          <a:p>
            <a:pPr eaLnBrk="1" hangingPunct="1"/>
            <a:endParaRPr lang="en-US" altLang="en-US" dirty="0"/>
          </a:p>
          <a:p>
            <a:pPr eaLnBrk="1" hangingPunct="1"/>
            <a:r>
              <a:rPr lang="en-US" altLang="en-US" dirty="0"/>
              <a:t>http://kdigo.org/home/mineral-bone-disorder/</a:t>
            </a:r>
          </a:p>
          <a:p>
            <a:pPr eaLnBrk="1" hangingPunct="1"/>
            <a:r>
              <a:rPr lang="en-US" altLang="en-US" i="1" dirty="0"/>
              <a:t>Kidney Disease: Improving Global Outcomes (KDIGO) CKD–MBD Work Group. KDIGO clinical practice guideline for the diagnosis, evaluation, prevention, and treatment of chronic kidney disease–mineral and bone disorder (CKD–MBD). Kidney International 2009; 76 (</a:t>
            </a:r>
            <a:r>
              <a:rPr lang="en-US" altLang="en-US" i="1" dirty="0" err="1"/>
              <a:t>Suppl</a:t>
            </a:r>
            <a:r>
              <a:rPr lang="en-US" altLang="en-US" i="1" dirty="0"/>
              <a:t> 113): S1–S130</a:t>
            </a:r>
          </a:p>
          <a:p>
            <a:pPr lvl="1">
              <a:lnSpc>
                <a:spcPct val="90000"/>
              </a:lnSpc>
            </a:pPr>
            <a:endParaRPr lang="en-US" altLang="en-US" i="1" dirty="0"/>
          </a:p>
          <a:p>
            <a:endParaRPr lang="en-US" altLang="en-US" dirty="0"/>
          </a:p>
          <a:p>
            <a:pPr eaLnBrk="1" hangingPunct="1"/>
            <a:endParaRPr lang="en-US" altLang="en-US" i="1" dirty="0"/>
          </a:p>
          <a:p>
            <a:pPr eaLnBrk="1" hangingPunct="1"/>
            <a:endParaRPr lang="en-US" altLang="en-US" dirty="0"/>
          </a:p>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880C778C-4924-4C37-9B81-12DDFE9DFECB}" type="slidenum">
              <a:rPr lang="en-US" altLang="en-US" sz="1200"/>
              <a:pPr>
                <a:spcBef>
                  <a:spcPct val="0"/>
                </a:spcBef>
              </a:pPr>
              <a:t>19</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b="1" dirty="0">
              <a:solidFill>
                <a:srgbClr val="C00000"/>
              </a:solidFill>
            </a:endParaRPr>
          </a:p>
          <a:p>
            <a:endParaRPr lang="en-US" altLang="en-US" dirty="0"/>
          </a:p>
          <a:p>
            <a:endParaRPr lang="en-US" dirty="0"/>
          </a:p>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75A95BE1-1B34-4B1E-BDD4-8B153C38D068}" type="slidenum">
              <a:rPr lang="en-US" altLang="en-US" smtClean="0"/>
              <a:pPr/>
              <a:t>2</a:t>
            </a:fld>
            <a:endParaRPr lang="en-US" altLang="en-US"/>
          </a:p>
        </p:txBody>
      </p:sp>
      <p:sp>
        <p:nvSpPr>
          <p:cNvPr id="29699" name="Rectangle 2"/>
          <p:cNvSpPr>
            <a:spLocks noGrp="1" noRot="1" noChangeAspect="1" noChangeArrowheads="1" noTextEdit="1"/>
          </p:cNvSpPr>
          <p:nvPr>
            <p:ph type="sldImg"/>
          </p:nvPr>
        </p:nvSpPr>
        <p:spPr>
          <a:xfrm>
            <a:off x="1111250" y="739775"/>
            <a:ext cx="4637088" cy="3479800"/>
          </a:xfrm>
          <a:ln/>
        </p:spPr>
      </p:sp>
      <p:sp>
        <p:nvSpPr>
          <p:cNvPr id="29700" name="Rectangle 3"/>
          <p:cNvSpPr>
            <a:spLocks noGrp="1" noChangeArrowheads="1"/>
          </p:cNvSpPr>
          <p:nvPr>
            <p:ph type="body" idx="1"/>
          </p:nvPr>
        </p:nvSpPr>
        <p:spPr>
          <a:xfrm>
            <a:off x="918271" y="4405338"/>
            <a:ext cx="5022949" cy="4151716"/>
          </a:xfrm>
          <a:noFill/>
        </p:spPr>
        <p:txBody>
          <a:bodyPr lIns="97798" tIns="48901" rIns="97798" bIns="48901"/>
          <a:lstStyle/>
          <a:p>
            <a:pPr marL="252272" indent="-252272" defTabSz="1021099"/>
            <a:endParaRPr lang="en-US" altLang="en-US" sz="1000" dirty="0">
              <a:latin typeface="Arial" panose="020B0604020202020204" pitchFamily="34" charset="0"/>
              <a:cs typeface="Arial" panose="020B0604020202020204" pitchFamily="34" charset="0"/>
            </a:endParaRPr>
          </a:p>
          <a:p>
            <a:endParaRPr lang="en-US" altLang="en-US" dirty="0"/>
          </a:p>
          <a:p>
            <a:pPr marL="252272" indent="-252272" defTabSz="1021099"/>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0A88F86C-3CC2-46A8-A8BC-36A808DD5779}" type="slidenum">
              <a:rPr lang="en-US" altLang="en-US" sz="1200"/>
              <a:pPr>
                <a:spcBef>
                  <a:spcPct val="0"/>
                </a:spcBef>
              </a:pPr>
              <a:t>20</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dirty="0"/>
              <a:t>State of course, depression affects everyone differently and the symptoms may be different for your patients.</a:t>
            </a:r>
          </a:p>
          <a:p>
            <a:pPr eaLnBrk="1" hangingPunct="1"/>
            <a:endParaRPr lang="en-US" altLang="en-US" dirty="0"/>
          </a:p>
          <a:p>
            <a:pPr eaLnBrk="1" hangingPunct="1"/>
            <a:r>
              <a:rPr lang="en-US" altLang="en-US" dirty="0"/>
              <a:t>la </a:t>
            </a:r>
            <a:r>
              <a:rPr lang="en-US" altLang="en-US" dirty="0" err="1"/>
              <a:t>depresión</a:t>
            </a:r>
            <a:r>
              <a:rPr lang="en-US" altLang="en-US" dirty="0"/>
              <a:t> </a:t>
            </a:r>
            <a:r>
              <a:rPr lang="en-US" altLang="en-US" dirty="0" err="1"/>
              <a:t>afecta</a:t>
            </a:r>
            <a:r>
              <a:rPr lang="en-US" altLang="en-US" dirty="0"/>
              <a:t> a </a:t>
            </a:r>
            <a:r>
              <a:rPr lang="en-US" altLang="en-US" dirty="0" err="1"/>
              <a:t>todos</a:t>
            </a:r>
            <a:r>
              <a:rPr lang="en-US" altLang="en-US" dirty="0"/>
              <a:t> de </a:t>
            </a:r>
            <a:r>
              <a:rPr lang="en-US" altLang="en-US" dirty="0" err="1"/>
              <a:t>manera</a:t>
            </a:r>
            <a:r>
              <a:rPr lang="en-US" altLang="en-US" dirty="0"/>
              <a:t> </a:t>
            </a:r>
            <a:r>
              <a:rPr lang="en-US" altLang="en-US" dirty="0" err="1"/>
              <a:t>diferente</a:t>
            </a:r>
            <a:r>
              <a:rPr lang="en-US" altLang="en-US" dirty="0"/>
              <a:t> y los </a:t>
            </a:r>
            <a:r>
              <a:rPr lang="en-US" altLang="en-US" dirty="0" err="1"/>
              <a:t>síntomas</a:t>
            </a:r>
            <a:r>
              <a:rPr lang="en-US" altLang="en-US" dirty="0"/>
              <a:t> </a:t>
            </a:r>
            <a:r>
              <a:rPr lang="en-US" altLang="en-US" dirty="0" err="1"/>
              <a:t>pueden</a:t>
            </a:r>
            <a:r>
              <a:rPr lang="en-US" altLang="en-US" dirty="0"/>
              <a:t> ser </a:t>
            </a:r>
            <a:r>
              <a:rPr lang="en-US" altLang="en-US" dirty="0" err="1"/>
              <a:t>diferentes</a:t>
            </a:r>
            <a:r>
              <a:rPr lang="en-US" altLang="en-US" dirty="0"/>
              <a:t> para sus </a:t>
            </a:r>
            <a:r>
              <a:rPr lang="en-US" altLang="en-US" dirty="0" err="1"/>
              <a:t>pacientes</a:t>
            </a:r>
            <a:r>
              <a:rPr lang="en-US" altLang="en-US" dirty="0"/>
              <a:t>.</a:t>
            </a:r>
          </a:p>
          <a:p>
            <a:pPr eaLnBrk="1" hangingPunct="1"/>
            <a:endParaRPr lang="en-US" altLang="en-US" dirty="0"/>
          </a:p>
          <a:p>
            <a:pPr eaLnBrk="1" hangingPunct="1"/>
            <a:endParaRPr lang="en-US" altLang="en-US" dirty="0"/>
          </a:p>
          <a:p>
            <a:pPr eaLnBrk="1" hangingPunct="1"/>
            <a:endParaRPr lang="en-US" altLang="en-US" dirty="0"/>
          </a:p>
          <a:p>
            <a:endParaRPr lang="en-US" altLang="en-US" dirty="0"/>
          </a:p>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BC656B5C-39A7-41C6-82A9-E39CB3FEBD0B}" type="slidenum">
              <a:rPr lang="en-US" altLang="en-US" sz="1200"/>
              <a:pPr>
                <a:spcBef>
                  <a:spcPct val="0"/>
                </a:spcBef>
              </a:pPr>
              <a:t>21</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lnSpc>
                <a:spcPct val="80000"/>
              </a:lnSpc>
            </a:pPr>
            <a:r>
              <a:rPr lang="en-US" altLang="en-US" dirty="0"/>
              <a:t>This is just the synopsis of the last 7 slides to go over one more time… </a:t>
            </a:r>
          </a:p>
          <a:p>
            <a:pPr eaLnBrk="1" hangingPunct="1">
              <a:lnSpc>
                <a:spcPct val="80000"/>
              </a:lnSpc>
            </a:pPr>
            <a:endParaRPr lang="en-US" altLang="en-US" dirty="0"/>
          </a:p>
          <a:p>
            <a:pPr eaLnBrk="1" hangingPunct="1">
              <a:lnSpc>
                <a:spcPct val="80000"/>
              </a:lnSpc>
            </a:pPr>
            <a:endParaRPr lang="en-US" altLang="en-US" dirty="0"/>
          </a:p>
          <a:p>
            <a:endParaRPr lang="en-US" altLang="en-US" dirty="0"/>
          </a:p>
          <a:p>
            <a:pPr eaLnBrk="1" hangingPunct="1">
              <a:lnSpc>
                <a:spcPct val="80000"/>
              </a:lnSpc>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C82B5FD5-3ADD-44DD-BE37-1D79B99721B1}" type="slidenum">
              <a:rPr lang="en-US" altLang="en-US" smtClean="0"/>
              <a:pPr/>
              <a:t>22</a:t>
            </a:fld>
            <a:endParaRPr lang="en-US" altLang="en-US"/>
          </a:p>
        </p:txBody>
      </p:sp>
      <p:sp>
        <p:nvSpPr>
          <p:cNvPr id="50179" name="Rectangle 2"/>
          <p:cNvSpPr>
            <a:spLocks noGrp="1" noRot="1" noChangeAspect="1" noChangeArrowheads="1" noTextEdit="1"/>
          </p:cNvSpPr>
          <p:nvPr>
            <p:ph type="sldImg"/>
          </p:nvPr>
        </p:nvSpPr>
        <p:spPr>
          <a:xfrm>
            <a:off x="1111250" y="739775"/>
            <a:ext cx="4637088" cy="3479800"/>
          </a:xfrm>
          <a:ln/>
        </p:spPr>
      </p:sp>
      <p:sp>
        <p:nvSpPr>
          <p:cNvPr id="50180"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dirty="0"/>
              <a:t>Some patients will ask when you start dialysis.  The most current guideline is the IDEAL study which showed that early start did not extend lifespans.  Discuss what the triggers are in your practice for when to start.  Most practices have different triggers for PD and HD, some TX centers will start a w/u at GFR 25 but not list until the GFR drops to 20.  The GFR of 20 is a UNOS regulation so you are safe to mention this. </a:t>
            </a:r>
          </a:p>
          <a:p>
            <a:pPr defTabSz="1021099"/>
            <a:endParaRPr lang="en-US" altLang="en-US" dirty="0"/>
          </a:p>
          <a:p>
            <a:pPr defTabSz="1021099"/>
            <a:r>
              <a:rPr lang="en-US" altLang="en-US" dirty="0" err="1"/>
              <a:t>Algunos</a:t>
            </a:r>
            <a:r>
              <a:rPr lang="en-US" altLang="en-US" dirty="0"/>
              <a:t> </a:t>
            </a:r>
            <a:r>
              <a:rPr lang="en-US" altLang="en-US" dirty="0" err="1"/>
              <a:t>pacientes</a:t>
            </a:r>
            <a:r>
              <a:rPr lang="en-US" altLang="en-US" dirty="0"/>
              <a:t> le </a:t>
            </a:r>
            <a:r>
              <a:rPr lang="en-US" altLang="en-US" dirty="0" err="1"/>
              <a:t>preguntarán</a:t>
            </a:r>
            <a:r>
              <a:rPr lang="en-US" altLang="en-US" dirty="0"/>
              <a:t> </a:t>
            </a:r>
            <a:r>
              <a:rPr lang="en-US" altLang="en-US" dirty="0" err="1"/>
              <a:t>cuándo</a:t>
            </a:r>
            <a:r>
              <a:rPr lang="en-US" altLang="en-US" dirty="0"/>
              <a:t> </a:t>
            </a:r>
            <a:r>
              <a:rPr lang="en-US" altLang="en-US" dirty="0" err="1"/>
              <a:t>comienza</a:t>
            </a:r>
            <a:r>
              <a:rPr lang="en-US" altLang="en-US" dirty="0"/>
              <a:t> la </a:t>
            </a:r>
            <a:r>
              <a:rPr lang="en-US" altLang="en-US" dirty="0" err="1"/>
              <a:t>diálisis</a:t>
            </a:r>
            <a:r>
              <a:rPr lang="en-US" altLang="en-US" dirty="0"/>
              <a:t>.  La </a:t>
            </a:r>
            <a:r>
              <a:rPr lang="en-US" altLang="en-US" dirty="0" err="1"/>
              <a:t>guía</a:t>
            </a:r>
            <a:r>
              <a:rPr lang="en-US" altLang="en-US" dirty="0"/>
              <a:t> </a:t>
            </a:r>
            <a:r>
              <a:rPr lang="en-US" altLang="en-US" dirty="0" err="1"/>
              <a:t>más</a:t>
            </a:r>
            <a:r>
              <a:rPr lang="en-US" altLang="en-US" dirty="0"/>
              <a:t> actual es el </a:t>
            </a:r>
            <a:r>
              <a:rPr lang="en-US" altLang="en-US" dirty="0" err="1"/>
              <a:t>estudio</a:t>
            </a:r>
            <a:r>
              <a:rPr lang="en-US" altLang="en-US" dirty="0"/>
              <a:t> IDEAL que </a:t>
            </a:r>
            <a:r>
              <a:rPr lang="en-US" altLang="en-US" dirty="0" err="1"/>
              <a:t>mostró</a:t>
            </a:r>
            <a:r>
              <a:rPr lang="en-US" altLang="en-US" dirty="0"/>
              <a:t> que el </a:t>
            </a:r>
            <a:r>
              <a:rPr lang="en-US" altLang="en-US" dirty="0" err="1"/>
              <a:t>inicio</a:t>
            </a:r>
            <a:r>
              <a:rPr lang="en-US" altLang="en-US" dirty="0"/>
              <a:t> </a:t>
            </a:r>
            <a:r>
              <a:rPr lang="en-US" altLang="en-US" dirty="0" err="1"/>
              <a:t>temprano</a:t>
            </a:r>
            <a:r>
              <a:rPr lang="en-US" altLang="en-US" dirty="0"/>
              <a:t> no </a:t>
            </a:r>
            <a:r>
              <a:rPr lang="en-US" altLang="en-US" dirty="0" err="1"/>
              <a:t>extendió</a:t>
            </a:r>
            <a:r>
              <a:rPr lang="en-US" altLang="en-US" dirty="0"/>
              <a:t> la </a:t>
            </a:r>
            <a:r>
              <a:rPr lang="en-US" altLang="en-US" dirty="0" err="1"/>
              <a:t>vida</a:t>
            </a:r>
            <a:r>
              <a:rPr lang="en-US" altLang="en-US" dirty="0"/>
              <a:t> </a:t>
            </a:r>
            <a:r>
              <a:rPr lang="en-US" altLang="en-US" dirty="0" err="1"/>
              <a:t>útil</a:t>
            </a:r>
            <a:r>
              <a:rPr lang="en-US" altLang="en-US" dirty="0"/>
              <a:t>.  </a:t>
            </a:r>
            <a:r>
              <a:rPr lang="en-US" altLang="en-US" dirty="0" err="1"/>
              <a:t>Discuta</a:t>
            </a:r>
            <a:r>
              <a:rPr lang="en-US" altLang="en-US" dirty="0"/>
              <a:t> </a:t>
            </a:r>
            <a:r>
              <a:rPr lang="en-US" altLang="en-US" dirty="0" err="1"/>
              <a:t>cuáles</a:t>
            </a:r>
            <a:r>
              <a:rPr lang="en-US" altLang="en-US" dirty="0"/>
              <a:t> son los </a:t>
            </a:r>
            <a:r>
              <a:rPr lang="en-US" altLang="en-US" dirty="0" err="1"/>
              <a:t>desencadenantes</a:t>
            </a:r>
            <a:r>
              <a:rPr lang="en-US" altLang="en-US" dirty="0"/>
              <a:t> </a:t>
            </a:r>
            <a:r>
              <a:rPr lang="en-US" altLang="en-US" dirty="0" err="1"/>
              <a:t>en</a:t>
            </a:r>
            <a:r>
              <a:rPr lang="en-US" altLang="en-US" dirty="0"/>
              <a:t> </a:t>
            </a:r>
            <a:r>
              <a:rPr lang="en-US" altLang="en-US" dirty="0" err="1"/>
              <a:t>su</a:t>
            </a:r>
            <a:r>
              <a:rPr lang="en-US" altLang="en-US" dirty="0"/>
              <a:t> </a:t>
            </a:r>
            <a:r>
              <a:rPr lang="en-US" altLang="en-US" dirty="0" err="1"/>
              <a:t>práctica</a:t>
            </a:r>
            <a:r>
              <a:rPr lang="en-US" altLang="en-US" dirty="0"/>
              <a:t> para </a:t>
            </a:r>
            <a:r>
              <a:rPr lang="en-US" altLang="en-US" dirty="0" err="1"/>
              <a:t>cuándo</a:t>
            </a:r>
            <a:r>
              <a:rPr lang="en-US" altLang="en-US" dirty="0"/>
              <a:t> </a:t>
            </a:r>
            <a:r>
              <a:rPr lang="en-US" altLang="en-US" dirty="0" err="1"/>
              <a:t>comenzar</a:t>
            </a:r>
            <a:r>
              <a:rPr lang="en-US" altLang="en-US" dirty="0"/>
              <a:t>.  La </a:t>
            </a:r>
            <a:r>
              <a:rPr lang="en-US" altLang="en-US" dirty="0" err="1"/>
              <a:t>mayoría</a:t>
            </a:r>
            <a:r>
              <a:rPr lang="en-US" altLang="en-US" dirty="0"/>
              <a:t> de las </a:t>
            </a:r>
            <a:r>
              <a:rPr lang="en-US" altLang="en-US" dirty="0" err="1"/>
              <a:t>prácticas</a:t>
            </a:r>
            <a:r>
              <a:rPr lang="en-US" altLang="en-US" dirty="0"/>
              <a:t> </a:t>
            </a:r>
            <a:r>
              <a:rPr lang="en-US" altLang="en-US" dirty="0" err="1"/>
              <a:t>tienen</a:t>
            </a:r>
            <a:r>
              <a:rPr lang="en-US" altLang="en-US" dirty="0"/>
              <a:t> </a:t>
            </a:r>
            <a:r>
              <a:rPr lang="en-US" altLang="en-US" dirty="0" err="1"/>
              <a:t>diferentes</a:t>
            </a:r>
            <a:r>
              <a:rPr lang="en-US" altLang="en-US" dirty="0"/>
              <a:t> </a:t>
            </a:r>
            <a:r>
              <a:rPr lang="en-US" altLang="en-US" dirty="0" err="1"/>
              <a:t>desencadenantes</a:t>
            </a:r>
            <a:r>
              <a:rPr lang="en-US" altLang="en-US" dirty="0"/>
              <a:t> para la EP y la EH.  La IFG  O </a:t>
            </a:r>
            <a:r>
              <a:rPr lang="en-US" altLang="en-US" dirty="0" err="1"/>
              <a:t>GFRde</a:t>
            </a:r>
            <a:r>
              <a:rPr lang="en-US" altLang="en-US" dirty="0"/>
              <a:t> 20 es una </a:t>
            </a:r>
            <a:r>
              <a:rPr lang="en-US" altLang="en-US" dirty="0" err="1"/>
              <a:t>regulación</a:t>
            </a:r>
            <a:r>
              <a:rPr lang="en-US" altLang="en-US" dirty="0"/>
              <a:t> UNOS, por lo que es </a:t>
            </a:r>
            <a:r>
              <a:rPr lang="en-US" altLang="en-US" dirty="0" err="1"/>
              <a:t>seguro</a:t>
            </a:r>
            <a:r>
              <a:rPr lang="en-US" altLang="en-US" dirty="0"/>
              <a:t> </a:t>
            </a:r>
            <a:r>
              <a:rPr lang="en-US" altLang="en-US" dirty="0" err="1"/>
              <a:t>mencionar</a:t>
            </a:r>
            <a:r>
              <a:rPr lang="en-US" altLang="en-US" dirty="0"/>
              <a:t> </a:t>
            </a:r>
            <a:r>
              <a:rPr lang="en-US" altLang="en-US" dirty="0" err="1"/>
              <a:t>esto</a:t>
            </a:r>
            <a:r>
              <a:rPr lang="en-US" altLang="en-US" dirty="0"/>
              <a:t>. </a:t>
            </a:r>
          </a:p>
          <a:p>
            <a:pPr defTabSz="1021099"/>
            <a:r>
              <a:rPr lang="en-US" altLang="en-US" i="1" dirty="0"/>
              <a:t>N </a:t>
            </a:r>
            <a:r>
              <a:rPr lang="en-US" altLang="en-US" i="1" dirty="0" err="1"/>
              <a:t>Engl</a:t>
            </a:r>
            <a:r>
              <a:rPr lang="en-US" altLang="en-US" i="1" dirty="0"/>
              <a:t> J Med. 2010 Aug 12;363(7):609-19.  A randomized, controlled trial of early versus late initiation of dialysis. Cooper BA, </a:t>
            </a:r>
            <a:r>
              <a:rPr lang="en-US" altLang="en-US" i="1" dirty="0" err="1"/>
              <a:t>Branley</a:t>
            </a:r>
            <a:r>
              <a:rPr lang="en-US" altLang="en-US" i="1" dirty="0"/>
              <a:t> P, </a:t>
            </a:r>
            <a:r>
              <a:rPr lang="en-US" altLang="en-US" i="1" dirty="0" err="1"/>
              <a:t>Bulfone</a:t>
            </a:r>
            <a:r>
              <a:rPr lang="en-US" altLang="en-US" i="1" dirty="0"/>
              <a:t> L, Collins JF, Craig JC, </a:t>
            </a:r>
            <a:r>
              <a:rPr lang="en-US" altLang="en-US" i="1" dirty="0" err="1"/>
              <a:t>Fraenkel</a:t>
            </a:r>
            <a:r>
              <a:rPr lang="en-US" altLang="en-US" i="1" dirty="0"/>
              <a:t> MB, Harris A, Johnson DW, </a:t>
            </a:r>
            <a:r>
              <a:rPr lang="en-US" altLang="en-US" i="1" dirty="0" err="1"/>
              <a:t>Kesselhut</a:t>
            </a:r>
            <a:r>
              <a:rPr lang="en-US" altLang="en-US" i="1" dirty="0"/>
              <a:t> J, Li JJ, </a:t>
            </a:r>
            <a:r>
              <a:rPr lang="en-US" altLang="en-US" i="1" dirty="0" err="1"/>
              <a:t>Luxton</a:t>
            </a:r>
            <a:r>
              <a:rPr lang="en-US" altLang="en-US" i="1" dirty="0"/>
              <a:t> G, </a:t>
            </a:r>
            <a:r>
              <a:rPr lang="en-US" altLang="en-US" i="1" dirty="0" err="1"/>
              <a:t>Pilmore</a:t>
            </a:r>
            <a:r>
              <a:rPr lang="en-US" altLang="en-US" i="1" dirty="0"/>
              <a:t> A, Tiller DJ, Harris DC, Pollock CA; IDEAL Study.</a:t>
            </a:r>
          </a:p>
          <a:p>
            <a:pPr defTabSz="1021099"/>
            <a:endParaRPr lang="en-US" altLang="en-US" dirty="0"/>
          </a:p>
          <a:p>
            <a:pPr defTabSz="1021099"/>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485">
              <a:spcBef>
                <a:spcPct val="30000"/>
              </a:spcBef>
              <a:defRPr sz="1100">
                <a:solidFill>
                  <a:schemeClr val="tx1"/>
                </a:solidFill>
                <a:latin typeface="Arial" charset="0"/>
              </a:defRPr>
            </a:lvl1pPr>
            <a:lvl2pPr marL="728284" indent="-279301" defTabSz="914485">
              <a:spcBef>
                <a:spcPct val="30000"/>
              </a:spcBef>
              <a:defRPr sz="1100">
                <a:solidFill>
                  <a:schemeClr val="tx1"/>
                </a:solidFill>
                <a:latin typeface="Arial" charset="0"/>
              </a:defRPr>
            </a:lvl2pPr>
            <a:lvl3pPr marL="1121708" indent="-225242" defTabSz="914485">
              <a:spcBef>
                <a:spcPct val="30000"/>
              </a:spcBef>
              <a:defRPr sz="1100">
                <a:solidFill>
                  <a:schemeClr val="tx1"/>
                </a:solidFill>
                <a:latin typeface="Arial" charset="0"/>
              </a:defRPr>
            </a:lvl3pPr>
            <a:lvl4pPr marL="1570691" indent="-225242" defTabSz="914485">
              <a:spcBef>
                <a:spcPct val="30000"/>
              </a:spcBef>
              <a:defRPr sz="1100">
                <a:solidFill>
                  <a:schemeClr val="tx1"/>
                </a:solidFill>
                <a:latin typeface="Arial" charset="0"/>
              </a:defRPr>
            </a:lvl4pPr>
            <a:lvl5pPr marL="2018172" indent="-223741" defTabSz="914485">
              <a:spcBef>
                <a:spcPct val="30000"/>
              </a:spcBef>
              <a:defRPr sz="1100">
                <a:solidFill>
                  <a:schemeClr val="tx1"/>
                </a:solidFill>
                <a:latin typeface="Arial" charset="0"/>
              </a:defRPr>
            </a:lvl5pPr>
            <a:lvl6pPr marL="2450638" indent="-223741" defTabSz="914485" eaLnBrk="0" fontAlgn="base" hangingPunct="0">
              <a:spcBef>
                <a:spcPct val="30000"/>
              </a:spcBef>
              <a:spcAft>
                <a:spcPct val="0"/>
              </a:spcAft>
              <a:defRPr sz="1100">
                <a:solidFill>
                  <a:schemeClr val="tx1"/>
                </a:solidFill>
                <a:latin typeface="Arial" charset="0"/>
              </a:defRPr>
            </a:lvl6pPr>
            <a:lvl7pPr marL="2883103" indent="-223741" defTabSz="914485" eaLnBrk="0" fontAlgn="base" hangingPunct="0">
              <a:spcBef>
                <a:spcPct val="30000"/>
              </a:spcBef>
              <a:spcAft>
                <a:spcPct val="0"/>
              </a:spcAft>
              <a:defRPr sz="1100">
                <a:solidFill>
                  <a:schemeClr val="tx1"/>
                </a:solidFill>
                <a:latin typeface="Arial" charset="0"/>
              </a:defRPr>
            </a:lvl7pPr>
            <a:lvl8pPr marL="3315569" indent="-223741" defTabSz="914485" eaLnBrk="0" fontAlgn="base" hangingPunct="0">
              <a:spcBef>
                <a:spcPct val="30000"/>
              </a:spcBef>
              <a:spcAft>
                <a:spcPct val="0"/>
              </a:spcAft>
              <a:defRPr sz="1100">
                <a:solidFill>
                  <a:schemeClr val="tx1"/>
                </a:solidFill>
                <a:latin typeface="Arial" charset="0"/>
              </a:defRPr>
            </a:lvl8pPr>
            <a:lvl9pPr marL="3748034" indent="-223741" defTabSz="914485" eaLnBrk="0" fontAlgn="base" hangingPunct="0">
              <a:spcBef>
                <a:spcPct val="30000"/>
              </a:spcBef>
              <a:spcAft>
                <a:spcPct val="0"/>
              </a:spcAft>
              <a:defRPr sz="1100">
                <a:solidFill>
                  <a:schemeClr val="tx1"/>
                </a:solidFill>
                <a:latin typeface="Arial" charset="0"/>
              </a:defRPr>
            </a:lvl9pPr>
          </a:lstStyle>
          <a:p>
            <a:pPr>
              <a:spcBef>
                <a:spcPct val="0"/>
              </a:spcBef>
            </a:pPr>
            <a:fld id="{7195F38A-D891-4C85-8E75-B837D0F85CF7}" type="slidenum">
              <a:rPr lang="en-US" altLang="en-US" sz="1200"/>
              <a:pPr>
                <a:spcBef>
                  <a:spcPct val="0"/>
                </a:spcBef>
              </a:pPr>
              <a:t>23</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pPr>
            <a:r>
              <a:rPr lang="en-US" altLang="en-US" dirty="0"/>
              <a:t>These are some of the more common signs of uremia. </a:t>
            </a:r>
          </a:p>
          <a:p>
            <a:pPr eaLnBrk="1" hangingPunct="1">
              <a:lnSpc>
                <a:spcPct val="80000"/>
              </a:lnSpc>
            </a:pPr>
            <a:endParaRPr lang="en-US" altLang="en-US" dirty="0"/>
          </a:p>
          <a:p>
            <a:pPr eaLnBrk="1" hangingPunct="1">
              <a:lnSpc>
                <a:spcPct val="80000"/>
              </a:lnSpc>
            </a:pPr>
            <a:r>
              <a:rPr lang="en-US" altLang="en-US" dirty="0" err="1"/>
              <a:t>Estos</a:t>
            </a:r>
            <a:r>
              <a:rPr lang="en-US" altLang="en-US" dirty="0"/>
              <a:t> son </a:t>
            </a:r>
            <a:r>
              <a:rPr lang="en-US" altLang="en-US" dirty="0" err="1"/>
              <a:t>algunos</a:t>
            </a:r>
            <a:r>
              <a:rPr lang="en-US" altLang="en-US" dirty="0"/>
              <a:t> de los </a:t>
            </a:r>
            <a:r>
              <a:rPr lang="en-US" altLang="en-US" dirty="0" err="1"/>
              <a:t>signos</a:t>
            </a:r>
            <a:r>
              <a:rPr lang="en-US" altLang="en-US" dirty="0"/>
              <a:t> </a:t>
            </a:r>
            <a:r>
              <a:rPr lang="en-US" altLang="en-US" dirty="0" err="1"/>
              <a:t>más</a:t>
            </a:r>
            <a:r>
              <a:rPr lang="en-US" altLang="en-US" dirty="0"/>
              <a:t> </a:t>
            </a:r>
            <a:r>
              <a:rPr lang="en-US" altLang="en-US" dirty="0" err="1"/>
              <a:t>comunes</a:t>
            </a:r>
            <a:r>
              <a:rPr lang="en-US" altLang="en-US" dirty="0"/>
              <a:t> de uremia. </a:t>
            </a:r>
          </a:p>
          <a:p>
            <a:pPr eaLnBrk="1" hangingPunct="1">
              <a:lnSpc>
                <a:spcPct val="80000"/>
              </a:lnSpc>
            </a:pPr>
            <a:endParaRPr lang="en-US" altLang="en-US" dirty="0"/>
          </a:p>
          <a:p>
            <a:pPr eaLnBrk="1" hangingPunct="1">
              <a:lnSpc>
                <a:spcPct val="80000"/>
              </a:lnSpc>
            </a:pPr>
            <a:r>
              <a:rPr lang="en-US" altLang="en-US" dirty="0"/>
              <a:t>A great, funny 5 min video is available from the </a:t>
            </a:r>
            <a:r>
              <a:rPr lang="en-US" altLang="en-US" i="1" dirty="0"/>
              <a:t>Renal Support Network </a:t>
            </a:r>
            <a:r>
              <a:rPr lang="en-US" altLang="en-US" dirty="0"/>
              <a:t>or free via You Tube:</a:t>
            </a:r>
          </a:p>
          <a:p>
            <a:pPr eaLnBrk="1" hangingPunct="1">
              <a:lnSpc>
                <a:spcPct val="80000"/>
              </a:lnSpc>
            </a:pPr>
            <a:r>
              <a:rPr lang="en-US" altLang="en-US" i="1" dirty="0"/>
              <a:t>Seymour Jones and the Temple of Chronic Kidney Disease</a:t>
            </a:r>
            <a:r>
              <a:rPr lang="en-US" altLang="en-US" dirty="0"/>
              <a:t>: http://www.youtube.com/watch?v=lDJZHIVTNzo</a:t>
            </a:r>
          </a:p>
          <a:p>
            <a:pPr eaLnBrk="1" hangingPunct="1">
              <a:lnSpc>
                <a:spcPct val="80000"/>
              </a:lnSpc>
            </a:pPr>
            <a:endParaRPr lang="en-US" altLang="en-US" dirty="0"/>
          </a:p>
          <a:p>
            <a:pPr eaLnBrk="1" hangingPunct="1">
              <a:lnSpc>
                <a:spcPct val="80000"/>
              </a:lnSpc>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2654A411-07C4-4DEE-BD01-13F193C8C566}" type="slidenum">
              <a:rPr lang="en-US" altLang="en-US" smtClean="0"/>
              <a:pPr/>
              <a:t>24</a:t>
            </a:fld>
            <a:endParaRPr lang="en-US" altLang="en-US"/>
          </a:p>
        </p:txBody>
      </p:sp>
      <p:sp>
        <p:nvSpPr>
          <p:cNvPr id="52227" name="Rectangle 2"/>
          <p:cNvSpPr>
            <a:spLocks noGrp="1" noRot="1" noChangeAspect="1" noChangeArrowheads="1" noTextEdit="1"/>
          </p:cNvSpPr>
          <p:nvPr>
            <p:ph type="sldImg"/>
          </p:nvPr>
        </p:nvSpPr>
        <p:spPr>
          <a:xfrm>
            <a:off x="1112838" y="739775"/>
            <a:ext cx="4637087" cy="3479800"/>
          </a:xfrm>
          <a:ln/>
        </p:spPr>
      </p:sp>
      <p:sp>
        <p:nvSpPr>
          <p:cNvPr id="52228" name="Rectangle 3"/>
          <p:cNvSpPr>
            <a:spLocks noGrp="1" noChangeArrowheads="1"/>
          </p:cNvSpPr>
          <p:nvPr>
            <p:ph type="body" idx="1"/>
          </p:nvPr>
        </p:nvSpPr>
        <p:spPr>
          <a:xfrm>
            <a:off x="918271" y="4406875"/>
            <a:ext cx="5022949" cy="4150179"/>
          </a:xfrm>
          <a:noFill/>
        </p:spPr>
        <p:txBody>
          <a:bodyPr/>
          <a:lstStyle/>
          <a:p>
            <a:pPr marL="216233" indent="-216233" defTabSz="1021099">
              <a:lnSpc>
                <a:spcPct val="80000"/>
              </a:lnSpc>
            </a:pPr>
            <a:r>
              <a:rPr lang="en-US" altLang="en-US" dirty="0"/>
              <a:t>Let your patients know that these are topics that are covered in the 2</a:t>
            </a:r>
            <a:r>
              <a:rPr lang="en-US" altLang="en-US" baseline="30000" dirty="0"/>
              <a:t>nd</a:t>
            </a:r>
            <a:r>
              <a:rPr lang="en-US" altLang="en-US" dirty="0"/>
              <a:t> PPT of this series. Remind patients that Medicare only pays 80% and has both co-payments and deductibles.  If you feel comfortable with it, Medicare part A is hospital, part B is outpatient (including dialysis…all types), part C is Medicare Advantage plans (you join an HMO or PPO) and part D is the drug benefit. Always remind patients that all insurances cover all treatments, including medical management.  </a:t>
            </a:r>
          </a:p>
          <a:p>
            <a:pPr marL="216233" indent="-216233" defTabSz="1021099">
              <a:lnSpc>
                <a:spcPct val="80000"/>
              </a:lnSpc>
            </a:pPr>
            <a:endParaRPr lang="en-US" altLang="en-US" dirty="0"/>
          </a:p>
          <a:p>
            <a:pPr marL="216233" indent="-216233" defTabSz="1021099">
              <a:lnSpc>
                <a:spcPct val="80000"/>
              </a:lnSpc>
            </a:pPr>
            <a:r>
              <a:rPr lang="en-US" altLang="en-US" dirty="0" err="1"/>
              <a:t>Hágales</a:t>
            </a:r>
            <a:r>
              <a:rPr lang="en-US" altLang="en-US" dirty="0"/>
              <a:t> saber a sus </a:t>
            </a:r>
            <a:r>
              <a:rPr lang="en-US" altLang="en-US" dirty="0" err="1"/>
              <a:t>pacientes</a:t>
            </a:r>
            <a:r>
              <a:rPr lang="en-US" altLang="en-US" dirty="0"/>
              <a:t> que </a:t>
            </a:r>
            <a:r>
              <a:rPr lang="en-US" altLang="en-US" dirty="0" err="1"/>
              <a:t>estos</a:t>
            </a:r>
            <a:r>
              <a:rPr lang="en-US" altLang="en-US" dirty="0"/>
              <a:t> son </a:t>
            </a:r>
            <a:r>
              <a:rPr lang="en-US" altLang="en-US" dirty="0" err="1"/>
              <a:t>temas</a:t>
            </a:r>
            <a:r>
              <a:rPr lang="en-US" altLang="en-US" dirty="0"/>
              <a:t> que se </a:t>
            </a:r>
            <a:r>
              <a:rPr lang="en-US" altLang="en-US" dirty="0" err="1"/>
              <a:t>tratan</a:t>
            </a:r>
            <a:r>
              <a:rPr lang="en-US" altLang="en-US" dirty="0"/>
              <a:t> </a:t>
            </a:r>
            <a:r>
              <a:rPr lang="en-US" altLang="en-US" dirty="0" err="1"/>
              <a:t>en</a:t>
            </a:r>
            <a:r>
              <a:rPr lang="en-US" altLang="en-US" dirty="0"/>
              <a:t> el 2º PPT de </a:t>
            </a:r>
            <a:r>
              <a:rPr lang="en-US" altLang="en-US" dirty="0" err="1"/>
              <a:t>esta</a:t>
            </a:r>
            <a:r>
              <a:rPr lang="en-US" altLang="en-US" dirty="0"/>
              <a:t> </a:t>
            </a:r>
            <a:r>
              <a:rPr lang="en-US" altLang="en-US" dirty="0" err="1"/>
              <a:t>serie</a:t>
            </a:r>
            <a:r>
              <a:rPr lang="en-US" altLang="en-US" dirty="0"/>
              <a:t>. </a:t>
            </a:r>
            <a:r>
              <a:rPr lang="en-US" altLang="en-US" dirty="0" err="1"/>
              <a:t>Recuerde</a:t>
            </a:r>
            <a:r>
              <a:rPr lang="en-US" altLang="en-US" dirty="0"/>
              <a:t> a los </a:t>
            </a:r>
            <a:r>
              <a:rPr lang="en-US" altLang="en-US" dirty="0" err="1"/>
              <a:t>pacientes</a:t>
            </a:r>
            <a:r>
              <a:rPr lang="en-US" altLang="en-US" dirty="0"/>
              <a:t> que Medicare solo </a:t>
            </a:r>
            <a:r>
              <a:rPr lang="en-US" altLang="en-US" dirty="0" err="1"/>
              <a:t>paga</a:t>
            </a:r>
            <a:r>
              <a:rPr lang="en-US" altLang="en-US" dirty="0"/>
              <a:t> el 80% y </a:t>
            </a:r>
            <a:r>
              <a:rPr lang="en-US" altLang="en-US" dirty="0" err="1"/>
              <a:t>tiene</a:t>
            </a:r>
            <a:r>
              <a:rPr lang="en-US" altLang="en-US" dirty="0"/>
              <a:t> </a:t>
            </a:r>
            <a:r>
              <a:rPr lang="en-US" altLang="en-US" dirty="0" err="1"/>
              <a:t>copagos</a:t>
            </a:r>
            <a:r>
              <a:rPr lang="en-US" altLang="en-US" dirty="0"/>
              <a:t> y </a:t>
            </a:r>
            <a:r>
              <a:rPr lang="en-US" altLang="en-US" dirty="0" err="1"/>
              <a:t>deducibles</a:t>
            </a:r>
            <a:r>
              <a:rPr lang="en-US" altLang="en-US" dirty="0"/>
              <a:t>. Si se </a:t>
            </a:r>
            <a:r>
              <a:rPr lang="en-US" altLang="en-US" dirty="0" err="1"/>
              <a:t>siente</a:t>
            </a:r>
            <a:r>
              <a:rPr lang="en-US" altLang="en-US" dirty="0"/>
              <a:t> </a:t>
            </a:r>
            <a:r>
              <a:rPr lang="en-US" altLang="en-US" dirty="0" err="1"/>
              <a:t>cómodo</a:t>
            </a:r>
            <a:r>
              <a:rPr lang="en-US" altLang="en-US" dirty="0"/>
              <a:t> con </a:t>
            </a:r>
            <a:r>
              <a:rPr lang="en-US" altLang="en-US" dirty="0" err="1"/>
              <a:t>él</a:t>
            </a:r>
            <a:r>
              <a:rPr lang="en-US" altLang="en-US" dirty="0"/>
              <a:t>, la </a:t>
            </a:r>
            <a:r>
              <a:rPr lang="en-US" altLang="en-US" dirty="0" err="1"/>
              <a:t>parte</a:t>
            </a:r>
            <a:r>
              <a:rPr lang="en-US" altLang="en-US" dirty="0"/>
              <a:t> A de Medicare es </a:t>
            </a:r>
            <a:r>
              <a:rPr lang="en-US" altLang="en-US" dirty="0" err="1"/>
              <a:t>hospitalaria</a:t>
            </a:r>
            <a:r>
              <a:rPr lang="en-US" altLang="en-US" dirty="0"/>
              <a:t>, la </a:t>
            </a:r>
            <a:r>
              <a:rPr lang="en-US" altLang="en-US" dirty="0" err="1"/>
              <a:t>parte</a:t>
            </a:r>
            <a:r>
              <a:rPr lang="en-US" altLang="en-US" dirty="0"/>
              <a:t> B es </a:t>
            </a:r>
            <a:r>
              <a:rPr lang="en-US" altLang="en-US" dirty="0" err="1"/>
              <a:t>ambulatoria</a:t>
            </a:r>
            <a:r>
              <a:rPr lang="en-US" altLang="en-US" dirty="0"/>
              <a:t> (</a:t>
            </a:r>
            <a:r>
              <a:rPr lang="en-US" altLang="en-US" dirty="0" err="1"/>
              <a:t>incluida</a:t>
            </a:r>
            <a:r>
              <a:rPr lang="en-US" altLang="en-US" dirty="0"/>
              <a:t> la </a:t>
            </a:r>
            <a:r>
              <a:rPr lang="en-US" altLang="en-US" dirty="0" err="1"/>
              <a:t>diálisis</a:t>
            </a:r>
            <a:r>
              <a:rPr lang="en-US" altLang="en-US" dirty="0"/>
              <a:t>... </a:t>
            </a:r>
            <a:r>
              <a:rPr lang="en-US" altLang="en-US" dirty="0" err="1"/>
              <a:t>todos</a:t>
            </a:r>
            <a:r>
              <a:rPr lang="en-US" altLang="en-US" dirty="0"/>
              <a:t> los </a:t>
            </a:r>
            <a:r>
              <a:rPr lang="en-US" altLang="en-US" dirty="0" err="1"/>
              <a:t>tipos</a:t>
            </a:r>
            <a:r>
              <a:rPr lang="en-US" altLang="en-US" dirty="0"/>
              <a:t>), la </a:t>
            </a:r>
            <a:r>
              <a:rPr lang="en-US" altLang="en-US" dirty="0" err="1"/>
              <a:t>parte</a:t>
            </a:r>
            <a:r>
              <a:rPr lang="en-US" altLang="en-US" dirty="0"/>
              <a:t> C son los planes Medicare Advantage (</a:t>
            </a:r>
            <a:r>
              <a:rPr lang="en-US" altLang="en-US" dirty="0" err="1"/>
              <a:t>usted</a:t>
            </a:r>
            <a:r>
              <a:rPr lang="en-US" altLang="en-US" dirty="0"/>
              <a:t> se </a:t>
            </a:r>
            <a:r>
              <a:rPr lang="en-US" altLang="en-US" dirty="0" err="1"/>
              <a:t>une</a:t>
            </a:r>
            <a:r>
              <a:rPr lang="en-US" altLang="en-US" dirty="0"/>
              <a:t> a una HMO o PPO) y la </a:t>
            </a:r>
            <a:r>
              <a:rPr lang="en-US" altLang="en-US" dirty="0" err="1"/>
              <a:t>parte</a:t>
            </a:r>
            <a:r>
              <a:rPr lang="en-US" altLang="en-US" dirty="0"/>
              <a:t> D es el </a:t>
            </a:r>
            <a:r>
              <a:rPr lang="en-US" altLang="en-US" dirty="0" err="1"/>
              <a:t>beneficio</a:t>
            </a:r>
            <a:r>
              <a:rPr lang="en-US" altLang="en-US" dirty="0"/>
              <a:t> del </a:t>
            </a:r>
            <a:r>
              <a:rPr lang="en-US" altLang="en-US" dirty="0" err="1"/>
              <a:t>medicamento</a:t>
            </a:r>
            <a:r>
              <a:rPr lang="en-US" altLang="en-US" dirty="0"/>
              <a:t>. </a:t>
            </a:r>
            <a:r>
              <a:rPr lang="en-US" altLang="en-US" dirty="0" err="1"/>
              <a:t>Recuerde</a:t>
            </a:r>
            <a:r>
              <a:rPr lang="en-US" altLang="en-US" dirty="0"/>
              <a:t> </a:t>
            </a:r>
            <a:r>
              <a:rPr lang="en-US" altLang="en-US" dirty="0" err="1"/>
              <a:t>siempre</a:t>
            </a:r>
            <a:r>
              <a:rPr lang="en-US" altLang="en-US" dirty="0"/>
              <a:t> a los </a:t>
            </a:r>
            <a:r>
              <a:rPr lang="en-US" altLang="en-US" dirty="0" err="1"/>
              <a:t>pacientes</a:t>
            </a:r>
            <a:r>
              <a:rPr lang="en-US" altLang="en-US" dirty="0"/>
              <a:t> que </a:t>
            </a:r>
            <a:r>
              <a:rPr lang="en-US" altLang="en-US" dirty="0" err="1"/>
              <a:t>todos</a:t>
            </a:r>
            <a:r>
              <a:rPr lang="en-US" altLang="en-US" dirty="0"/>
              <a:t> los </a:t>
            </a:r>
            <a:r>
              <a:rPr lang="en-US" altLang="en-US" dirty="0" err="1"/>
              <a:t>seguros</a:t>
            </a:r>
            <a:r>
              <a:rPr lang="en-US" altLang="en-US" dirty="0"/>
              <a:t> </a:t>
            </a:r>
            <a:r>
              <a:rPr lang="en-US" altLang="en-US" dirty="0" err="1"/>
              <a:t>cubren</a:t>
            </a:r>
            <a:r>
              <a:rPr lang="en-US" altLang="en-US" dirty="0"/>
              <a:t> </a:t>
            </a:r>
            <a:r>
              <a:rPr lang="en-US" altLang="en-US" dirty="0" err="1"/>
              <a:t>todos</a:t>
            </a:r>
            <a:r>
              <a:rPr lang="en-US" altLang="en-US" dirty="0"/>
              <a:t> los </a:t>
            </a:r>
            <a:r>
              <a:rPr lang="en-US" altLang="en-US" dirty="0" err="1"/>
              <a:t>tratamientos</a:t>
            </a:r>
            <a:r>
              <a:rPr lang="en-US" altLang="en-US" dirty="0"/>
              <a:t>, </a:t>
            </a:r>
            <a:r>
              <a:rPr lang="en-US" altLang="en-US" dirty="0" err="1"/>
              <a:t>incluida</a:t>
            </a:r>
            <a:r>
              <a:rPr lang="en-US" altLang="en-US" dirty="0"/>
              <a:t> </a:t>
            </a:r>
            <a:r>
              <a:rPr lang="en-US" altLang="en-US" dirty="0" err="1"/>
              <a:t>todos</a:t>
            </a:r>
            <a:r>
              <a:rPr lang="en-US" altLang="en-US" dirty="0"/>
              <a:t> los </a:t>
            </a:r>
            <a:r>
              <a:rPr lang="en-US" altLang="en-US" dirty="0" err="1"/>
              <a:t>tratamientos</a:t>
            </a:r>
            <a:r>
              <a:rPr lang="en-US" altLang="en-US" dirty="0"/>
              <a:t>, </a:t>
            </a:r>
            <a:r>
              <a:rPr lang="en-US" altLang="en-US" dirty="0" err="1"/>
              <a:t>incluida</a:t>
            </a:r>
            <a:r>
              <a:rPr lang="en-US" altLang="en-US" dirty="0"/>
              <a:t> la </a:t>
            </a:r>
            <a:r>
              <a:rPr lang="en-US" altLang="en-US" dirty="0" err="1"/>
              <a:t>gestión</a:t>
            </a:r>
            <a:r>
              <a:rPr lang="en-US" altLang="en-US" dirty="0"/>
              <a:t> </a:t>
            </a:r>
            <a:r>
              <a:rPr lang="en-US" altLang="en-US" dirty="0" err="1"/>
              <a:t>médica</a:t>
            </a:r>
            <a:r>
              <a:rPr lang="en-US" altLang="en-US" dirty="0"/>
              <a:t>. </a:t>
            </a:r>
          </a:p>
          <a:p>
            <a:pPr marL="216233" indent="-216233" defTabSz="1021099">
              <a:lnSpc>
                <a:spcPct val="80000"/>
              </a:lnSpc>
            </a:pPr>
            <a:r>
              <a:rPr lang="en-US" altLang="en-US" dirty="0"/>
              <a:t> </a:t>
            </a:r>
          </a:p>
          <a:p>
            <a:pPr marL="216233" indent="-216233" defTabSz="1021099">
              <a:lnSpc>
                <a:spcPct val="80000"/>
              </a:lnSpc>
            </a:pPr>
            <a:endParaRPr lang="en-US" altLang="en-US" dirty="0"/>
          </a:p>
          <a:p>
            <a:pPr marL="216233" indent="-216233" defTabSz="1021099">
              <a:lnSpc>
                <a:spcPct val="80000"/>
              </a:lnSpc>
            </a:pPr>
            <a:endParaRPr lang="en-US" altLang="en-US" dirty="0"/>
          </a:p>
          <a:p>
            <a:pPr marL="216233" indent="-216233" defTabSz="1021099">
              <a:lnSpc>
                <a:spcPct val="80000"/>
              </a:lnSpc>
            </a:pPr>
            <a:r>
              <a:rPr lang="en-US" altLang="en-US" dirty="0"/>
              <a:t>Often you will be asked ‘when will I need to start dialysis’ which is really hard to predict for anyone but the UACR ratio is the most predictive factor:</a:t>
            </a:r>
          </a:p>
          <a:p>
            <a:pPr marL="216233" indent="-216233" defTabSz="1021099">
              <a:lnSpc>
                <a:spcPct val="80000"/>
              </a:lnSpc>
            </a:pPr>
            <a:r>
              <a:rPr lang="en-US" altLang="en-US" i="1" dirty="0"/>
              <a:t>JAMA</a:t>
            </a:r>
            <a:r>
              <a:rPr lang="en-US" altLang="en-US" dirty="0"/>
              <a:t>. 2011 Apr 20;305(15):1553-9.  A predictive model for progression of chronic kidney disease to kidney failure. </a:t>
            </a:r>
            <a:r>
              <a:rPr lang="en-US" altLang="en-US" dirty="0" err="1"/>
              <a:t>Tangri</a:t>
            </a:r>
            <a:r>
              <a:rPr lang="en-US" altLang="en-US" dirty="0"/>
              <a:t> N, Stevens LA, Griffith J, </a:t>
            </a:r>
            <a:r>
              <a:rPr lang="en-US" altLang="en-US" dirty="0" err="1"/>
              <a:t>Tighiouart</a:t>
            </a:r>
            <a:r>
              <a:rPr lang="en-US" altLang="en-US" dirty="0"/>
              <a:t> H, </a:t>
            </a:r>
            <a:r>
              <a:rPr lang="en-US" altLang="en-US" dirty="0" err="1"/>
              <a:t>Djurdjev</a:t>
            </a:r>
            <a:r>
              <a:rPr lang="en-US" altLang="en-US" dirty="0"/>
              <a:t> O, </a:t>
            </a:r>
            <a:r>
              <a:rPr lang="en-US" altLang="en-US" dirty="0" err="1"/>
              <a:t>Naimark</a:t>
            </a:r>
            <a:r>
              <a:rPr lang="en-US" altLang="en-US" dirty="0"/>
              <a:t> D, Levin A, </a:t>
            </a:r>
            <a:r>
              <a:rPr lang="en-US" altLang="en-US" dirty="0" err="1"/>
              <a:t>Levey</a:t>
            </a:r>
            <a:r>
              <a:rPr lang="en-US" altLang="en-US" dirty="0"/>
              <a:t> AS.</a:t>
            </a:r>
          </a:p>
          <a:p>
            <a:pPr marL="216233" indent="-216233" defTabSz="1021099">
              <a:lnSpc>
                <a:spcPct val="80000"/>
              </a:lnSpc>
            </a:pPr>
            <a:endParaRPr lang="en-US" altLang="en-US" dirty="0"/>
          </a:p>
          <a:p>
            <a:pPr marL="228600" indent="-228600" defTabSz="1079500">
              <a:lnSpc>
                <a:spcPct val="80000"/>
              </a:lnSpc>
            </a:pPr>
            <a:endParaRPr lang="en-US" altLang="en-US" dirty="0"/>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B679B7EA-A2C8-4800-9473-468D22FCB9EA}" type="slidenum">
              <a:rPr lang="en-US" altLang="en-US" smtClean="0"/>
              <a:pPr/>
              <a:t>25</a:t>
            </a:fld>
            <a:endParaRPr lang="en-US" altLang="en-US"/>
          </a:p>
        </p:txBody>
      </p:sp>
      <p:sp>
        <p:nvSpPr>
          <p:cNvPr id="53251" name="Rectangle 2"/>
          <p:cNvSpPr>
            <a:spLocks noGrp="1" noRot="1" noChangeAspect="1" noChangeArrowheads="1" noTextEdit="1"/>
          </p:cNvSpPr>
          <p:nvPr>
            <p:ph type="sldImg"/>
          </p:nvPr>
        </p:nvSpPr>
        <p:spPr>
          <a:xfrm>
            <a:off x="1111250" y="739775"/>
            <a:ext cx="4637088" cy="3479800"/>
          </a:xfrm>
          <a:ln/>
        </p:spPr>
      </p:sp>
      <p:sp>
        <p:nvSpPr>
          <p:cNvPr id="53252" name="Rectangle 3"/>
          <p:cNvSpPr>
            <a:spLocks noGrp="1" noChangeArrowheads="1"/>
          </p:cNvSpPr>
          <p:nvPr>
            <p:ph type="body" idx="1"/>
          </p:nvPr>
        </p:nvSpPr>
        <p:spPr>
          <a:xfrm>
            <a:off x="918271" y="4405338"/>
            <a:ext cx="5022949" cy="4151716"/>
          </a:xfrm>
          <a:noFill/>
        </p:spPr>
        <p:txBody>
          <a:bodyPr lIns="97798" tIns="48901" rIns="97798" bIns="48901"/>
          <a:lstStyle/>
          <a:p>
            <a:pPr marL="252272" indent="-252272" defTabSz="1021099"/>
            <a:r>
              <a:rPr lang="en-US" altLang="en-US" dirty="0"/>
              <a:t>Note there are a lot of web charlatans out there.</a:t>
            </a:r>
          </a:p>
          <a:p>
            <a:pPr marL="252272" indent="-252272" defTabSz="1021099"/>
            <a:r>
              <a:rPr lang="en-US" altLang="en-US" dirty="0"/>
              <a:t>Encourage further reading on the websites that are reliable: </a:t>
            </a:r>
          </a:p>
          <a:p>
            <a:pPr marL="252272" indent="-252272" defTabSz="1021099"/>
            <a:endParaRPr lang="en-US" altLang="en-US" dirty="0"/>
          </a:p>
          <a:p>
            <a:pPr marL="252272" indent="-252272" defTabSz="1021099"/>
            <a:r>
              <a:rPr lang="en-US" altLang="en-US" dirty="0" err="1"/>
              <a:t>Tenga</a:t>
            </a:r>
            <a:r>
              <a:rPr lang="en-US" altLang="en-US" dirty="0"/>
              <a:t> </a:t>
            </a:r>
            <a:r>
              <a:rPr lang="en-US" altLang="en-US" dirty="0" err="1"/>
              <a:t>en</a:t>
            </a:r>
            <a:r>
              <a:rPr lang="en-US" altLang="en-US" dirty="0"/>
              <a:t> </a:t>
            </a:r>
            <a:r>
              <a:rPr lang="en-US" altLang="en-US" dirty="0" err="1"/>
              <a:t>cuenta</a:t>
            </a:r>
            <a:r>
              <a:rPr lang="en-US" altLang="en-US" dirty="0"/>
              <a:t> que hay </a:t>
            </a:r>
            <a:r>
              <a:rPr lang="en-US" altLang="en-US" dirty="0" err="1"/>
              <a:t>muchos</a:t>
            </a:r>
            <a:r>
              <a:rPr lang="en-US" altLang="en-US" dirty="0"/>
              <a:t> </a:t>
            </a:r>
            <a:r>
              <a:rPr lang="en-US" altLang="en-US" dirty="0" err="1"/>
              <a:t>charlatanes</a:t>
            </a:r>
            <a:r>
              <a:rPr lang="en-US" altLang="en-US" dirty="0"/>
              <a:t> web por </a:t>
            </a:r>
            <a:r>
              <a:rPr lang="en-US" altLang="en-US" dirty="0" err="1"/>
              <a:t>ahí</a:t>
            </a:r>
            <a:r>
              <a:rPr lang="en-US" altLang="en-US" dirty="0"/>
              <a:t>.</a:t>
            </a:r>
          </a:p>
          <a:p>
            <a:pPr marL="252272" indent="-252272" defTabSz="1021099"/>
            <a:r>
              <a:rPr lang="en-US" altLang="en-US" dirty="0" err="1"/>
              <a:t>Fomente</a:t>
            </a:r>
            <a:r>
              <a:rPr lang="en-US" altLang="en-US" dirty="0"/>
              <a:t> la </a:t>
            </a:r>
            <a:r>
              <a:rPr lang="en-US" altLang="en-US" dirty="0" err="1"/>
              <a:t>lectura</a:t>
            </a:r>
            <a:r>
              <a:rPr lang="en-US" altLang="en-US" dirty="0"/>
              <a:t> </a:t>
            </a:r>
            <a:r>
              <a:rPr lang="en-US" altLang="en-US" dirty="0" err="1"/>
              <a:t>adicional</a:t>
            </a:r>
            <a:r>
              <a:rPr lang="en-US" altLang="en-US" dirty="0"/>
              <a:t> </a:t>
            </a:r>
            <a:r>
              <a:rPr lang="en-US" altLang="en-US" dirty="0" err="1"/>
              <a:t>en</a:t>
            </a:r>
            <a:r>
              <a:rPr lang="en-US" altLang="en-US" dirty="0"/>
              <a:t> los sitios web que son </a:t>
            </a:r>
            <a:r>
              <a:rPr lang="en-US" altLang="en-US" dirty="0" err="1"/>
              <a:t>confiables</a:t>
            </a:r>
            <a:r>
              <a:rPr lang="en-US" altLang="en-US" dirty="0"/>
              <a:t>: </a:t>
            </a:r>
          </a:p>
          <a:p>
            <a:pPr marL="252272" indent="-252272" defTabSz="1021099"/>
            <a:endParaRPr lang="en-US" altLang="en-US" dirty="0"/>
          </a:p>
          <a:p>
            <a:pPr marL="252272" indent="-252272" defTabSz="1021099">
              <a:buFont typeface="Arial" panose="020B0604020202020204" pitchFamily="34" charset="0"/>
              <a:buChar char="•"/>
            </a:pPr>
            <a:r>
              <a:rPr lang="en-US" altLang="en-US" dirty="0"/>
              <a:t>NKF (kidney.org) </a:t>
            </a:r>
          </a:p>
          <a:p>
            <a:pPr marL="252272" indent="-252272" defTabSz="1021099">
              <a:buFont typeface="Arial" panose="020B0604020202020204" pitchFamily="34" charset="0"/>
              <a:buChar char="•"/>
            </a:pPr>
            <a:r>
              <a:rPr lang="en-US" altLang="en-US" dirty="0"/>
              <a:t>NKDEP (NKDEP.gov),</a:t>
            </a:r>
          </a:p>
          <a:p>
            <a:pPr marL="252272" indent="-252272" defTabSz="1021099">
              <a:buFont typeface="Arial" panose="020B0604020202020204" pitchFamily="34" charset="0"/>
              <a:buChar char="•"/>
            </a:pPr>
            <a:r>
              <a:rPr lang="en-US" altLang="en-US" dirty="0"/>
              <a:t>KDIGO (KDIGO.org)</a:t>
            </a:r>
          </a:p>
          <a:p>
            <a:pPr marL="252272" indent="-252272" defTabSz="1021099">
              <a:buFont typeface="Arial" panose="020B0604020202020204" pitchFamily="34" charset="0"/>
              <a:buChar char="•"/>
            </a:pPr>
            <a:r>
              <a:rPr lang="en-US" altLang="en-US" dirty="0"/>
              <a:t>Renal Support Network (RSN.hope.org) </a:t>
            </a:r>
          </a:p>
          <a:p>
            <a:pPr marL="252272" indent="-252272" defTabSz="1021099">
              <a:buFont typeface="Arial" panose="020B0604020202020204" pitchFamily="34" charset="0"/>
              <a:buChar cha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4039C349-0423-4B49-9B87-84FB63E74545}" type="slidenum">
              <a:rPr lang="en-US" altLang="en-US" smtClean="0"/>
              <a:pPr/>
              <a:t>3</a:t>
            </a:fld>
            <a:endParaRPr lang="en-US" altLang="en-US"/>
          </a:p>
        </p:txBody>
      </p:sp>
      <p:sp>
        <p:nvSpPr>
          <p:cNvPr id="30723" name="Rectangle 2"/>
          <p:cNvSpPr>
            <a:spLocks noGrp="1" noRot="1" noChangeAspect="1" noChangeArrowheads="1" noTextEdit="1"/>
          </p:cNvSpPr>
          <p:nvPr>
            <p:ph type="sldImg"/>
          </p:nvPr>
        </p:nvSpPr>
        <p:spPr>
          <a:xfrm>
            <a:off x="1111250" y="739775"/>
            <a:ext cx="4637088" cy="3479800"/>
          </a:xfrm>
          <a:ln/>
        </p:spPr>
      </p:sp>
      <p:sp>
        <p:nvSpPr>
          <p:cNvPr id="30724" name="Rectangle 3"/>
          <p:cNvSpPr>
            <a:spLocks noGrp="1" noChangeArrowheads="1"/>
          </p:cNvSpPr>
          <p:nvPr>
            <p:ph type="body" idx="1"/>
          </p:nvPr>
        </p:nvSpPr>
        <p:spPr>
          <a:xfrm>
            <a:off x="918271" y="4405338"/>
            <a:ext cx="5022949" cy="4151716"/>
          </a:xfrm>
          <a:noFill/>
        </p:spPr>
        <p:txBody>
          <a:bodyPr/>
          <a:lstStyle/>
          <a:p>
            <a:pPr defTabSz="1021099"/>
            <a:r>
              <a:rPr lang="en-US" altLang="en-US" sz="1000" dirty="0">
                <a:latin typeface="Arial" panose="020B0604020202020204" pitchFamily="34" charset="0"/>
                <a:cs typeface="Arial" panose="020B0604020202020204" pitchFamily="34" charset="0"/>
              </a:rPr>
              <a:t>In presentation mode, there are two diagrams – one basic, one more detailed. Click to have the more detailed photo animate in.</a:t>
            </a:r>
          </a:p>
          <a:p>
            <a:r>
              <a:rPr lang="en-US" sz="1000" b="1" kern="1200" dirty="0">
                <a:solidFill>
                  <a:schemeClr val="tx1"/>
                </a:solidFill>
                <a:effectLst/>
                <a:latin typeface="Arial" panose="020B0604020202020204" pitchFamily="34" charset="0"/>
                <a:ea typeface="+mn-ea"/>
                <a:cs typeface="Arial" panose="020B0604020202020204" pitchFamily="34" charset="0"/>
              </a:rPr>
              <a:t>¿</a:t>
            </a:r>
            <a:r>
              <a:rPr lang="en-US" sz="1000" b="1" kern="1200" dirty="0" err="1">
                <a:solidFill>
                  <a:schemeClr val="tx1"/>
                </a:solidFill>
                <a:effectLst/>
                <a:latin typeface="Arial" panose="020B0604020202020204" pitchFamily="34" charset="0"/>
                <a:ea typeface="+mn-ea"/>
                <a:cs typeface="Arial" panose="020B0604020202020204" pitchFamily="34" charset="0"/>
              </a:rPr>
              <a:t>Cómo</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b="1" kern="1200" dirty="0" err="1">
                <a:solidFill>
                  <a:schemeClr val="tx1"/>
                </a:solidFill>
                <a:effectLst/>
                <a:latin typeface="Arial" panose="020B0604020202020204" pitchFamily="34" charset="0"/>
                <a:ea typeface="+mn-ea"/>
                <a:cs typeface="Arial" panose="020B0604020202020204" pitchFamily="34" charset="0"/>
              </a:rPr>
              <a:t>funcionan</a:t>
            </a:r>
            <a:r>
              <a:rPr lang="en-US" sz="1000" b="1" kern="1200" dirty="0">
                <a:solidFill>
                  <a:schemeClr val="tx1"/>
                </a:solidFill>
                <a:effectLst/>
                <a:latin typeface="Arial" panose="020B0604020202020204" pitchFamily="34" charset="0"/>
                <a:ea typeface="+mn-ea"/>
                <a:cs typeface="Arial" panose="020B0604020202020204" pitchFamily="34" charset="0"/>
              </a:rPr>
              <a:t> los </a:t>
            </a:r>
            <a:r>
              <a:rPr lang="en-US" sz="1000" b="1" kern="1200" dirty="0" err="1">
                <a:solidFill>
                  <a:schemeClr val="tx1"/>
                </a:solidFill>
                <a:effectLst/>
                <a:latin typeface="Arial" panose="020B0604020202020204" pitchFamily="34" charset="0"/>
                <a:ea typeface="+mn-ea"/>
                <a:cs typeface="Arial" panose="020B0604020202020204" pitchFamily="34" charset="0"/>
              </a:rPr>
              <a:t>riñones</a:t>
            </a:r>
            <a:r>
              <a:rPr lang="en-US" sz="1000" b="1" kern="1200" dirty="0">
                <a:solidFill>
                  <a:schemeClr val="tx1"/>
                </a:solidFill>
                <a:effectLst/>
                <a:latin typeface="Arial" panose="020B0604020202020204" pitchFamily="34" charset="0"/>
                <a:ea typeface="+mn-ea"/>
                <a:cs typeface="Arial" panose="020B0604020202020204" pitchFamily="34" charset="0"/>
              </a:rPr>
              <a:t>? </a:t>
            </a:r>
          </a:p>
          <a:p>
            <a:r>
              <a:rPr lang="en-US" sz="1200" b="0" kern="1200" dirty="0">
                <a:solidFill>
                  <a:schemeClr val="tx1"/>
                </a:solidFill>
                <a:effectLst/>
                <a:latin typeface="Arial" panose="020B0604020202020204" pitchFamily="34" charset="0"/>
                <a:ea typeface="+mn-ea"/>
                <a:cs typeface="Arial" panose="020B0604020202020204" pitchFamily="34" charset="0"/>
              </a:rPr>
              <a:t>How they work. </a:t>
            </a:r>
            <a:r>
              <a:rPr lang="en-US" sz="1200" kern="1200" dirty="0" err="1">
                <a:solidFill>
                  <a:schemeClr val="tx1"/>
                </a:solidFill>
                <a:effectLst/>
                <a:latin typeface="Arial" panose="020B0604020202020204" pitchFamily="34" charset="0"/>
                <a:ea typeface="+mn-ea"/>
                <a:cs typeface="Arial" panose="020B0604020202020204" pitchFamily="34" charset="0"/>
              </a:rPr>
              <a:t>Cómo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funcionan</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La </a:t>
            </a:r>
            <a:r>
              <a:rPr lang="en-US" sz="1200" kern="1200" dirty="0" err="1">
                <a:solidFill>
                  <a:schemeClr val="tx1"/>
                </a:solidFill>
                <a:effectLst/>
                <a:latin typeface="Arial" panose="020B0604020202020204" pitchFamily="34" charset="0"/>
                <a:ea typeface="+mn-ea"/>
                <a:cs typeface="Arial" panose="020B0604020202020204" pitchFamily="34" charset="0"/>
              </a:rPr>
              <a:t>sangre</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ingresa</a:t>
            </a:r>
            <a:r>
              <a:rPr lang="en-US" sz="1200" kern="1200" dirty="0">
                <a:solidFill>
                  <a:schemeClr val="tx1"/>
                </a:solidFill>
                <a:effectLst/>
                <a:latin typeface="Arial" panose="020B0604020202020204" pitchFamily="34" charset="0"/>
                <a:ea typeface="+mn-ea"/>
                <a:cs typeface="Arial" panose="020B0604020202020204" pitchFamily="34" charset="0"/>
              </a:rPr>
              <a:t> a los </a:t>
            </a:r>
            <a:r>
              <a:rPr lang="en-US" sz="1200" kern="1200" dirty="0" err="1">
                <a:solidFill>
                  <a:schemeClr val="tx1"/>
                </a:solidFill>
                <a:effectLst/>
                <a:latin typeface="Arial" panose="020B0604020202020204" pitchFamily="34" charset="0"/>
                <a:ea typeface="+mn-ea"/>
                <a:cs typeface="Arial" panose="020B0604020202020204" pitchFamily="34" charset="0"/>
              </a:rPr>
              <a:t>riñones</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una arteria del </a:t>
            </a:r>
            <a:r>
              <a:rPr lang="en-US" sz="1200" kern="1200" dirty="0" err="1">
                <a:solidFill>
                  <a:schemeClr val="tx1"/>
                </a:solidFill>
                <a:effectLst/>
                <a:latin typeface="Arial" panose="020B0604020202020204" pitchFamily="34" charset="0"/>
                <a:ea typeface="+mn-ea"/>
                <a:cs typeface="Arial" panose="020B0604020202020204" pitchFamily="34" charset="0"/>
              </a:rPr>
              <a:t>corazón</a:t>
            </a:r>
            <a:r>
              <a:rPr lang="en-US" sz="1200" kern="1200" dirty="0">
                <a:solidFill>
                  <a:schemeClr val="tx1"/>
                </a:solidFill>
                <a:effectLst/>
                <a:latin typeface="Arial" panose="020B0604020202020204" pitchFamily="34" charset="0"/>
                <a:ea typeface="+mn-ea"/>
                <a:cs typeface="Arial" panose="020B0604020202020204" pitchFamily="34" charset="0"/>
              </a:rPr>
              <a:t>.</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 La </a:t>
            </a:r>
            <a:r>
              <a:rPr lang="en-US" sz="1200" kern="1200" dirty="0" err="1">
                <a:solidFill>
                  <a:schemeClr val="tx1"/>
                </a:solidFill>
                <a:effectLst/>
                <a:latin typeface="Arial" panose="020B0604020202020204" pitchFamily="34" charset="0"/>
                <a:ea typeface="+mn-ea"/>
                <a:cs typeface="Arial" panose="020B0604020202020204" pitchFamily="34" charset="0"/>
              </a:rPr>
              <a:t>sangre</a:t>
            </a:r>
            <a:r>
              <a:rPr lang="en-US" sz="1200" kern="1200" dirty="0">
                <a:solidFill>
                  <a:schemeClr val="tx1"/>
                </a:solidFill>
                <a:effectLst/>
                <a:latin typeface="Arial" panose="020B0604020202020204" pitchFamily="34" charset="0"/>
                <a:ea typeface="+mn-ea"/>
                <a:cs typeface="Arial" panose="020B0604020202020204" pitchFamily="34" charset="0"/>
              </a:rPr>
              <a:t> se </a:t>
            </a:r>
            <a:r>
              <a:rPr lang="en-US" sz="1200" kern="1200" dirty="0" err="1">
                <a:solidFill>
                  <a:schemeClr val="tx1"/>
                </a:solidFill>
                <a:effectLst/>
                <a:latin typeface="Arial" panose="020B0604020202020204" pitchFamily="34" charset="0"/>
                <a:ea typeface="+mn-ea"/>
                <a:cs typeface="Arial" panose="020B0604020202020204" pitchFamily="34" charset="0"/>
              </a:rPr>
              <a:t>limpia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pasando</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a:t>
            </a:r>
            <a:r>
              <a:rPr lang="en-US" sz="1200" kern="1200" dirty="0" err="1">
                <a:solidFill>
                  <a:schemeClr val="tx1"/>
                </a:solidFill>
                <a:effectLst/>
                <a:latin typeface="Arial" panose="020B0604020202020204" pitchFamily="34" charset="0"/>
                <a:ea typeface="+mn-ea"/>
                <a:cs typeface="Arial" panose="020B0604020202020204" pitchFamily="34" charset="0"/>
              </a:rPr>
              <a:t>aproximadamente</a:t>
            </a:r>
            <a:r>
              <a:rPr lang="en-US" sz="1200" kern="1200" dirty="0">
                <a:solidFill>
                  <a:schemeClr val="tx1"/>
                </a:solidFill>
                <a:effectLst/>
                <a:latin typeface="Arial" panose="020B0604020202020204" pitchFamily="34" charset="0"/>
                <a:ea typeface="+mn-ea"/>
                <a:cs typeface="Arial" panose="020B0604020202020204" pitchFamily="34" charset="0"/>
              </a:rPr>
              <a:t> un </a:t>
            </a:r>
            <a:r>
              <a:rPr lang="en-US" sz="1200" kern="1200" dirty="0" err="1">
                <a:solidFill>
                  <a:schemeClr val="tx1"/>
                </a:solidFill>
                <a:effectLst/>
                <a:latin typeface="Arial" panose="020B0604020202020204" pitchFamily="34" charset="0"/>
                <a:ea typeface="+mn-ea"/>
                <a:cs typeface="Arial" panose="020B0604020202020204" pitchFamily="34" charset="0"/>
              </a:rPr>
              <a:t>millón</a:t>
            </a:r>
            <a:r>
              <a:rPr lang="en-US" sz="1200" kern="1200" dirty="0">
                <a:solidFill>
                  <a:schemeClr val="tx1"/>
                </a:solidFill>
                <a:effectLst/>
                <a:latin typeface="Arial" panose="020B0604020202020204" pitchFamily="34" charset="0"/>
                <a:ea typeface="+mn-ea"/>
                <a:cs typeface="Arial" panose="020B0604020202020204" pitchFamily="34" charset="0"/>
              </a:rPr>
              <a:t> de </a:t>
            </a:r>
            <a:r>
              <a:rPr lang="en-US" sz="1200" kern="1200" dirty="0" err="1">
                <a:solidFill>
                  <a:schemeClr val="tx1"/>
                </a:solidFill>
                <a:effectLst/>
                <a:latin typeface="Arial" panose="020B0604020202020204" pitchFamily="34" charset="0"/>
                <a:ea typeface="+mn-ea"/>
                <a:cs typeface="Arial" panose="020B0604020202020204" pitchFamily="34" charset="0"/>
              </a:rPr>
              <a:t>pequeños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filtros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sanguíneos</a:t>
            </a:r>
            <a:r>
              <a:rPr lang="en-US" sz="1200" kern="1200" dirty="0">
                <a:solidFill>
                  <a:schemeClr val="tx1"/>
                </a:solidFill>
                <a:effectLst/>
                <a:latin typeface="Arial" panose="020B0604020202020204" pitchFamily="34" charset="0"/>
                <a:ea typeface="+mn-ea"/>
                <a:cs typeface="Arial" panose="020B0604020202020204" pitchFamily="34" charset="0"/>
              </a:rPr>
              <a:t>.</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 El material de </a:t>
            </a:r>
            <a:r>
              <a:rPr lang="en-US" sz="1200" kern="1200" dirty="0" err="1">
                <a:solidFill>
                  <a:schemeClr val="tx1"/>
                </a:solidFill>
                <a:effectLst/>
                <a:latin typeface="Arial" panose="020B0604020202020204" pitchFamily="34" charset="0"/>
                <a:ea typeface="+mn-ea"/>
                <a:cs typeface="Arial" panose="020B0604020202020204" pitchFamily="34" charset="0"/>
              </a:rPr>
              <a:t>desecho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pasa</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del </a:t>
            </a:r>
            <a:r>
              <a:rPr lang="en-US" sz="1200" kern="1200" dirty="0" err="1">
                <a:solidFill>
                  <a:schemeClr val="tx1"/>
                </a:solidFill>
                <a:effectLst/>
                <a:latin typeface="Arial" panose="020B0604020202020204" pitchFamily="34" charset="0"/>
                <a:ea typeface="+mn-ea"/>
                <a:cs typeface="Arial" panose="020B0604020202020204" pitchFamily="34" charset="0"/>
              </a:rPr>
              <a:t>uréter</a:t>
            </a:r>
            <a:r>
              <a:rPr lang="en-US" sz="1200" kern="1200" dirty="0">
                <a:solidFill>
                  <a:schemeClr val="tx1"/>
                </a:solidFill>
                <a:effectLst/>
                <a:latin typeface="Arial" panose="020B0604020202020204" pitchFamily="34" charset="0"/>
                <a:ea typeface="+mn-ea"/>
                <a:cs typeface="Arial" panose="020B0604020202020204" pitchFamily="34" charset="0"/>
              </a:rPr>
              <a:t> y se </a:t>
            </a:r>
            <a:r>
              <a:rPr lang="en-US" sz="1200" kern="1200" dirty="0" err="1">
                <a:solidFill>
                  <a:schemeClr val="tx1"/>
                </a:solidFill>
                <a:effectLst/>
                <a:latin typeface="Arial" panose="020B0604020202020204" pitchFamily="34" charset="0"/>
                <a:ea typeface="+mn-ea"/>
                <a:cs typeface="Arial" panose="020B0604020202020204" pitchFamily="34" charset="0"/>
              </a:rPr>
              <a:t>almacena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en</a:t>
            </a:r>
            <a:r>
              <a:rPr lang="en-US" sz="1200" kern="1200" dirty="0">
                <a:solidFill>
                  <a:schemeClr val="tx1"/>
                </a:solidFill>
                <a:effectLst/>
                <a:latin typeface="Arial" panose="020B0604020202020204" pitchFamily="34" charset="0"/>
                <a:ea typeface="+mn-ea"/>
                <a:cs typeface="Arial" panose="020B0604020202020204" pitchFamily="34" charset="0"/>
              </a:rPr>
              <a:t> la </a:t>
            </a:r>
            <a:r>
              <a:rPr lang="en-US" sz="1200" kern="1200" dirty="0" err="1">
                <a:solidFill>
                  <a:schemeClr val="tx1"/>
                </a:solidFill>
                <a:effectLst/>
                <a:latin typeface="Arial" panose="020B0604020202020204" pitchFamily="34" charset="0"/>
                <a:ea typeface="+mn-ea"/>
                <a:cs typeface="Arial" panose="020B0604020202020204" pitchFamily="34" charset="0"/>
              </a:rPr>
              <a:t>vejiga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como</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orina</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La </a:t>
            </a:r>
            <a:r>
              <a:rPr lang="en-US" sz="1200" kern="1200" dirty="0" err="1">
                <a:solidFill>
                  <a:schemeClr val="tx1"/>
                </a:solidFill>
                <a:effectLst/>
                <a:latin typeface="Arial" panose="020B0604020202020204" pitchFamily="34" charset="0"/>
                <a:ea typeface="+mn-ea"/>
                <a:cs typeface="Arial" panose="020B0604020202020204" pitchFamily="34" charset="0"/>
              </a:rPr>
              <a:t>sangre</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recién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limpiada</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regresa</a:t>
            </a:r>
            <a:r>
              <a:rPr lang="en-US" sz="1200" kern="1200" dirty="0">
                <a:solidFill>
                  <a:schemeClr val="tx1"/>
                </a:solidFill>
                <a:effectLst/>
                <a:latin typeface="Arial" panose="020B0604020202020204" pitchFamily="34" charset="0"/>
                <a:ea typeface="+mn-ea"/>
                <a:cs typeface="Arial" panose="020B0604020202020204" pitchFamily="34" charset="0"/>
              </a:rPr>
              <a:t> al </a:t>
            </a:r>
            <a:r>
              <a:rPr lang="en-US" sz="1200" kern="1200" dirty="0" err="1">
                <a:solidFill>
                  <a:schemeClr val="tx1"/>
                </a:solidFill>
                <a:effectLst/>
                <a:latin typeface="Arial" panose="020B0604020202020204" pitchFamily="34" charset="0"/>
                <a:ea typeface="+mn-ea"/>
                <a:cs typeface="Arial" panose="020B0604020202020204" pitchFamily="34" charset="0"/>
              </a:rPr>
              <a:t>torrente</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err="1">
                <a:solidFill>
                  <a:schemeClr val="tx1"/>
                </a:solidFill>
                <a:effectLst/>
                <a:latin typeface="Arial" panose="020B0604020202020204" pitchFamily="34" charset="0"/>
                <a:ea typeface="+mn-ea"/>
                <a:cs typeface="Arial" panose="020B0604020202020204" pitchFamily="34" charset="0"/>
              </a:rPr>
              <a:t>sanguíneo</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las </a:t>
            </a:r>
            <a:r>
              <a:rPr lang="en-US" sz="1200" kern="1200" dirty="0" err="1">
                <a:solidFill>
                  <a:schemeClr val="tx1"/>
                </a:solidFill>
                <a:effectLst/>
                <a:latin typeface="Arial" panose="020B0604020202020204" pitchFamily="34" charset="0"/>
                <a:ea typeface="+mn-ea"/>
                <a:cs typeface="Arial" panose="020B0604020202020204" pitchFamily="34" charset="0"/>
              </a:rPr>
              <a:t>venas</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228600" indent="-228600">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Una </a:t>
            </a:r>
            <a:r>
              <a:rPr lang="en-US" sz="1200" kern="1200" dirty="0" err="1">
                <a:solidFill>
                  <a:schemeClr val="tx1"/>
                </a:solidFill>
                <a:effectLst/>
                <a:latin typeface="Arial" panose="020B0604020202020204" pitchFamily="34" charset="0"/>
                <a:ea typeface="+mn-ea"/>
                <a:cs typeface="Arial" panose="020B0604020202020204" pitchFamily="34" charset="0"/>
              </a:rPr>
              <a:t>vez</a:t>
            </a:r>
            <a:r>
              <a:rPr lang="en-US" sz="1200" kern="1200" dirty="0">
                <a:solidFill>
                  <a:schemeClr val="tx1"/>
                </a:solidFill>
                <a:effectLst/>
                <a:latin typeface="Arial" panose="020B0604020202020204" pitchFamily="34" charset="0"/>
                <a:ea typeface="+mn-ea"/>
                <a:cs typeface="Arial" panose="020B0604020202020204" pitchFamily="34" charset="0"/>
              </a:rPr>
              <a:t> que la </a:t>
            </a:r>
            <a:r>
              <a:rPr lang="en-US" sz="1200" kern="1200" dirty="0" err="1">
                <a:solidFill>
                  <a:schemeClr val="tx1"/>
                </a:solidFill>
                <a:effectLst/>
                <a:latin typeface="Arial" panose="020B0604020202020204" pitchFamily="34" charset="0"/>
                <a:ea typeface="+mn-ea"/>
                <a:cs typeface="Arial" panose="020B0604020202020204" pitchFamily="34" charset="0"/>
              </a:rPr>
              <a:t>vejiga</a:t>
            </a:r>
            <a:r>
              <a:rPr lang="en-US" sz="1200" kern="1200" dirty="0">
                <a:solidFill>
                  <a:schemeClr val="tx1"/>
                </a:solidFill>
                <a:effectLst/>
                <a:latin typeface="Arial" panose="020B0604020202020204" pitchFamily="34" charset="0"/>
                <a:ea typeface="+mn-ea"/>
                <a:cs typeface="Arial" panose="020B0604020202020204" pitchFamily="34" charset="0"/>
              </a:rPr>
              <a:t> se </a:t>
            </a:r>
            <a:r>
              <a:rPr lang="en-US" sz="1200" kern="1200" dirty="0" err="1">
                <a:solidFill>
                  <a:schemeClr val="tx1"/>
                </a:solidFill>
                <a:effectLst/>
                <a:latin typeface="Arial" panose="020B0604020202020204" pitchFamily="34" charset="0"/>
                <a:ea typeface="+mn-ea"/>
                <a:cs typeface="Arial" panose="020B0604020202020204" pitchFamily="34" charset="0"/>
              </a:rPr>
              <a:t>llena</a:t>
            </a:r>
            <a:r>
              <a:rPr lang="en-US" sz="1200" kern="1200" dirty="0">
                <a:solidFill>
                  <a:schemeClr val="tx1"/>
                </a:solidFill>
                <a:effectLst/>
                <a:latin typeface="Arial" panose="020B0604020202020204" pitchFamily="34" charset="0"/>
                <a:ea typeface="+mn-ea"/>
                <a:cs typeface="Arial" panose="020B0604020202020204" pitchFamily="34" charset="0"/>
              </a:rPr>
              <a:t>, la </a:t>
            </a:r>
            <a:r>
              <a:rPr lang="en-US" sz="1200" kern="1200" dirty="0" err="1">
                <a:solidFill>
                  <a:schemeClr val="tx1"/>
                </a:solidFill>
                <a:effectLst/>
                <a:latin typeface="Arial" panose="020B0604020202020204" pitchFamily="34" charset="0"/>
                <a:ea typeface="+mn-ea"/>
                <a:cs typeface="Arial" panose="020B0604020202020204" pitchFamily="34" charset="0"/>
              </a:rPr>
              <a:t>orina</a:t>
            </a:r>
            <a:r>
              <a:rPr lang="en-US" sz="1200" kern="1200" dirty="0">
                <a:solidFill>
                  <a:schemeClr val="tx1"/>
                </a:solidFill>
                <a:effectLst/>
                <a:latin typeface="Arial" panose="020B0604020202020204" pitchFamily="34" charset="0"/>
                <a:ea typeface="+mn-ea"/>
                <a:cs typeface="Arial" panose="020B0604020202020204" pitchFamily="34" charset="0"/>
              </a:rPr>
              <a:t> sale del </a:t>
            </a:r>
            <a:r>
              <a:rPr lang="en-US" sz="1200" kern="1200" dirty="0" err="1">
                <a:solidFill>
                  <a:schemeClr val="tx1"/>
                </a:solidFill>
                <a:effectLst/>
                <a:latin typeface="Arial" panose="020B0604020202020204" pitchFamily="34" charset="0"/>
                <a:ea typeface="+mn-ea"/>
                <a:cs typeface="Arial" panose="020B0604020202020204" pitchFamily="34" charset="0"/>
              </a:rPr>
              <a:t>cuerpo</a:t>
            </a:r>
            <a:r>
              <a:rPr lang="en-US" sz="1200" kern="1200" dirty="0">
                <a:solidFill>
                  <a:schemeClr val="tx1"/>
                </a:solidFill>
                <a:effectLst/>
                <a:latin typeface="Arial" panose="020B0604020202020204" pitchFamily="34" charset="0"/>
                <a:ea typeface="+mn-ea"/>
                <a:cs typeface="Arial" panose="020B0604020202020204" pitchFamily="34" charset="0"/>
              </a:rPr>
              <a:t> a </a:t>
            </a:r>
            <a:r>
              <a:rPr lang="en-US" sz="1200" kern="1200" dirty="0" err="1">
                <a:solidFill>
                  <a:schemeClr val="tx1"/>
                </a:solidFill>
                <a:effectLst/>
                <a:latin typeface="Arial" panose="020B0604020202020204" pitchFamily="34" charset="0"/>
                <a:ea typeface="+mn-ea"/>
                <a:cs typeface="Arial" panose="020B0604020202020204" pitchFamily="34" charset="0"/>
              </a:rPr>
              <a:t>través</a:t>
            </a:r>
            <a:r>
              <a:rPr lang="en-US" sz="1200" kern="1200" dirty="0">
                <a:solidFill>
                  <a:schemeClr val="tx1"/>
                </a:solidFill>
                <a:effectLst/>
                <a:latin typeface="Arial" panose="020B0604020202020204" pitchFamily="34" charset="0"/>
                <a:ea typeface="+mn-ea"/>
                <a:cs typeface="Arial" panose="020B0604020202020204" pitchFamily="34" charset="0"/>
              </a:rPr>
              <a:t> de la </a:t>
            </a:r>
            <a:r>
              <a:rPr lang="en-US" sz="1200" kern="1200" dirty="0" err="1">
                <a:solidFill>
                  <a:schemeClr val="tx1"/>
                </a:solidFill>
                <a:effectLst/>
                <a:latin typeface="Arial" panose="020B0604020202020204" pitchFamily="34" charset="0"/>
                <a:ea typeface="+mn-ea"/>
                <a:cs typeface="Arial" panose="020B0604020202020204" pitchFamily="34" charset="0"/>
              </a:rPr>
              <a:t>uretra</a:t>
            </a:r>
            <a:r>
              <a:rPr lang="en-US" sz="1000" kern="1200" dirty="0">
                <a:solidFill>
                  <a:schemeClr val="tx1"/>
                </a:solidFill>
                <a:effectLst/>
                <a:latin typeface="Arial" panose="020B0604020202020204" pitchFamily="34" charset="0"/>
                <a:ea typeface="+mn-ea"/>
                <a:cs typeface="Arial" panose="020B0604020202020204" pitchFamily="34" charset="0"/>
              </a:rPr>
              <a:t>.</a:t>
            </a:r>
          </a:p>
          <a:p>
            <a:pPr defTabSz="1021099"/>
            <a:endParaRPr lang="en-US" altLang="en-US" sz="1000" dirty="0">
              <a:latin typeface="Arial" panose="020B0604020202020204" pitchFamily="34" charset="0"/>
              <a:cs typeface="Arial" panose="020B0604020202020204" pitchFamily="34" charset="0"/>
            </a:endParaRPr>
          </a:p>
          <a:p>
            <a:pPr defTabSz="1021099"/>
            <a:endParaRPr lang="en-US" altLang="en-US" sz="1000" dirty="0">
              <a:latin typeface="Arial" panose="020B0604020202020204" pitchFamily="34" charset="0"/>
              <a:cs typeface="Arial" panose="020B0604020202020204" pitchFamily="34" charset="0"/>
            </a:endParaRPr>
          </a:p>
          <a:p>
            <a:pPr defTabSz="1021099"/>
            <a:r>
              <a:rPr lang="en-US" altLang="en-US" sz="1000" dirty="0">
                <a:latin typeface="Arial" panose="020B0604020202020204" pitchFamily="34" charset="0"/>
                <a:cs typeface="Arial" panose="020B0604020202020204" pitchFamily="34" charset="0"/>
              </a:rPr>
              <a:t>Comparing the kidneys to a Brita filter or a water treatment site seems to work well.</a:t>
            </a:r>
          </a:p>
          <a:p>
            <a:pPr defTabSz="1021099"/>
            <a:endParaRPr lang="en-US" altLang="en-US" sz="1000" dirty="0">
              <a:latin typeface="Arial" panose="020B0604020202020204" pitchFamily="34" charset="0"/>
              <a:cs typeface="Arial" panose="020B0604020202020204" pitchFamily="34" charset="0"/>
            </a:endParaRPr>
          </a:p>
          <a:p>
            <a:pPr defTabSz="1021099"/>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14503FFE-D117-4303-AD25-78EB5DF5EF96}" type="slidenum">
              <a:rPr lang="en-US" altLang="en-US" smtClean="0"/>
              <a:pPr/>
              <a:t>4</a:t>
            </a:fld>
            <a:endParaRPr lang="en-US" altLang="en-US"/>
          </a:p>
        </p:txBody>
      </p:sp>
      <p:sp>
        <p:nvSpPr>
          <p:cNvPr id="31747" name="Rectangle 2"/>
          <p:cNvSpPr>
            <a:spLocks noGrp="1" noRot="1" noChangeAspect="1" noChangeArrowheads="1" noTextEdit="1"/>
          </p:cNvSpPr>
          <p:nvPr>
            <p:ph type="sldImg"/>
          </p:nvPr>
        </p:nvSpPr>
        <p:spPr>
          <a:xfrm>
            <a:off x="1111250" y="739775"/>
            <a:ext cx="4637088" cy="3479800"/>
          </a:xfrm>
          <a:ln/>
        </p:spPr>
      </p:sp>
      <p:sp>
        <p:nvSpPr>
          <p:cNvPr id="31748" name="Rectangle 3"/>
          <p:cNvSpPr>
            <a:spLocks noGrp="1" noChangeArrowheads="1"/>
          </p:cNvSpPr>
          <p:nvPr>
            <p:ph type="body" idx="1"/>
          </p:nvPr>
        </p:nvSpPr>
        <p:spPr>
          <a:xfrm>
            <a:off x="918271" y="4405338"/>
            <a:ext cx="5022949" cy="4151716"/>
          </a:xfrm>
          <a:noFill/>
        </p:spPr>
        <p:txBody>
          <a:bodyPr lIns="97798" tIns="48901" rIns="97798" bIns="48901"/>
          <a:lstStyle/>
          <a:p>
            <a:pPr defTabSz="1021099"/>
            <a:r>
              <a:rPr lang="en-US" altLang="en-US" sz="1000" dirty="0">
                <a:latin typeface="Arial" panose="020B0604020202020204" pitchFamily="34" charset="0"/>
                <a:cs typeface="Arial" panose="020B0604020202020204" pitchFamily="34" charset="0"/>
              </a:rPr>
              <a:t>We repeat this when we talk about the symptoms of uremia. </a:t>
            </a:r>
          </a:p>
          <a:p>
            <a:pPr defTabSz="1021099"/>
            <a:endParaRPr lang="en-US" altLang="en-US" sz="1000" dirty="0">
              <a:solidFill>
                <a:srgbClr val="00B050"/>
              </a:solidFill>
              <a:latin typeface="Arial" panose="020B0604020202020204" pitchFamily="34" charset="0"/>
              <a:cs typeface="Arial" panose="020B0604020202020204" pitchFamily="34" charset="0"/>
            </a:endParaRPr>
          </a:p>
          <a:p>
            <a:pPr defTabSz="1021099"/>
            <a:r>
              <a:rPr lang="en-US" altLang="en-US" sz="1000" dirty="0" err="1">
                <a:solidFill>
                  <a:srgbClr val="00B050"/>
                </a:solidFill>
                <a:latin typeface="Arial" panose="020B0604020202020204" pitchFamily="34" charset="0"/>
                <a:cs typeface="Arial" panose="020B0604020202020204" pitchFamily="34" charset="0"/>
              </a:rPr>
              <a:t>Repetimos</a:t>
            </a:r>
            <a:r>
              <a:rPr lang="en-US" altLang="en-US" sz="1000" dirty="0">
                <a:solidFill>
                  <a:srgbClr val="00B050"/>
                </a:solidFill>
                <a:latin typeface="Arial" panose="020B0604020202020204" pitchFamily="34" charset="0"/>
                <a:cs typeface="Arial" panose="020B0604020202020204" pitchFamily="34" charset="0"/>
              </a:rPr>
              <a:t> </a:t>
            </a:r>
            <a:r>
              <a:rPr lang="en-US" altLang="en-US" sz="1000" dirty="0" err="1">
                <a:solidFill>
                  <a:srgbClr val="00B050"/>
                </a:solidFill>
                <a:latin typeface="Arial" panose="020B0604020202020204" pitchFamily="34" charset="0"/>
                <a:cs typeface="Arial" panose="020B0604020202020204" pitchFamily="34" charset="0"/>
              </a:rPr>
              <a:t>esto</a:t>
            </a:r>
            <a:r>
              <a:rPr lang="en-US" altLang="en-US" sz="1000" dirty="0">
                <a:solidFill>
                  <a:srgbClr val="00B050"/>
                </a:solidFill>
                <a:latin typeface="Arial" panose="020B0604020202020204" pitchFamily="34" charset="0"/>
                <a:cs typeface="Arial" panose="020B0604020202020204" pitchFamily="34" charset="0"/>
              </a:rPr>
              <a:t> </a:t>
            </a:r>
            <a:r>
              <a:rPr lang="en-US" altLang="en-US" sz="1000" dirty="0" err="1">
                <a:solidFill>
                  <a:srgbClr val="00B050"/>
                </a:solidFill>
                <a:latin typeface="Arial" panose="020B0604020202020204" pitchFamily="34" charset="0"/>
                <a:cs typeface="Arial" panose="020B0604020202020204" pitchFamily="34" charset="0"/>
              </a:rPr>
              <a:t>cuando</a:t>
            </a:r>
            <a:r>
              <a:rPr lang="en-US" altLang="en-US" sz="1000" dirty="0">
                <a:solidFill>
                  <a:srgbClr val="00B050"/>
                </a:solidFill>
                <a:latin typeface="Arial" panose="020B0604020202020204" pitchFamily="34" charset="0"/>
                <a:cs typeface="Arial" panose="020B0604020202020204" pitchFamily="34" charset="0"/>
              </a:rPr>
              <a:t> </a:t>
            </a:r>
            <a:r>
              <a:rPr lang="en-US" altLang="en-US" sz="1000" dirty="0" err="1">
                <a:solidFill>
                  <a:srgbClr val="00B050"/>
                </a:solidFill>
                <a:latin typeface="Arial" panose="020B0604020202020204" pitchFamily="34" charset="0"/>
                <a:cs typeface="Arial" panose="020B0604020202020204" pitchFamily="34" charset="0"/>
              </a:rPr>
              <a:t>hablamos</a:t>
            </a:r>
            <a:r>
              <a:rPr lang="en-US" altLang="en-US" sz="1000" dirty="0">
                <a:solidFill>
                  <a:srgbClr val="00B050"/>
                </a:solidFill>
                <a:latin typeface="Arial" panose="020B0604020202020204" pitchFamily="34" charset="0"/>
                <a:cs typeface="Arial" panose="020B0604020202020204" pitchFamily="34" charset="0"/>
              </a:rPr>
              <a:t> de los </a:t>
            </a:r>
            <a:r>
              <a:rPr lang="en-US" altLang="en-US" sz="1000" dirty="0" err="1">
                <a:solidFill>
                  <a:srgbClr val="00B050"/>
                </a:solidFill>
                <a:latin typeface="Arial" panose="020B0604020202020204" pitchFamily="34" charset="0"/>
                <a:cs typeface="Arial" panose="020B0604020202020204" pitchFamily="34" charset="0"/>
              </a:rPr>
              <a:t>síntomas</a:t>
            </a:r>
            <a:r>
              <a:rPr lang="en-US" altLang="en-US" sz="1000" dirty="0">
                <a:solidFill>
                  <a:srgbClr val="00B050"/>
                </a:solidFill>
                <a:latin typeface="Arial" panose="020B0604020202020204" pitchFamily="34" charset="0"/>
                <a:cs typeface="Arial" panose="020B0604020202020204" pitchFamily="34" charset="0"/>
              </a:rPr>
              <a:t> de la uremia. </a:t>
            </a:r>
          </a:p>
          <a:p>
            <a:pPr defTabSz="1021099"/>
            <a:endParaRPr lang="en-US" altLang="en-US" sz="1000" dirty="0">
              <a:solidFill>
                <a:srgbClr val="00B050"/>
              </a:solidFill>
              <a:latin typeface="Arial" panose="020B0604020202020204" pitchFamily="34" charset="0"/>
              <a:cs typeface="Arial" panose="020B0604020202020204" pitchFamily="34" charset="0"/>
            </a:endParaRPr>
          </a:p>
          <a:p>
            <a:pPr defTabSz="1021099"/>
            <a:endParaRPr lang="en-US" altLang="en-US" sz="1000" dirty="0">
              <a:solidFill>
                <a:srgbClr val="00B050"/>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D63C0295-0127-45EC-ADA7-EF36D340B853}" type="slidenum">
              <a:rPr lang="en-US" altLang="en-US" smtClean="0"/>
              <a:pPr/>
              <a:t>5</a:t>
            </a:fld>
            <a:endParaRPr lang="en-US" altLang="en-US"/>
          </a:p>
        </p:txBody>
      </p:sp>
      <p:sp>
        <p:nvSpPr>
          <p:cNvPr id="32771" name="Rectangle 2"/>
          <p:cNvSpPr>
            <a:spLocks noGrp="1" noRot="1" noChangeAspect="1" noChangeArrowheads="1" noTextEdit="1"/>
          </p:cNvSpPr>
          <p:nvPr>
            <p:ph type="sldImg"/>
          </p:nvPr>
        </p:nvSpPr>
        <p:spPr>
          <a:xfrm>
            <a:off x="1111250" y="739775"/>
            <a:ext cx="4637088" cy="3479800"/>
          </a:xfrm>
          <a:ln/>
        </p:spPr>
      </p:sp>
      <p:sp>
        <p:nvSpPr>
          <p:cNvPr id="32772" name="Rectangle 3"/>
          <p:cNvSpPr>
            <a:spLocks noGrp="1" noChangeArrowheads="1"/>
          </p:cNvSpPr>
          <p:nvPr>
            <p:ph type="body" idx="1"/>
          </p:nvPr>
        </p:nvSpPr>
        <p:spPr>
          <a:xfrm>
            <a:off x="918271" y="4405338"/>
            <a:ext cx="5022949" cy="4151716"/>
          </a:xfrm>
          <a:noFill/>
        </p:spPr>
        <p:txBody>
          <a:bodyPr/>
          <a:lstStyle/>
          <a:p>
            <a:endParaRPr lang="en-US" altLang="en-US" dirty="0"/>
          </a:p>
          <a:p>
            <a:pPr eaLnBrk="1" hangingPunct="1"/>
            <a:endParaRPr lang="en-US" altLang="en-US" sz="1000" dirty="0">
              <a:latin typeface="Arial" panose="020B0604020202020204" pitchFamily="34" charset="0"/>
              <a:cs typeface="Arial" panose="020B0604020202020204" pitchFamily="34" charset="0"/>
            </a:endParaRPr>
          </a:p>
          <a:p>
            <a:pPr lvl="1">
              <a:buFontTx/>
              <a:buAutoNum type="arabicPeriod"/>
            </a:pPr>
            <a:endParaRPr lang="en-US" altLang="en-US" sz="1000" dirty="0">
              <a:latin typeface="Arial" panose="020B0604020202020204" pitchFamily="34" charset="0"/>
              <a:cs typeface="Arial" panose="020B0604020202020204" pitchFamily="34" charset="0"/>
            </a:endParaRPr>
          </a:p>
          <a:p>
            <a:pPr eaLnBrk="1" hangingPunct="1"/>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DA13BEF8-E3A5-487D-BE1A-67E54EC6C41B}" type="slidenum">
              <a:rPr lang="en-US" altLang="en-US" smtClean="0"/>
              <a:pPr/>
              <a:t>6</a:t>
            </a:fld>
            <a:endParaRPr lang="en-US" altLang="en-US"/>
          </a:p>
        </p:txBody>
      </p:sp>
      <p:sp>
        <p:nvSpPr>
          <p:cNvPr id="33795" name="Rectangle 2"/>
          <p:cNvSpPr>
            <a:spLocks noGrp="1" noRot="1" noChangeAspect="1" noChangeArrowheads="1" noTextEdit="1"/>
          </p:cNvSpPr>
          <p:nvPr>
            <p:ph type="sldImg"/>
          </p:nvPr>
        </p:nvSpPr>
        <p:spPr>
          <a:xfrm>
            <a:off x="1111250" y="739775"/>
            <a:ext cx="4637088" cy="3479800"/>
          </a:xfrm>
          <a:ln/>
        </p:spPr>
      </p:sp>
      <p:sp>
        <p:nvSpPr>
          <p:cNvPr id="33796" name="Rectangle 3"/>
          <p:cNvSpPr>
            <a:spLocks noGrp="1" noChangeArrowheads="1"/>
          </p:cNvSpPr>
          <p:nvPr>
            <p:ph type="body" idx="1"/>
          </p:nvPr>
        </p:nvSpPr>
        <p:spPr>
          <a:xfrm>
            <a:off x="918271" y="4405338"/>
            <a:ext cx="5022949" cy="4151716"/>
          </a:xfrm>
          <a:noFill/>
        </p:spPr>
        <p:txBody>
          <a:bodyPr lIns="97798" tIns="48901" rIns="97798" bIns="48901"/>
          <a:lstStyle/>
          <a:p>
            <a:pPr defTabSz="1021099">
              <a:lnSpc>
                <a:spcPct val="90000"/>
              </a:lnSpc>
            </a:pPr>
            <a:r>
              <a:rPr lang="en-US" altLang="en-US" sz="1000" dirty="0">
                <a:latin typeface="Arial" panose="020B0604020202020204" pitchFamily="34" charset="0"/>
                <a:cs typeface="Arial" panose="020B0604020202020204" pitchFamily="34" charset="0"/>
              </a:rPr>
              <a:t>You will have patients who do not fall into the big categories but just tell them these are the most common but not all the causes.</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err="1">
                <a:latin typeface="Arial" panose="020B0604020202020204" pitchFamily="34" charset="0"/>
                <a:cs typeface="Arial" panose="020B0604020202020204" pitchFamily="34" charset="0"/>
              </a:rPr>
              <a:t>Tendrá</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que no </a:t>
            </a:r>
            <a:r>
              <a:rPr lang="en-US" altLang="en-US" sz="1000" dirty="0" err="1">
                <a:latin typeface="Arial" panose="020B0604020202020204" pitchFamily="34" charset="0"/>
                <a:cs typeface="Arial" panose="020B0604020202020204" pitchFamily="34" charset="0"/>
              </a:rPr>
              <a:t>caen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las </a:t>
            </a:r>
            <a:r>
              <a:rPr lang="en-US" altLang="en-US" sz="1000" dirty="0" err="1">
                <a:latin typeface="Arial" panose="020B0604020202020204" pitchFamily="34" charset="0"/>
                <a:cs typeface="Arial" panose="020B0604020202020204" pitchFamily="34" charset="0"/>
              </a:rPr>
              <a:t>grandes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categorías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pero</a:t>
            </a:r>
            <a:r>
              <a:rPr lang="en-US" altLang="en-US" sz="1000" dirty="0">
                <a:latin typeface="Arial" panose="020B0604020202020204" pitchFamily="34" charset="0"/>
                <a:cs typeface="Arial" panose="020B0604020202020204" pitchFamily="34" charset="0"/>
              </a:rPr>
              <a:t> solo </a:t>
            </a:r>
            <a:r>
              <a:rPr lang="en-US" altLang="en-US" sz="1000" dirty="0" err="1">
                <a:latin typeface="Arial" panose="020B0604020202020204" pitchFamily="34" charset="0"/>
                <a:cs typeface="Arial" panose="020B0604020202020204" pitchFamily="34" charset="0"/>
              </a:rPr>
              <a:t>dígales</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estas</a:t>
            </a:r>
            <a:r>
              <a:rPr lang="en-US" altLang="en-US" sz="1000" dirty="0">
                <a:latin typeface="Arial" panose="020B0604020202020204" pitchFamily="34" charset="0"/>
                <a:cs typeface="Arial" panose="020B0604020202020204" pitchFamily="34" charset="0"/>
              </a:rPr>
              <a:t> son las </a:t>
            </a:r>
            <a:r>
              <a:rPr lang="en-US" altLang="en-US" sz="1000" dirty="0" err="1">
                <a:latin typeface="Arial" panose="020B0604020202020204" pitchFamily="34" charset="0"/>
                <a:cs typeface="Arial" panose="020B0604020202020204" pitchFamily="34" charset="0"/>
              </a:rPr>
              <a:t>causas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más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comunes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pero</a:t>
            </a:r>
            <a:r>
              <a:rPr lang="en-US" altLang="en-US" sz="1000" dirty="0">
                <a:latin typeface="Arial" panose="020B0604020202020204" pitchFamily="34" charset="0"/>
                <a:cs typeface="Arial" panose="020B0604020202020204" pitchFamily="34" charset="0"/>
              </a:rPr>
              <a:t> no </a:t>
            </a:r>
            <a:r>
              <a:rPr lang="en-US" altLang="en-US" sz="1000" dirty="0" err="1">
                <a:latin typeface="Arial" panose="020B0604020202020204" pitchFamily="34" charset="0"/>
                <a:cs typeface="Arial" panose="020B0604020202020204" pitchFamily="34" charset="0"/>
              </a:rPr>
              <a:t>todas</a:t>
            </a:r>
            <a:r>
              <a:rPr lang="en-US" altLang="en-US" sz="1000" dirty="0">
                <a:latin typeface="Arial" panose="020B0604020202020204" pitchFamily="34" charset="0"/>
                <a:cs typeface="Arial" panose="020B0604020202020204" pitchFamily="34" charset="0"/>
              </a:rPr>
              <a:t>.</a:t>
            </a:r>
          </a:p>
          <a:p>
            <a:pPr defTabSz="1021099">
              <a:lnSpc>
                <a:spcPct val="90000"/>
              </a:lnSpc>
            </a:pPr>
            <a:endParaRPr lang="en-US" altLang="en-US" sz="1000" dirty="0">
              <a:latin typeface="Arial" panose="020B0604020202020204" pitchFamily="34" charset="0"/>
              <a:cs typeface="Arial" panose="020B0604020202020204" pitchFamily="34" charset="0"/>
            </a:endParaRPr>
          </a:p>
          <a:p>
            <a:endParaRPr lang="en-US" altLang="en-US" dirty="0"/>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DE52322F-5C8B-47D2-9172-281EE3D0E8E0}" type="slidenum">
              <a:rPr lang="en-US" altLang="en-US" smtClean="0"/>
              <a:pPr/>
              <a:t>7</a:t>
            </a:fld>
            <a:endParaRPr lang="en-US" altLang="en-US"/>
          </a:p>
        </p:txBody>
      </p:sp>
      <p:sp>
        <p:nvSpPr>
          <p:cNvPr id="34819" name="Rectangle 2"/>
          <p:cNvSpPr>
            <a:spLocks noGrp="1" noRot="1" noChangeAspect="1" noChangeArrowheads="1" noTextEdit="1"/>
          </p:cNvSpPr>
          <p:nvPr>
            <p:ph type="sldImg"/>
          </p:nvPr>
        </p:nvSpPr>
        <p:spPr>
          <a:xfrm>
            <a:off x="1111250" y="739775"/>
            <a:ext cx="4637088" cy="3479800"/>
          </a:xfrm>
          <a:ln/>
        </p:spPr>
      </p:sp>
      <p:sp>
        <p:nvSpPr>
          <p:cNvPr id="34820" name="Rectangle 3"/>
          <p:cNvSpPr>
            <a:spLocks noGrp="1" noChangeArrowheads="1"/>
          </p:cNvSpPr>
          <p:nvPr>
            <p:ph type="body" idx="1"/>
          </p:nvPr>
        </p:nvSpPr>
        <p:spPr>
          <a:xfrm>
            <a:off x="918271" y="4405338"/>
            <a:ext cx="5022949" cy="4151716"/>
          </a:xfrm>
          <a:noFill/>
        </p:spPr>
        <p:txBody>
          <a:bodyPr/>
          <a:lstStyle/>
          <a:p>
            <a:pPr defTabSz="1021099">
              <a:lnSpc>
                <a:spcPct val="90000"/>
              </a:lnSpc>
            </a:pPr>
            <a:r>
              <a:rPr lang="en-US" altLang="en-US" sz="1000" dirty="0">
                <a:latin typeface="Arial" panose="020B0604020202020204" pitchFamily="34" charset="0"/>
                <a:cs typeface="Arial" panose="020B0604020202020204" pitchFamily="34" charset="0"/>
              </a:rPr>
              <a:t>Reiterate the importance of UACR spot checks.  Often the PCP will send the patients over without the urine spot. </a:t>
            </a:r>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r>
              <a:rPr lang="en-US" altLang="en-US" sz="1000" dirty="0" err="1">
                <a:latin typeface="Arial" panose="020B0604020202020204" pitchFamily="34" charset="0"/>
                <a:cs typeface="Arial" panose="020B0604020202020204" pitchFamily="34" charset="0"/>
              </a:rPr>
              <a:t>Reiterar</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importancia</a:t>
            </a:r>
            <a:r>
              <a:rPr lang="en-US" altLang="en-US" sz="1000" dirty="0">
                <a:latin typeface="Arial" panose="020B0604020202020204" pitchFamily="34" charset="0"/>
                <a:cs typeface="Arial" panose="020B0604020202020204" pitchFamily="34" charset="0"/>
              </a:rPr>
              <a:t> de los </a:t>
            </a:r>
            <a:r>
              <a:rPr lang="en-US" altLang="en-US" sz="1000" dirty="0" err="1">
                <a:latin typeface="Arial" panose="020B0604020202020204" pitchFamily="34" charset="0"/>
                <a:cs typeface="Arial" panose="020B0604020202020204" pitchFamily="34" charset="0"/>
              </a:rPr>
              <a:t>controles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puntuales</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uacr</a:t>
            </a:r>
            <a:r>
              <a:rPr lang="en-US" altLang="en-US" sz="1000" dirty="0">
                <a:latin typeface="Arial" panose="020B0604020202020204" pitchFamily="34" charset="0"/>
                <a:cs typeface="Arial" panose="020B0604020202020204" pitchFamily="34" charset="0"/>
              </a:rPr>
              <a:t>.  A menudo, el PMD </a:t>
            </a:r>
            <a:r>
              <a:rPr lang="en-US" altLang="en-US" sz="1000" dirty="0" err="1">
                <a:latin typeface="Arial" panose="020B0604020202020204" pitchFamily="34" charset="0"/>
                <a:cs typeface="Arial" panose="020B0604020202020204" pitchFamily="34" charset="0"/>
              </a:rPr>
              <a:t>enviará</a:t>
            </a:r>
            <a:r>
              <a:rPr lang="en-US" altLang="en-US" sz="1000" dirty="0">
                <a:latin typeface="Arial" panose="020B0604020202020204" pitchFamily="34" charset="0"/>
                <a:cs typeface="Arial" panose="020B0604020202020204" pitchFamily="34" charset="0"/>
              </a:rPr>
              <a:t>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sin la </a:t>
            </a:r>
            <a:r>
              <a:rPr lang="en-US" altLang="en-US" sz="1000" dirty="0" err="1">
                <a:latin typeface="Arial" panose="020B0604020202020204" pitchFamily="34" charset="0"/>
                <a:cs typeface="Arial" panose="020B0604020202020204" pitchFamily="34" charset="0"/>
              </a:rPr>
              <a:t>mancha</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orina</a:t>
            </a:r>
            <a:r>
              <a:rPr lang="en-US" altLang="en-US" sz="1000" dirty="0">
                <a:latin typeface="Arial" panose="020B0604020202020204" pitchFamily="34" charset="0"/>
                <a:cs typeface="Arial" panose="020B0604020202020204" pitchFamily="34" charset="0"/>
              </a:rPr>
              <a:t>. </a:t>
            </a:r>
          </a:p>
          <a:p>
            <a:endParaRPr lang="en-US" altLang="en-US" dirty="0"/>
          </a:p>
          <a:p>
            <a:pPr defTabSz="1021099">
              <a:lnSpc>
                <a:spcPct val="90000"/>
              </a:lnSpc>
            </a:pPr>
            <a:endParaRPr lang="en-US" altLang="en-US" sz="1000" dirty="0">
              <a:latin typeface="Arial" panose="020B0604020202020204" pitchFamily="34" charset="0"/>
              <a:cs typeface="Arial" panose="020B0604020202020204" pitchFamily="34" charset="0"/>
            </a:endParaRPr>
          </a:p>
          <a:p>
            <a:pPr defTabSz="1021099">
              <a:lnSpc>
                <a:spcPct val="90000"/>
              </a:lnSpc>
            </a:pP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sz="1000" dirty="0">
                <a:latin typeface="Arial" panose="020B0604020202020204" pitchFamily="34" charset="0"/>
                <a:cs typeface="Arial" panose="020B0604020202020204" pitchFamily="34" charset="0"/>
              </a:rPr>
              <a:t>The concept for this slide is to review the GFR calculations before we get to staging. A chance for you to share the GFR is dependent on age/race/gender and </a:t>
            </a:r>
            <a:r>
              <a:rPr lang="en-US" altLang="en-US" sz="1000" dirty="0" err="1">
                <a:latin typeface="Arial" panose="020B0604020202020204" pitchFamily="34" charset="0"/>
                <a:cs typeface="Arial" panose="020B0604020202020204" pitchFamily="34" charset="0"/>
              </a:rPr>
              <a:t>SCr</a:t>
            </a:r>
            <a:r>
              <a:rPr lang="en-US" altLang="en-US" sz="1000" dirty="0">
                <a:latin typeface="Arial" panose="020B0604020202020204" pitchFamily="34" charset="0"/>
                <a:cs typeface="Arial" panose="020B0604020202020204" pitchFamily="34" charset="0"/>
              </a:rPr>
              <a:t> before you share the patient's GFR.  Commonly patients think 1 kidney is 100% and 1 kidney is 0% for a total of 50%.  Also, you will often have nephrectomies. This is a chance for you to explain that function is measured after the fact so rarely can we know how much function each kidney has….(unless, of course, there is only 1 kidney or there is an anatomic difference, i.e.: nephrectomy, renal artery stenosis or on ultrasound, one shrunken kidney)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El </a:t>
            </a:r>
            <a:r>
              <a:rPr lang="en-US" altLang="en-US" sz="1000" dirty="0" err="1">
                <a:latin typeface="Arial" panose="020B0604020202020204" pitchFamily="34" charset="0"/>
                <a:cs typeface="Arial" panose="020B0604020202020204" pitchFamily="34" charset="0"/>
              </a:rPr>
              <a:t>concepto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esta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diapositiva</a:t>
            </a:r>
            <a:r>
              <a:rPr lang="en-US" altLang="en-US" sz="1000" dirty="0">
                <a:latin typeface="Arial" panose="020B0604020202020204" pitchFamily="34" charset="0"/>
                <a:cs typeface="Arial" panose="020B0604020202020204" pitchFamily="34" charset="0"/>
              </a:rPr>
              <a:t> es </a:t>
            </a:r>
            <a:r>
              <a:rPr lang="en-US" altLang="en-US" sz="1000" dirty="0" err="1">
                <a:latin typeface="Arial" panose="020B0604020202020204" pitchFamily="34" charset="0"/>
                <a:cs typeface="Arial" panose="020B0604020202020204" pitchFamily="34" charset="0"/>
              </a:rPr>
              <a:t>revisar</a:t>
            </a:r>
            <a:r>
              <a:rPr lang="en-US" altLang="en-US" sz="1000" dirty="0">
                <a:latin typeface="Arial" panose="020B0604020202020204" pitchFamily="34" charset="0"/>
                <a:cs typeface="Arial" panose="020B0604020202020204" pitchFamily="34" charset="0"/>
              </a:rPr>
              <a:t> los </a:t>
            </a:r>
            <a:r>
              <a:rPr lang="en-US" altLang="en-US" sz="1000" dirty="0" err="1">
                <a:latin typeface="Arial" panose="020B0604020202020204" pitchFamily="34" charset="0"/>
                <a:cs typeface="Arial" panose="020B0604020202020204" pitchFamily="34" charset="0"/>
              </a:rPr>
              <a:t>cálculos</a:t>
            </a:r>
            <a:r>
              <a:rPr lang="en-US" altLang="en-US" sz="1000" dirty="0">
                <a:latin typeface="Arial" panose="020B0604020202020204" pitchFamily="34" charset="0"/>
                <a:cs typeface="Arial" panose="020B0604020202020204" pitchFamily="34" charset="0"/>
              </a:rPr>
              <a:t> de la TFG antes de </a:t>
            </a:r>
            <a:r>
              <a:rPr lang="en-US" altLang="en-US" sz="1000" dirty="0" err="1">
                <a:latin typeface="Arial" panose="020B0604020202020204" pitchFamily="34" charset="0"/>
                <a:cs typeface="Arial" panose="020B0604020202020204" pitchFamily="34" charset="0"/>
              </a:rPr>
              <a:t>llegar</a:t>
            </a:r>
            <a:r>
              <a:rPr lang="en-US" altLang="en-US" sz="1000" dirty="0">
                <a:latin typeface="Arial" panose="020B0604020202020204" pitchFamily="34" charset="0"/>
                <a:cs typeface="Arial" panose="020B0604020202020204" pitchFamily="34" charset="0"/>
              </a:rPr>
              <a:t> a la </a:t>
            </a:r>
            <a:r>
              <a:rPr lang="en-US" altLang="en-US" sz="1000" dirty="0" err="1">
                <a:latin typeface="Arial" panose="020B0604020202020204" pitchFamily="34" charset="0"/>
                <a:cs typeface="Arial" panose="020B0604020202020204" pitchFamily="34" charset="0"/>
              </a:rPr>
              <a:t>puesta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escena</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oportunidad</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compartir</a:t>
            </a:r>
            <a:r>
              <a:rPr lang="en-US" altLang="en-US" sz="1000" dirty="0">
                <a:latin typeface="Arial" panose="020B0604020202020204" pitchFamily="34" charset="0"/>
                <a:cs typeface="Arial" panose="020B0604020202020204" pitchFamily="34" charset="0"/>
              </a:rPr>
              <a:t> la IFG o GFR </a:t>
            </a:r>
            <a:r>
              <a:rPr lang="en-US" altLang="en-US" sz="1000" dirty="0" err="1">
                <a:latin typeface="Arial" panose="020B0604020202020204" pitchFamily="34" charset="0"/>
                <a:cs typeface="Arial" panose="020B0604020202020204" pitchFamily="34" charset="0"/>
              </a:rPr>
              <a:t>depende</a:t>
            </a:r>
            <a:r>
              <a:rPr lang="en-US" altLang="en-US" sz="1000" dirty="0">
                <a:latin typeface="Arial" panose="020B0604020202020204" pitchFamily="34" charset="0"/>
                <a:cs typeface="Arial" panose="020B0604020202020204" pitchFamily="34" charset="0"/>
              </a:rPr>
              <a:t> de la </a:t>
            </a:r>
            <a:r>
              <a:rPr lang="en-US" altLang="en-US" sz="1000" dirty="0" err="1">
                <a:latin typeface="Arial" panose="020B0604020202020204" pitchFamily="34" charset="0"/>
                <a:cs typeface="Arial" panose="020B0604020202020204" pitchFamily="34" charset="0"/>
              </a:rPr>
              <a:t>edad</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raza</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sexo</a:t>
            </a:r>
            <a:r>
              <a:rPr lang="en-US" altLang="en-US" sz="1000" dirty="0">
                <a:latin typeface="Arial" panose="020B0604020202020204" pitchFamily="34" charset="0"/>
                <a:cs typeface="Arial" panose="020B0604020202020204" pitchFamily="34" charset="0"/>
              </a:rPr>
              <a:t> y </a:t>
            </a:r>
            <a:r>
              <a:rPr lang="en-US" altLang="en-US" sz="1000" dirty="0" err="1">
                <a:latin typeface="Arial" panose="020B0604020202020204" pitchFamily="34" charset="0"/>
                <a:cs typeface="Arial" panose="020B0604020202020204" pitchFamily="34" charset="0"/>
              </a:rPr>
              <a:t>SCr</a:t>
            </a:r>
            <a:r>
              <a:rPr lang="en-US" altLang="en-US" sz="1000" dirty="0">
                <a:latin typeface="Arial" panose="020B0604020202020204" pitchFamily="34" charset="0"/>
                <a:cs typeface="Arial" panose="020B0604020202020204" pitchFamily="34" charset="0"/>
              </a:rPr>
              <a:t> antes de </a:t>
            </a:r>
            <a:r>
              <a:rPr lang="en-US" altLang="en-US" sz="1000" dirty="0" err="1">
                <a:latin typeface="Arial" panose="020B0604020202020204" pitchFamily="34" charset="0"/>
                <a:cs typeface="Arial" panose="020B0604020202020204" pitchFamily="34" charset="0"/>
              </a:rPr>
              <a:t>compartir</a:t>
            </a:r>
            <a:r>
              <a:rPr lang="en-US" altLang="en-US" sz="1000" dirty="0">
                <a:latin typeface="Arial" panose="020B0604020202020204" pitchFamily="34" charset="0"/>
                <a:cs typeface="Arial" panose="020B0604020202020204" pitchFamily="34" charset="0"/>
              </a:rPr>
              <a:t> la IFG o FR del </a:t>
            </a:r>
            <a:r>
              <a:rPr lang="en-US" altLang="en-US" sz="1000" dirty="0" err="1">
                <a:latin typeface="Arial" panose="020B0604020202020204" pitchFamily="34" charset="0"/>
                <a:cs typeface="Arial" panose="020B0604020202020204" pitchFamily="34" charset="0"/>
              </a:rPr>
              <a:t>paciente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Comúnmente</a:t>
            </a:r>
            <a:r>
              <a:rPr lang="en-US" altLang="en-US" sz="1000" dirty="0">
                <a:latin typeface="Arial" panose="020B0604020202020204" pitchFamily="34" charset="0"/>
                <a:cs typeface="Arial" panose="020B0604020202020204" pitchFamily="34" charset="0"/>
              </a:rPr>
              <a:t>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piensan</a:t>
            </a:r>
            <a:r>
              <a:rPr lang="en-US" altLang="en-US" sz="1000" dirty="0">
                <a:latin typeface="Arial" panose="020B0604020202020204" pitchFamily="34" charset="0"/>
                <a:cs typeface="Arial" panose="020B0604020202020204" pitchFamily="34" charset="0"/>
              </a:rPr>
              <a:t> que 1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es 100% y 1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es 0% para un total de 50%.  </a:t>
            </a:r>
            <a:r>
              <a:rPr lang="en-US" altLang="en-US" sz="1000" dirty="0" err="1">
                <a:latin typeface="Arial" panose="020B0604020202020204" pitchFamily="34" charset="0"/>
                <a:cs typeface="Arial" panose="020B0604020202020204" pitchFamily="34" charset="0"/>
              </a:rPr>
              <a:t>Además</a:t>
            </a:r>
            <a:r>
              <a:rPr lang="en-US" altLang="en-US" sz="1000" dirty="0">
                <a:latin typeface="Arial" panose="020B0604020202020204" pitchFamily="34" charset="0"/>
                <a:cs typeface="Arial" panose="020B0604020202020204" pitchFamily="34" charset="0"/>
              </a:rPr>
              <a:t>, a menudo </a:t>
            </a:r>
            <a:r>
              <a:rPr lang="en-US" altLang="en-US" sz="1000" dirty="0" err="1">
                <a:latin typeface="Arial" panose="020B0604020202020204" pitchFamily="34" charset="0"/>
                <a:cs typeface="Arial" panose="020B0604020202020204" pitchFamily="34" charset="0"/>
              </a:rPr>
              <a:t>tendrá</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nefrectomías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Esta</a:t>
            </a:r>
            <a:r>
              <a:rPr lang="en-US" altLang="en-US" sz="1000" dirty="0">
                <a:latin typeface="Arial" panose="020B0604020202020204" pitchFamily="34" charset="0"/>
                <a:cs typeface="Arial" panose="020B0604020202020204" pitchFamily="34" charset="0"/>
              </a:rPr>
              <a:t> es una </a:t>
            </a:r>
            <a:r>
              <a:rPr lang="en-US" altLang="en-US" sz="1000" dirty="0" err="1">
                <a:latin typeface="Arial" panose="020B0604020202020204" pitchFamily="34" charset="0"/>
                <a:cs typeface="Arial" panose="020B0604020202020204" pitchFamily="34" charset="0"/>
              </a:rPr>
              <a:t>oportunidad</a:t>
            </a:r>
            <a:r>
              <a:rPr lang="en-US" altLang="en-US" sz="1000" dirty="0">
                <a:latin typeface="Arial" panose="020B0604020202020204" pitchFamily="34" charset="0"/>
                <a:cs typeface="Arial" panose="020B0604020202020204" pitchFamily="34" charset="0"/>
              </a:rPr>
              <a:t> para que </a:t>
            </a:r>
            <a:r>
              <a:rPr lang="en-US" altLang="en-US" sz="1000" dirty="0" err="1">
                <a:latin typeface="Arial" panose="020B0604020202020204" pitchFamily="34" charset="0"/>
                <a:cs typeface="Arial" panose="020B0604020202020204" pitchFamily="34" charset="0"/>
              </a:rPr>
              <a:t>usted</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explique</a:t>
            </a:r>
            <a:r>
              <a:rPr lang="en-US" altLang="en-US" sz="1000" dirty="0">
                <a:latin typeface="Arial" panose="020B0604020202020204" pitchFamily="34" charset="0"/>
                <a:cs typeface="Arial" panose="020B0604020202020204" pitchFamily="34" charset="0"/>
              </a:rPr>
              <a:t> que la </a:t>
            </a:r>
            <a:r>
              <a:rPr lang="en-US" altLang="en-US" sz="1000" dirty="0" err="1">
                <a:latin typeface="Arial" panose="020B0604020202020204" pitchFamily="34" charset="0"/>
                <a:cs typeface="Arial" panose="020B0604020202020204" pitchFamily="34" charset="0"/>
              </a:rPr>
              <a:t>función</a:t>
            </a:r>
            <a:r>
              <a:rPr lang="en-US" altLang="en-US" sz="1000" dirty="0">
                <a:latin typeface="Arial" panose="020B0604020202020204" pitchFamily="34" charset="0"/>
                <a:cs typeface="Arial" panose="020B0604020202020204" pitchFamily="34" charset="0"/>
              </a:rPr>
              <a:t> se </a:t>
            </a:r>
            <a:r>
              <a:rPr lang="en-US" altLang="en-US" sz="1000" dirty="0" err="1">
                <a:latin typeface="Arial" panose="020B0604020202020204" pitchFamily="34" charset="0"/>
                <a:cs typeface="Arial" panose="020B0604020202020204" pitchFamily="34" charset="0"/>
              </a:rPr>
              <a:t>mide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después</a:t>
            </a:r>
            <a:r>
              <a:rPr lang="en-US" altLang="en-US" sz="1000" dirty="0">
                <a:latin typeface="Arial" panose="020B0604020202020204" pitchFamily="34" charset="0"/>
                <a:cs typeface="Arial" panose="020B0604020202020204" pitchFamily="34" charset="0"/>
              </a:rPr>
              <a:t> del </a:t>
            </a:r>
            <a:r>
              <a:rPr lang="en-US" altLang="en-US" sz="1000" dirty="0" err="1">
                <a:latin typeface="Arial" panose="020B0604020202020204" pitchFamily="34" charset="0"/>
                <a:cs typeface="Arial" panose="020B0604020202020204" pitchFamily="34" charset="0"/>
              </a:rPr>
              <a:t>hecho</a:t>
            </a:r>
            <a:r>
              <a:rPr lang="en-US" altLang="en-US" sz="1000" dirty="0">
                <a:latin typeface="Arial" panose="020B0604020202020204" pitchFamily="34" charset="0"/>
                <a:cs typeface="Arial" panose="020B0604020202020204" pitchFamily="34" charset="0"/>
              </a:rPr>
              <a:t>, por lo que rara </a:t>
            </a:r>
            <a:r>
              <a:rPr lang="en-US" altLang="en-US" sz="1000" dirty="0" err="1">
                <a:latin typeface="Arial" panose="020B0604020202020204" pitchFamily="34" charset="0"/>
                <a:cs typeface="Arial" panose="020B0604020202020204" pitchFamily="34" charset="0"/>
              </a:rPr>
              <a:t>vez</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podemos</a:t>
            </a:r>
            <a:r>
              <a:rPr lang="en-US" altLang="en-US" sz="1000" dirty="0">
                <a:latin typeface="Arial" panose="020B0604020202020204" pitchFamily="34" charset="0"/>
                <a:cs typeface="Arial" panose="020B0604020202020204" pitchFamily="34" charset="0"/>
              </a:rPr>
              <a:t> saber </a:t>
            </a:r>
            <a:r>
              <a:rPr lang="en-US" altLang="en-US" sz="1000" dirty="0" err="1">
                <a:latin typeface="Arial" panose="020B0604020202020204" pitchFamily="34" charset="0"/>
                <a:cs typeface="Arial" panose="020B0604020202020204" pitchFamily="34" charset="0"/>
              </a:rPr>
              <a:t>cuánta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función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tiene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cada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 (a </a:t>
            </a:r>
            <a:r>
              <a:rPr lang="en-US" altLang="en-US" sz="1000" dirty="0" err="1">
                <a:latin typeface="Arial" panose="020B0604020202020204" pitchFamily="34" charset="0"/>
                <a:cs typeface="Arial" panose="020B0604020202020204" pitchFamily="34" charset="0"/>
              </a:rPr>
              <a:t>menos</a:t>
            </a:r>
            <a:r>
              <a:rPr lang="en-US" altLang="en-US" sz="1000" dirty="0">
                <a:latin typeface="Arial" panose="020B0604020202020204" pitchFamily="34" charset="0"/>
                <a:cs typeface="Arial" panose="020B0604020202020204" pitchFamily="34" charset="0"/>
              </a:rPr>
              <a:t>, por </a:t>
            </a:r>
            <a:r>
              <a:rPr lang="en-US" altLang="en-US" sz="1000" dirty="0" err="1">
                <a:latin typeface="Arial" panose="020B0604020202020204" pitchFamily="34" charset="0"/>
                <a:cs typeface="Arial" panose="020B0604020202020204" pitchFamily="34" charset="0"/>
              </a:rPr>
              <a:t>supuesto</a:t>
            </a:r>
            <a:r>
              <a:rPr lang="en-US" altLang="en-US" sz="1000" dirty="0">
                <a:latin typeface="Arial" panose="020B0604020202020204" pitchFamily="34" charset="0"/>
                <a:cs typeface="Arial" panose="020B0604020202020204" pitchFamily="34" charset="0"/>
              </a:rPr>
              <a:t>, que solo </a:t>
            </a:r>
            <a:r>
              <a:rPr lang="en-US" altLang="en-US" sz="1000" dirty="0" err="1">
                <a:latin typeface="Arial" panose="020B0604020202020204" pitchFamily="34" charset="0"/>
                <a:cs typeface="Arial" panose="020B0604020202020204" pitchFamily="34" charset="0"/>
              </a:rPr>
              <a:t>haya</a:t>
            </a:r>
            <a:r>
              <a:rPr lang="en-US" altLang="en-US" sz="1000" dirty="0">
                <a:latin typeface="Arial" panose="020B0604020202020204" pitchFamily="34" charset="0"/>
                <a:cs typeface="Arial" panose="020B0604020202020204" pitchFamily="34" charset="0"/>
              </a:rPr>
              <a:t> 1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o </a:t>
            </a:r>
            <a:r>
              <a:rPr lang="en-US" altLang="en-US" sz="1000" dirty="0" err="1">
                <a:latin typeface="Arial" panose="020B0604020202020204" pitchFamily="34" charset="0"/>
                <a:cs typeface="Arial" panose="020B0604020202020204" pitchFamily="34" charset="0"/>
              </a:rPr>
              <a:t>haya</a:t>
            </a:r>
            <a:r>
              <a:rPr lang="en-US" altLang="en-US" sz="1000" dirty="0">
                <a:latin typeface="Arial" panose="020B0604020202020204" pitchFamily="34" charset="0"/>
                <a:cs typeface="Arial" panose="020B0604020202020204" pitchFamily="34" charset="0"/>
              </a:rPr>
              <a:t> una </a:t>
            </a:r>
            <a:r>
              <a:rPr lang="en-US" altLang="en-US" sz="1000" dirty="0" err="1">
                <a:latin typeface="Arial" panose="020B0604020202020204" pitchFamily="34" charset="0"/>
                <a:cs typeface="Arial" panose="020B0604020202020204" pitchFamily="34" charset="0"/>
              </a:rPr>
              <a:t>diferencia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anatómica</a:t>
            </a:r>
            <a:r>
              <a:rPr lang="en-US" altLang="en-US" sz="1000" dirty="0">
                <a:latin typeface="Arial" panose="020B0604020202020204" pitchFamily="34" charset="0"/>
                <a:cs typeface="Arial" panose="020B0604020202020204" pitchFamily="34" charset="0"/>
              </a:rPr>
              <a:t>, es </a:t>
            </a:r>
            <a:r>
              <a:rPr lang="en-US" altLang="en-US" sz="1000" dirty="0" err="1">
                <a:latin typeface="Arial" panose="020B0604020202020204" pitchFamily="34" charset="0"/>
                <a:cs typeface="Arial" panose="020B0604020202020204" pitchFamily="34" charset="0"/>
              </a:rPr>
              <a:t>decir</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nefrectomía</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estenosis</a:t>
            </a:r>
            <a:r>
              <a:rPr lang="en-US" altLang="en-US" sz="1000" dirty="0">
                <a:latin typeface="Arial" panose="020B0604020202020204" pitchFamily="34" charset="0"/>
                <a:cs typeface="Arial" panose="020B0604020202020204" pitchFamily="34" charset="0"/>
              </a:rPr>
              <a:t> de la arteria renal o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ultrasonido</a:t>
            </a:r>
            <a:r>
              <a:rPr lang="en-US" altLang="en-US" sz="1000" dirty="0">
                <a:latin typeface="Arial" panose="020B0604020202020204" pitchFamily="34" charset="0"/>
                <a:cs typeface="Arial" panose="020B0604020202020204" pitchFamily="34" charset="0"/>
              </a:rPr>
              <a:t>, un </a:t>
            </a:r>
            <a:r>
              <a:rPr lang="en-US" altLang="en-US" sz="1000" dirty="0" err="1">
                <a:latin typeface="Arial" panose="020B0604020202020204" pitchFamily="34" charset="0"/>
                <a:cs typeface="Arial" panose="020B0604020202020204" pitchFamily="34" charset="0"/>
              </a:rPr>
              <a:t>riñón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encogido</a:t>
            </a:r>
            <a:r>
              <a:rPr lang="en-US" altLang="en-US" sz="1000" dirty="0">
                <a:latin typeface="Arial" panose="020B0604020202020204" pitchFamily="34" charset="0"/>
                <a:cs typeface="Arial" panose="020B0604020202020204" pitchFamily="34" charset="0"/>
              </a:rPr>
              <a:t>) </a:t>
            </a:r>
          </a:p>
        </p:txBody>
      </p:sp>
      <p:sp>
        <p:nvSpPr>
          <p:cNvPr id="35844" name="Slide Number Placeholder 3"/>
          <p:cNvSpPr>
            <a:spLocks noGrp="1"/>
          </p:cNvSpPr>
          <p:nvPr>
            <p:ph type="sldNum" sz="quarter" idx="5"/>
          </p:nvPr>
        </p:nvSpPr>
        <p:spPr>
          <a:noFill/>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F6CB9BF6-F6EE-4AA2-8AF4-4ECA15550796}"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485">
              <a:defRPr>
                <a:solidFill>
                  <a:schemeClr val="tx1"/>
                </a:solidFill>
                <a:latin typeface="Arial" charset="0"/>
              </a:defRPr>
            </a:lvl1pPr>
            <a:lvl2pPr marL="728284" indent="-279301" defTabSz="914485">
              <a:defRPr>
                <a:solidFill>
                  <a:schemeClr val="tx1"/>
                </a:solidFill>
                <a:latin typeface="Arial" charset="0"/>
              </a:defRPr>
            </a:lvl2pPr>
            <a:lvl3pPr marL="1121708" indent="-225242" defTabSz="914485">
              <a:defRPr>
                <a:solidFill>
                  <a:schemeClr val="tx1"/>
                </a:solidFill>
                <a:latin typeface="Arial" charset="0"/>
              </a:defRPr>
            </a:lvl3pPr>
            <a:lvl4pPr marL="1570691" indent="-225242" defTabSz="914485">
              <a:defRPr>
                <a:solidFill>
                  <a:schemeClr val="tx1"/>
                </a:solidFill>
                <a:latin typeface="Arial" charset="0"/>
              </a:defRPr>
            </a:lvl4pPr>
            <a:lvl5pPr marL="2018172" indent="-223741" defTabSz="914485">
              <a:defRPr>
                <a:solidFill>
                  <a:schemeClr val="tx1"/>
                </a:solidFill>
                <a:latin typeface="Arial" charset="0"/>
              </a:defRPr>
            </a:lvl5pPr>
            <a:lvl6pPr marL="2450638" indent="-223741" defTabSz="914485" eaLnBrk="0" fontAlgn="base" hangingPunct="0">
              <a:spcBef>
                <a:spcPct val="0"/>
              </a:spcBef>
              <a:spcAft>
                <a:spcPct val="0"/>
              </a:spcAft>
              <a:defRPr>
                <a:solidFill>
                  <a:schemeClr val="tx1"/>
                </a:solidFill>
                <a:latin typeface="Arial" charset="0"/>
              </a:defRPr>
            </a:lvl6pPr>
            <a:lvl7pPr marL="2883103" indent="-223741" defTabSz="914485" eaLnBrk="0" fontAlgn="base" hangingPunct="0">
              <a:spcBef>
                <a:spcPct val="0"/>
              </a:spcBef>
              <a:spcAft>
                <a:spcPct val="0"/>
              </a:spcAft>
              <a:defRPr>
                <a:solidFill>
                  <a:schemeClr val="tx1"/>
                </a:solidFill>
                <a:latin typeface="Arial" charset="0"/>
              </a:defRPr>
            </a:lvl7pPr>
            <a:lvl8pPr marL="3315569" indent="-223741" defTabSz="914485" eaLnBrk="0" fontAlgn="base" hangingPunct="0">
              <a:spcBef>
                <a:spcPct val="0"/>
              </a:spcBef>
              <a:spcAft>
                <a:spcPct val="0"/>
              </a:spcAft>
              <a:defRPr>
                <a:solidFill>
                  <a:schemeClr val="tx1"/>
                </a:solidFill>
                <a:latin typeface="Arial" charset="0"/>
              </a:defRPr>
            </a:lvl8pPr>
            <a:lvl9pPr marL="3748034" indent="-223741" defTabSz="914485" eaLnBrk="0" fontAlgn="base" hangingPunct="0">
              <a:spcBef>
                <a:spcPct val="0"/>
              </a:spcBef>
              <a:spcAft>
                <a:spcPct val="0"/>
              </a:spcAft>
              <a:defRPr>
                <a:solidFill>
                  <a:schemeClr val="tx1"/>
                </a:solidFill>
                <a:latin typeface="Arial" charset="0"/>
              </a:defRPr>
            </a:lvl9pPr>
          </a:lstStyle>
          <a:p>
            <a:fld id="{0D382E62-146C-4103-BFC9-703D9DA80F8E}" type="slidenum">
              <a:rPr lang="en-US" altLang="en-US" smtClean="0"/>
              <a:pPr/>
              <a:t>9</a:t>
            </a:fld>
            <a:endParaRPr lang="en-US" altLang="en-US"/>
          </a:p>
        </p:txBody>
      </p:sp>
      <p:sp>
        <p:nvSpPr>
          <p:cNvPr id="36867" name="Rectangle 2"/>
          <p:cNvSpPr>
            <a:spLocks noGrp="1" noRot="1" noChangeAspect="1" noChangeArrowheads="1" noTextEdit="1"/>
          </p:cNvSpPr>
          <p:nvPr>
            <p:ph type="sldImg"/>
          </p:nvPr>
        </p:nvSpPr>
        <p:spPr>
          <a:xfrm>
            <a:off x="1111250" y="739775"/>
            <a:ext cx="4637088" cy="3479800"/>
          </a:xfrm>
          <a:ln/>
        </p:spPr>
      </p:sp>
      <p:sp>
        <p:nvSpPr>
          <p:cNvPr id="36868" name="Rectangle 3"/>
          <p:cNvSpPr>
            <a:spLocks noGrp="1" noChangeArrowheads="1"/>
          </p:cNvSpPr>
          <p:nvPr>
            <p:ph type="body" idx="1"/>
          </p:nvPr>
        </p:nvSpPr>
        <p:spPr>
          <a:xfrm>
            <a:off x="918271" y="4405338"/>
            <a:ext cx="5022949" cy="4151716"/>
          </a:xfrm>
          <a:noFill/>
        </p:spPr>
        <p:txBody>
          <a:bodyPr/>
          <a:lstStyle/>
          <a:p>
            <a:pPr defTabSz="1021099"/>
            <a:r>
              <a:rPr lang="en-US" altLang="en-US" sz="1000" dirty="0">
                <a:latin typeface="Arial" panose="020B0604020202020204" pitchFamily="34" charset="0"/>
                <a:cs typeface="Arial" panose="020B0604020202020204" pitchFamily="34" charset="0"/>
              </a:rPr>
              <a:t>Use the ‘cheat’ info of 1% loss/year of life above age 30 (although it is actually 0.8%, 1% makes it easier for patient calculation) and remind patients that we are all losing kidney function.  Remember that GFR uses a standard 70kg patient with normal muscle and so it is not as precise as we tell patients.  </a:t>
            </a:r>
          </a:p>
          <a:p>
            <a:pPr defTabSz="1021099"/>
            <a:endParaRPr lang="en-US" altLang="en-US" sz="1000" dirty="0">
              <a:latin typeface="Arial" panose="020B0604020202020204" pitchFamily="34" charset="0"/>
              <a:cs typeface="Arial" panose="020B0604020202020204" pitchFamily="34" charset="0"/>
            </a:endParaRPr>
          </a:p>
          <a:p>
            <a:pPr defTabSz="1021099"/>
            <a:r>
              <a:rPr lang="en-US" altLang="en-US" sz="1000" dirty="0">
                <a:latin typeface="Arial" panose="020B0604020202020204" pitchFamily="34" charset="0"/>
                <a:cs typeface="Arial" panose="020B0604020202020204" pitchFamily="34" charset="0"/>
              </a:rPr>
              <a:t>Use la </a:t>
            </a:r>
            <a:r>
              <a:rPr lang="en-US" altLang="en-US" sz="1000" dirty="0" err="1">
                <a:latin typeface="Arial" panose="020B0604020202020204" pitchFamily="34" charset="0"/>
                <a:cs typeface="Arial" panose="020B0604020202020204" pitchFamily="34" charset="0"/>
              </a:rPr>
              <a:t>información</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trampa</a:t>
            </a:r>
            <a:r>
              <a:rPr lang="en-US" altLang="en-US" sz="1000" dirty="0">
                <a:latin typeface="Arial" panose="020B0604020202020204" pitchFamily="34" charset="0"/>
                <a:cs typeface="Arial" panose="020B0604020202020204" pitchFamily="34" charset="0"/>
              </a:rPr>
              <a:t>" del 1% de </a:t>
            </a:r>
            <a:r>
              <a:rPr lang="en-US" altLang="en-US" sz="1000" dirty="0" err="1">
                <a:latin typeface="Arial" panose="020B0604020202020204" pitchFamily="34" charset="0"/>
                <a:cs typeface="Arial" panose="020B0604020202020204" pitchFamily="34" charset="0"/>
              </a:rPr>
              <a:t>pérdida</a:t>
            </a:r>
            <a:r>
              <a:rPr lang="en-US" altLang="en-US" sz="1000" dirty="0">
                <a:latin typeface="Arial" panose="020B0604020202020204" pitchFamily="34" charset="0"/>
                <a:cs typeface="Arial" panose="020B0604020202020204" pitchFamily="34" charset="0"/>
              </a:rPr>
              <a:t> / </a:t>
            </a:r>
            <a:r>
              <a:rPr lang="en-US" altLang="en-US" sz="1000" dirty="0" err="1">
                <a:latin typeface="Arial" panose="020B0604020202020204" pitchFamily="34" charset="0"/>
                <a:cs typeface="Arial" panose="020B0604020202020204" pitchFamily="34" charset="0"/>
              </a:rPr>
              <a:t>año</a:t>
            </a:r>
            <a:r>
              <a:rPr lang="en-US" altLang="en-US" sz="1000" dirty="0">
                <a:latin typeface="Arial" panose="020B0604020202020204" pitchFamily="34" charset="0"/>
                <a:cs typeface="Arial" panose="020B0604020202020204" pitchFamily="34" charset="0"/>
              </a:rPr>
              <a:t> de </a:t>
            </a:r>
            <a:r>
              <a:rPr lang="en-US" altLang="en-US" sz="1000" dirty="0" err="1">
                <a:latin typeface="Arial" panose="020B0604020202020204" pitchFamily="34" charset="0"/>
                <a:cs typeface="Arial" panose="020B0604020202020204" pitchFamily="34" charset="0"/>
              </a:rPr>
              <a:t>vida</a:t>
            </a:r>
            <a:r>
              <a:rPr lang="en-US" altLang="en-US" sz="1000" dirty="0">
                <a:latin typeface="Arial" panose="020B0604020202020204" pitchFamily="34" charset="0"/>
                <a:cs typeface="Arial" panose="020B0604020202020204" pitchFamily="34" charset="0"/>
              </a:rPr>
              <a:t> por </a:t>
            </a:r>
            <a:r>
              <a:rPr lang="en-US" altLang="en-US" sz="1000" dirty="0" err="1">
                <a:latin typeface="Arial" panose="020B0604020202020204" pitchFamily="34" charset="0"/>
                <a:cs typeface="Arial" panose="020B0604020202020204" pitchFamily="34" charset="0"/>
              </a:rPr>
              <a:t>encima</a:t>
            </a:r>
            <a:r>
              <a:rPr lang="en-US" altLang="en-US" sz="1000" dirty="0">
                <a:latin typeface="Arial" panose="020B0604020202020204" pitchFamily="34" charset="0"/>
                <a:cs typeface="Arial" panose="020B0604020202020204" pitchFamily="34" charset="0"/>
              </a:rPr>
              <a:t> de los 30 </a:t>
            </a:r>
            <a:r>
              <a:rPr lang="en-US" altLang="en-US" sz="1000" dirty="0" err="1">
                <a:latin typeface="Arial" panose="020B0604020202020204" pitchFamily="34" charset="0"/>
                <a:cs typeface="Arial" panose="020B0604020202020204" pitchFamily="34" charset="0"/>
              </a:rPr>
              <a:t>años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aunque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en</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realidad</a:t>
            </a:r>
            <a:r>
              <a:rPr lang="en-US" altLang="en-US" sz="1000" dirty="0">
                <a:latin typeface="Arial" panose="020B0604020202020204" pitchFamily="34" charset="0"/>
                <a:cs typeface="Arial" panose="020B0604020202020204" pitchFamily="34" charset="0"/>
              </a:rPr>
              <a:t> es del 0,8%, el 1% </a:t>
            </a:r>
            <a:r>
              <a:rPr lang="en-US" altLang="en-US" sz="1000" dirty="0" err="1">
                <a:latin typeface="Arial" panose="020B0604020202020204" pitchFamily="34" charset="0"/>
                <a:cs typeface="Arial" panose="020B0604020202020204" pitchFamily="34" charset="0"/>
              </a:rPr>
              <a:t>facilita</a:t>
            </a:r>
            <a:r>
              <a:rPr lang="en-US" altLang="en-US" sz="1000" dirty="0">
                <a:latin typeface="Arial" panose="020B0604020202020204" pitchFamily="34" charset="0"/>
                <a:cs typeface="Arial" panose="020B0604020202020204" pitchFamily="34" charset="0"/>
              </a:rPr>
              <a:t> el </a:t>
            </a:r>
            <a:r>
              <a:rPr lang="en-US" altLang="en-US" sz="1000" dirty="0" err="1">
                <a:latin typeface="Arial" panose="020B0604020202020204" pitchFamily="34" charset="0"/>
                <a:cs typeface="Arial" panose="020B0604020202020204" pitchFamily="34" charset="0"/>
              </a:rPr>
              <a:t>cálculo</a:t>
            </a:r>
            <a:r>
              <a:rPr lang="en-US" altLang="en-US" sz="1000" dirty="0">
                <a:latin typeface="Arial" panose="020B0604020202020204" pitchFamily="34" charset="0"/>
                <a:cs typeface="Arial" panose="020B0604020202020204" pitchFamily="34" charset="0"/>
              </a:rPr>
              <a:t> del </a:t>
            </a:r>
            <a:r>
              <a:rPr lang="en-US" altLang="en-US" sz="1000" dirty="0" err="1">
                <a:latin typeface="Arial" panose="020B0604020202020204" pitchFamily="34" charset="0"/>
                <a:cs typeface="Arial" panose="020B0604020202020204" pitchFamily="34" charset="0"/>
              </a:rPr>
              <a:t>paciente</a:t>
            </a:r>
            <a:r>
              <a:rPr lang="en-US" altLang="en-US" sz="1000" dirty="0">
                <a:latin typeface="Arial" panose="020B0604020202020204" pitchFamily="34" charset="0"/>
                <a:cs typeface="Arial" panose="020B0604020202020204" pitchFamily="34" charset="0"/>
              </a:rPr>
              <a:t>) y </a:t>
            </a:r>
            <a:r>
              <a:rPr lang="en-US" altLang="en-US" sz="1000" dirty="0" err="1">
                <a:latin typeface="Arial" panose="020B0604020202020204" pitchFamily="34" charset="0"/>
                <a:cs typeface="Arial" panose="020B0604020202020204" pitchFamily="34" charset="0"/>
              </a:rPr>
              <a:t>recuerde</a:t>
            </a:r>
            <a:r>
              <a:rPr lang="en-US" altLang="en-US" sz="1000" dirty="0">
                <a:latin typeface="Arial" panose="020B0604020202020204" pitchFamily="34" charset="0"/>
                <a:cs typeface="Arial" panose="020B0604020202020204" pitchFamily="34" charset="0"/>
              </a:rPr>
              <a:t>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que </a:t>
            </a:r>
            <a:r>
              <a:rPr lang="en-US" altLang="en-US" sz="1000" dirty="0" err="1">
                <a:latin typeface="Arial" panose="020B0604020202020204" pitchFamily="34" charset="0"/>
                <a:cs typeface="Arial" panose="020B0604020202020204" pitchFamily="34" charset="0"/>
              </a:rPr>
              <a:t>todos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estamos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perdiendo</a:t>
            </a:r>
            <a:r>
              <a:rPr lang="en-US" altLang="en-US" sz="1000" dirty="0">
                <a:latin typeface="Arial" panose="020B0604020202020204" pitchFamily="34" charset="0"/>
                <a:cs typeface="Arial" panose="020B0604020202020204" pitchFamily="34" charset="0"/>
              </a:rPr>
              <a:t> la </a:t>
            </a:r>
            <a:r>
              <a:rPr lang="en-US" altLang="en-US" sz="1000" dirty="0" err="1">
                <a:latin typeface="Arial" panose="020B0604020202020204" pitchFamily="34" charset="0"/>
                <a:cs typeface="Arial" panose="020B0604020202020204" pitchFamily="34" charset="0"/>
              </a:rPr>
              <a:t>función</a:t>
            </a:r>
            <a:r>
              <a:rPr lang="en-US" altLang="en-US" sz="1000" dirty="0">
                <a:latin typeface="Arial" panose="020B0604020202020204" pitchFamily="34" charset="0"/>
                <a:cs typeface="Arial" panose="020B0604020202020204" pitchFamily="34" charset="0"/>
              </a:rPr>
              <a:t> renal.  </a:t>
            </a:r>
            <a:r>
              <a:rPr lang="en-US" altLang="en-US" sz="1000" dirty="0" err="1">
                <a:latin typeface="Arial" panose="020B0604020202020204" pitchFamily="34" charset="0"/>
                <a:cs typeface="Arial" panose="020B0604020202020204" pitchFamily="34" charset="0"/>
              </a:rPr>
              <a:t>Recuerde</a:t>
            </a:r>
            <a:r>
              <a:rPr lang="en-US" altLang="en-US" sz="1000" dirty="0">
                <a:latin typeface="Arial" panose="020B0604020202020204" pitchFamily="34" charset="0"/>
                <a:cs typeface="Arial" panose="020B0604020202020204" pitchFamily="34" charset="0"/>
              </a:rPr>
              <a:t> que la TFG </a:t>
            </a:r>
            <a:r>
              <a:rPr lang="en-US" altLang="en-US" sz="1000" dirty="0" err="1">
                <a:latin typeface="Arial" panose="020B0604020202020204" pitchFamily="34" charset="0"/>
                <a:cs typeface="Arial" panose="020B0604020202020204" pitchFamily="34" charset="0"/>
              </a:rPr>
              <a:t>utiliza</a:t>
            </a:r>
            <a:r>
              <a:rPr lang="en-US" altLang="en-US" sz="1000" dirty="0">
                <a:latin typeface="Arial" panose="020B0604020202020204" pitchFamily="34" charset="0"/>
                <a:cs typeface="Arial" panose="020B0604020202020204" pitchFamily="34" charset="0"/>
              </a:rPr>
              <a:t> un </a:t>
            </a:r>
            <a:r>
              <a:rPr lang="en-US" altLang="en-US" sz="1000" dirty="0" err="1">
                <a:latin typeface="Arial" panose="020B0604020202020204" pitchFamily="34" charset="0"/>
                <a:cs typeface="Arial" panose="020B0604020202020204" pitchFamily="34" charset="0"/>
              </a:rPr>
              <a:t>paciente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estándar</a:t>
            </a:r>
            <a:r>
              <a:rPr lang="en-US" altLang="en-US" sz="1000" dirty="0">
                <a:latin typeface="Arial" panose="020B0604020202020204" pitchFamily="34" charset="0"/>
                <a:cs typeface="Arial" panose="020B0604020202020204" pitchFamily="34" charset="0"/>
              </a:rPr>
              <a:t> de 70 kg con </a:t>
            </a:r>
            <a:r>
              <a:rPr lang="en-US" altLang="en-US" sz="1000" dirty="0" err="1">
                <a:latin typeface="Arial" panose="020B0604020202020204" pitchFamily="34" charset="0"/>
                <a:cs typeface="Arial" panose="020B0604020202020204" pitchFamily="34" charset="0"/>
              </a:rPr>
              <a:t>músculo</a:t>
            </a:r>
            <a:r>
              <a:rPr lang="en-US" altLang="en-US" sz="1000" dirty="0">
                <a:latin typeface="Arial" panose="020B0604020202020204" pitchFamily="34" charset="0"/>
                <a:cs typeface="Arial" panose="020B0604020202020204" pitchFamily="34" charset="0"/>
              </a:rPr>
              <a:t> normal y, por lo tanto, no es tan </a:t>
            </a:r>
            <a:r>
              <a:rPr lang="en-US" altLang="en-US" sz="1000" dirty="0" err="1">
                <a:latin typeface="Arial" panose="020B0604020202020204" pitchFamily="34" charset="0"/>
                <a:cs typeface="Arial" panose="020B0604020202020204" pitchFamily="34" charset="0"/>
              </a:rPr>
              <a:t>preciso</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como</a:t>
            </a:r>
            <a:r>
              <a:rPr lang="en-US" altLang="en-US" sz="1000" dirty="0">
                <a:latin typeface="Arial" panose="020B0604020202020204" pitchFamily="34" charset="0"/>
                <a:cs typeface="Arial" panose="020B0604020202020204" pitchFamily="34" charset="0"/>
              </a:rPr>
              <a:t> les decimos a los </a:t>
            </a:r>
            <a:r>
              <a:rPr lang="en-US" altLang="en-US" sz="1000" dirty="0" err="1">
                <a:latin typeface="Arial" panose="020B0604020202020204" pitchFamily="34" charset="0"/>
                <a:cs typeface="Arial" panose="020B0604020202020204" pitchFamily="34" charset="0"/>
              </a:rPr>
              <a:t>pacientes</a:t>
            </a:r>
            <a:r>
              <a:rPr lang="en-US" altLang="en-US" sz="1000" dirty="0">
                <a:latin typeface="Arial" panose="020B0604020202020204" pitchFamily="34" charset="0"/>
                <a:cs typeface="Arial" panose="020B0604020202020204" pitchFamily="34" charset="0"/>
              </a:rPr>
              <a:t>.  </a:t>
            </a:r>
          </a:p>
          <a:p>
            <a:pPr defTabSz="1021099"/>
            <a:endParaRPr lang="en-US" altLang="en-US" sz="1000" dirty="0">
              <a:latin typeface="Arial" panose="020B0604020202020204" pitchFamily="34" charset="0"/>
              <a:cs typeface="Arial" panose="020B0604020202020204" pitchFamily="34" charset="0"/>
            </a:endParaRPr>
          </a:p>
          <a:p>
            <a:pPr defTabSz="1021099"/>
            <a:endParaRPr lang="en-US" altLang="en-US" sz="1000" dirty="0">
              <a:latin typeface="Arial" panose="020B0604020202020204" pitchFamily="34" charset="0"/>
              <a:cs typeface="Arial" panose="020B0604020202020204" pitchFamily="34" charset="0"/>
            </a:endParaRPr>
          </a:p>
          <a:p>
            <a:pPr marL="252272" indent="-252272" defTabSz="1021099"/>
            <a:endParaRPr lang="en-US" altLang="en-US" sz="1000" dirty="0">
              <a:latin typeface="Arial" panose="020B0604020202020204" pitchFamily="34" charset="0"/>
              <a:cs typeface="Arial" panose="020B0604020202020204" pitchFamily="34" charset="0"/>
            </a:endParaRPr>
          </a:p>
          <a:p>
            <a:pPr marL="252272" indent="-252272" defTabSz="1021099"/>
            <a:r>
              <a:rPr lang="en-US" altLang="en-US" sz="1000" dirty="0">
                <a:latin typeface="Arial" panose="020B0604020202020204" pitchFamily="34" charset="0"/>
                <a:cs typeface="Arial" panose="020B0604020202020204" pitchFamily="34" charset="0"/>
              </a:rPr>
              <a:t>The original reference for GFR calculation is: </a:t>
            </a:r>
          </a:p>
          <a:p>
            <a:pPr marL="252272" indent="-252272" defTabSz="1021099"/>
            <a:r>
              <a:rPr lang="en-US" altLang="en-US" sz="1000" i="1" dirty="0">
                <a:latin typeface="Arial" panose="020B0604020202020204" pitchFamily="34" charset="0"/>
                <a:cs typeface="Arial" panose="020B0604020202020204" pitchFamily="34" charset="0"/>
              </a:rPr>
              <a:t>A more accurate method to estimate glomerular filtration rate from serum creatinine: a new prediction equation. Modification of Diet in Renal Disease Study Group. </a:t>
            </a:r>
            <a:r>
              <a:rPr lang="en-US" altLang="en-US" sz="1000" i="1" dirty="0" err="1">
                <a:latin typeface="Arial" panose="020B0604020202020204" pitchFamily="34" charset="0"/>
                <a:cs typeface="Arial" panose="020B0604020202020204" pitchFamily="34" charset="0"/>
              </a:rPr>
              <a:t>Levey</a:t>
            </a:r>
            <a:r>
              <a:rPr lang="en-US" altLang="en-US" sz="1000" i="1" dirty="0">
                <a:latin typeface="Arial" panose="020B0604020202020204" pitchFamily="34" charset="0"/>
                <a:cs typeface="Arial" panose="020B0604020202020204" pitchFamily="34" charset="0"/>
              </a:rPr>
              <a:t> AS, Bosch JP, Lewis JB, Greene T, Rogers N, Roth D. Ann Intern Med. 1999 Mar 16;130(6):461-70.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14400"/>
            <a:ext cx="5181600" cy="2362199"/>
          </a:xfrm>
        </p:spPr>
        <p:txBody>
          <a:bodyPr anchor="b" anchorCtr="0"/>
          <a:lstStyle>
            <a:lvl1pPr algn="l">
              <a:defRPr>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276600" y="3886200"/>
            <a:ext cx="5181600" cy="1905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9144000" cy="381000"/>
          </a:xfrm>
          <a:prstGeom prst="rect">
            <a:avLst/>
          </a:prstGeom>
          <a:solidFill>
            <a:srgbClr val="F16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09600" y="3505200"/>
            <a:ext cx="7772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bwMode="white">
          <a:xfrm>
            <a:off x="304800" y="5791200"/>
            <a:ext cx="990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2743200" y="914400"/>
            <a:ext cx="0" cy="5486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914400"/>
            <a:ext cx="1723450" cy="2237207"/>
          </a:xfrm>
          <a:prstGeom prst="rect">
            <a:avLst/>
          </a:prstGeom>
        </p:spPr>
      </p:pic>
    </p:spTree>
    <p:extLst>
      <p:ext uri="{BB962C8B-B14F-4D97-AF65-F5344CB8AC3E}">
        <p14:creationId xmlns:p14="http://schemas.microsoft.com/office/powerpoint/2010/main" val="18175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4800600"/>
            <a:ext cx="5486400" cy="566738"/>
          </a:xfrm>
        </p:spPr>
        <p:txBody>
          <a:bodyPr anchor="t" anchorCtr="0"/>
          <a:lstStyle>
            <a:lvl1pPr algn="l">
              <a:defRPr sz="2000" b="0">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676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76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164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nchorCtr="0">
            <a:normAutofit/>
          </a:bodyPr>
          <a:lstStyle>
            <a:lvl1pPr algn="ctr">
              <a:defRPr sz="4000">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848600" cy="41909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
        <p:nvSpPr>
          <p:cNvPr id="7" name="Rectangle 6"/>
          <p:cNvSpPr/>
          <p:nvPr userDrawn="1"/>
        </p:nvSpPr>
        <p:spPr>
          <a:xfrm>
            <a:off x="0" y="0"/>
            <a:ext cx="2356351" cy="338554"/>
          </a:xfrm>
          <a:prstGeom prst="rect">
            <a:avLst/>
          </a:prstGeom>
        </p:spPr>
        <p:txBody>
          <a:bodyPr wrap="none">
            <a:spAutoFit/>
          </a:bodyPr>
          <a:lstStyle/>
          <a:p>
            <a:pPr algn="r"/>
            <a:r>
              <a:rPr lang="en-US" sz="1600" b="1" dirty="0">
                <a:solidFill>
                  <a:schemeClr val="bg1"/>
                </a:solidFill>
              </a:rPr>
              <a:t>PART 1: CKD Overview</a:t>
            </a:r>
          </a:p>
        </p:txBody>
      </p:sp>
      <p:sp>
        <p:nvSpPr>
          <p:cNvPr id="4" name="TextBox 3"/>
          <p:cNvSpPr txBox="1"/>
          <p:nvPr userDrawn="1"/>
        </p:nvSpPr>
        <p:spPr>
          <a:xfrm>
            <a:off x="7010400" y="6109156"/>
            <a:ext cx="2057400" cy="215444"/>
          </a:xfrm>
          <a:prstGeom prst="rect">
            <a:avLst/>
          </a:prstGeom>
          <a:noFill/>
        </p:spPr>
        <p:txBody>
          <a:bodyPr wrap="square" rtlCol="0">
            <a:spAutoFit/>
          </a:bodyPr>
          <a:lstStyle/>
          <a:p>
            <a:r>
              <a:rPr lang="en-US" sz="800" i="1" dirty="0">
                <a:solidFill>
                  <a:schemeClr val="bg1">
                    <a:lumMod val="50000"/>
                  </a:schemeClr>
                </a:solidFill>
              </a:rPr>
              <a:t> Adapted from  the NKF/RPA program</a:t>
            </a:r>
          </a:p>
        </p:txBody>
      </p:sp>
    </p:spTree>
    <p:extLst>
      <p:ext uri="{BB962C8B-B14F-4D97-AF65-F5344CB8AC3E}">
        <p14:creationId xmlns:p14="http://schemas.microsoft.com/office/powerpoint/2010/main" val="1749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262187"/>
            <a:ext cx="7772400" cy="1362075"/>
          </a:xfrm>
        </p:spPr>
        <p:txBody>
          <a:bodyPr anchor="t"/>
          <a:lstStyle>
            <a:lvl1pPr algn="l">
              <a:defRPr sz="4000" b="0" cap="none">
                <a:latin typeface="+mn-lt"/>
              </a:defRPr>
            </a:lvl1pPr>
          </a:lstStyle>
          <a:p>
            <a:r>
              <a:rPr lang="en-US" dirty="0"/>
              <a:t>Click to edit master title style</a:t>
            </a:r>
          </a:p>
        </p:txBody>
      </p:sp>
      <p:sp>
        <p:nvSpPr>
          <p:cNvPr id="3" name="Text Placeholder 2"/>
          <p:cNvSpPr>
            <a:spLocks noGrp="1"/>
          </p:cNvSpPr>
          <p:nvPr>
            <p:ph type="body" idx="1"/>
          </p:nvPr>
        </p:nvSpPr>
        <p:spPr>
          <a:xfrm>
            <a:off x="533400" y="762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2433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40889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5220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lgn="l">
              <a:defRPr/>
            </a:lvl1pPr>
          </a:lstStyle>
          <a:p>
            <a:endParaRPr lang="en-US" dirty="0"/>
          </a:p>
        </p:txBody>
      </p:sp>
      <p:sp>
        <p:nvSpPr>
          <p:cNvPr id="5" name="Slide Number Placeholder 4"/>
          <p:cNvSpPr>
            <a:spLocks noGrp="1"/>
          </p:cNvSpPr>
          <p:nvPr>
            <p:ph type="sldNum" sz="quarter" idx="12"/>
          </p:nvPr>
        </p:nvSpPr>
        <p:spPr/>
        <p:txBody>
          <a:bodyPr/>
          <a:lstStyle/>
          <a:p>
            <a:fld id="{C13BEFDB-380D-4F20-8840-15375148300B}" type="slidenum">
              <a:rPr lang="en-US" smtClean="0"/>
              <a:t>‹#›</a:t>
            </a:fld>
            <a:endParaRPr lang="en-US"/>
          </a:p>
        </p:txBody>
      </p:sp>
      <p:sp>
        <p:nvSpPr>
          <p:cNvPr id="7" name="Rectangle 6"/>
          <p:cNvSpPr/>
          <p:nvPr userDrawn="1"/>
        </p:nvSpPr>
        <p:spPr>
          <a:xfrm>
            <a:off x="0" y="0"/>
            <a:ext cx="2356351" cy="338554"/>
          </a:xfrm>
          <a:prstGeom prst="rect">
            <a:avLst/>
          </a:prstGeom>
        </p:spPr>
        <p:txBody>
          <a:bodyPr wrap="none">
            <a:spAutoFit/>
          </a:bodyPr>
          <a:lstStyle/>
          <a:p>
            <a:pPr algn="r"/>
            <a:r>
              <a:rPr lang="en-US" sz="1600" b="1" dirty="0">
                <a:solidFill>
                  <a:schemeClr val="bg1"/>
                </a:solidFill>
              </a:rPr>
              <a:t>PART 1: CKD Overview</a:t>
            </a:r>
          </a:p>
        </p:txBody>
      </p:sp>
    </p:spTree>
    <p:extLst>
      <p:ext uri="{BB962C8B-B14F-4D97-AF65-F5344CB8AC3E}">
        <p14:creationId xmlns:p14="http://schemas.microsoft.com/office/powerpoint/2010/main" val="19719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0" y="381000"/>
            <a:ext cx="9144000" cy="6477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sz="40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4636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endParaRPr lang="en-US" dirty="0"/>
          </a:p>
        </p:txBody>
      </p:sp>
      <p:sp>
        <p:nvSpPr>
          <p:cNvPr id="4" name="Slide Number Placeholder 3"/>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40289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380999"/>
            <a:ext cx="5111750" cy="54102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2687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190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676400" y="6400800"/>
            <a:ext cx="6248400"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001000" y="6400800"/>
            <a:ext cx="685800" cy="4572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12</a:t>
            </a:r>
          </a:p>
        </p:txBody>
      </p:sp>
      <p:sp>
        <p:nvSpPr>
          <p:cNvPr id="7" name="Rectangle 6"/>
          <p:cNvSpPr/>
          <p:nvPr/>
        </p:nvSpPr>
        <p:spPr>
          <a:xfrm>
            <a:off x="0" y="0"/>
            <a:ext cx="9144000" cy="381000"/>
          </a:xfrm>
          <a:prstGeom prst="rect">
            <a:avLst/>
          </a:prstGeom>
          <a:solidFill>
            <a:srgbClr val="F16025"/>
          </a:solidFill>
          <a:ln>
            <a:solidFill>
              <a:srgbClr val="F16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A1DFCF76-DAC9-40FF-BB70-2F693976D33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324600" y="5356917"/>
            <a:ext cx="2514600" cy="1760220"/>
          </a:xfrm>
          <a:prstGeom prst="rect">
            <a:avLst/>
          </a:prstGeom>
        </p:spPr>
      </p:pic>
    </p:spTree>
    <p:extLst>
      <p:ext uri="{BB962C8B-B14F-4D97-AF65-F5344CB8AC3E}">
        <p14:creationId xmlns:p14="http://schemas.microsoft.com/office/powerpoint/2010/main" val="11147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F16025"/>
        </a:buClr>
        <a:buSzPct val="125000"/>
        <a:buFont typeface="Segoe U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16025"/>
        </a:buClr>
        <a:buSzPct val="75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8969" y="4594959"/>
            <a:ext cx="5689731" cy="1631216"/>
          </a:xfrm>
        </p:spPr>
        <p:txBody>
          <a:bodyPr>
            <a:normAutofit fontScale="90000"/>
          </a:bodyPr>
          <a:lstStyle/>
          <a:p>
            <a:r>
              <a:rPr lang="en-US" sz="3600" dirty="0" err="1"/>
              <a:t>Educación</a:t>
            </a:r>
            <a:r>
              <a:rPr lang="en-US" sz="3600" dirty="0"/>
              <a:t> </a:t>
            </a:r>
            <a:r>
              <a:rPr lang="en-US" sz="3600" dirty="0" err="1"/>
              <a:t>Sobre</a:t>
            </a:r>
            <a:r>
              <a:rPr lang="en-US" sz="3600" dirty="0"/>
              <a:t> la </a:t>
            </a:r>
            <a:r>
              <a:rPr lang="en-US" sz="3600" dirty="0" err="1"/>
              <a:t>Enfermedad</a:t>
            </a:r>
            <a:r>
              <a:rPr lang="en-US" sz="3600" dirty="0"/>
              <a:t> Renal </a:t>
            </a:r>
            <a:r>
              <a:rPr lang="en-US" sz="3600" dirty="0" err="1"/>
              <a:t>Crónica</a:t>
            </a:r>
            <a:r>
              <a:rPr lang="en-US" sz="3600" dirty="0"/>
              <a:t>                                     </a:t>
            </a:r>
            <a:r>
              <a:rPr lang="en-US" sz="2800" dirty="0"/>
              <a:t>1Parta: </a:t>
            </a:r>
            <a:r>
              <a:rPr lang="en-US" sz="2800" dirty="0" err="1"/>
              <a:t>Descripción</a:t>
            </a:r>
            <a:r>
              <a:rPr lang="en-US" sz="2800" dirty="0"/>
              <a:t> general de la </a:t>
            </a:r>
            <a:r>
              <a:rPr lang="en-US" sz="2800" dirty="0" err="1"/>
              <a:t>Enfermedad</a:t>
            </a:r>
            <a:r>
              <a:rPr lang="en-US" sz="2800" dirty="0"/>
              <a:t> Renal </a:t>
            </a:r>
            <a:r>
              <a:rPr lang="en-US" sz="2800" dirty="0" err="1"/>
              <a:t>Crónica</a:t>
            </a:r>
            <a:r>
              <a:rPr lang="en-US" sz="2800" dirty="0"/>
              <a:t> (ERC)</a:t>
            </a:r>
            <a:br>
              <a:rPr lang="en-US" sz="3600" dirty="0"/>
            </a:br>
            <a:br>
              <a:rPr lang="en-US" sz="2400" dirty="0"/>
            </a:br>
            <a:endParaRPr lang="en-US" sz="4000" dirty="0"/>
          </a:p>
        </p:txBody>
      </p:sp>
      <p:sp>
        <p:nvSpPr>
          <p:cNvPr id="7" name="Rectangle 6"/>
          <p:cNvSpPr/>
          <p:nvPr/>
        </p:nvSpPr>
        <p:spPr>
          <a:xfrm>
            <a:off x="3200400" y="6100400"/>
            <a:ext cx="5715000" cy="492443"/>
          </a:xfrm>
          <a:prstGeom prst="rect">
            <a:avLst/>
          </a:prstGeom>
        </p:spPr>
        <p:txBody>
          <a:bodyPr wrap="square">
            <a:spAutoFit/>
          </a:bodyPr>
          <a:lstStyle/>
          <a:p>
            <a:endParaRPr lang="en-US" sz="1400" dirty="0"/>
          </a:p>
          <a:p>
            <a:r>
              <a:rPr lang="en-US" sz="1200" i="1" dirty="0"/>
              <a:t>Adapted from the 2010 NKF/RPA program </a:t>
            </a:r>
            <a:endParaRPr lang="en-US" sz="1000" i="1" dirty="0"/>
          </a:p>
        </p:txBody>
      </p:sp>
      <p:pic>
        <p:nvPicPr>
          <p:cNvPr id="8" name="Picture 8" descr="YTYC 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6226175"/>
            <a:ext cx="1600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CFF37FD-1369-4447-9653-3A552EA2656C}"/>
              </a:ext>
            </a:extLst>
          </p:cNvPr>
          <p:cNvSpPr txBox="1"/>
          <p:nvPr/>
        </p:nvSpPr>
        <p:spPr>
          <a:xfrm>
            <a:off x="2958969" y="1300284"/>
            <a:ext cx="5715000" cy="1631216"/>
          </a:xfrm>
          <a:prstGeom prst="rect">
            <a:avLst/>
          </a:prstGeom>
          <a:noFill/>
        </p:spPr>
        <p:txBody>
          <a:bodyPr wrap="square" rtlCol="0">
            <a:spAutoFit/>
          </a:bodyPr>
          <a:lstStyle/>
          <a:p>
            <a:endParaRPr lang="en-US" sz="3600" dirty="0">
              <a:solidFill>
                <a:schemeClr val="tx1">
                  <a:lumMod val="65000"/>
                  <a:lumOff val="35000"/>
                </a:schemeClr>
              </a:solidFill>
            </a:endParaRPr>
          </a:p>
          <a:p>
            <a:r>
              <a:rPr lang="en-US" sz="3200" b="1" dirty="0" err="1">
                <a:solidFill>
                  <a:schemeClr val="tx1">
                    <a:lumMod val="65000"/>
                    <a:lumOff val="35000"/>
                  </a:schemeClr>
                </a:solidFill>
              </a:rPr>
              <a:t>Consejo</a:t>
            </a:r>
            <a:r>
              <a:rPr lang="en-US" sz="3200" b="1" dirty="0">
                <a:solidFill>
                  <a:schemeClr val="tx1">
                    <a:lumMod val="65000"/>
                    <a:lumOff val="35000"/>
                  </a:schemeClr>
                </a:solidFill>
              </a:rPr>
              <a:t> de </a:t>
            </a:r>
            <a:r>
              <a:rPr lang="en-US" sz="3200" b="1" dirty="0" err="1">
                <a:solidFill>
                  <a:schemeClr val="tx1">
                    <a:lumMod val="65000"/>
                    <a:lumOff val="35000"/>
                  </a:schemeClr>
                </a:solidFill>
              </a:rPr>
              <a:t>Practicantes</a:t>
            </a:r>
            <a:r>
              <a:rPr lang="en-US" sz="3200" b="1" dirty="0">
                <a:solidFill>
                  <a:schemeClr val="tx1">
                    <a:lumMod val="65000"/>
                    <a:lumOff val="35000"/>
                  </a:schemeClr>
                </a:solidFill>
              </a:rPr>
              <a:t> </a:t>
            </a:r>
            <a:r>
              <a:rPr lang="en-US" sz="3200" b="1" dirty="0" err="1">
                <a:solidFill>
                  <a:schemeClr val="tx1">
                    <a:lumMod val="65000"/>
                    <a:lumOff val="35000"/>
                  </a:schemeClr>
                </a:solidFill>
              </a:rPr>
              <a:t>Avanzados</a:t>
            </a:r>
            <a:endParaRPr lang="en-US" sz="3200" b="1" dirty="0">
              <a:solidFill>
                <a:schemeClr val="tx1">
                  <a:lumMod val="65000"/>
                  <a:lumOff val="35000"/>
                </a:schemeClr>
              </a:solidFill>
            </a:endParaRPr>
          </a:p>
        </p:txBody>
      </p:sp>
      <p:sp>
        <p:nvSpPr>
          <p:cNvPr id="10" name="TextBox 9">
            <a:extLst>
              <a:ext uri="{FF2B5EF4-FFF2-40B4-BE49-F238E27FC236}">
                <a16:creationId xmlns:a16="http://schemas.microsoft.com/office/drawing/2014/main" id="{CEB8D826-0705-4343-B88E-F85EF47D3883}"/>
              </a:ext>
            </a:extLst>
          </p:cNvPr>
          <p:cNvSpPr txBox="1"/>
          <p:nvPr/>
        </p:nvSpPr>
        <p:spPr>
          <a:xfrm>
            <a:off x="253869" y="3945977"/>
            <a:ext cx="2438400" cy="1384995"/>
          </a:xfrm>
          <a:prstGeom prst="rect">
            <a:avLst/>
          </a:prstGeom>
          <a:noFill/>
        </p:spPr>
        <p:txBody>
          <a:bodyPr wrap="square" rtlCol="0">
            <a:spAutoFit/>
          </a:bodyPr>
          <a:lstStyle/>
          <a:p>
            <a:r>
              <a:rPr lang="en-US" sz="2800" dirty="0"/>
              <a:t>Fundación</a:t>
            </a:r>
          </a:p>
          <a:p>
            <a:r>
              <a:rPr lang="en-US" sz="2800" dirty="0"/>
              <a:t>Nacional del</a:t>
            </a:r>
          </a:p>
          <a:p>
            <a:r>
              <a:rPr lang="en-US" sz="2800" dirty="0" err="1">
                <a:solidFill>
                  <a:srgbClr val="F16025"/>
                </a:solidFill>
              </a:rPr>
              <a:t>Riñón</a:t>
            </a:r>
            <a:endParaRPr lang="en-US" sz="2800" dirty="0">
              <a:solidFill>
                <a:srgbClr val="F16025"/>
              </a:solidFill>
            </a:endParaRPr>
          </a:p>
        </p:txBody>
      </p:sp>
    </p:spTree>
    <p:extLst>
      <p:ext uri="{BB962C8B-B14F-4D97-AF65-F5344CB8AC3E}">
        <p14:creationId xmlns:p14="http://schemas.microsoft.com/office/powerpoint/2010/main" val="328866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altLang="en-US" dirty="0"/>
              <a:t>IFG o GFR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83" t="19017" r="20550" b="10938"/>
          <a:stretch/>
        </p:blipFill>
        <p:spPr bwMode="auto">
          <a:xfrm>
            <a:off x="1219200" y="1144650"/>
            <a:ext cx="7467600" cy="533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87AB578-F3C4-43CF-B036-335C81154CF5}"/>
              </a:ext>
            </a:extLst>
          </p:cNvPr>
          <p:cNvSpPr txBox="1"/>
          <p:nvPr/>
        </p:nvSpPr>
        <p:spPr>
          <a:xfrm>
            <a:off x="2447403" y="1068025"/>
            <a:ext cx="5477397" cy="523220"/>
          </a:xfrm>
          <a:prstGeom prst="rect">
            <a:avLst/>
          </a:prstGeom>
          <a:solidFill>
            <a:schemeClr val="bg1"/>
          </a:solidFill>
        </p:spPr>
        <p:txBody>
          <a:bodyPr wrap="none" rtlCol="0">
            <a:spAutoFit/>
          </a:bodyPr>
          <a:lstStyle/>
          <a:p>
            <a:r>
              <a:rPr lang="es-ES" sz="2800" dirty="0"/>
              <a:t>El rojo es malo, el verde es bueno</a:t>
            </a:r>
            <a:endParaRPr lang="en-US" sz="2800" dirty="0"/>
          </a:p>
        </p:txBody>
      </p:sp>
    </p:spTree>
    <p:extLst>
      <p:ext uri="{BB962C8B-B14F-4D97-AF65-F5344CB8AC3E}">
        <p14:creationId xmlns:p14="http://schemas.microsoft.com/office/powerpoint/2010/main" val="369429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33400"/>
            <a:ext cx="8229600" cy="4953000"/>
          </a:xfrm>
        </p:spPr>
        <p:txBody>
          <a:bodyPr>
            <a:normAutofit/>
          </a:bodyPr>
          <a:lstStyle/>
          <a:p>
            <a:pPr algn="ctr"/>
            <a:br>
              <a:rPr lang="en-US" altLang="en-US" dirty="0"/>
            </a:br>
            <a:br>
              <a:rPr lang="en-US" altLang="en-US" dirty="0"/>
            </a:br>
            <a:r>
              <a:rPr lang="en-US" altLang="en-US" dirty="0"/>
              <a:t>¿</a:t>
            </a:r>
            <a:r>
              <a:rPr lang="en-US" altLang="en-US" dirty="0" err="1"/>
              <a:t>Quál</a:t>
            </a:r>
            <a:r>
              <a:rPr lang="en-US" altLang="en-US" dirty="0"/>
              <a:t> es </a:t>
            </a:r>
            <a:r>
              <a:rPr lang="en-US" altLang="en-US" dirty="0" err="1"/>
              <a:t>su</a:t>
            </a:r>
            <a:r>
              <a:rPr lang="en-US" altLang="en-US" dirty="0"/>
              <a:t> IFG o GFR?</a:t>
            </a:r>
            <a:br>
              <a:rPr lang="en-US" altLang="en-US" dirty="0"/>
            </a:br>
            <a:br>
              <a:rPr lang="en-US" altLang="en-US" dirty="0"/>
            </a:br>
            <a:r>
              <a:rPr lang="en-US" altLang="en-US" dirty="0"/>
              <a:t>¿Tiene </a:t>
            </a:r>
            <a:r>
              <a:rPr lang="en-US" altLang="en-US" dirty="0" err="1"/>
              <a:t>albúmina</a:t>
            </a:r>
            <a:r>
              <a:rPr lang="en-US" altLang="en-US" dirty="0"/>
              <a:t> (un </a:t>
            </a:r>
            <a:r>
              <a:rPr lang="en-US" altLang="en-US" dirty="0" err="1"/>
              <a:t>tipo</a:t>
            </a:r>
            <a:r>
              <a:rPr lang="en-US" altLang="en-US" dirty="0"/>
              <a:t> de </a:t>
            </a:r>
            <a:r>
              <a:rPr lang="en-US" altLang="en-US" dirty="0" err="1"/>
              <a:t>proteína</a:t>
            </a:r>
            <a:r>
              <a:rPr lang="en-US" altLang="en-US" dirty="0"/>
              <a:t>) </a:t>
            </a:r>
            <a:r>
              <a:rPr lang="en-US" altLang="en-US" dirty="0" err="1"/>
              <a:t>en</a:t>
            </a:r>
            <a:r>
              <a:rPr lang="en-US" altLang="en-US" dirty="0"/>
              <a:t> la </a:t>
            </a:r>
            <a:r>
              <a:rPr lang="en-US" altLang="en-US" dirty="0" err="1"/>
              <a:t>orina</a:t>
            </a:r>
            <a:r>
              <a:rPr lang="en-US" altLang="en-US" dirty="0"/>
              <a:t>?</a:t>
            </a:r>
          </a:p>
        </p:txBody>
      </p:sp>
    </p:spTree>
    <p:extLst>
      <p:ext uri="{BB962C8B-B14F-4D97-AF65-F5344CB8AC3E}">
        <p14:creationId xmlns:p14="http://schemas.microsoft.com/office/powerpoint/2010/main" val="1397933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1143000"/>
          </a:xfrm>
        </p:spPr>
        <p:txBody>
          <a:bodyPr>
            <a:normAutofit/>
          </a:bodyPr>
          <a:lstStyle/>
          <a:p>
            <a:r>
              <a:rPr lang="en-US" altLang="en-US" sz="4400" dirty="0"/>
              <a:t>ETPA 4 ERC 4</a:t>
            </a:r>
            <a:br>
              <a:rPr lang="en-US" altLang="en-US" dirty="0"/>
            </a:br>
            <a:r>
              <a:rPr lang="en-US" altLang="en-US" sz="2700" b="1" dirty="0"/>
              <a:t>(IFR  o  GFR 15-29 )</a:t>
            </a:r>
            <a:endParaRPr lang="en-US" altLang="en-US" sz="3600" b="1" dirty="0"/>
          </a:p>
        </p:txBody>
      </p:sp>
      <p:sp>
        <p:nvSpPr>
          <p:cNvPr id="13315" name="Rectangle 3"/>
          <p:cNvSpPr>
            <a:spLocks noGrp="1" noChangeArrowheads="1"/>
          </p:cNvSpPr>
          <p:nvPr>
            <p:ph type="body" idx="1"/>
          </p:nvPr>
        </p:nvSpPr>
        <p:spPr>
          <a:xfrm>
            <a:off x="838200" y="1828800"/>
            <a:ext cx="8001000" cy="4419600"/>
          </a:xfrm>
        </p:spPr>
        <p:txBody>
          <a:bodyPr>
            <a:noAutofit/>
          </a:bodyPr>
          <a:lstStyle/>
          <a:p>
            <a:r>
              <a:rPr lang="en-US" altLang="en-US" dirty="0" err="1"/>
              <a:t>Objetivo</a:t>
            </a:r>
            <a:r>
              <a:rPr lang="en-US" altLang="en-US" dirty="0"/>
              <a:t> del </a:t>
            </a:r>
            <a:r>
              <a:rPr lang="en-US" altLang="en-US" dirty="0" err="1"/>
              <a:t>tratamiento</a:t>
            </a:r>
            <a:endParaRPr lang="en-US" altLang="en-US" dirty="0"/>
          </a:p>
          <a:p>
            <a:pPr lvl="1"/>
            <a:r>
              <a:rPr lang="en-US" altLang="en-US" sz="2400" dirty="0" err="1"/>
              <a:t>Pérdida</a:t>
            </a:r>
            <a:r>
              <a:rPr lang="en-US" altLang="en-US" sz="2400" dirty="0"/>
              <a:t> </a:t>
            </a:r>
            <a:r>
              <a:rPr lang="en-US" altLang="en-US" sz="2400" dirty="0" err="1"/>
              <a:t>lenta</a:t>
            </a:r>
            <a:r>
              <a:rPr lang="en-US" altLang="en-US" sz="2400" dirty="0"/>
              <a:t> de la </a:t>
            </a:r>
            <a:r>
              <a:rPr lang="en-US" altLang="en-US" sz="2400" dirty="0" err="1"/>
              <a:t>función</a:t>
            </a:r>
            <a:r>
              <a:rPr lang="en-US" altLang="en-US" sz="2400" dirty="0"/>
              <a:t> renal</a:t>
            </a:r>
          </a:p>
          <a:p>
            <a:pPr lvl="1"/>
            <a:r>
              <a:rPr lang="en-US" altLang="en-US" sz="2400" dirty="0" err="1"/>
              <a:t>Manejar</a:t>
            </a:r>
            <a:r>
              <a:rPr lang="en-US" altLang="en-US" sz="2400" dirty="0"/>
              <a:t> los </a:t>
            </a:r>
            <a:r>
              <a:rPr lang="en-US" altLang="en-US" sz="2400" dirty="0" err="1"/>
              <a:t>problemas</a:t>
            </a:r>
            <a:r>
              <a:rPr lang="en-US" altLang="en-US" sz="2400" dirty="0"/>
              <a:t> de la ERC</a:t>
            </a:r>
          </a:p>
          <a:p>
            <a:r>
              <a:rPr lang="en-US" altLang="en-US" dirty="0" err="1"/>
              <a:t>Aprender</a:t>
            </a:r>
            <a:endParaRPr lang="en-US" altLang="en-US" dirty="0"/>
          </a:p>
          <a:p>
            <a:pPr lvl="1"/>
            <a:r>
              <a:rPr lang="en-US" altLang="en-US" sz="2400" dirty="0"/>
              <a:t>¡</a:t>
            </a:r>
            <a:r>
              <a:rPr lang="en-US" altLang="en-US" sz="2400" dirty="0" err="1"/>
              <a:t>Qué</a:t>
            </a:r>
            <a:r>
              <a:rPr lang="en-US" altLang="en-US" sz="2400" dirty="0"/>
              <a:t> </a:t>
            </a:r>
            <a:r>
              <a:rPr lang="en-US" altLang="en-US" sz="2400" dirty="0" err="1"/>
              <a:t>puede</a:t>
            </a:r>
            <a:r>
              <a:rPr lang="en-US" altLang="en-US" sz="2400" dirty="0"/>
              <a:t> </a:t>
            </a:r>
            <a:r>
              <a:rPr lang="en-US" altLang="en-US" sz="2400" dirty="0" err="1"/>
              <a:t>hacer</a:t>
            </a:r>
            <a:r>
              <a:rPr lang="en-US" altLang="en-US" sz="2400" dirty="0"/>
              <a:t> para </a:t>
            </a:r>
            <a:r>
              <a:rPr lang="en-US" altLang="en-US" sz="2400" dirty="0" err="1"/>
              <a:t>evitar</a:t>
            </a:r>
            <a:r>
              <a:rPr lang="en-US" altLang="en-US" sz="2400" dirty="0"/>
              <a:t> que la ERC </a:t>
            </a:r>
            <a:r>
              <a:rPr lang="en-US" altLang="en-US" sz="2400" dirty="0" err="1"/>
              <a:t>empeore</a:t>
            </a:r>
            <a:r>
              <a:rPr lang="en-US" altLang="en-US" sz="2400" dirty="0"/>
              <a:t>, y </a:t>
            </a:r>
            <a:r>
              <a:rPr lang="en-US" altLang="en-US" sz="2400" dirty="0" err="1"/>
              <a:t>hágalo</a:t>
            </a:r>
            <a:r>
              <a:rPr lang="en-US" altLang="en-US" sz="2400" dirty="0"/>
              <a:t>!</a:t>
            </a:r>
          </a:p>
          <a:p>
            <a:pPr lvl="1"/>
            <a:r>
              <a:rPr lang="en-US" altLang="en-US" sz="2400" dirty="0" err="1"/>
              <a:t>Acerca</a:t>
            </a:r>
            <a:r>
              <a:rPr lang="en-US" altLang="en-US" sz="2400" dirty="0"/>
              <a:t> de las </a:t>
            </a:r>
            <a:r>
              <a:rPr lang="en-US" altLang="en-US" sz="2400" dirty="0" err="1"/>
              <a:t>opciones</a:t>
            </a:r>
            <a:r>
              <a:rPr lang="en-US" altLang="en-US" sz="2400" dirty="0"/>
              <a:t> de </a:t>
            </a:r>
            <a:r>
              <a:rPr lang="en-US" altLang="en-US" sz="2400" dirty="0" err="1"/>
              <a:t>tratamiento</a:t>
            </a:r>
            <a:r>
              <a:rPr lang="en-US" altLang="en-US" sz="2400" dirty="0"/>
              <a:t> de la </a:t>
            </a:r>
            <a:r>
              <a:rPr lang="en-US" altLang="en-US" sz="2400" dirty="0" err="1"/>
              <a:t>insuficiencia</a:t>
            </a:r>
            <a:r>
              <a:rPr lang="en-US" altLang="en-US" sz="2400" dirty="0"/>
              <a:t> renal, para que </a:t>
            </a:r>
            <a:r>
              <a:rPr lang="en-US" altLang="en-US" sz="2400" dirty="0" err="1"/>
              <a:t>esté</a:t>
            </a:r>
            <a:r>
              <a:rPr lang="en-US" altLang="en-US" sz="2400" dirty="0"/>
              <a:t> </a:t>
            </a:r>
            <a:r>
              <a:rPr lang="en-US" altLang="en-US" sz="2400" dirty="0" err="1"/>
              <a:t>preparado</a:t>
            </a:r>
            <a:r>
              <a:rPr lang="en-US" altLang="en-US" sz="2400" dirty="0"/>
              <a:t> para </a:t>
            </a:r>
            <a:r>
              <a:rPr lang="en-US" altLang="en-US" sz="2400" dirty="0" err="1"/>
              <a:t>elegir</a:t>
            </a:r>
            <a:r>
              <a:rPr lang="en-US" altLang="en-US" sz="2400" dirty="0"/>
              <a:t> el </a:t>
            </a:r>
            <a:r>
              <a:rPr lang="en-US" altLang="en-US" sz="2400" dirty="0" err="1"/>
              <a:t>mejor</a:t>
            </a:r>
            <a:r>
              <a:rPr lang="en-US" altLang="en-US" sz="2400" dirty="0"/>
              <a:t> </a:t>
            </a:r>
            <a:r>
              <a:rPr lang="en-US" altLang="en-US" sz="2400" dirty="0" err="1"/>
              <a:t>tratamiento</a:t>
            </a:r>
            <a:r>
              <a:rPr lang="en-US" altLang="en-US" sz="2400" dirty="0"/>
              <a:t> para </a:t>
            </a:r>
            <a:r>
              <a:rPr lang="en-US" altLang="en-US" sz="2400" dirty="0" err="1"/>
              <a:t>usted</a:t>
            </a:r>
            <a:endParaRPr lang="en-US" altLang="en-US" sz="2400" dirty="0"/>
          </a:p>
          <a:p>
            <a:pPr lvl="1"/>
            <a:r>
              <a:rPr lang="en-US" altLang="en-US" sz="2400" dirty="0"/>
              <a:t>Si </a:t>
            </a:r>
            <a:r>
              <a:rPr lang="en-US" altLang="en-US" sz="2400" dirty="0" err="1"/>
              <a:t>fuma</a:t>
            </a:r>
            <a:r>
              <a:rPr lang="en-US" altLang="en-US" sz="2400" dirty="0"/>
              <a:t>, ¡DEJE DE HACERLO!</a:t>
            </a:r>
          </a:p>
        </p:txBody>
      </p:sp>
    </p:spTree>
    <p:extLst>
      <p:ext uri="{BB962C8B-B14F-4D97-AF65-F5344CB8AC3E}">
        <p14:creationId xmlns:p14="http://schemas.microsoft.com/office/powerpoint/2010/main" val="24570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8229600" cy="990600"/>
          </a:xfrm>
        </p:spPr>
        <p:txBody>
          <a:bodyPr>
            <a:normAutofit fontScale="90000"/>
          </a:bodyPr>
          <a:lstStyle/>
          <a:p>
            <a:r>
              <a:rPr lang="en-US" altLang="en-US" sz="4400" dirty="0"/>
              <a:t>ETPA 4 ERC: </a:t>
            </a:r>
            <a:r>
              <a:rPr lang="en-US" altLang="en-US" sz="4400" dirty="0" err="1"/>
              <a:t>Dieta</a:t>
            </a:r>
            <a:r>
              <a:rPr lang="en-US" altLang="en-US" sz="4400" dirty="0"/>
              <a:t> Y LÍQUIDOS</a:t>
            </a:r>
            <a:br>
              <a:rPr lang="en-US" altLang="en-US" sz="4400" dirty="0"/>
            </a:br>
            <a:r>
              <a:rPr lang="en-US" altLang="en-US" sz="2700" b="1" dirty="0"/>
              <a:t>(IFG  o GFR 15-29 )</a:t>
            </a:r>
          </a:p>
        </p:txBody>
      </p:sp>
      <p:sp>
        <p:nvSpPr>
          <p:cNvPr id="14339" name="Rectangle 3"/>
          <p:cNvSpPr>
            <a:spLocks noGrp="1" noChangeArrowheads="1"/>
          </p:cNvSpPr>
          <p:nvPr>
            <p:ph type="body" idx="1"/>
          </p:nvPr>
        </p:nvSpPr>
        <p:spPr>
          <a:xfrm>
            <a:off x="609600" y="1752601"/>
            <a:ext cx="7848600" cy="4571999"/>
          </a:xfrm>
        </p:spPr>
        <p:txBody>
          <a:bodyPr>
            <a:normAutofit/>
          </a:bodyPr>
          <a:lstStyle/>
          <a:p>
            <a:r>
              <a:rPr lang="en-US" altLang="en-US" sz="2800" dirty="0"/>
              <a:t>Evite la </a:t>
            </a:r>
            <a:r>
              <a:rPr lang="en-US" altLang="en-US" sz="2800" dirty="0" err="1"/>
              <a:t>accumulación</a:t>
            </a:r>
            <a:r>
              <a:rPr lang="en-US" altLang="en-US" sz="2800" dirty="0"/>
              <a:t> de </a:t>
            </a:r>
            <a:r>
              <a:rPr lang="en-US" altLang="en-US" sz="2800" dirty="0" err="1"/>
              <a:t>productos</a:t>
            </a:r>
            <a:r>
              <a:rPr lang="en-US" altLang="en-US" sz="2800" dirty="0"/>
              <a:t> de </a:t>
            </a:r>
            <a:r>
              <a:rPr lang="en-US" altLang="en-US" sz="2800" dirty="0" err="1"/>
              <a:t>desecho</a:t>
            </a:r>
            <a:r>
              <a:rPr lang="en-US" altLang="en-US" sz="2800" dirty="0"/>
              <a:t> </a:t>
            </a:r>
            <a:r>
              <a:rPr lang="en-US" altLang="en-US" sz="2800" dirty="0" err="1"/>
              <a:t>dañinos</a:t>
            </a:r>
            <a:r>
              <a:rPr lang="en-US" altLang="en-US" sz="2800" dirty="0"/>
              <a:t> y </a:t>
            </a:r>
            <a:r>
              <a:rPr lang="en-US" altLang="en-US" sz="2800" dirty="0" err="1"/>
              <a:t>exceso</a:t>
            </a:r>
            <a:r>
              <a:rPr lang="en-US" altLang="en-US" sz="2800" dirty="0"/>
              <a:t> de </a:t>
            </a:r>
            <a:r>
              <a:rPr lang="en-US" altLang="en-US" sz="2800" dirty="0" err="1"/>
              <a:t>líquido</a:t>
            </a:r>
            <a:endParaRPr lang="en-US" altLang="en-US" sz="2800" dirty="0"/>
          </a:p>
          <a:p>
            <a:r>
              <a:rPr lang="en-US" altLang="en-US" sz="2800" dirty="0" err="1"/>
              <a:t>Cambios</a:t>
            </a:r>
            <a:r>
              <a:rPr lang="en-US" altLang="en-US" sz="2800" dirty="0"/>
              <a:t> </a:t>
            </a:r>
            <a:r>
              <a:rPr lang="en-US" altLang="en-US" sz="2800" dirty="0" err="1"/>
              <a:t>en</a:t>
            </a:r>
            <a:r>
              <a:rPr lang="en-US" altLang="en-US" sz="2800" dirty="0"/>
              <a:t> la </a:t>
            </a:r>
            <a:r>
              <a:rPr lang="en-US" altLang="en-US" sz="2800" dirty="0" err="1"/>
              <a:t>dieta</a:t>
            </a:r>
            <a:r>
              <a:rPr lang="en-US" altLang="en-US" sz="2800" dirty="0"/>
              <a:t>:</a:t>
            </a:r>
          </a:p>
          <a:p>
            <a:pPr lvl="1"/>
            <a:r>
              <a:rPr lang="en-US" altLang="en-US" sz="2000" dirty="0"/>
              <a:t>Sal de sodio  (Salt)</a:t>
            </a:r>
          </a:p>
          <a:p>
            <a:pPr lvl="1"/>
            <a:r>
              <a:rPr lang="en-US" altLang="en-US" sz="2000" dirty="0" err="1"/>
              <a:t>Proteína</a:t>
            </a:r>
            <a:endParaRPr lang="en-US" altLang="en-US" sz="2000" dirty="0"/>
          </a:p>
          <a:p>
            <a:pPr lvl="1"/>
            <a:r>
              <a:rPr lang="en-US" altLang="en-US" sz="2000" dirty="0" err="1"/>
              <a:t>Carbohidratos</a:t>
            </a:r>
            <a:endParaRPr lang="en-US" altLang="en-US" sz="2000" dirty="0"/>
          </a:p>
          <a:p>
            <a:pPr lvl="1"/>
            <a:r>
              <a:rPr lang="en-US" altLang="en-US" sz="2000" dirty="0" err="1"/>
              <a:t>Grasa</a:t>
            </a:r>
            <a:endParaRPr lang="en-US" altLang="en-US" sz="2000" dirty="0"/>
          </a:p>
          <a:p>
            <a:pPr lvl="1"/>
            <a:r>
              <a:rPr lang="en-US" altLang="en-US" sz="2000" dirty="0" err="1"/>
              <a:t>Líquido</a:t>
            </a:r>
            <a:endParaRPr lang="en-US" altLang="en-US" sz="2000" dirty="0"/>
          </a:p>
          <a:p>
            <a:pPr lvl="1"/>
            <a:r>
              <a:rPr lang="en-US" altLang="en-US" sz="2000" dirty="0" err="1"/>
              <a:t>Potasio</a:t>
            </a:r>
            <a:endParaRPr lang="en-US" altLang="en-US" sz="2000" dirty="0"/>
          </a:p>
          <a:p>
            <a:pPr lvl="1"/>
            <a:r>
              <a:rPr lang="en-US" altLang="en-US" sz="2000" dirty="0" err="1"/>
              <a:t>Fósforo</a:t>
            </a:r>
            <a:endParaRPr lang="en-US" altLang="en-US" sz="2000" dirty="0"/>
          </a:p>
          <a:p>
            <a:endParaRPr lang="en-US" altLang="en-US" dirty="0"/>
          </a:p>
        </p:txBody>
      </p:sp>
      <p:sp>
        <p:nvSpPr>
          <p:cNvPr id="14340" name="TextBox 2"/>
          <p:cNvSpPr txBox="1">
            <a:spLocks noChangeArrowheads="1"/>
          </p:cNvSpPr>
          <p:nvPr/>
        </p:nvSpPr>
        <p:spPr bwMode="auto">
          <a:xfrm>
            <a:off x="5181600" y="3962400"/>
            <a:ext cx="3459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0000"/>
                </a:solidFill>
              </a:rPr>
              <a:t>NEED RENAL FOOD PICTURE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843026"/>
            <a:ext cx="4336015" cy="2890676"/>
          </a:xfrm>
          <a:prstGeom prst="rect">
            <a:avLst/>
          </a:prstGeom>
          <a:ln>
            <a:noFill/>
          </a:ln>
          <a:effectLst>
            <a:softEdge rad="112500"/>
          </a:effectLst>
        </p:spPr>
      </p:pic>
    </p:spTree>
    <p:extLst>
      <p:ext uri="{BB962C8B-B14F-4D97-AF65-F5344CB8AC3E}">
        <p14:creationId xmlns:p14="http://schemas.microsoft.com/office/powerpoint/2010/main" val="1943632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8229600" cy="1295400"/>
          </a:xfrm>
        </p:spPr>
        <p:txBody>
          <a:bodyPr>
            <a:normAutofit/>
          </a:bodyPr>
          <a:lstStyle/>
          <a:p>
            <a:r>
              <a:rPr lang="en-US" altLang="en-US" sz="4400" dirty="0"/>
              <a:t>ETAPA 4 ERC : </a:t>
            </a:r>
            <a:r>
              <a:rPr lang="en-US" altLang="en-US" sz="4400" dirty="0" err="1"/>
              <a:t>Medicamentos</a:t>
            </a:r>
            <a:br>
              <a:rPr lang="en-US" altLang="en-US" sz="4400" dirty="0"/>
            </a:br>
            <a:r>
              <a:rPr lang="en-US" altLang="en-US" sz="2700" b="1" dirty="0"/>
              <a:t>(GFR 15-29 )</a:t>
            </a:r>
          </a:p>
        </p:txBody>
      </p:sp>
      <p:sp>
        <p:nvSpPr>
          <p:cNvPr id="15363" name="Rectangle 3"/>
          <p:cNvSpPr>
            <a:spLocks noGrp="1" noChangeArrowheads="1"/>
          </p:cNvSpPr>
          <p:nvPr>
            <p:ph type="body" idx="1"/>
          </p:nvPr>
        </p:nvSpPr>
        <p:spPr>
          <a:xfrm>
            <a:off x="838200" y="1447800"/>
            <a:ext cx="5029200" cy="4876800"/>
          </a:xfrm>
        </p:spPr>
        <p:txBody>
          <a:bodyPr>
            <a:normAutofit fontScale="92500"/>
          </a:bodyPr>
          <a:lstStyle/>
          <a:p>
            <a:endParaRPr lang="en-US" altLang="en-US" sz="2800" dirty="0"/>
          </a:p>
          <a:p>
            <a:r>
              <a:rPr lang="en-US" altLang="en-US" sz="2800" dirty="0" err="1"/>
              <a:t>Equilibre</a:t>
            </a:r>
            <a:r>
              <a:rPr lang="en-US" altLang="en-US" sz="2800" dirty="0"/>
              <a:t> las </a:t>
            </a:r>
            <a:r>
              <a:rPr lang="en-US" altLang="en-US" sz="2800" dirty="0" err="1"/>
              <a:t>vitaminas</a:t>
            </a:r>
            <a:r>
              <a:rPr lang="en-US" altLang="en-US" sz="2800" dirty="0"/>
              <a:t> y los </a:t>
            </a:r>
            <a:r>
              <a:rPr lang="en-US" altLang="en-US" sz="2800" dirty="0" err="1"/>
              <a:t>minerales</a:t>
            </a:r>
            <a:endParaRPr lang="en-US" altLang="en-US" sz="2800" dirty="0"/>
          </a:p>
          <a:p>
            <a:r>
              <a:rPr lang="en-US" altLang="en-US" sz="2800" dirty="0" err="1"/>
              <a:t>Controle</a:t>
            </a:r>
            <a:r>
              <a:rPr lang="en-US" altLang="en-US" sz="2800" dirty="0"/>
              <a:t> la </a:t>
            </a:r>
            <a:r>
              <a:rPr lang="en-US" altLang="en-US" sz="2800" dirty="0" err="1"/>
              <a:t>presión</a:t>
            </a:r>
            <a:r>
              <a:rPr lang="en-US" altLang="en-US" sz="2800" dirty="0"/>
              <a:t> arterial </a:t>
            </a:r>
            <a:r>
              <a:rPr lang="en-US" altLang="en-US" sz="2800" dirty="0" err="1"/>
              <a:t>alta</a:t>
            </a:r>
            <a:endParaRPr lang="en-US" altLang="en-US" sz="2800" dirty="0"/>
          </a:p>
          <a:p>
            <a:r>
              <a:rPr lang="en-US" altLang="en-US" sz="2800" dirty="0" err="1"/>
              <a:t>Controla</a:t>
            </a:r>
            <a:r>
              <a:rPr lang="en-US" altLang="en-US" sz="2800" dirty="0"/>
              <a:t> el </a:t>
            </a:r>
            <a:r>
              <a:rPr lang="en-US" altLang="en-US" sz="2800" dirty="0" err="1"/>
              <a:t>Cholestrol</a:t>
            </a:r>
            <a:endParaRPr lang="en-US" altLang="en-US" sz="2800" dirty="0"/>
          </a:p>
          <a:p>
            <a:r>
              <a:rPr lang="en-US" altLang="en-US" sz="2800" dirty="0" err="1"/>
              <a:t>Trate</a:t>
            </a:r>
            <a:r>
              <a:rPr lang="en-US" altLang="en-US" sz="2800" dirty="0"/>
              <a:t> la anemia</a:t>
            </a:r>
          </a:p>
          <a:p>
            <a:r>
              <a:rPr lang="en-US" altLang="en-US" sz="2800" dirty="0" err="1"/>
              <a:t>Trate</a:t>
            </a:r>
            <a:r>
              <a:rPr lang="en-US" altLang="en-US" sz="2800" dirty="0"/>
              <a:t> los </a:t>
            </a:r>
            <a:r>
              <a:rPr lang="en-US" altLang="en-US" sz="2800" dirty="0" err="1"/>
              <a:t>niveles</a:t>
            </a:r>
            <a:r>
              <a:rPr lang="en-US" altLang="en-US" sz="2800" dirty="0"/>
              <a:t> altos de </a:t>
            </a:r>
            <a:r>
              <a:rPr lang="en-US" altLang="en-US" sz="2800" dirty="0" err="1"/>
              <a:t>ácido</a:t>
            </a:r>
            <a:r>
              <a:rPr lang="en-US" altLang="en-US" sz="2800" dirty="0"/>
              <a:t> </a:t>
            </a:r>
            <a:r>
              <a:rPr lang="en-US" altLang="en-US" sz="2800" dirty="0" err="1"/>
              <a:t>en</a:t>
            </a:r>
            <a:r>
              <a:rPr lang="en-US" altLang="en-US" sz="2800" dirty="0"/>
              <a:t> la </a:t>
            </a:r>
            <a:r>
              <a:rPr lang="en-US" altLang="en-US" sz="2800" dirty="0" err="1"/>
              <a:t>sangre</a:t>
            </a:r>
            <a:endParaRPr lang="en-US" altLang="en-US" sz="2800" dirty="0"/>
          </a:p>
          <a:p>
            <a:r>
              <a:rPr lang="en-US" altLang="en-US" sz="2800" dirty="0" err="1"/>
              <a:t>Mantenga</a:t>
            </a:r>
            <a:r>
              <a:rPr lang="en-US" altLang="en-US" sz="2800" dirty="0"/>
              <a:t> los </a:t>
            </a:r>
            <a:r>
              <a:rPr lang="en-US" altLang="en-US" sz="2800" dirty="0" err="1"/>
              <a:t>huesos</a:t>
            </a:r>
            <a:r>
              <a:rPr lang="en-US" altLang="en-US" sz="2800" dirty="0"/>
              <a:t> Fuertes/</a:t>
            </a:r>
            <a:r>
              <a:rPr lang="en-US" altLang="en-US" sz="2800" dirty="0" err="1"/>
              <a:t>prevenga</a:t>
            </a:r>
            <a:r>
              <a:rPr lang="en-US" altLang="en-US" sz="2800" dirty="0"/>
              <a:t> las </a:t>
            </a:r>
            <a:r>
              <a:rPr lang="en-US" altLang="en-US" sz="2800" dirty="0" err="1"/>
              <a:t>enfermedades</a:t>
            </a:r>
            <a:r>
              <a:rPr lang="en-US" altLang="en-US" sz="2800" dirty="0"/>
              <a:t> de los </a:t>
            </a:r>
            <a:r>
              <a:rPr lang="en-US" altLang="en-US" sz="2800" dirty="0" err="1"/>
              <a:t>huesos</a:t>
            </a:r>
            <a:r>
              <a:rPr lang="en-US" altLang="en-US" sz="2800"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10939" y="2666261"/>
            <a:ext cx="3683770" cy="2466048"/>
          </a:xfrm>
          <a:prstGeom prst="rect">
            <a:avLst/>
          </a:prstGeom>
          <a:ln>
            <a:noFill/>
          </a:ln>
          <a:effectLst>
            <a:softEdge rad="112500"/>
          </a:effectLst>
        </p:spPr>
      </p:pic>
    </p:spTree>
    <p:extLst>
      <p:ext uri="{BB962C8B-B14F-4D97-AF65-F5344CB8AC3E}">
        <p14:creationId xmlns:p14="http://schemas.microsoft.com/office/powerpoint/2010/main" val="108862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sz="4400" dirty="0"/>
              <a:t>ETPA 4 ERC : </a:t>
            </a:r>
            <a:r>
              <a:rPr lang="en-US" altLang="en-US" sz="4400" dirty="0" err="1"/>
              <a:t>Ejercicio</a:t>
            </a:r>
            <a:r>
              <a:rPr lang="en-US" altLang="en-US" sz="4400" dirty="0"/>
              <a:t> </a:t>
            </a:r>
            <a:br>
              <a:rPr lang="en-US" altLang="en-US" sz="4400" dirty="0"/>
            </a:br>
            <a:r>
              <a:rPr lang="en-US" altLang="en-US" sz="2700" b="1" dirty="0"/>
              <a:t>(GFR 15-29 )</a:t>
            </a:r>
          </a:p>
        </p:txBody>
      </p:sp>
      <p:sp>
        <p:nvSpPr>
          <p:cNvPr id="16387" name="Rectangle 3"/>
          <p:cNvSpPr>
            <a:spLocks noGrp="1" noChangeArrowheads="1"/>
          </p:cNvSpPr>
          <p:nvPr>
            <p:ph type="body" idx="1"/>
          </p:nvPr>
        </p:nvSpPr>
        <p:spPr>
          <a:xfrm>
            <a:off x="709960" y="1524000"/>
            <a:ext cx="3962400" cy="5181600"/>
          </a:xfrm>
        </p:spPr>
        <p:txBody>
          <a:bodyPr>
            <a:noAutofit/>
          </a:bodyPr>
          <a:lstStyle/>
          <a:p>
            <a:pPr marL="0" indent="0">
              <a:buNone/>
            </a:pPr>
            <a:endParaRPr lang="en-US" altLang="en-US" sz="2600" dirty="0"/>
          </a:p>
          <a:p>
            <a:r>
              <a:rPr lang="en-US" altLang="en-US" sz="2600" dirty="0" err="1"/>
              <a:t>Aumenta</a:t>
            </a:r>
            <a:r>
              <a:rPr lang="en-US" altLang="en-US" sz="2600" dirty="0"/>
              <a:t> la </a:t>
            </a:r>
            <a:r>
              <a:rPr lang="en-US" altLang="en-US" sz="2600" dirty="0" err="1"/>
              <a:t>fuerza</a:t>
            </a:r>
            <a:endParaRPr lang="en-US" altLang="en-US" sz="2600" dirty="0"/>
          </a:p>
          <a:p>
            <a:r>
              <a:rPr lang="en-US" altLang="en-US" sz="2600" dirty="0" err="1"/>
              <a:t>Disminuye</a:t>
            </a:r>
            <a:r>
              <a:rPr lang="en-US" altLang="en-US" sz="2600" dirty="0"/>
              <a:t> la </a:t>
            </a:r>
            <a:r>
              <a:rPr lang="en-US" altLang="en-US" sz="2600" dirty="0" err="1"/>
              <a:t>presión</a:t>
            </a:r>
            <a:r>
              <a:rPr lang="en-US" altLang="en-US" sz="2600" dirty="0"/>
              <a:t> arterial</a:t>
            </a:r>
          </a:p>
          <a:p>
            <a:r>
              <a:rPr lang="en-US" altLang="en-US" sz="2600" dirty="0"/>
              <a:t>Reduce el </a:t>
            </a:r>
            <a:r>
              <a:rPr lang="en-US" altLang="en-US" sz="2600" dirty="0" err="1"/>
              <a:t>insomnio</a:t>
            </a:r>
            <a:endParaRPr lang="en-US" altLang="en-US" sz="2600" dirty="0"/>
          </a:p>
          <a:p>
            <a:r>
              <a:rPr lang="en-US" altLang="en-US" sz="2600" dirty="0" err="1"/>
              <a:t>Fortalece</a:t>
            </a:r>
            <a:r>
              <a:rPr lang="en-US" altLang="en-US" sz="2600" dirty="0"/>
              <a:t> los </a:t>
            </a:r>
            <a:r>
              <a:rPr lang="en-US" altLang="en-US" sz="2600" dirty="0" err="1"/>
              <a:t>huesos</a:t>
            </a:r>
            <a:endParaRPr lang="en-US" altLang="en-US" sz="2600" dirty="0"/>
          </a:p>
          <a:p>
            <a:r>
              <a:rPr lang="en-US" altLang="en-US" sz="2600" dirty="0" err="1"/>
              <a:t>Mejora</a:t>
            </a:r>
            <a:r>
              <a:rPr lang="en-US" altLang="en-US" sz="2600" dirty="0"/>
              <a:t> el control de peso</a:t>
            </a:r>
          </a:p>
          <a:p>
            <a:r>
              <a:rPr lang="en-US" altLang="en-US" sz="2600" dirty="0" err="1"/>
              <a:t>Disminuye</a:t>
            </a:r>
            <a:r>
              <a:rPr lang="en-US" altLang="en-US" sz="2600" dirty="0"/>
              <a:t> el </a:t>
            </a:r>
            <a:r>
              <a:rPr lang="en-US" altLang="en-US" sz="2600" dirty="0" err="1"/>
              <a:t>nivel</a:t>
            </a:r>
            <a:r>
              <a:rPr lang="en-US" altLang="en-US" sz="2600" dirty="0"/>
              <a:t> de </a:t>
            </a:r>
            <a:r>
              <a:rPr lang="en-US" altLang="en-US" sz="2600" dirty="0" err="1"/>
              <a:t>grasas</a:t>
            </a:r>
            <a:r>
              <a:rPr lang="en-US" altLang="en-US" sz="2600" dirty="0"/>
              <a:t> </a:t>
            </a:r>
            <a:r>
              <a:rPr lang="en-US" altLang="en-US" sz="2600" dirty="0" err="1"/>
              <a:t>en</a:t>
            </a:r>
            <a:r>
              <a:rPr lang="en-US" altLang="en-US" sz="2600" dirty="0"/>
              <a:t> </a:t>
            </a:r>
            <a:r>
              <a:rPr lang="en-US" altLang="en-US" sz="2600" dirty="0" err="1"/>
              <a:t>sangre</a:t>
            </a:r>
            <a:endParaRPr lang="en-US" altLang="en-US" sz="2600" dirty="0"/>
          </a:p>
          <a:p>
            <a:r>
              <a:rPr lang="en-US" altLang="en-US" sz="2600" dirty="0"/>
              <a:t>Se </a:t>
            </a:r>
            <a:r>
              <a:rPr lang="en-US" altLang="en-US" sz="2600" dirty="0" err="1"/>
              <a:t>siente</a:t>
            </a:r>
            <a:r>
              <a:rPr lang="en-US" altLang="en-US" sz="2600" dirty="0"/>
              <a:t> major</a:t>
            </a:r>
          </a:p>
          <a:p>
            <a:pPr lvl="1"/>
            <a:endParaRPr lang="en-US" altLang="en-US" sz="2600" dirty="0"/>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73" y="2209800"/>
            <a:ext cx="4060828" cy="33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57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1066800"/>
          </a:xfrm>
        </p:spPr>
        <p:txBody>
          <a:bodyPr>
            <a:normAutofit fontScale="90000"/>
          </a:bodyPr>
          <a:lstStyle/>
          <a:p>
            <a:r>
              <a:rPr lang="en-US" altLang="en-US" dirty="0"/>
              <a:t>¿</a:t>
            </a:r>
            <a:r>
              <a:rPr lang="en-US" altLang="en-US" dirty="0" err="1"/>
              <a:t>Qué</a:t>
            </a:r>
            <a:r>
              <a:rPr lang="en-US" altLang="en-US" dirty="0"/>
              <a:t> </a:t>
            </a:r>
            <a:r>
              <a:rPr lang="en-US" altLang="en-US" dirty="0" err="1"/>
              <a:t>Pasa</a:t>
            </a:r>
            <a:r>
              <a:rPr lang="en-US" altLang="en-US" dirty="0"/>
              <a:t> Si Sus </a:t>
            </a:r>
            <a:r>
              <a:rPr lang="en-US" altLang="en-US" dirty="0" err="1"/>
              <a:t>Niveles</a:t>
            </a:r>
            <a:r>
              <a:rPr lang="en-US" altLang="en-US" dirty="0"/>
              <a:t> de </a:t>
            </a:r>
            <a:r>
              <a:rPr lang="en-US" altLang="en-US" dirty="0" err="1"/>
              <a:t>Colesterol</a:t>
            </a:r>
            <a:r>
              <a:rPr lang="en-US" altLang="en-US" dirty="0"/>
              <a:t> No </a:t>
            </a:r>
            <a:r>
              <a:rPr lang="en-US" altLang="en-US" dirty="0" err="1"/>
              <a:t>Está</a:t>
            </a:r>
            <a:r>
              <a:rPr lang="en-US" altLang="en-US" dirty="0"/>
              <a:t> </a:t>
            </a:r>
            <a:r>
              <a:rPr lang="en-US" altLang="en-US" dirty="0" err="1"/>
              <a:t>en</a:t>
            </a:r>
            <a:r>
              <a:rPr lang="en-US" altLang="en-US" dirty="0"/>
              <a:t> el </a:t>
            </a:r>
            <a:r>
              <a:rPr lang="en-US" altLang="en-US" dirty="0" err="1"/>
              <a:t>Objetivo</a:t>
            </a:r>
            <a:r>
              <a:rPr lang="en-US" altLang="en-US" dirty="0"/>
              <a:t>?</a:t>
            </a:r>
          </a:p>
        </p:txBody>
      </p:sp>
      <p:sp>
        <p:nvSpPr>
          <p:cNvPr id="17411" name="Rectangle 3"/>
          <p:cNvSpPr>
            <a:spLocks noGrp="1" noChangeArrowheads="1"/>
          </p:cNvSpPr>
          <p:nvPr>
            <p:ph type="body" idx="1"/>
          </p:nvPr>
        </p:nvSpPr>
        <p:spPr/>
        <p:txBody>
          <a:bodyPr>
            <a:normAutofit lnSpcReduction="10000"/>
          </a:bodyPr>
          <a:lstStyle/>
          <a:p>
            <a:endParaRPr lang="en-US" altLang="en-US" sz="2800" dirty="0"/>
          </a:p>
          <a:p>
            <a:r>
              <a:rPr lang="en-US" altLang="en-US" sz="2800" dirty="0" err="1"/>
              <a:t>Cambios</a:t>
            </a:r>
            <a:r>
              <a:rPr lang="en-US" altLang="en-US" sz="2800" dirty="0"/>
              <a:t> </a:t>
            </a:r>
            <a:r>
              <a:rPr lang="en-US" altLang="en-US" sz="2800" dirty="0" err="1"/>
              <a:t>en</a:t>
            </a:r>
            <a:r>
              <a:rPr lang="en-US" altLang="en-US" sz="2800" dirty="0"/>
              <a:t> el </a:t>
            </a:r>
            <a:r>
              <a:rPr lang="en-US" altLang="en-US" sz="2800" dirty="0" err="1"/>
              <a:t>estilo</a:t>
            </a:r>
            <a:r>
              <a:rPr lang="en-US" altLang="en-US" sz="2800" dirty="0"/>
              <a:t> de </a:t>
            </a:r>
            <a:r>
              <a:rPr lang="en-US" altLang="en-US" sz="2800" dirty="0" err="1"/>
              <a:t>vida</a:t>
            </a:r>
            <a:endParaRPr lang="en-US" altLang="en-US" sz="2800" dirty="0"/>
          </a:p>
          <a:p>
            <a:pPr lvl="1"/>
            <a:r>
              <a:rPr lang="en-US" altLang="en-US" sz="2400" dirty="0" err="1"/>
              <a:t>Consuma</a:t>
            </a:r>
            <a:r>
              <a:rPr lang="en-US" altLang="en-US" sz="2400" dirty="0"/>
              <a:t> una </a:t>
            </a:r>
            <a:r>
              <a:rPr lang="en-US" altLang="en-US" sz="2400" dirty="0" err="1"/>
              <a:t>dieta</a:t>
            </a:r>
            <a:r>
              <a:rPr lang="en-US" altLang="en-US" sz="2400" dirty="0"/>
              <a:t> </a:t>
            </a:r>
            <a:r>
              <a:rPr lang="en-US" altLang="en-US" sz="2400" dirty="0" err="1"/>
              <a:t>baja</a:t>
            </a:r>
            <a:r>
              <a:rPr lang="en-US" altLang="en-US" sz="2400" dirty="0"/>
              <a:t> </a:t>
            </a:r>
            <a:r>
              <a:rPr lang="en-US" altLang="en-US" sz="2400" dirty="0" err="1"/>
              <a:t>en</a:t>
            </a:r>
            <a:r>
              <a:rPr lang="en-US" altLang="en-US" sz="2400" dirty="0"/>
              <a:t> </a:t>
            </a:r>
            <a:r>
              <a:rPr lang="en-US" altLang="en-US" sz="2400" dirty="0" err="1"/>
              <a:t>grasas</a:t>
            </a:r>
            <a:r>
              <a:rPr lang="en-US" altLang="en-US" sz="2400" dirty="0"/>
              <a:t> </a:t>
            </a:r>
            <a:r>
              <a:rPr lang="en-US" altLang="en-US" sz="2400" dirty="0" err="1"/>
              <a:t>saturadas</a:t>
            </a:r>
            <a:r>
              <a:rPr lang="en-US" altLang="en-US" sz="2400" dirty="0"/>
              <a:t> y </a:t>
            </a:r>
            <a:r>
              <a:rPr lang="en-US" altLang="en-US" sz="2400" dirty="0" err="1"/>
              <a:t>choesterol</a:t>
            </a:r>
            <a:endParaRPr lang="en-US" altLang="en-US" sz="2400" dirty="0"/>
          </a:p>
          <a:p>
            <a:pPr lvl="1"/>
            <a:r>
              <a:rPr lang="en-US" altLang="en-US" sz="2400" dirty="0" err="1"/>
              <a:t>Baje</a:t>
            </a:r>
            <a:r>
              <a:rPr lang="en-US" altLang="en-US" sz="2400" dirty="0"/>
              <a:t> de peso </a:t>
            </a:r>
            <a:r>
              <a:rPr lang="en-US" altLang="en-US" sz="2400" dirty="0" err="1"/>
              <a:t>si</a:t>
            </a:r>
            <a:r>
              <a:rPr lang="en-US" altLang="en-US" sz="2400" dirty="0"/>
              <a:t> es </a:t>
            </a:r>
            <a:r>
              <a:rPr lang="en-US" altLang="en-US" sz="2400" dirty="0" err="1"/>
              <a:t>necesariio</a:t>
            </a:r>
            <a:endParaRPr lang="en-US" altLang="en-US" sz="2400" dirty="0"/>
          </a:p>
          <a:p>
            <a:pPr lvl="1"/>
            <a:r>
              <a:rPr lang="en-US" altLang="en-US" sz="2400" dirty="0" err="1"/>
              <a:t>Realice</a:t>
            </a:r>
            <a:r>
              <a:rPr lang="en-US" altLang="en-US" sz="2400" dirty="0"/>
              <a:t> </a:t>
            </a:r>
            <a:r>
              <a:rPr lang="en-US" altLang="en-US" sz="2400" dirty="0" err="1"/>
              <a:t>ejercicio</a:t>
            </a:r>
            <a:r>
              <a:rPr lang="en-US" altLang="en-US" sz="2400" dirty="0"/>
              <a:t> y </a:t>
            </a:r>
            <a:r>
              <a:rPr lang="en-US" altLang="en-US" sz="2400" dirty="0" err="1"/>
              <a:t>actividad</a:t>
            </a:r>
            <a:endParaRPr lang="en-US" altLang="en-US" sz="2400" dirty="0"/>
          </a:p>
          <a:p>
            <a:pPr marL="457200" lvl="1" indent="0">
              <a:buNone/>
            </a:pPr>
            <a:r>
              <a:rPr lang="en-US" altLang="en-US" sz="2400" dirty="0"/>
              <a:t>    </a:t>
            </a:r>
            <a:r>
              <a:rPr lang="en-US" altLang="en-US" sz="2400" dirty="0" err="1"/>
              <a:t>fisica</a:t>
            </a:r>
            <a:r>
              <a:rPr lang="en-US" altLang="en-US" sz="2400" dirty="0"/>
              <a:t> con </a:t>
            </a:r>
            <a:r>
              <a:rPr lang="en-US" altLang="en-US" sz="2400" dirty="0" err="1"/>
              <a:t>regularidad</a:t>
            </a:r>
            <a:endParaRPr lang="en-US" altLang="en-US" sz="2400" dirty="0"/>
          </a:p>
          <a:p>
            <a:pPr lvl="1"/>
            <a:r>
              <a:rPr lang="en-US" altLang="en-US" sz="2400" dirty="0"/>
              <a:t>No fume</a:t>
            </a:r>
          </a:p>
          <a:p>
            <a:pPr lvl="1"/>
            <a:r>
              <a:rPr lang="en-US" altLang="en-US" sz="2400" dirty="0" err="1"/>
              <a:t>Limite</a:t>
            </a:r>
            <a:r>
              <a:rPr lang="en-US" altLang="en-US" sz="2400" dirty="0"/>
              <a:t> el </a:t>
            </a:r>
            <a:r>
              <a:rPr lang="en-US" altLang="en-US" sz="2400" dirty="0" err="1"/>
              <a:t>consumo</a:t>
            </a:r>
            <a:r>
              <a:rPr lang="en-US" altLang="en-US" sz="2400" dirty="0"/>
              <a:t> de alcohol</a:t>
            </a:r>
          </a:p>
          <a:p>
            <a:r>
              <a:rPr lang="en-US" altLang="en-US" sz="2800" dirty="0"/>
              <a:t>Se </a:t>
            </a:r>
            <a:r>
              <a:rPr lang="en-US" altLang="en-US" sz="2800" dirty="0" err="1"/>
              <a:t>pueden</a:t>
            </a:r>
            <a:r>
              <a:rPr lang="en-US" altLang="en-US" sz="2800" dirty="0"/>
              <a:t> </a:t>
            </a:r>
            <a:r>
              <a:rPr lang="en-US" altLang="en-US" sz="2800" dirty="0" err="1"/>
              <a:t>necesitar</a:t>
            </a:r>
            <a:r>
              <a:rPr lang="en-US" altLang="en-US" sz="2800" dirty="0"/>
              <a:t> </a:t>
            </a:r>
            <a:r>
              <a:rPr lang="en-US" altLang="en-US" sz="2800" dirty="0" err="1"/>
              <a:t>medicamentos</a:t>
            </a:r>
            <a:endParaRPr lang="en-US" altLang="en-US" sz="2800" dirty="0"/>
          </a:p>
          <a:p>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124200"/>
            <a:ext cx="30480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343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otolia_532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9718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r>
              <a:rPr lang="en-US" altLang="en-US" dirty="0"/>
              <a:t>Anemia </a:t>
            </a:r>
            <a:r>
              <a:rPr lang="en-US" altLang="en-US" dirty="0" err="1"/>
              <a:t>en</a:t>
            </a:r>
            <a:r>
              <a:rPr lang="en-US" altLang="en-US" dirty="0"/>
              <a:t> la ERC</a:t>
            </a:r>
          </a:p>
        </p:txBody>
      </p:sp>
      <p:sp>
        <p:nvSpPr>
          <p:cNvPr id="14340" name="Rectangle 3"/>
          <p:cNvSpPr>
            <a:spLocks noGrp="1" noChangeArrowheads="1"/>
          </p:cNvSpPr>
          <p:nvPr>
            <p:ph type="body" idx="1"/>
          </p:nvPr>
        </p:nvSpPr>
        <p:spPr>
          <a:xfrm>
            <a:off x="228600" y="1600200"/>
            <a:ext cx="8458200" cy="4343400"/>
          </a:xfrm>
        </p:spPr>
        <p:txBody>
          <a:bodyPr>
            <a:noAutofit/>
          </a:bodyPr>
          <a:lstStyle/>
          <a:p>
            <a:r>
              <a:rPr lang="en-US" altLang="en-US" sz="2400" dirty="0" err="1"/>
              <a:t>Su</a:t>
            </a:r>
            <a:r>
              <a:rPr lang="en-US" altLang="en-US" sz="2400" dirty="0"/>
              <a:t> </a:t>
            </a:r>
            <a:r>
              <a:rPr lang="en-US" altLang="en-US" sz="2400" dirty="0" err="1"/>
              <a:t>recuento</a:t>
            </a:r>
            <a:r>
              <a:rPr lang="en-US" altLang="en-US" sz="2400" dirty="0"/>
              <a:t> de </a:t>
            </a:r>
            <a:r>
              <a:rPr lang="en-US" altLang="en-US" sz="2400" dirty="0" err="1"/>
              <a:t>glóbulos</a:t>
            </a:r>
            <a:r>
              <a:rPr lang="en-US" altLang="en-US" sz="2400" dirty="0"/>
              <a:t> </a:t>
            </a:r>
            <a:r>
              <a:rPr lang="en-US" altLang="en-US" sz="2400" dirty="0" err="1"/>
              <a:t>rojos</a:t>
            </a:r>
            <a:r>
              <a:rPr lang="en-US" altLang="en-US" sz="2400" dirty="0"/>
              <a:t> es </a:t>
            </a:r>
            <a:r>
              <a:rPr lang="en-US" altLang="en-US" sz="2400" dirty="0" err="1"/>
              <a:t>demasiado</a:t>
            </a:r>
            <a:r>
              <a:rPr lang="en-US" altLang="en-US" sz="2400" dirty="0"/>
              <a:t> bajo</a:t>
            </a:r>
          </a:p>
          <a:p>
            <a:r>
              <a:rPr lang="en-US" altLang="en-US" sz="2400" dirty="0" err="1"/>
              <a:t>Esto</a:t>
            </a:r>
            <a:r>
              <a:rPr lang="en-US" altLang="en-US" sz="2400" dirty="0"/>
              <a:t> es </a:t>
            </a:r>
            <a:r>
              <a:rPr lang="en-US" altLang="en-US" sz="2400" dirty="0" err="1"/>
              <a:t>común</a:t>
            </a:r>
            <a:r>
              <a:rPr lang="en-US" altLang="en-US" sz="2400" dirty="0"/>
              <a:t> </a:t>
            </a:r>
            <a:r>
              <a:rPr lang="en-US" altLang="en-US" sz="2400" dirty="0" err="1"/>
              <a:t>en</a:t>
            </a:r>
            <a:r>
              <a:rPr lang="en-US" altLang="en-US" sz="2400" dirty="0"/>
              <a:t> la ERC</a:t>
            </a:r>
          </a:p>
          <a:p>
            <a:r>
              <a:rPr lang="en-US" altLang="en-US" sz="2400" dirty="0" err="1"/>
              <a:t>Conozca</a:t>
            </a:r>
            <a:r>
              <a:rPr lang="en-US" altLang="en-US" sz="2400" dirty="0"/>
              <a:t> </a:t>
            </a:r>
            <a:r>
              <a:rPr lang="en-US" altLang="en-US" sz="2400" dirty="0" err="1"/>
              <a:t>su</a:t>
            </a:r>
            <a:r>
              <a:rPr lang="en-US" altLang="en-US" sz="2400" dirty="0"/>
              <a:t> </a:t>
            </a:r>
            <a:r>
              <a:rPr lang="en-US" altLang="en-US" sz="2400" dirty="0" err="1"/>
              <a:t>nivel</a:t>
            </a:r>
            <a:r>
              <a:rPr lang="en-US" altLang="en-US" sz="2400" dirty="0"/>
              <a:t> de </a:t>
            </a:r>
            <a:r>
              <a:rPr lang="en-US" altLang="en-US" sz="2400" dirty="0" err="1"/>
              <a:t>hemoglobina</a:t>
            </a:r>
            <a:endParaRPr lang="en-US" altLang="en-US" sz="2400" b="1" dirty="0"/>
          </a:p>
          <a:p>
            <a:r>
              <a:rPr lang="en-US" altLang="en-US" sz="2400" dirty="0" err="1"/>
              <a:t>Conozca</a:t>
            </a:r>
            <a:r>
              <a:rPr lang="en-US" altLang="en-US" sz="2400" dirty="0"/>
              <a:t> los </a:t>
            </a:r>
            <a:r>
              <a:rPr lang="en-US" altLang="en-US" sz="2400" dirty="0" err="1"/>
              <a:t>síntomas</a:t>
            </a:r>
            <a:r>
              <a:rPr lang="en-US" altLang="en-US" sz="2400" dirty="0"/>
              <a:t>:</a:t>
            </a:r>
          </a:p>
          <a:p>
            <a:pPr marL="457200" lvl="1" indent="0">
              <a:buNone/>
            </a:pPr>
            <a:r>
              <a:rPr lang="en-US" altLang="en-US" sz="2400" dirty="0"/>
              <a:t>	</a:t>
            </a:r>
            <a:r>
              <a:rPr lang="en-US" altLang="en-US" sz="2400" dirty="0" err="1"/>
              <a:t>cansancio</a:t>
            </a:r>
            <a:r>
              <a:rPr lang="en-US" altLang="en-US" sz="2400" dirty="0"/>
              <a:t>, </a:t>
            </a:r>
            <a:r>
              <a:rPr lang="en-US" altLang="en-US" sz="2400" dirty="0" err="1"/>
              <a:t>poca</a:t>
            </a:r>
            <a:r>
              <a:rPr lang="en-US" altLang="en-US" sz="2400" dirty="0"/>
              <a:t> </a:t>
            </a:r>
            <a:r>
              <a:rPr lang="en-US" altLang="en-US" sz="2400" dirty="0" err="1"/>
              <a:t>energía</a:t>
            </a:r>
            <a:r>
              <a:rPr lang="en-US" altLang="en-US" sz="2400" dirty="0"/>
              <a:t>,</a:t>
            </a:r>
          </a:p>
          <a:p>
            <a:pPr marL="457200" lvl="1" indent="0">
              <a:buNone/>
            </a:pPr>
            <a:r>
              <a:rPr lang="en-US" altLang="en-US" sz="2400" dirty="0"/>
              <a:t>	</a:t>
            </a:r>
            <a:r>
              <a:rPr lang="en-US" altLang="en-US" sz="2400" dirty="0" err="1"/>
              <a:t>falta</a:t>
            </a:r>
            <a:r>
              <a:rPr lang="en-US" altLang="en-US" sz="2400" dirty="0"/>
              <a:t> de </a:t>
            </a:r>
            <a:r>
              <a:rPr lang="en-US" altLang="en-US" sz="2400" dirty="0" err="1"/>
              <a:t>apetito</a:t>
            </a:r>
            <a:r>
              <a:rPr lang="en-US" altLang="en-US" sz="2400" dirty="0"/>
              <a:t>, confusion, </a:t>
            </a:r>
            <a:r>
              <a:rPr lang="en-US" altLang="en-US" sz="2400" dirty="0" err="1"/>
              <a:t>mareos</a:t>
            </a:r>
            <a:r>
              <a:rPr lang="en-US" altLang="en-US" sz="2400" dirty="0"/>
              <a:t>,</a:t>
            </a:r>
          </a:p>
          <a:p>
            <a:pPr marL="457200" lvl="1" indent="0">
              <a:buNone/>
            </a:pPr>
            <a:r>
              <a:rPr lang="en-US" altLang="en-US" sz="2400" dirty="0"/>
              <a:t> 	</a:t>
            </a:r>
            <a:r>
              <a:rPr lang="en-US" altLang="en-US" sz="2400" dirty="0" err="1"/>
              <a:t>dolores</a:t>
            </a:r>
            <a:r>
              <a:rPr lang="en-US" altLang="en-US" sz="2400" dirty="0"/>
              <a:t> de cabeza, </a:t>
            </a:r>
            <a:r>
              <a:rPr lang="en-US" altLang="en-US" sz="2400" dirty="0" err="1"/>
              <a:t>ritmo</a:t>
            </a:r>
            <a:r>
              <a:rPr lang="en-US" altLang="en-US" sz="2400" dirty="0"/>
              <a:t> </a:t>
            </a:r>
            <a:r>
              <a:rPr lang="en-US" altLang="en-US" sz="2400" dirty="0" err="1"/>
              <a:t>cardíaco</a:t>
            </a:r>
            <a:r>
              <a:rPr lang="en-US" altLang="en-US" sz="2400" dirty="0"/>
              <a:t> </a:t>
            </a:r>
          </a:p>
          <a:p>
            <a:pPr marL="457200" lvl="1" indent="0">
              <a:buNone/>
            </a:pPr>
            <a:r>
              <a:rPr lang="en-US" altLang="en-US" sz="2400" dirty="0"/>
              <a:t>     </a:t>
            </a:r>
            <a:r>
              <a:rPr lang="en-US" altLang="en-US" sz="2400" dirty="0" err="1"/>
              <a:t>Acelerado</a:t>
            </a:r>
            <a:r>
              <a:rPr lang="en-US" altLang="en-US" sz="2400" dirty="0"/>
              <a:t>, </a:t>
            </a:r>
            <a:r>
              <a:rPr lang="en-US" altLang="en-US" sz="2400" dirty="0" err="1"/>
              <a:t>dificultad</a:t>
            </a:r>
            <a:r>
              <a:rPr lang="en-US" altLang="en-US" sz="2400" dirty="0"/>
              <a:t> para </a:t>
            </a:r>
            <a:r>
              <a:rPr lang="en-US" altLang="en-US" sz="2400" dirty="0" err="1"/>
              <a:t>respirar</a:t>
            </a:r>
            <a:r>
              <a:rPr lang="en-US" altLang="en-US" sz="2400" dirty="0"/>
              <a:t> y dolor </a:t>
            </a:r>
            <a:r>
              <a:rPr lang="en-US" altLang="en-US" sz="2400" dirty="0" err="1"/>
              <a:t>en</a:t>
            </a:r>
            <a:r>
              <a:rPr lang="en-US" altLang="en-US" sz="2400" dirty="0"/>
              <a:t> </a:t>
            </a:r>
          </a:p>
          <a:p>
            <a:pPr marL="457200" lvl="1" indent="0">
              <a:buNone/>
            </a:pPr>
            <a:r>
              <a:rPr lang="en-US" altLang="en-US" sz="2400" dirty="0"/>
              <a:t>     el  </a:t>
            </a:r>
            <a:r>
              <a:rPr lang="en-US" altLang="en-US" sz="2400" dirty="0" err="1"/>
              <a:t>pecho</a:t>
            </a:r>
            <a:endParaRPr lang="en-US" altLang="en-US" sz="2400" dirty="0"/>
          </a:p>
          <a:p>
            <a:pPr marL="457200" lvl="1" indent="0">
              <a:buNone/>
            </a:pPr>
            <a:r>
              <a:rPr lang="en-US" altLang="en-US" sz="2400" dirty="0"/>
              <a:t>	</a:t>
            </a:r>
            <a:endParaRPr lang="en-US" altLang="en-US" sz="1600" dirty="0"/>
          </a:p>
          <a:p>
            <a:pPr marL="0" lvl="1" indent="0" algn="ctr">
              <a:buNone/>
            </a:pPr>
            <a:r>
              <a:rPr lang="en-US" altLang="en-US" sz="2400" b="1" dirty="0"/>
              <a:t>¡¡¡FRIO TODO EL TIEMPO!!!</a:t>
            </a:r>
          </a:p>
          <a:p>
            <a:endParaRPr lang="en-US" altLang="en-US" sz="2800" dirty="0"/>
          </a:p>
          <a:p>
            <a:endParaRPr lang="en-US" altLang="en-US" dirty="0"/>
          </a:p>
          <a:p>
            <a:endParaRPr lang="en-US" altLang="en-US" dirty="0"/>
          </a:p>
        </p:txBody>
      </p:sp>
    </p:spTree>
    <p:extLst>
      <p:ext uri="{BB962C8B-B14F-4D97-AF65-F5344CB8AC3E}">
        <p14:creationId xmlns:p14="http://schemas.microsoft.com/office/powerpoint/2010/main" val="419932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1219200"/>
          </a:xfrm>
        </p:spPr>
        <p:txBody>
          <a:bodyPr>
            <a:normAutofit/>
          </a:bodyPr>
          <a:lstStyle/>
          <a:p>
            <a:r>
              <a:rPr lang="en-US" altLang="en-US" dirty="0"/>
              <a:t>PROBLEMAS MINERALES Y ÓSEOS </a:t>
            </a:r>
            <a:br>
              <a:rPr lang="en-US" altLang="en-US" dirty="0"/>
            </a:br>
            <a:r>
              <a:rPr lang="en-US" altLang="en-US" dirty="0"/>
              <a:t>IN LA  ERC</a:t>
            </a:r>
          </a:p>
        </p:txBody>
      </p:sp>
      <p:sp>
        <p:nvSpPr>
          <p:cNvPr id="18435" name="Rectangle 3"/>
          <p:cNvSpPr>
            <a:spLocks noGrp="1" noChangeArrowheads="1"/>
          </p:cNvSpPr>
          <p:nvPr>
            <p:ph type="body" idx="1"/>
          </p:nvPr>
        </p:nvSpPr>
        <p:spPr>
          <a:xfrm>
            <a:off x="609600" y="1752600"/>
            <a:ext cx="5413568" cy="4876800"/>
          </a:xfrm>
        </p:spPr>
        <p:txBody>
          <a:bodyPr>
            <a:noAutofit/>
          </a:bodyPr>
          <a:lstStyle/>
          <a:p>
            <a:r>
              <a:rPr lang="en-US" altLang="en-US" sz="2800" dirty="0" err="1"/>
              <a:t>Monitoree</a:t>
            </a:r>
            <a:r>
              <a:rPr lang="en-US" altLang="en-US" sz="2800" dirty="0"/>
              <a:t> </a:t>
            </a:r>
            <a:r>
              <a:rPr lang="en-US" altLang="en-US" sz="2800" dirty="0" err="1"/>
              <a:t>en</a:t>
            </a:r>
            <a:r>
              <a:rPr lang="en-US" altLang="en-US" sz="2800" dirty="0"/>
              <a:t> las </a:t>
            </a:r>
            <a:r>
              <a:rPr lang="en-US" altLang="en-US" sz="2800" dirty="0" err="1"/>
              <a:t>primeras</a:t>
            </a:r>
            <a:r>
              <a:rPr lang="en-US" altLang="en-US" sz="2800" dirty="0"/>
              <a:t> </a:t>
            </a:r>
            <a:r>
              <a:rPr lang="en-US" altLang="en-US" sz="2800" dirty="0" err="1"/>
              <a:t>etapas</a:t>
            </a:r>
            <a:r>
              <a:rPr lang="en-US" altLang="en-US" sz="2800" dirty="0"/>
              <a:t> de la ERC</a:t>
            </a:r>
          </a:p>
          <a:p>
            <a:r>
              <a:rPr lang="en-US" altLang="en-US" sz="2800" dirty="0"/>
              <a:t>Tus </a:t>
            </a:r>
            <a:r>
              <a:rPr lang="en-US" altLang="en-US" sz="2800" dirty="0" err="1"/>
              <a:t>Riñones</a:t>
            </a:r>
            <a:r>
              <a:rPr lang="en-US" altLang="en-US" sz="2800" dirty="0"/>
              <a:t> no </a:t>
            </a:r>
            <a:r>
              <a:rPr lang="en-US" altLang="en-US" sz="2800" dirty="0" err="1"/>
              <a:t>pueden</a:t>
            </a:r>
            <a:r>
              <a:rPr lang="en-US" altLang="en-US" sz="2800" dirty="0"/>
              <a:t> </a:t>
            </a:r>
            <a:r>
              <a:rPr lang="en-US" altLang="en-US" sz="2800" dirty="0" err="1"/>
              <a:t>equilibrar</a:t>
            </a:r>
            <a:r>
              <a:rPr lang="en-US" altLang="en-US" sz="2800" dirty="0"/>
              <a:t> e calcio, el </a:t>
            </a:r>
            <a:r>
              <a:rPr lang="en-US" altLang="en-US" sz="2800" dirty="0" err="1"/>
              <a:t>fósforo</a:t>
            </a:r>
            <a:r>
              <a:rPr lang="en-US" altLang="en-US" sz="2800" dirty="0"/>
              <a:t> y la </a:t>
            </a:r>
            <a:r>
              <a:rPr lang="en-US" altLang="en-US" sz="2800" dirty="0" err="1"/>
              <a:t>vitamina</a:t>
            </a:r>
            <a:r>
              <a:rPr lang="en-US" altLang="en-US" sz="2800" dirty="0"/>
              <a:t> D</a:t>
            </a:r>
          </a:p>
          <a:p>
            <a:r>
              <a:rPr lang="en-US" altLang="en-US" sz="2800" dirty="0" err="1"/>
              <a:t>Algunos</a:t>
            </a:r>
            <a:r>
              <a:rPr lang="en-US" altLang="en-US" sz="2800" dirty="0"/>
              <a:t> </a:t>
            </a:r>
            <a:r>
              <a:rPr lang="en-US" altLang="en-US" sz="2800" dirty="0" err="1"/>
              <a:t>alimentos</a:t>
            </a:r>
            <a:r>
              <a:rPr lang="en-US" altLang="en-US" sz="2800" dirty="0"/>
              <a:t> </a:t>
            </a:r>
            <a:r>
              <a:rPr lang="en-US" altLang="en-US" sz="2800" dirty="0" err="1"/>
              <a:t>pueden</a:t>
            </a:r>
            <a:r>
              <a:rPr lang="en-US" altLang="en-US" sz="2800" dirty="0"/>
              <a:t> </a:t>
            </a:r>
            <a:r>
              <a:rPr lang="en-US" altLang="en-US" sz="2800" dirty="0" err="1"/>
              <a:t>empeorar</a:t>
            </a:r>
            <a:r>
              <a:rPr lang="en-US" altLang="en-US" sz="2800" dirty="0"/>
              <a:t> </a:t>
            </a:r>
            <a:r>
              <a:rPr lang="en-US" altLang="en-US" sz="2800" dirty="0" err="1"/>
              <a:t>esto</a:t>
            </a:r>
            <a:r>
              <a:rPr lang="en-US" altLang="en-US" sz="2800" dirty="0"/>
              <a:t>:  </a:t>
            </a:r>
            <a:r>
              <a:rPr lang="en-US" altLang="en-US" sz="2800" dirty="0" err="1"/>
              <a:t>refrescos</a:t>
            </a:r>
            <a:r>
              <a:rPr lang="en-US" altLang="en-US" sz="2800" dirty="0"/>
              <a:t> </a:t>
            </a:r>
            <a:r>
              <a:rPr lang="en-US" altLang="en-US" sz="2800" dirty="0" err="1"/>
              <a:t>oscuros</a:t>
            </a:r>
            <a:r>
              <a:rPr lang="en-US" altLang="en-US" sz="2800" dirty="0"/>
              <a:t>, </a:t>
            </a:r>
            <a:r>
              <a:rPr lang="en-US" altLang="en-US" sz="2800" dirty="0" err="1"/>
              <a:t>nueces</a:t>
            </a:r>
            <a:r>
              <a:rPr lang="en-US" altLang="en-US" sz="2800" dirty="0"/>
              <a:t>, </a:t>
            </a:r>
            <a:r>
              <a:rPr lang="en-US" altLang="en-US" sz="2800" dirty="0" err="1"/>
              <a:t>alimentos</a:t>
            </a:r>
            <a:r>
              <a:rPr lang="en-US" altLang="en-US" sz="2800" dirty="0"/>
              <a:t> </a:t>
            </a:r>
            <a:r>
              <a:rPr lang="en-US" altLang="en-US" sz="2800" dirty="0" err="1"/>
              <a:t>procesados</a:t>
            </a:r>
            <a:r>
              <a:rPr lang="en-US" altLang="en-US" sz="2800" dirty="0"/>
              <a:t> y </a:t>
            </a:r>
            <a:r>
              <a:rPr lang="en-US" altLang="en-US" sz="2800" dirty="0" err="1"/>
              <a:t>lácteos</a:t>
            </a:r>
            <a:r>
              <a:rPr lang="en-US" altLang="en-US" sz="2800" dirty="0"/>
              <a:t>.</a:t>
            </a:r>
            <a:r>
              <a:rPr lang="en-US" altLang="en-US" sz="2000" dirty="0"/>
              <a:t>	</a:t>
            </a:r>
            <a:r>
              <a:rPr lang="en-US" altLang="en-US" sz="1600" dirty="0"/>
              <a:t>	</a:t>
            </a:r>
            <a:r>
              <a:rPr lang="en-US" altLang="en-US" sz="2400" dirty="0"/>
              <a:t>¡</a:t>
            </a:r>
            <a:r>
              <a:rPr lang="en-US" altLang="en-US" sz="2400" b="1" dirty="0" err="1"/>
              <a:t>Esto</a:t>
            </a:r>
            <a:r>
              <a:rPr lang="en-US" altLang="en-US" sz="2400" b="1" dirty="0"/>
              <a:t> </a:t>
            </a:r>
            <a:r>
              <a:rPr lang="en-US" altLang="en-US" sz="2400" b="1" dirty="0" err="1"/>
              <a:t>puede</a:t>
            </a:r>
            <a:r>
              <a:rPr lang="en-US" altLang="en-US" sz="2400" b="1" dirty="0"/>
              <a:t> conducer a</a:t>
            </a:r>
          </a:p>
          <a:p>
            <a:pPr marL="0" indent="0" algn="ctr">
              <a:buNone/>
            </a:pPr>
            <a:r>
              <a:rPr lang="en-US" altLang="en-US" sz="2400" b="1" dirty="0"/>
              <a:t>!HUESOS DÉBILES!</a:t>
            </a:r>
          </a:p>
          <a:p>
            <a:endParaRPr lang="en-US" altLang="en-US" dirty="0"/>
          </a:p>
          <a:p>
            <a:endParaRPr lang="en-US" altLang="en-US" dirty="0"/>
          </a:p>
          <a:p>
            <a:endParaRPr lang="en-US" altLang="en-US" dirty="0"/>
          </a:p>
          <a:p>
            <a:endParaRPr lang="en-US" altLang="en-US" dirty="0"/>
          </a:p>
        </p:txBody>
      </p:sp>
      <p:pic>
        <p:nvPicPr>
          <p:cNvPr id="19460" name="Picture 4" descr="bone 190768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616" y="1905000"/>
            <a:ext cx="250818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97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altLang="en-US" dirty="0" err="1"/>
              <a:t>Desnutrición</a:t>
            </a:r>
            <a:r>
              <a:rPr lang="en-US" altLang="en-US" dirty="0"/>
              <a:t> </a:t>
            </a:r>
            <a:r>
              <a:rPr lang="en-US" altLang="en-US" dirty="0" err="1"/>
              <a:t>en</a:t>
            </a:r>
            <a:r>
              <a:rPr lang="en-US" altLang="en-US" dirty="0"/>
              <a:t> la ERC</a:t>
            </a:r>
          </a:p>
        </p:txBody>
      </p:sp>
      <p:sp>
        <p:nvSpPr>
          <p:cNvPr id="20483" name="Rectangle 3"/>
          <p:cNvSpPr>
            <a:spLocks noGrp="1" noChangeArrowheads="1"/>
          </p:cNvSpPr>
          <p:nvPr>
            <p:ph sz="half" idx="1"/>
          </p:nvPr>
        </p:nvSpPr>
        <p:spPr>
          <a:xfrm>
            <a:off x="457200" y="1447800"/>
            <a:ext cx="4038600" cy="4190999"/>
          </a:xfrm>
        </p:spPr>
        <p:txBody>
          <a:bodyPr>
            <a:normAutofit lnSpcReduction="10000"/>
          </a:bodyPr>
          <a:lstStyle/>
          <a:p>
            <a:endParaRPr lang="en-US" altLang="en-US" dirty="0"/>
          </a:p>
          <a:p>
            <a:r>
              <a:rPr lang="en-US" altLang="en-US" dirty="0" err="1"/>
              <a:t>Ocurre</a:t>
            </a:r>
            <a:r>
              <a:rPr lang="en-US" altLang="en-US" dirty="0"/>
              <a:t> </a:t>
            </a:r>
            <a:r>
              <a:rPr lang="en-US" altLang="en-US" dirty="0" err="1"/>
              <a:t>cuando</a:t>
            </a:r>
            <a:r>
              <a:rPr lang="en-US" altLang="en-US" dirty="0"/>
              <a:t> </a:t>
            </a:r>
            <a:r>
              <a:rPr lang="en-US" altLang="en-US" dirty="0" err="1"/>
              <a:t>su</a:t>
            </a:r>
            <a:r>
              <a:rPr lang="en-US" altLang="en-US" dirty="0"/>
              <a:t> </a:t>
            </a:r>
            <a:r>
              <a:rPr lang="en-US" altLang="en-US" dirty="0" err="1"/>
              <a:t>cuerpo</a:t>
            </a:r>
            <a:r>
              <a:rPr lang="en-US" altLang="en-US" dirty="0"/>
              <a:t> no </a:t>
            </a:r>
            <a:r>
              <a:rPr lang="en-US" altLang="en-US" dirty="0" err="1"/>
              <a:t>recibe</a:t>
            </a:r>
            <a:r>
              <a:rPr lang="en-US" altLang="en-US" dirty="0"/>
              <a:t> nutrients y </a:t>
            </a:r>
            <a:r>
              <a:rPr lang="en-US" altLang="en-US" dirty="0" err="1"/>
              <a:t>energía</a:t>
            </a:r>
            <a:r>
              <a:rPr lang="en-US" altLang="en-US" dirty="0"/>
              <a:t> </a:t>
            </a:r>
            <a:r>
              <a:rPr lang="en-US" altLang="en-US" dirty="0" err="1"/>
              <a:t>importantes</a:t>
            </a:r>
            <a:endParaRPr lang="en-US" altLang="en-US" dirty="0"/>
          </a:p>
          <a:p>
            <a:r>
              <a:rPr lang="en-US" altLang="en-US" dirty="0" err="1"/>
              <a:t>Esté</a:t>
            </a:r>
            <a:r>
              <a:rPr lang="en-US" altLang="en-US" dirty="0"/>
              <a:t> </a:t>
            </a:r>
            <a:r>
              <a:rPr lang="en-US" altLang="en-US" dirty="0" err="1"/>
              <a:t>atento</a:t>
            </a:r>
            <a:r>
              <a:rPr lang="en-US" altLang="en-US" dirty="0"/>
              <a:t> a los </a:t>
            </a:r>
            <a:r>
              <a:rPr lang="en-US" altLang="en-US" dirty="0" err="1"/>
              <a:t>síntomas</a:t>
            </a:r>
            <a:r>
              <a:rPr lang="en-US" altLang="en-US" dirty="0"/>
              <a:t>:</a:t>
            </a:r>
          </a:p>
          <a:p>
            <a:pPr lvl="1"/>
            <a:r>
              <a:rPr lang="en-US" altLang="en-US" dirty="0" err="1"/>
              <a:t>Cansancil</a:t>
            </a:r>
            <a:endParaRPr lang="en-US" altLang="en-US" dirty="0"/>
          </a:p>
          <a:p>
            <a:pPr lvl="1"/>
            <a:r>
              <a:rPr lang="en-US" altLang="en-US" dirty="0" err="1"/>
              <a:t>Mareos</a:t>
            </a:r>
            <a:r>
              <a:rPr lang="en-US" altLang="en-US" dirty="0"/>
              <a:t>,</a:t>
            </a:r>
          </a:p>
          <a:p>
            <a:pPr lvl="1"/>
            <a:r>
              <a:rPr lang="en-US" altLang="en-US" dirty="0" err="1"/>
              <a:t>Pérdida</a:t>
            </a:r>
            <a:r>
              <a:rPr lang="en-US" altLang="en-US" dirty="0"/>
              <a:t> de peso</a:t>
            </a:r>
          </a:p>
          <a:p>
            <a:endParaRPr lang="en-US" altLang="en-US" dirty="0"/>
          </a:p>
          <a:p>
            <a:endParaRPr lang="en-US" altLang="en-US" dirty="0"/>
          </a:p>
          <a:p>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237678"/>
            <a:ext cx="4343400" cy="2895600"/>
          </a:xfrm>
          <a:prstGeom prst="rect">
            <a:avLst/>
          </a:prstGeom>
          <a:ln>
            <a:noFill/>
          </a:ln>
          <a:effectLst>
            <a:softEdge rad="112500"/>
          </a:effectLst>
        </p:spPr>
      </p:pic>
    </p:spTree>
    <p:extLst>
      <p:ext uri="{BB962C8B-B14F-4D97-AF65-F5344CB8AC3E}">
        <p14:creationId xmlns:p14="http://schemas.microsoft.com/office/powerpoint/2010/main" val="97686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8229600" cy="1143000"/>
          </a:xfrm>
        </p:spPr>
        <p:txBody>
          <a:bodyPr>
            <a:normAutofit fontScale="90000"/>
          </a:bodyPr>
          <a:lstStyle/>
          <a:p>
            <a:pPr algn="ctr"/>
            <a:r>
              <a:rPr lang="en-US" altLang="en-US" b="1" dirty="0"/>
              <a:t>¿Por </a:t>
            </a:r>
            <a:r>
              <a:rPr lang="en-US" altLang="en-US" b="1" dirty="0" err="1"/>
              <a:t>qué</a:t>
            </a:r>
            <a:r>
              <a:rPr lang="en-US" altLang="en-US" b="1" dirty="0"/>
              <a:t> </a:t>
            </a:r>
            <a:r>
              <a:rPr lang="en-US" altLang="en-US" b="1" dirty="0" err="1"/>
              <a:t>Aprender</a:t>
            </a:r>
            <a:r>
              <a:rPr lang="en-US" altLang="en-US" b="1" dirty="0"/>
              <a:t> </a:t>
            </a:r>
            <a:r>
              <a:rPr lang="en-US" altLang="en-US" b="1" dirty="0" err="1"/>
              <a:t>Acerca</a:t>
            </a:r>
            <a:r>
              <a:rPr lang="en-US" altLang="en-US" b="1" dirty="0"/>
              <a:t> de la </a:t>
            </a:r>
            <a:r>
              <a:rPr lang="en-US" altLang="en-US" b="1" dirty="0" err="1"/>
              <a:t>Enfemedad</a:t>
            </a:r>
            <a:r>
              <a:rPr lang="en-US" altLang="en-US" b="1" dirty="0"/>
              <a:t> Renal?</a:t>
            </a:r>
            <a:br>
              <a:rPr lang="en-US" altLang="en-US" b="1" dirty="0"/>
            </a:br>
            <a:endParaRPr lang="en-US" altLang="en-US" b="1" dirty="0"/>
          </a:p>
        </p:txBody>
      </p:sp>
      <p:sp>
        <p:nvSpPr>
          <p:cNvPr id="5123" name="Rectangle 3"/>
          <p:cNvSpPr>
            <a:spLocks noGrp="1" noChangeArrowheads="1"/>
          </p:cNvSpPr>
          <p:nvPr>
            <p:ph type="body" idx="1"/>
          </p:nvPr>
        </p:nvSpPr>
        <p:spPr>
          <a:xfrm>
            <a:off x="856488" y="1905000"/>
            <a:ext cx="7848600" cy="4190999"/>
          </a:xfrm>
        </p:spPr>
        <p:txBody>
          <a:bodyPr>
            <a:normAutofit/>
          </a:bodyPr>
          <a:lstStyle/>
          <a:p>
            <a:r>
              <a:rPr lang="en-US" altLang="en-US" dirty="0"/>
              <a:t>Para </a:t>
            </a:r>
            <a:r>
              <a:rPr lang="en-US" altLang="en-US" dirty="0" err="1"/>
              <a:t>opciones</a:t>
            </a:r>
            <a:r>
              <a:rPr lang="en-US" altLang="en-US" dirty="0"/>
              <a:t> </a:t>
            </a:r>
            <a:r>
              <a:rPr lang="en-US" altLang="en-US" dirty="0" err="1"/>
              <a:t>más</a:t>
            </a:r>
            <a:r>
              <a:rPr lang="en-US" altLang="en-US" dirty="0"/>
              <a:t> </a:t>
            </a:r>
            <a:r>
              <a:rPr lang="en-US" altLang="en-US" dirty="0" err="1"/>
              <a:t>informadas</a:t>
            </a:r>
            <a:endParaRPr lang="en-US" altLang="en-US" dirty="0"/>
          </a:p>
          <a:p>
            <a:r>
              <a:rPr lang="en-US" altLang="en-US" dirty="0" err="1"/>
              <a:t>Mejor</a:t>
            </a:r>
            <a:r>
              <a:rPr lang="en-US" altLang="en-US" dirty="0"/>
              <a:t> </a:t>
            </a:r>
            <a:r>
              <a:rPr lang="en-US" altLang="en-US" dirty="0" err="1"/>
              <a:t>calidad</a:t>
            </a:r>
            <a:r>
              <a:rPr lang="en-US" altLang="en-US" dirty="0"/>
              <a:t> de </a:t>
            </a:r>
            <a:r>
              <a:rPr lang="en-US" altLang="en-US" dirty="0" err="1"/>
              <a:t>vida</a:t>
            </a:r>
            <a:endParaRPr lang="en-US" altLang="en-US" dirty="0"/>
          </a:p>
          <a:p>
            <a:r>
              <a:rPr lang="en-US" altLang="en-US" dirty="0" err="1"/>
              <a:t>Manejar</a:t>
            </a:r>
            <a:r>
              <a:rPr lang="en-US" altLang="en-US" dirty="0"/>
              <a:t> los </a:t>
            </a:r>
            <a:r>
              <a:rPr lang="en-US" altLang="en-US" dirty="0" err="1"/>
              <a:t>cambios</a:t>
            </a:r>
            <a:r>
              <a:rPr lang="en-US" altLang="en-US" dirty="0"/>
              <a:t> </a:t>
            </a:r>
            <a:r>
              <a:rPr lang="en-US" altLang="en-US" dirty="0" err="1"/>
              <a:t>físicos</a:t>
            </a:r>
            <a:endParaRPr lang="en-US" altLang="en-US" dirty="0"/>
          </a:p>
          <a:p>
            <a:r>
              <a:rPr lang="en-US" altLang="en-US" dirty="0"/>
              <a:t>Más </a:t>
            </a:r>
            <a:r>
              <a:rPr lang="en-US" altLang="en-US" dirty="0" err="1"/>
              <a:t>información</a:t>
            </a:r>
            <a:r>
              <a:rPr lang="en-US" altLang="en-US" dirty="0"/>
              <a:t> </a:t>
            </a:r>
            <a:r>
              <a:rPr lang="en-US" altLang="en-US" dirty="0" err="1"/>
              <a:t>sobre</a:t>
            </a:r>
            <a:r>
              <a:rPr lang="en-US" altLang="en-US" dirty="0"/>
              <a:t>:</a:t>
            </a:r>
          </a:p>
          <a:p>
            <a:pPr lvl="1"/>
            <a:r>
              <a:rPr lang="en-US" altLang="en-US" dirty="0" err="1"/>
              <a:t>Etapas</a:t>
            </a:r>
            <a:r>
              <a:rPr lang="en-US" altLang="en-US" dirty="0"/>
              <a:t> de la </a:t>
            </a:r>
            <a:r>
              <a:rPr lang="en-US" altLang="en-US" dirty="0" err="1"/>
              <a:t>enfermedad</a:t>
            </a:r>
            <a:r>
              <a:rPr lang="en-US" altLang="en-US" dirty="0"/>
              <a:t> </a:t>
            </a:r>
            <a:r>
              <a:rPr lang="en-US" altLang="en-US" dirty="0" err="1"/>
              <a:t>crónica</a:t>
            </a:r>
            <a:r>
              <a:rPr lang="en-US" altLang="en-US" dirty="0"/>
              <a:t> renal</a:t>
            </a:r>
          </a:p>
          <a:p>
            <a:pPr lvl="1"/>
            <a:r>
              <a:rPr lang="en-US" altLang="en-US" dirty="0"/>
              <a:t>Lo que </a:t>
            </a:r>
            <a:r>
              <a:rPr lang="en-US" altLang="en-US" dirty="0" err="1"/>
              <a:t>usted</a:t>
            </a:r>
            <a:r>
              <a:rPr lang="en-US" altLang="en-US" dirty="0"/>
              <a:t> </a:t>
            </a:r>
            <a:r>
              <a:rPr lang="en-US" altLang="en-US" dirty="0" err="1"/>
              <a:t>puede</a:t>
            </a:r>
            <a:r>
              <a:rPr lang="en-US" altLang="en-US" dirty="0"/>
              <a:t> </a:t>
            </a:r>
            <a:r>
              <a:rPr lang="en-US" altLang="en-US" dirty="0" err="1"/>
              <a:t>hacer</a:t>
            </a:r>
            <a:r>
              <a:rPr lang="en-US" altLang="en-US" dirty="0"/>
              <a:t> para </a:t>
            </a:r>
            <a:r>
              <a:rPr lang="en-US" altLang="en-US" dirty="0" err="1"/>
              <a:t>ayudar</a:t>
            </a:r>
            <a:endParaRPr lang="en-US" altLang="en-US" dirty="0"/>
          </a:p>
          <a:p>
            <a:pPr lvl="1"/>
            <a:r>
              <a:rPr lang="en-US" altLang="en-US" dirty="0" err="1"/>
              <a:t>Qué</a:t>
            </a:r>
            <a:r>
              <a:rPr lang="en-US" altLang="en-US" dirty="0"/>
              <a:t> </a:t>
            </a:r>
            <a:r>
              <a:rPr lang="en-US" altLang="en-US" dirty="0" err="1"/>
              <a:t>esperar</a:t>
            </a:r>
            <a:endParaRPr lang="en-US" altLang="en-US" dirty="0"/>
          </a:p>
          <a:p>
            <a:pPr lvl="2"/>
            <a:endParaRPr lang="en-US" altLang="en-US" dirty="0"/>
          </a:p>
        </p:txBody>
      </p:sp>
    </p:spTree>
    <p:extLst>
      <p:ext uri="{BB962C8B-B14F-4D97-AF65-F5344CB8AC3E}">
        <p14:creationId xmlns:p14="http://schemas.microsoft.com/office/powerpoint/2010/main" val="3880166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err="1"/>
              <a:t>Depresiòn</a:t>
            </a:r>
            <a:r>
              <a:rPr lang="en-US" altLang="en-US" dirty="0"/>
              <a:t> </a:t>
            </a:r>
            <a:r>
              <a:rPr lang="en-US" altLang="en-US" dirty="0" err="1"/>
              <a:t>en</a:t>
            </a:r>
            <a:r>
              <a:rPr lang="en-US" altLang="en-US" dirty="0"/>
              <a:t> ERC</a:t>
            </a:r>
          </a:p>
        </p:txBody>
      </p:sp>
      <p:sp>
        <p:nvSpPr>
          <p:cNvPr id="21507" name="Rectangle 3"/>
          <p:cNvSpPr>
            <a:spLocks noGrp="1" noChangeArrowheads="1"/>
          </p:cNvSpPr>
          <p:nvPr>
            <p:ph type="body" idx="1"/>
          </p:nvPr>
        </p:nvSpPr>
        <p:spPr/>
        <p:txBody>
          <a:bodyPr>
            <a:normAutofit fontScale="92500" lnSpcReduction="20000"/>
          </a:bodyPr>
          <a:lstStyle/>
          <a:p>
            <a:r>
              <a:rPr lang="en-US" altLang="en-US" dirty="0" err="1"/>
              <a:t>Afecta</a:t>
            </a:r>
            <a:r>
              <a:rPr lang="en-US" altLang="en-US" dirty="0"/>
              <a:t> a </a:t>
            </a:r>
            <a:r>
              <a:rPr lang="en-US" altLang="en-US" dirty="0" err="1"/>
              <a:t>muchas</a:t>
            </a:r>
            <a:r>
              <a:rPr lang="en-US" altLang="en-US" dirty="0"/>
              <a:t> personas con ERC</a:t>
            </a:r>
          </a:p>
          <a:p>
            <a:r>
              <a:rPr lang="en-US" altLang="en-US" dirty="0" err="1"/>
              <a:t>Puede</a:t>
            </a:r>
            <a:r>
              <a:rPr lang="en-US" altLang="en-US" dirty="0"/>
              <a:t> </a:t>
            </a:r>
            <a:r>
              <a:rPr lang="en-US" altLang="en-US" dirty="0" err="1"/>
              <a:t>afectar</a:t>
            </a:r>
            <a:r>
              <a:rPr lang="en-US" altLang="en-US" dirty="0"/>
              <a:t> a las </a:t>
            </a:r>
            <a:r>
              <a:rPr lang="en-US" altLang="en-US" dirty="0" err="1"/>
              <a:t>pesonas</a:t>
            </a:r>
            <a:r>
              <a:rPr lang="en-US" altLang="en-US" dirty="0"/>
              <a:t> de </a:t>
            </a:r>
            <a:r>
              <a:rPr lang="en-US" altLang="en-US" dirty="0" err="1"/>
              <a:t>muchas</a:t>
            </a:r>
            <a:r>
              <a:rPr lang="en-US" altLang="en-US" dirty="0"/>
              <a:t> </a:t>
            </a:r>
            <a:r>
              <a:rPr lang="en-US" altLang="en-US" dirty="0" err="1"/>
              <a:t>formas</a:t>
            </a:r>
            <a:r>
              <a:rPr lang="en-US" altLang="en-US" dirty="0"/>
              <a:t>.</a:t>
            </a:r>
          </a:p>
          <a:p>
            <a:r>
              <a:rPr lang="en-US" altLang="en-US" dirty="0" err="1"/>
              <a:t>Esté</a:t>
            </a:r>
            <a:r>
              <a:rPr lang="en-US" altLang="en-US" dirty="0"/>
              <a:t> </a:t>
            </a:r>
            <a:r>
              <a:rPr lang="en-US" altLang="en-US" dirty="0" err="1"/>
              <a:t>atento</a:t>
            </a:r>
            <a:r>
              <a:rPr lang="en-US" altLang="en-US" dirty="0"/>
              <a:t> a los </a:t>
            </a:r>
            <a:r>
              <a:rPr lang="en-US" altLang="en-US" dirty="0" err="1"/>
              <a:t>síntomas</a:t>
            </a:r>
            <a:r>
              <a:rPr lang="en-US" altLang="en-US" dirty="0"/>
              <a:t> de la </a:t>
            </a:r>
            <a:r>
              <a:rPr lang="en-US" altLang="en-US" dirty="0" err="1"/>
              <a:t>depresiòn</a:t>
            </a:r>
            <a:endParaRPr lang="en-US" altLang="en-US" dirty="0"/>
          </a:p>
          <a:p>
            <a:pPr lvl="2"/>
            <a:r>
              <a:rPr lang="en-US" altLang="en-US" dirty="0"/>
              <a:t>Tristeza o </a:t>
            </a:r>
            <a:r>
              <a:rPr lang="en-US" altLang="en-US" dirty="0" err="1"/>
              <a:t>irritabilidad</a:t>
            </a:r>
            <a:endParaRPr lang="en-US" altLang="en-US" dirty="0"/>
          </a:p>
          <a:p>
            <a:pPr lvl="2"/>
            <a:r>
              <a:rPr lang="en-US" altLang="en-US" dirty="0" err="1"/>
              <a:t>Llorando</a:t>
            </a:r>
            <a:r>
              <a:rPr lang="en-US" altLang="en-US" dirty="0"/>
              <a:t> </a:t>
            </a:r>
            <a:r>
              <a:rPr lang="en-US" altLang="en-US" dirty="0" err="1"/>
              <a:t>más</a:t>
            </a:r>
            <a:r>
              <a:rPr lang="en-US" altLang="en-US" dirty="0"/>
              <a:t> de lo habitual</a:t>
            </a:r>
          </a:p>
          <a:p>
            <a:pPr lvl="2"/>
            <a:r>
              <a:rPr lang="en-US" altLang="en-US" dirty="0" err="1"/>
              <a:t>Menos</a:t>
            </a:r>
            <a:r>
              <a:rPr lang="en-US" altLang="en-US" dirty="0"/>
              <a:t> </a:t>
            </a:r>
            <a:r>
              <a:rPr lang="en-US" altLang="en-US" dirty="0" err="1"/>
              <a:t>interés</a:t>
            </a:r>
            <a:r>
              <a:rPr lang="en-US" altLang="en-US" dirty="0"/>
              <a:t> </a:t>
            </a:r>
            <a:r>
              <a:rPr lang="en-US" altLang="en-US" dirty="0" err="1"/>
              <a:t>en</a:t>
            </a:r>
            <a:r>
              <a:rPr lang="en-US" altLang="en-US" dirty="0"/>
              <a:t> las </a:t>
            </a:r>
            <a:r>
              <a:rPr lang="en-US" altLang="en-US" dirty="0" err="1"/>
              <a:t>cosas</a:t>
            </a:r>
            <a:r>
              <a:rPr lang="en-US" altLang="en-US" dirty="0"/>
              <a:t> que </a:t>
            </a:r>
            <a:r>
              <a:rPr lang="en-US" altLang="en-US" dirty="0" err="1"/>
              <a:t>solía</a:t>
            </a:r>
            <a:r>
              <a:rPr lang="en-US" altLang="en-US" dirty="0"/>
              <a:t> </a:t>
            </a:r>
            <a:r>
              <a:rPr lang="en-US" altLang="en-US" dirty="0" err="1"/>
              <a:t>disfrutar</a:t>
            </a:r>
            <a:endParaRPr lang="en-US" altLang="en-US" dirty="0"/>
          </a:p>
          <a:p>
            <a:pPr lvl="2"/>
            <a:r>
              <a:rPr lang="en-US" altLang="en-US" dirty="0" err="1"/>
              <a:t>Pérdida</a:t>
            </a:r>
            <a:r>
              <a:rPr lang="en-US" altLang="en-US" dirty="0"/>
              <a:t> de </a:t>
            </a:r>
            <a:r>
              <a:rPr lang="en-US" altLang="en-US" dirty="0" err="1"/>
              <a:t>apetito</a:t>
            </a:r>
            <a:endParaRPr lang="en-US" altLang="en-US" dirty="0"/>
          </a:p>
          <a:p>
            <a:pPr lvl="2"/>
            <a:r>
              <a:rPr lang="en-US" altLang="en-US" dirty="0" err="1"/>
              <a:t>Pensamiento</a:t>
            </a:r>
            <a:r>
              <a:rPr lang="en-US" altLang="en-US" dirty="0"/>
              <a:t> </a:t>
            </a:r>
            <a:r>
              <a:rPr lang="en-US" altLang="en-US" dirty="0" err="1"/>
              <a:t>en</a:t>
            </a:r>
            <a:r>
              <a:rPr lang="en-US" altLang="en-US" dirty="0"/>
              <a:t> “</a:t>
            </a:r>
            <a:r>
              <a:rPr lang="en-US" altLang="en-US" dirty="0" err="1"/>
              <a:t>rendirse</a:t>
            </a:r>
            <a:r>
              <a:rPr lang="en-US" altLang="en-US" dirty="0"/>
              <a:t>”</a:t>
            </a:r>
          </a:p>
          <a:p>
            <a:pPr lvl="2"/>
            <a:r>
              <a:rPr lang="en-US" altLang="en-US" dirty="0" err="1"/>
              <a:t>Sentirse</a:t>
            </a:r>
            <a:r>
              <a:rPr lang="en-US" altLang="en-US" dirty="0"/>
              <a:t> </a:t>
            </a:r>
            <a:r>
              <a:rPr lang="en-US" altLang="en-US" dirty="0" err="1"/>
              <a:t>abrumado</a:t>
            </a:r>
            <a:endParaRPr lang="en-US" altLang="en-US" dirty="0"/>
          </a:p>
          <a:p>
            <a:r>
              <a:rPr lang="en-US" altLang="en-US" b="1" dirty="0"/>
              <a:t>PUEDE SER TRATADO</a:t>
            </a:r>
          </a:p>
        </p:txBody>
      </p:sp>
    </p:spTree>
    <p:extLst>
      <p:ext uri="{BB962C8B-B14F-4D97-AF65-F5344CB8AC3E}">
        <p14:creationId xmlns:p14="http://schemas.microsoft.com/office/powerpoint/2010/main" val="277142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SU PLAN DE ATENCIÓN GENERAL</a:t>
            </a:r>
          </a:p>
        </p:txBody>
      </p:sp>
      <p:sp>
        <p:nvSpPr>
          <p:cNvPr id="22531" name="Rectangle 3"/>
          <p:cNvSpPr>
            <a:spLocks noGrp="1" noChangeArrowheads="1"/>
          </p:cNvSpPr>
          <p:nvPr>
            <p:ph type="body" idx="1"/>
          </p:nvPr>
        </p:nvSpPr>
        <p:spPr/>
        <p:txBody>
          <a:bodyPr>
            <a:normAutofit fontScale="92500" lnSpcReduction="20000"/>
          </a:bodyPr>
          <a:lstStyle/>
          <a:p>
            <a:r>
              <a:rPr lang="en-US" altLang="en-US" dirty="0" err="1"/>
              <a:t>Trabaje</a:t>
            </a:r>
            <a:r>
              <a:rPr lang="en-US" altLang="en-US" dirty="0"/>
              <a:t> Con </a:t>
            </a:r>
            <a:r>
              <a:rPr lang="en-US" altLang="en-US" dirty="0" err="1"/>
              <a:t>Su</a:t>
            </a:r>
            <a:r>
              <a:rPr lang="en-US" altLang="en-US" dirty="0"/>
              <a:t> </a:t>
            </a:r>
            <a:r>
              <a:rPr lang="en-US" altLang="en-US" dirty="0" err="1"/>
              <a:t>Equipo</a:t>
            </a:r>
            <a:r>
              <a:rPr lang="en-US" altLang="en-US" dirty="0"/>
              <a:t> De </a:t>
            </a:r>
            <a:r>
              <a:rPr lang="en-US" altLang="en-US" dirty="0" err="1"/>
              <a:t>Atención</a:t>
            </a:r>
            <a:r>
              <a:rPr lang="en-US" altLang="en-US" dirty="0"/>
              <a:t> </a:t>
            </a:r>
            <a:r>
              <a:rPr lang="en-US" altLang="en-US" dirty="0" err="1"/>
              <a:t>Médica</a:t>
            </a:r>
            <a:r>
              <a:rPr lang="en-US" altLang="en-US" dirty="0"/>
              <a:t> Para </a:t>
            </a:r>
            <a:r>
              <a:rPr lang="en-US" altLang="en-US" dirty="0" err="1"/>
              <a:t>Crear</a:t>
            </a:r>
            <a:r>
              <a:rPr lang="en-US" altLang="en-US" dirty="0"/>
              <a:t> Un Plan General De </a:t>
            </a:r>
            <a:r>
              <a:rPr lang="en-US" altLang="en-US" dirty="0" err="1"/>
              <a:t>Atenciòn</a:t>
            </a:r>
            <a:r>
              <a:rPr lang="en-US" altLang="en-US" dirty="0"/>
              <a:t> Que </a:t>
            </a:r>
            <a:r>
              <a:rPr lang="en-US" altLang="en-US" dirty="0" err="1"/>
              <a:t>Puede</a:t>
            </a:r>
            <a:r>
              <a:rPr lang="en-US" altLang="en-US" dirty="0"/>
              <a:t> </a:t>
            </a:r>
            <a:r>
              <a:rPr lang="en-US" altLang="en-US" dirty="0" err="1"/>
              <a:t>Ayudarlo</a:t>
            </a:r>
            <a:r>
              <a:rPr lang="en-US" altLang="en-US" dirty="0"/>
              <a:t> A:</a:t>
            </a:r>
          </a:p>
          <a:p>
            <a:pPr lvl="1"/>
            <a:r>
              <a:rPr lang="en-US" altLang="en-US" dirty="0" err="1"/>
              <a:t>Mantener</a:t>
            </a:r>
            <a:r>
              <a:rPr lang="en-US" altLang="en-US" dirty="0"/>
              <a:t> </a:t>
            </a:r>
            <a:r>
              <a:rPr lang="en-US" altLang="en-US" dirty="0" err="1"/>
              <a:t>controlada</a:t>
            </a:r>
            <a:r>
              <a:rPr lang="en-US" altLang="en-US" dirty="0"/>
              <a:t> la </a:t>
            </a:r>
            <a:r>
              <a:rPr lang="en-US" altLang="en-US" dirty="0" err="1"/>
              <a:t>presión</a:t>
            </a:r>
            <a:r>
              <a:rPr lang="en-US" altLang="en-US" dirty="0"/>
              <a:t> arterial</a:t>
            </a:r>
          </a:p>
          <a:p>
            <a:pPr lvl="1"/>
            <a:r>
              <a:rPr lang="en-US" altLang="en-US" dirty="0" err="1"/>
              <a:t>Disminuya</a:t>
            </a:r>
            <a:r>
              <a:rPr lang="en-US" altLang="en-US" dirty="0"/>
              <a:t> los </a:t>
            </a:r>
            <a:r>
              <a:rPr lang="en-US" altLang="en-US" dirty="0" err="1"/>
              <a:t>niveles</a:t>
            </a:r>
            <a:r>
              <a:rPr lang="en-US" altLang="en-US" dirty="0"/>
              <a:t> altos de cholesterol </a:t>
            </a:r>
            <a:r>
              <a:rPr lang="en-US" altLang="en-US" dirty="0" err="1"/>
              <a:t>si</a:t>
            </a:r>
            <a:r>
              <a:rPr lang="en-US" altLang="en-US" dirty="0"/>
              <a:t> es alto</a:t>
            </a:r>
          </a:p>
          <a:p>
            <a:pPr lvl="1"/>
            <a:r>
              <a:rPr lang="en-US" altLang="en-US" dirty="0" err="1"/>
              <a:t>Manejar</a:t>
            </a:r>
            <a:r>
              <a:rPr lang="en-US" altLang="en-US" dirty="0"/>
              <a:t> la anemia</a:t>
            </a:r>
          </a:p>
          <a:p>
            <a:pPr lvl="1"/>
            <a:r>
              <a:rPr lang="en-US" altLang="en-US" dirty="0" err="1"/>
              <a:t>Menor</a:t>
            </a:r>
            <a:r>
              <a:rPr lang="en-US" altLang="en-US" dirty="0"/>
              <a:t> </a:t>
            </a:r>
            <a:r>
              <a:rPr lang="en-US" altLang="en-US" dirty="0" err="1"/>
              <a:t>riesgo</a:t>
            </a:r>
            <a:r>
              <a:rPr lang="en-US" altLang="en-US" dirty="0"/>
              <a:t> de </a:t>
            </a:r>
            <a:r>
              <a:rPr lang="en-US" altLang="en-US" dirty="0" err="1"/>
              <a:t>problemas</a:t>
            </a:r>
            <a:r>
              <a:rPr lang="en-US" altLang="en-US" dirty="0"/>
              <a:t> minerals y </a:t>
            </a:r>
            <a:r>
              <a:rPr lang="en-US" altLang="en-US" dirty="0" err="1"/>
              <a:t>óseos</a:t>
            </a:r>
            <a:endParaRPr lang="en-US" altLang="en-US" dirty="0"/>
          </a:p>
          <a:p>
            <a:pPr lvl="1"/>
            <a:r>
              <a:rPr lang="en-US" altLang="en-US" dirty="0" err="1"/>
              <a:t>Prevenir</a:t>
            </a:r>
            <a:r>
              <a:rPr lang="en-US" altLang="en-US" dirty="0"/>
              <a:t> o </a:t>
            </a:r>
            <a:r>
              <a:rPr lang="en-US" altLang="en-US" dirty="0" err="1"/>
              <a:t>controlar</a:t>
            </a:r>
            <a:r>
              <a:rPr lang="en-US" altLang="en-US" dirty="0"/>
              <a:t> la </a:t>
            </a:r>
            <a:r>
              <a:rPr lang="en-US" altLang="en-US" dirty="0" err="1"/>
              <a:t>desnutrición</a:t>
            </a:r>
            <a:endParaRPr lang="en-US" altLang="en-US" dirty="0"/>
          </a:p>
          <a:p>
            <a:pPr lvl="1"/>
            <a:r>
              <a:rPr lang="en-US" altLang="en-US" dirty="0"/>
              <a:t> </a:t>
            </a:r>
            <a:r>
              <a:rPr lang="en-US" altLang="en-US" dirty="0" err="1"/>
              <a:t>Prevenir</a:t>
            </a:r>
            <a:r>
              <a:rPr lang="en-US" altLang="en-US" dirty="0"/>
              <a:t> o </a:t>
            </a:r>
            <a:r>
              <a:rPr lang="en-US" altLang="en-US" dirty="0" err="1"/>
              <a:t>controlar</a:t>
            </a:r>
            <a:r>
              <a:rPr lang="en-US" altLang="en-US" dirty="0"/>
              <a:t> la </a:t>
            </a:r>
            <a:r>
              <a:rPr lang="en-US" altLang="en-US" dirty="0" err="1"/>
              <a:t>depresíon</a:t>
            </a:r>
            <a:endParaRPr lang="en-US" altLang="en-US" dirty="0"/>
          </a:p>
          <a:p>
            <a:pPr lvl="1"/>
            <a:r>
              <a:rPr lang="en-US" altLang="en-US" dirty="0" err="1"/>
              <a:t>Pérdida</a:t>
            </a:r>
            <a:r>
              <a:rPr lang="en-US" altLang="en-US" dirty="0"/>
              <a:t> </a:t>
            </a:r>
            <a:r>
              <a:rPr lang="en-US" altLang="en-US" dirty="0" err="1"/>
              <a:t>lenta</a:t>
            </a:r>
            <a:r>
              <a:rPr lang="en-US" altLang="en-US" dirty="0"/>
              <a:t> de la </a:t>
            </a:r>
            <a:r>
              <a:rPr lang="en-US" altLang="en-US" dirty="0" err="1"/>
              <a:t>función</a:t>
            </a:r>
            <a:r>
              <a:rPr lang="en-US" altLang="en-US" dirty="0"/>
              <a:t> renal</a:t>
            </a:r>
          </a:p>
        </p:txBody>
      </p:sp>
    </p:spTree>
    <p:extLst>
      <p:ext uri="{BB962C8B-B14F-4D97-AF65-F5344CB8AC3E}">
        <p14:creationId xmlns:p14="http://schemas.microsoft.com/office/powerpoint/2010/main" val="138652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en-US" dirty="0"/>
              <a:t>ENTAPA ERC 5:</a:t>
            </a:r>
          </a:p>
        </p:txBody>
      </p:sp>
      <p:sp>
        <p:nvSpPr>
          <p:cNvPr id="29699" name="Rectangle 3"/>
          <p:cNvSpPr>
            <a:spLocks noGrp="1" noChangeArrowheads="1"/>
          </p:cNvSpPr>
          <p:nvPr>
            <p:ph type="body" idx="1"/>
          </p:nvPr>
        </p:nvSpPr>
        <p:spPr>
          <a:xfrm>
            <a:off x="762000" y="1600200"/>
            <a:ext cx="7924800" cy="4190999"/>
          </a:xfrm>
        </p:spPr>
        <p:txBody>
          <a:bodyPr>
            <a:normAutofit lnSpcReduction="10000"/>
          </a:bodyPr>
          <a:lstStyle/>
          <a:p>
            <a:r>
              <a:rPr lang="en-US" altLang="en-US" dirty="0" err="1"/>
              <a:t>Insuficiencia</a:t>
            </a:r>
            <a:r>
              <a:rPr lang="en-US" altLang="en-US" dirty="0"/>
              <a:t> renal a </a:t>
            </a:r>
            <a:r>
              <a:rPr lang="en-US" altLang="en-US" dirty="0" err="1"/>
              <a:t>pesar</a:t>
            </a:r>
            <a:r>
              <a:rPr lang="en-US" altLang="en-US" dirty="0"/>
              <a:t> del major </a:t>
            </a:r>
            <a:r>
              <a:rPr lang="en-US" altLang="en-US" dirty="0" err="1"/>
              <a:t>tratamiento</a:t>
            </a:r>
            <a:r>
              <a:rPr lang="en-US" altLang="en-US" dirty="0"/>
              <a:t> y sus </a:t>
            </a:r>
            <a:r>
              <a:rPr lang="en-US" altLang="en-US" dirty="0" err="1"/>
              <a:t>mejores</a:t>
            </a:r>
            <a:r>
              <a:rPr lang="en-US" altLang="en-US" dirty="0"/>
              <a:t> </a:t>
            </a:r>
            <a:r>
              <a:rPr lang="en-US" altLang="en-US" dirty="0" err="1"/>
              <a:t>esfuerzos</a:t>
            </a:r>
            <a:r>
              <a:rPr lang="en-US" altLang="en-US" dirty="0"/>
              <a:t>, los </a:t>
            </a:r>
            <a:r>
              <a:rPr lang="en-US" altLang="en-US" dirty="0" err="1"/>
              <a:t>riñones</a:t>
            </a:r>
            <a:r>
              <a:rPr lang="en-US" altLang="en-US" dirty="0"/>
              <a:t> </a:t>
            </a:r>
            <a:r>
              <a:rPr lang="en-US" altLang="en-US" dirty="0" err="1"/>
              <a:t>aún</a:t>
            </a:r>
            <a:r>
              <a:rPr lang="en-US" altLang="en-US" dirty="0"/>
              <a:t> </a:t>
            </a:r>
            <a:r>
              <a:rPr lang="en-US" altLang="en-US" dirty="0" err="1"/>
              <a:t>pueden</a:t>
            </a:r>
            <a:r>
              <a:rPr lang="en-US" altLang="en-US" dirty="0"/>
              <a:t> </a:t>
            </a:r>
            <a:r>
              <a:rPr lang="en-US" altLang="en-US" dirty="0" err="1"/>
              <a:t>fallar</a:t>
            </a:r>
            <a:endParaRPr lang="en-US" altLang="en-US" dirty="0"/>
          </a:p>
          <a:p>
            <a:r>
              <a:rPr lang="en-US" altLang="en-US" dirty="0" err="1"/>
              <a:t>Esto</a:t>
            </a:r>
            <a:r>
              <a:rPr lang="en-US" altLang="en-US" dirty="0"/>
              <a:t> se llama “</a:t>
            </a:r>
            <a:r>
              <a:rPr lang="en-US" altLang="en-US" dirty="0" err="1"/>
              <a:t>insuficiencia</a:t>
            </a:r>
            <a:r>
              <a:rPr lang="en-US" altLang="en-US" dirty="0"/>
              <a:t> renal”</a:t>
            </a:r>
          </a:p>
          <a:p>
            <a:pPr lvl="1"/>
            <a:r>
              <a:rPr lang="en-US" altLang="en-US" dirty="0" err="1"/>
              <a:t>Cuando</a:t>
            </a:r>
            <a:r>
              <a:rPr lang="en-US" altLang="en-US" dirty="0"/>
              <a:t> </a:t>
            </a:r>
            <a:r>
              <a:rPr lang="en-US" altLang="en-US" dirty="0" err="1"/>
              <a:t>desaparece</a:t>
            </a:r>
            <a:r>
              <a:rPr lang="en-US" altLang="en-US" dirty="0"/>
              <a:t> del 85% al 90% de la </a:t>
            </a:r>
            <a:r>
              <a:rPr lang="en-US" altLang="en-US" dirty="0" err="1"/>
              <a:t>función</a:t>
            </a:r>
            <a:r>
              <a:rPr lang="en-US" altLang="en-US" dirty="0"/>
              <a:t> renal</a:t>
            </a:r>
          </a:p>
          <a:p>
            <a:r>
              <a:rPr lang="en-US" altLang="en-US" dirty="0"/>
              <a:t>La IFG o GFR </a:t>
            </a:r>
            <a:r>
              <a:rPr lang="en-US" altLang="en-US" dirty="0" err="1"/>
              <a:t>cae</a:t>
            </a:r>
            <a:r>
              <a:rPr lang="en-US" altLang="en-US" dirty="0"/>
              <a:t> por </a:t>
            </a:r>
            <a:r>
              <a:rPr lang="en-US" altLang="en-US" dirty="0" err="1"/>
              <a:t>debajo</a:t>
            </a:r>
            <a:r>
              <a:rPr lang="en-US" altLang="en-US" dirty="0"/>
              <a:t> de 15</a:t>
            </a:r>
          </a:p>
          <a:p>
            <a:pPr lvl="1"/>
            <a:r>
              <a:rPr lang="en-US" altLang="en-US" dirty="0"/>
              <a:t>El </a:t>
            </a:r>
            <a:r>
              <a:rPr lang="en-US" altLang="en-US" dirty="0" err="1"/>
              <a:t>tratamiento</a:t>
            </a:r>
            <a:r>
              <a:rPr lang="en-US" altLang="en-US" dirty="0"/>
              <a:t> </a:t>
            </a:r>
            <a:r>
              <a:rPr lang="en-US" altLang="en-US" dirty="0" err="1"/>
              <a:t>incluye</a:t>
            </a:r>
            <a:r>
              <a:rPr lang="en-US" altLang="en-US" dirty="0"/>
              <a:t> </a:t>
            </a:r>
            <a:r>
              <a:rPr lang="en-US" altLang="en-US" dirty="0" err="1"/>
              <a:t>trasplante</a:t>
            </a:r>
            <a:r>
              <a:rPr lang="en-US" altLang="en-US" dirty="0"/>
              <a:t>, </a:t>
            </a:r>
            <a:r>
              <a:rPr lang="en-US" altLang="en-US" dirty="0" err="1"/>
              <a:t>diálisis</a:t>
            </a:r>
            <a:r>
              <a:rPr lang="en-US" altLang="en-US" dirty="0"/>
              <a:t> peritoneal, </a:t>
            </a:r>
            <a:r>
              <a:rPr lang="en-US" altLang="en-US" dirty="0" err="1"/>
              <a:t>hemodiálisis</a:t>
            </a:r>
            <a:r>
              <a:rPr lang="en-US" altLang="en-US" dirty="0"/>
              <a:t> y </a:t>
            </a:r>
            <a:r>
              <a:rPr lang="en-US" altLang="en-US" dirty="0" err="1"/>
              <a:t>manejo</a:t>
            </a:r>
            <a:r>
              <a:rPr lang="en-US" altLang="en-US" dirty="0"/>
              <a:t> </a:t>
            </a:r>
            <a:r>
              <a:rPr lang="en-US" altLang="en-US" dirty="0" err="1"/>
              <a:t>médico</a:t>
            </a:r>
            <a:endParaRPr lang="en-US" altLang="en-US" dirty="0"/>
          </a:p>
        </p:txBody>
      </p:sp>
    </p:spTree>
    <p:extLst>
      <p:ext uri="{BB962C8B-B14F-4D97-AF65-F5344CB8AC3E}">
        <p14:creationId xmlns:p14="http://schemas.microsoft.com/office/powerpoint/2010/main" val="231225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n-US" altLang="en-US" dirty="0"/>
              <a:t>ENTAPA 5 ERC: </a:t>
            </a:r>
            <a:r>
              <a:rPr lang="en-US" altLang="en-US" dirty="0" err="1"/>
              <a:t>Síntomas</a:t>
            </a:r>
            <a:endParaRPr lang="en-US" altLang="en-US" dirty="0"/>
          </a:p>
        </p:txBody>
      </p:sp>
      <p:sp>
        <p:nvSpPr>
          <p:cNvPr id="24579" name="Rectangle 3"/>
          <p:cNvSpPr>
            <a:spLocks noGrp="1" noChangeArrowheads="1"/>
          </p:cNvSpPr>
          <p:nvPr>
            <p:ph type="body" sz="half" idx="1"/>
          </p:nvPr>
        </p:nvSpPr>
        <p:spPr>
          <a:xfrm>
            <a:off x="609600" y="1752601"/>
            <a:ext cx="4038600" cy="4190999"/>
          </a:xfrm>
        </p:spPr>
        <p:txBody>
          <a:bodyPr/>
          <a:lstStyle/>
          <a:p>
            <a:r>
              <a:rPr lang="en-US" altLang="en-US" dirty="0" err="1"/>
              <a:t>Náuseas</a:t>
            </a:r>
            <a:endParaRPr lang="en-US" altLang="en-US" dirty="0"/>
          </a:p>
          <a:p>
            <a:r>
              <a:rPr lang="en-US" altLang="en-US" dirty="0" err="1"/>
              <a:t>Dificultad</a:t>
            </a:r>
            <a:r>
              <a:rPr lang="en-US" altLang="en-US" dirty="0"/>
              <a:t> para </a:t>
            </a:r>
            <a:r>
              <a:rPr lang="en-US" altLang="en-US" dirty="0" err="1"/>
              <a:t>dormir</a:t>
            </a:r>
            <a:endParaRPr lang="en-US" altLang="en-US" dirty="0"/>
          </a:p>
          <a:p>
            <a:r>
              <a:rPr lang="en-US" altLang="en-US" dirty="0"/>
              <a:t>Falta de </a:t>
            </a:r>
            <a:r>
              <a:rPr lang="en-US" altLang="en-US" dirty="0" err="1"/>
              <a:t>apetito</a:t>
            </a:r>
            <a:endParaRPr lang="en-US" altLang="en-US" dirty="0"/>
          </a:p>
          <a:p>
            <a:r>
              <a:rPr lang="en-US" altLang="en-US" dirty="0" err="1"/>
              <a:t>Cansado</a:t>
            </a:r>
            <a:endParaRPr lang="en-US" altLang="en-US" dirty="0"/>
          </a:p>
          <a:p>
            <a:r>
              <a:rPr lang="en-US" altLang="en-US" dirty="0" err="1"/>
              <a:t>Piel</a:t>
            </a:r>
            <a:r>
              <a:rPr lang="en-US" altLang="en-US" dirty="0"/>
              <a:t> </a:t>
            </a:r>
            <a:r>
              <a:rPr lang="en-US" altLang="en-US" dirty="0" err="1"/>
              <a:t>seca</a:t>
            </a:r>
            <a:r>
              <a:rPr lang="en-US" altLang="en-US" dirty="0"/>
              <a:t> y con </a:t>
            </a:r>
            <a:r>
              <a:rPr lang="en-US" altLang="en-US" dirty="0" err="1"/>
              <a:t>picazón</a:t>
            </a:r>
            <a:endParaRPr lang="en-US" altLang="en-US" dirty="0"/>
          </a:p>
          <a:p>
            <a:r>
              <a:rPr lang="en-US" altLang="en-US" dirty="0" err="1"/>
              <a:t>Micción</a:t>
            </a:r>
            <a:r>
              <a:rPr lang="en-US" altLang="en-US" dirty="0"/>
              <a:t> </a:t>
            </a:r>
            <a:r>
              <a:rPr lang="en-US" altLang="en-US" dirty="0" err="1"/>
              <a:t>frecuente</a:t>
            </a:r>
            <a:r>
              <a:rPr lang="en-US" altLang="en-US" dirty="0"/>
              <a:t> </a:t>
            </a:r>
            <a:r>
              <a:rPr lang="en-US" altLang="en-US" dirty="0" err="1"/>
              <a:t>durante</a:t>
            </a:r>
            <a:r>
              <a:rPr lang="en-US" altLang="en-US" dirty="0"/>
              <a:t> la </a:t>
            </a:r>
            <a:r>
              <a:rPr lang="en-US" altLang="en-US" dirty="0" err="1"/>
              <a:t>noche</a:t>
            </a:r>
            <a:endParaRPr lang="en-US" altLang="en-US" dirty="0"/>
          </a:p>
          <a:p>
            <a:endParaRPr lang="en-US" altLang="en-US" dirty="0"/>
          </a:p>
          <a:p>
            <a:endParaRPr lang="en-US" altLang="en-US" dirty="0"/>
          </a:p>
          <a:p>
            <a:endParaRPr lang="en-US" altLang="en-US" dirty="0"/>
          </a:p>
        </p:txBody>
      </p:sp>
      <p:sp>
        <p:nvSpPr>
          <p:cNvPr id="23556" name="Rectangle 4"/>
          <p:cNvSpPr>
            <a:spLocks noGrp="1" noChangeArrowheads="1"/>
          </p:cNvSpPr>
          <p:nvPr>
            <p:ph type="body" sz="half" idx="2"/>
          </p:nvPr>
        </p:nvSpPr>
        <p:spPr>
          <a:xfrm>
            <a:off x="4648200" y="1752601"/>
            <a:ext cx="4191000" cy="4190999"/>
          </a:xfrm>
        </p:spPr>
        <p:txBody>
          <a:bodyPr/>
          <a:lstStyle/>
          <a:p>
            <a:r>
              <a:rPr lang="en-US" altLang="en-US" dirty="0" err="1"/>
              <a:t>Pérdida</a:t>
            </a:r>
            <a:r>
              <a:rPr lang="en-US" altLang="en-US" dirty="0"/>
              <a:t> de peso</a:t>
            </a:r>
          </a:p>
          <a:p>
            <a:r>
              <a:rPr lang="en-US" altLang="en-US" dirty="0" err="1"/>
              <a:t>Calambres</a:t>
            </a:r>
            <a:r>
              <a:rPr lang="en-US" altLang="en-US" dirty="0"/>
              <a:t> por la </a:t>
            </a:r>
            <a:r>
              <a:rPr lang="en-US" altLang="en-US" dirty="0" err="1"/>
              <a:t>noche</a:t>
            </a:r>
            <a:endParaRPr lang="en-US" altLang="en-US" dirty="0"/>
          </a:p>
          <a:p>
            <a:r>
              <a:rPr lang="en-US" altLang="en-US" dirty="0"/>
              <a:t>Sangrado anormal</a:t>
            </a:r>
          </a:p>
          <a:p>
            <a:r>
              <a:rPr lang="en-US" altLang="en-US" dirty="0" err="1"/>
              <a:t>Hinchazó</a:t>
            </a:r>
            <a:endParaRPr lang="en-US" altLang="en-US" dirty="0"/>
          </a:p>
          <a:p>
            <a:r>
              <a:rPr lang="en-US" altLang="en-US" dirty="0" err="1"/>
              <a:t>Cambios</a:t>
            </a:r>
            <a:r>
              <a:rPr lang="en-US" altLang="en-US" dirty="0"/>
              <a:t> </a:t>
            </a:r>
            <a:r>
              <a:rPr lang="en-US" altLang="en-US" dirty="0" err="1"/>
              <a:t>en</a:t>
            </a:r>
            <a:r>
              <a:rPr lang="en-US" altLang="en-US" dirty="0"/>
              <a:t> el color de la </a:t>
            </a:r>
            <a:r>
              <a:rPr lang="en-US" altLang="en-US" dirty="0" err="1"/>
              <a:t>piel</a:t>
            </a:r>
            <a:endParaRPr lang="en-US" altLang="en-US" dirty="0"/>
          </a:p>
          <a:p>
            <a:r>
              <a:rPr lang="en-US" altLang="en-US" dirty="0" err="1"/>
              <a:t>Dificultad</a:t>
            </a:r>
            <a:r>
              <a:rPr lang="en-US" altLang="en-US" dirty="0"/>
              <a:t> para </a:t>
            </a:r>
            <a:r>
              <a:rPr lang="en-US" altLang="en-US" dirty="0" err="1"/>
              <a:t>respirar</a:t>
            </a:r>
            <a:endParaRPr lang="en-US" altLang="en-US" dirty="0"/>
          </a:p>
          <a:p>
            <a:r>
              <a:rPr lang="en-US" altLang="en-US" dirty="0" err="1"/>
              <a:t>Confusión</a:t>
            </a:r>
            <a:endParaRPr lang="en-US" altLang="en-US" dirty="0"/>
          </a:p>
          <a:p>
            <a:endParaRPr lang="en-US" altLang="en-US" dirty="0"/>
          </a:p>
        </p:txBody>
      </p:sp>
    </p:spTree>
    <p:extLst>
      <p:ext uri="{BB962C8B-B14F-4D97-AF65-F5344CB8AC3E}">
        <p14:creationId xmlns:p14="http://schemas.microsoft.com/office/powerpoint/2010/main" val="302761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altLang="en-US" sz="4400" dirty="0" err="1"/>
              <a:t>Preocupaciones</a:t>
            </a:r>
            <a:r>
              <a:rPr lang="en-US" altLang="en-US" sz="4400" dirty="0"/>
              <a:t> </a:t>
            </a:r>
            <a:r>
              <a:rPr lang="en-US" altLang="en-US" sz="4400" dirty="0" err="1"/>
              <a:t>Comunes</a:t>
            </a:r>
            <a:r>
              <a:rPr lang="en-US" altLang="en-US" sz="4400" dirty="0"/>
              <a:t> </a:t>
            </a:r>
            <a:r>
              <a:rPr lang="en-US" altLang="en-US" sz="4400" dirty="0" err="1"/>
              <a:t>Sobre</a:t>
            </a:r>
            <a:r>
              <a:rPr lang="en-US" altLang="en-US" sz="4400" dirty="0"/>
              <a:t> la </a:t>
            </a:r>
            <a:r>
              <a:rPr lang="en-US" altLang="en-US" sz="4400" dirty="0" err="1"/>
              <a:t>Enfermedad</a:t>
            </a:r>
            <a:r>
              <a:rPr lang="en-US" altLang="en-US" sz="4400" dirty="0"/>
              <a:t> Renal</a:t>
            </a:r>
            <a:endParaRPr lang="en-US" altLang="en-US" dirty="0"/>
          </a:p>
        </p:txBody>
      </p:sp>
      <p:sp>
        <p:nvSpPr>
          <p:cNvPr id="25603" name="Rectangle 3"/>
          <p:cNvSpPr>
            <a:spLocks noGrp="1" noChangeArrowheads="1"/>
          </p:cNvSpPr>
          <p:nvPr>
            <p:ph type="body" idx="1"/>
          </p:nvPr>
        </p:nvSpPr>
        <p:spPr>
          <a:xfrm>
            <a:off x="838200" y="1905000"/>
            <a:ext cx="7848600" cy="3886199"/>
          </a:xfrm>
        </p:spPr>
        <p:txBody>
          <a:bodyPr>
            <a:normAutofit lnSpcReduction="10000"/>
          </a:bodyPr>
          <a:lstStyle/>
          <a:p>
            <a:r>
              <a:rPr lang="en-US" altLang="en-US" dirty="0"/>
              <a:t>¿</a:t>
            </a:r>
            <a:r>
              <a:rPr lang="en-US" altLang="en-US" dirty="0" err="1"/>
              <a:t>Cómo</a:t>
            </a:r>
            <a:r>
              <a:rPr lang="en-US" altLang="en-US" dirty="0"/>
              <a:t> es la </a:t>
            </a:r>
            <a:r>
              <a:rPr lang="en-US" altLang="en-US" dirty="0" err="1"/>
              <a:t>vida</a:t>
            </a:r>
            <a:r>
              <a:rPr lang="en-US" altLang="en-US" dirty="0"/>
              <a:t> con ERC?</a:t>
            </a:r>
          </a:p>
          <a:p>
            <a:r>
              <a:rPr lang="en-US" altLang="en-US" dirty="0"/>
              <a:t>¿</a:t>
            </a:r>
            <a:r>
              <a:rPr lang="en-US" altLang="en-US" dirty="0" err="1"/>
              <a:t>Qué</a:t>
            </a:r>
            <a:r>
              <a:rPr lang="en-US" altLang="en-US" dirty="0"/>
              <a:t> </a:t>
            </a:r>
            <a:r>
              <a:rPr lang="en-US" altLang="en-US" dirty="0" err="1"/>
              <a:t>tipo</a:t>
            </a:r>
            <a:r>
              <a:rPr lang="en-US" altLang="en-US" dirty="0"/>
              <a:t> de </a:t>
            </a:r>
            <a:r>
              <a:rPr lang="en-US" altLang="en-US" dirty="0" err="1"/>
              <a:t>tratamientos</a:t>
            </a:r>
            <a:r>
              <a:rPr lang="en-US" altLang="en-US" dirty="0"/>
              <a:t> hay </a:t>
            </a:r>
            <a:r>
              <a:rPr lang="en-US" altLang="en-US" dirty="0" err="1"/>
              <a:t>disponibles</a:t>
            </a:r>
            <a:r>
              <a:rPr lang="en-US" altLang="en-US" dirty="0"/>
              <a:t>?</a:t>
            </a:r>
          </a:p>
          <a:p>
            <a:r>
              <a:rPr lang="en-US" altLang="en-US" dirty="0"/>
              <a:t>¿</a:t>
            </a:r>
            <a:r>
              <a:rPr lang="en-US" altLang="en-US" dirty="0" err="1"/>
              <a:t>Cómo</a:t>
            </a:r>
            <a:r>
              <a:rPr lang="en-US" altLang="en-US" dirty="0"/>
              <a:t> </a:t>
            </a:r>
            <a:r>
              <a:rPr lang="en-US" altLang="en-US" dirty="0" err="1"/>
              <a:t>pagaré</a:t>
            </a:r>
            <a:r>
              <a:rPr lang="en-US" altLang="en-US" dirty="0"/>
              <a:t> el </a:t>
            </a:r>
            <a:r>
              <a:rPr lang="en-US" altLang="en-US" dirty="0" err="1"/>
              <a:t>tratamiento</a:t>
            </a:r>
            <a:r>
              <a:rPr lang="en-US" altLang="en-US" dirty="0"/>
              <a:t>?</a:t>
            </a:r>
          </a:p>
          <a:p>
            <a:pPr lvl="1"/>
            <a:r>
              <a:rPr lang="en-US" altLang="en-US" dirty="0"/>
              <a:t> Seguro </a:t>
            </a:r>
            <a:r>
              <a:rPr lang="en-US" altLang="en-US" dirty="0" err="1"/>
              <a:t>Médico</a:t>
            </a:r>
            <a:r>
              <a:rPr lang="en-US" altLang="en-US" dirty="0"/>
              <a:t> del Estado (Medicare)</a:t>
            </a:r>
          </a:p>
          <a:p>
            <a:pPr lvl="1"/>
            <a:r>
              <a:rPr lang="en-US" altLang="en-US" dirty="0"/>
              <a:t> Medicaid de Seguro privado (Private Insurance)</a:t>
            </a:r>
          </a:p>
          <a:p>
            <a:pPr lvl="1"/>
            <a:r>
              <a:rPr lang="en-US" altLang="en-US" dirty="0"/>
              <a:t> Seguro de </a:t>
            </a:r>
            <a:r>
              <a:rPr lang="en-US" altLang="en-US" dirty="0" err="1"/>
              <a:t>enfermedad</a:t>
            </a:r>
            <a:r>
              <a:rPr lang="en-US" altLang="en-US" dirty="0"/>
              <a:t> (Medicaid)</a:t>
            </a:r>
          </a:p>
          <a:p>
            <a:pPr lvl="2"/>
            <a:endParaRPr lang="en-US" altLang="en-US" dirty="0"/>
          </a:p>
        </p:txBody>
      </p:sp>
    </p:spTree>
    <p:extLst>
      <p:ext uri="{BB962C8B-B14F-4D97-AF65-F5344CB8AC3E}">
        <p14:creationId xmlns:p14="http://schemas.microsoft.com/office/powerpoint/2010/main" val="322913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447800"/>
            <a:ext cx="9144000" cy="4190999"/>
          </a:xfrm>
        </p:spPr>
        <p:txBody>
          <a:bodyPr>
            <a:normAutofit/>
          </a:bodyPr>
          <a:lstStyle/>
          <a:p>
            <a:pPr marL="0" indent="0" algn="ctr">
              <a:buNone/>
            </a:pPr>
            <a:r>
              <a:rPr lang="en-US" altLang="en-US" sz="4000" dirty="0" err="1"/>
              <a:t>Preguntas</a:t>
            </a:r>
            <a:r>
              <a:rPr lang="en-US" altLang="en-US" sz="4000" dirty="0"/>
              <a:t> y </a:t>
            </a:r>
            <a:r>
              <a:rPr lang="en-US" altLang="en-US" sz="4000" dirty="0" err="1"/>
              <a:t>Discusiones</a:t>
            </a:r>
            <a:br>
              <a:rPr lang="en-US" altLang="en-US" sz="4000" dirty="0"/>
            </a:br>
            <a:br>
              <a:rPr lang="en-US" altLang="en-US" sz="4000" dirty="0"/>
            </a:br>
            <a:r>
              <a:rPr lang="en-US" altLang="en-US" sz="3600" i="1" dirty="0" err="1"/>
              <a:t>Regrese</a:t>
            </a:r>
            <a:r>
              <a:rPr lang="en-US" altLang="en-US" sz="3600" i="1" dirty="0"/>
              <a:t> para la </a:t>
            </a:r>
            <a:r>
              <a:rPr lang="en-US" altLang="en-US" sz="3600" i="1" dirty="0" err="1"/>
              <a:t>Parte</a:t>
            </a:r>
            <a:r>
              <a:rPr lang="en-US" altLang="en-US" sz="3600" i="1" dirty="0"/>
              <a:t> </a:t>
            </a:r>
            <a:r>
              <a:rPr lang="en-US" altLang="en-US" sz="4000" i="1" dirty="0"/>
              <a:t>2:</a:t>
            </a:r>
          </a:p>
          <a:p>
            <a:pPr marL="0" indent="0" algn="ctr">
              <a:buNone/>
            </a:pPr>
            <a:r>
              <a:rPr lang="en-US" altLang="en-US" sz="4000" i="1" dirty="0"/>
              <a:t>¡</a:t>
            </a:r>
            <a:r>
              <a:rPr lang="en-US" altLang="en-US" sz="4000" i="1" dirty="0" err="1"/>
              <a:t>Clase</a:t>
            </a:r>
            <a:r>
              <a:rPr lang="en-US" altLang="en-US" sz="4000" i="1" dirty="0"/>
              <a:t> de </a:t>
            </a:r>
            <a:r>
              <a:rPr lang="en-US" altLang="en-US" sz="4000" i="1" dirty="0" err="1"/>
              <a:t>opciones</a:t>
            </a:r>
            <a:r>
              <a:rPr lang="en-US" altLang="en-US" sz="4000" i="1" dirty="0"/>
              <a:t> de </a:t>
            </a:r>
            <a:r>
              <a:rPr lang="en-US" altLang="en-US" sz="4000" i="1" dirty="0" err="1"/>
              <a:t>tratamiento</a:t>
            </a:r>
            <a:r>
              <a:rPr lang="en-US" altLang="en-US" sz="4000" i="1" dirty="0"/>
              <a:t> renal!</a:t>
            </a:r>
            <a:endParaRPr lang="en-US" i="1" dirty="0"/>
          </a:p>
        </p:txBody>
      </p:sp>
    </p:spTree>
    <p:extLst>
      <p:ext uri="{BB962C8B-B14F-4D97-AF65-F5344CB8AC3E}">
        <p14:creationId xmlns:p14="http://schemas.microsoft.com/office/powerpoint/2010/main" val="6456465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a:t>
            </a:r>
            <a:r>
              <a:rPr lang="en-US" altLang="en-US" dirty="0" err="1"/>
              <a:t>Cómo</a:t>
            </a:r>
            <a:r>
              <a:rPr lang="en-US" altLang="en-US" dirty="0"/>
              <a:t> </a:t>
            </a:r>
            <a:r>
              <a:rPr lang="en-US" altLang="en-US" dirty="0" err="1"/>
              <a:t>funcionan</a:t>
            </a:r>
            <a:r>
              <a:rPr lang="en-US" altLang="en-US" dirty="0"/>
              <a:t> los </a:t>
            </a:r>
            <a:r>
              <a:rPr lang="en-US" altLang="en-US" dirty="0" err="1"/>
              <a:t>riñones</a:t>
            </a:r>
            <a:r>
              <a:rPr lang="en-US" altLang="en-US" dirty="0"/>
              <a:t>?</a:t>
            </a:r>
          </a:p>
        </p:txBody>
      </p:sp>
      <p:pic>
        <p:nvPicPr>
          <p:cNvPr id="6" name="Picture 5" descr="Diagram&#10;&#10;Description automatically generated">
            <a:extLst>
              <a:ext uri="{FF2B5EF4-FFF2-40B4-BE49-F238E27FC236}">
                <a16:creationId xmlns:a16="http://schemas.microsoft.com/office/drawing/2014/main" id="{C5AB00AD-D9C1-DD48-ABEC-69A52DA98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1417638"/>
            <a:ext cx="5461000" cy="4140200"/>
          </a:xfrm>
          <a:prstGeom prst="rect">
            <a:avLst/>
          </a:prstGeom>
        </p:spPr>
      </p:pic>
      <p:sp>
        <p:nvSpPr>
          <p:cNvPr id="2" name="TextBox 1">
            <a:extLst>
              <a:ext uri="{FF2B5EF4-FFF2-40B4-BE49-F238E27FC236}">
                <a16:creationId xmlns:a16="http://schemas.microsoft.com/office/drawing/2014/main" id="{4B58989C-DAC7-4C45-BF94-7BED09A754E2}"/>
              </a:ext>
            </a:extLst>
          </p:cNvPr>
          <p:cNvSpPr txBox="1"/>
          <p:nvPr/>
        </p:nvSpPr>
        <p:spPr>
          <a:xfrm>
            <a:off x="3505200" y="1424895"/>
            <a:ext cx="2438488" cy="461665"/>
          </a:xfrm>
          <a:prstGeom prst="rect">
            <a:avLst/>
          </a:prstGeom>
          <a:solidFill>
            <a:schemeClr val="bg1"/>
          </a:solidFill>
        </p:spPr>
        <p:txBody>
          <a:bodyPr wrap="none" rtlCol="0">
            <a:spAutoFit/>
          </a:bodyPr>
          <a:lstStyle/>
          <a:p>
            <a:r>
              <a:rPr lang="en-US" sz="2400" dirty="0"/>
              <a:t>Como </a:t>
            </a:r>
            <a:r>
              <a:rPr lang="en-US" sz="2400" dirty="0" err="1"/>
              <a:t>funcionan</a:t>
            </a:r>
            <a:endParaRPr lang="en-US" sz="2400" dirty="0"/>
          </a:p>
        </p:txBody>
      </p:sp>
      <p:sp>
        <p:nvSpPr>
          <p:cNvPr id="3" name="TextBox 2">
            <a:extLst>
              <a:ext uri="{FF2B5EF4-FFF2-40B4-BE49-F238E27FC236}">
                <a16:creationId xmlns:a16="http://schemas.microsoft.com/office/drawing/2014/main" id="{9E954C1C-9197-4FF5-A991-55697202140D}"/>
              </a:ext>
            </a:extLst>
          </p:cNvPr>
          <p:cNvSpPr txBox="1"/>
          <p:nvPr/>
        </p:nvSpPr>
        <p:spPr>
          <a:xfrm>
            <a:off x="5955726" y="1840211"/>
            <a:ext cx="2752933" cy="923330"/>
          </a:xfrm>
          <a:prstGeom prst="rect">
            <a:avLst/>
          </a:prstGeom>
          <a:solidFill>
            <a:schemeClr val="bg1"/>
          </a:solidFill>
          <a:ln w="3175">
            <a:solidFill>
              <a:schemeClr val="tx1"/>
            </a:solidFill>
          </a:ln>
        </p:spPr>
        <p:txBody>
          <a:bodyPr wrap="none" rtlCol="0">
            <a:spAutoFit/>
          </a:bodyPr>
          <a:lstStyle/>
          <a:p>
            <a:r>
              <a:rPr lang="es-ES" dirty="0"/>
              <a:t>La sangre ingresa</a:t>
            </a:r>
          </a:p>
          <a:p>
            <a:r>
              <a:rPr lang="es-ES" dirty="0"/>
              <a:t> a los riñones a través de </a:t>
            </a:r>
          </a:p>
          <a:p>
            <a:r>
              <a:rPr lang="es-ES" dirty="0"/>
              <a:t>una arteria del corazón</a:t>
            </a:r>
            <a:endParaRPr lang="en-US" dirty="0"/>
          </a:p>
        </p:txBody>
      </p:sp>
      <p:sp>
        <p:nvSpPr>
          <p:cNvPr id="4" name="TextBox 3">
            <a:extLst>
              <a:ext uri="{FF2B5EF4-FFF2-40B4-BE49-F238E27FC236}">
                <a16:creationId xmlns:a16="http://schemas.microsoft.com/office/drawing/2014/main" id="{2F68CAE1-AD79-4E86-B67D-02F3549B4043}"/>
              </a:ext>
            </a:extLst>
          </p:cNvPr>
          <p:cNvSpPr txBox="1"/>
          <p:nvPr/>
        </p:nvSpPr>
        <p:spPr>
          <a:xfrm>
            <a:off x="5955726" y="3074309"/>
            <a:ext cx="3250249" cy="1200329"/>
          </a:xfrm>
          <a:prstGeom prst="rect">
            <a:avLst/>
          </a:prstGeom>
          <a:solidFill>
            <a:schemeClr val="bg1"/>
          </a:solidFill>
          <a:ln w="3175">
            <a:solidFill>
              <a:schemeClr val="tx1"/>
            </a:solidFill>
          </a:ln>
        </p:spPr>
        <p:txBody>
          <a:bodyPr wrap="none" rtlCol="0">
            <a:spAutoFit/>
          </a:bodyPr>
          <a:lstStyle/>
          <a:p>
            <a:r>
              <a:rPr lang="es-ES" dirty="0"/>
              <a:t>La sangre se limpia pasando</a:t>
            </a:r>
          </a:p>
          <a:p>
            <a:r>
              <a:rPr lang="es-ES" dirty="0"/>
              <a:t>a través de aproximadamente</a:t>
            </a:r>
          </a:p>
          <a:p>
            <a:r>
              <a:rPr lang="es-ES" dirty="0"/>
              <a:t>un millón de pequeños</a:t>
            </a:r>
          </a:p>
          <a:p>
            <a:r>
              <a:rPr lang="es-ES" dirty="0"/>
              <a:t>filtros sanguíneos</a:t>
            </a:r>
            <a:endParaRPr lang="en-US" dirty="0"/>
          </a:p>
        </p:txBody>
      </p:sp>
      <p:sp>
        <p:nvSpPr>
          <p:cNvPr id="5" name="TextBox 4">
            <a:extLst>
              <a:ext uri="{FF2B5EF4-FFF2-40B4-BE49-F238E27FC236}">
                <a16:creationId xmlns:a16="http://schemas.microsoft.com/office/drawing/2014/main" id="{56F0F3C0-2663-4490-B483-C0F9806A6F42}"/>
              </a:ext>
            </a:extLst>
          </p:cNvPr>
          <p:cNvSpPr txBox="1"/>
          <p:nvPr/>
        </p:nvSpPr>
        <p:spPr>
          <a:xfrm>
            <a:off x="5562600" y="4391687"/>
            <a:ext cx="2982384" cy="1200329"/>
          </a:xfrm>
          <a:prstGeom prst="rect">
            <a:avLst/>
          </a:prstGeom>
          <a:solidFill>
            <a:schemeClr val="bg1"/>
          </a:solidFill>
          <a:ln w="3175">
            <a:solidFill>
              <a:schemeClr val="tx1"/>
            </a:solidFill>
          </a:ln>
        </p:spPr>
        <p:txBody>
          <a:bodyPr wrap="square" rtlCol="0">
            <a:spAutoFit/>
          </a:bodyPr>
          <a:lstStyle/>
          <a:p>
            <a:r>
              <a:rPr lang="es-ES" dirty="0"/>
              <a:t>El material de desecho pasa a través del uréter y se almacena en la vejiga como orina</a:t>
            </a:r>
            <a:endParaRPr lang="en-US" dirty="0"/>
          </a:p>
        </p:txBody>
      </p:sp>
      <p:sp>
        <p:nvSpPr>
          <p:cNvPr id="7" name="TextBox 6">
            <a:extLst>
              <a:ext uri="{FF2B5EF4-FFF2-40B4-BE49-F238E27FC236}">
                <a16:creationId xmlns:a16="http://schemas.microsoft.com/office/drawing/2014/main" id="{5B1EBAC4-6000-4CE7-86F8-B6989EB21F08}"/>
              </a:ext>
            </a:extLst>
          </p:cNvPr>
          <p:cNvSpPr txBox="1"/>
          <p:nvPr/>
        </p:nvSpPr>
        <p:spPr>
          <a:xfrm flipH="1">
            <a:off x="2113555" y="1714214"/>
            <a:ext cx="1550150" cy="2308324"/>
          </a:xfrm>
          <a:prstGeom prst="rect">
            <a:avLst/>
          </a:prstGeom>
          <a:solidFill>
            <a:schemeClr val="bg1"/>
          </a:solidFill>
          <a:ln w="3175">
            <a:solidFill>
              <a:schemeClr val="tx1"/>
            </a:solidFill>
          </a:ln>
        </p:spPr>
        <p:txBody>
          <a:bodyPr wrap="square" rtlCol="0">
            <a:spAutoFit/>
          </a:bodyPr>
          <a:lstStyle/>
          <a:p>
            <a:r>
              <a:rPr lang="es-ES" dirty="0"/>
              <a:t>La sangre recién limpiada regresa al torrente sanguíneo a través de las venas</a:t>
            </a:r>
            <a:endParaRPr lang="en-US" dirty="0"/>
          </a:p>
        </p:txBody>
      </p:sp>
      <p:sp>
        <p:nvSpPr>
          <p:cNvPr id="8" name="TextBox 7">
            <a:extLst>
              <a:ext uri="{FF2B5EF4-FFF2-40B4-BE49-F238E27FC236}">
                <a16:creationId xmlns:a16="http://schemas.microsoft.com/office/drawing/2014/main" id="{54915CCF-D447-479D-88CE-A996CC55A437}"/>
              </a:ext>
            </a:extLst>
          </p:cNvPr>
          <p:cNvSpPr txBox="1"/>
          <p:nvPr/>
        </p:nvSpPr>
        <p:spPr>
          <a:xfrm>
            <a:off x="2384590" y="4274638"/>
            <a:ext cx="1371600" cy="2308324"/>
          </a:xfrm>
          <a:prstGeom prst="rect">
            <a:avLst/>
          </a:prstGeom>
          <a:solidFill>
            <a:schemeClr val="bg1"/>
          </a:solidFill>
          <a:ln w="3175">
            <a:solidFill>
              <a:schemeClr val="tx1"/>
            </a:solidFill>
          </a:ln>
        </p:spPr>
        <p:txBody>
          <a:bodyPr wrap="square" rtlCol="0">
            <a:spAutoFit/>
          </a:bodyPr>
          <a:lstStyle/>
          <a:p>
            <a:r>
              <a:rPr lang="es-ES" dirty="0"/>
              <a:t>Una vez que la vejiga se llena, la orina sale del cuerpo a través de la uretra</a:t>
            </a:r>
          </a:p>
        </p:txBody>
      </p:sp>
    </p:spTree>
    <p:extLst>
      <p:ext uri="{BB962C8B-B14F-4D97-AF65-F5344CB8AC3E}">
        <p14:creationId xmlns:p14="http://schemas.microsoft.com/office/powerpoint/2010/main" val="3835786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b="1" dirty="0"/>
              <a:t>¿</a:t>
            </a:r>
            <a:r>
              <a:rPr lang="en-US" altLang="en-US" b="1" dirty="0" err="1"/>
              <a:t>Qué</a:t>
            </a:r>
            <a:r>
              <a:rPr lang="en-US" altLang="en-US" b="1" dirty="0"/>
              <a:t> </a:t>
            </a:r>
            <a:r>
              <a:rPr lang="en-US" altLang="en-US" b="1" dirty="0" err="1"/>
              <a:t>hacen</a:t>
            </a:r>
            <a:r>
              <a:rPr lang="en-US" altLang="en-US" b="1" dirty="0"/>
              <a:t> sus </a:t>
            </a:r>
            <a:r>
              <a:rPr lang="en-US" altLang="en-US" b="1" dirty="0" err="1"/>
              <a:t>riñones</a:t>
            </a:r>
            <a:r>
              <a:rPr lang="en-US" altLang="en-US" b="1" dirty="0"/>
              <a:t>?</a:t>
            </a:r>
          </a:p>
        </p:txBody>
      </p:sp>
      <p:sp>
        <p:nvSpPr>
          <p:cNvPr id="5123" name="Rectangle 3"/>
          <p:cNvSpPr>
            <a:spLocks noGrp="1" noChangeArrowheads="1"/>
          </p:cNvSpPr>
          <p:nvPr>
            <p:ph type="body" idx="1"/>
          </p:nvPr>
        </p:nvSpPr>
        <p:spPr/>
        <p:txBody>
          <a:bodyPr/>
          <a:lstStyle/>
          <a:p>
            <a:r>
              <a:rPr lang="en-US" altLang="en-US" dirty="0" err="1"/>
              <a:t>Elimine</a:t>
            </a:r>
            <a:r>
              <a:rPr lang="en-US" altLang="en-US" dirty="0"/>
              <a:t> los </a:t>
            </a:r>
            <a:r>
              <a:rPr lang="en-US" altLang="en-US" dirty="0" err="1"/>
              <a:t>productos</a:t>
            </a:r>
            <a:r>
              <a:rPr lang="en-US" altLang="en-US" dirty="0"/>
              <a:t> de </a:t>
            </a:r>
            <a:r>
              <a:rPr lang="en-US" altLang="en-US" dirty="0" err="1"/>
              <a:t>desecho</a:t>
            </a:r>
            <a:endParaRPr lang="en-US" altLang="en-US" dirty="0"/>
          </a:p>
          <a:p>
            <a:r>
              <a:rPr lang="en-US" altLang="en-US" dirty="0" err="1"/>
              <a:t>Equilibar</a:t>
            </a:r>
            <a:r>
              <a:rPr lang="en-US" altLang="en-US" dirty="0"/>
              <a:t> los </a:t>
            </a:r>
            <a:r>
              <a:rPr lang="en-US" altLang="en-US" dirty="0" err="1"/>
              <a:t>fluidos</a:t>
            </a:r>
            <a:endParaRPr lang="en-US" altLang="en-US" dirty="0"/>
          </a:p>
          <a:p>
            <a:r>
              <a:rPr lang="en-US" altLang="en-US" dirty="0" err="1"/>
              <a:t>Ayuda</a:t>
            </a:r>
            <a:r>
              <a:rPr lang="en-US" altLang="en-US" dirty="0"/>
              <a:t> a </a:t>
            </a:r>
            <a:r>
              <a:rPr lang="en-US" altLang="en-US" dirty="0" err="1"/>
              <a:t>controlar</a:t>
            </a:r>
            <a:r>
              <a:rPr lang="en-US" altLang="en-US" dirty="0"/>
              <a:t> la </a:t>
            </a:r>
            <a:r>
              <a:rPr lang="en-US" altLang="en-US" dirty="0" err="1"/>
              <a:t>presión</a:t>
            </a:r>
            <a:r>
              <a:rPr lang="en-US" altLang="en-US" dirty="0"/>
              <a:t> </a:t>
            </a:r>
            <a:r>
              <a:rPr lang="en-US" altLang="en-US" dirty="0" err="1"/>
              <a:t>artrial</a:t>
            </a:r>
            <a:endParaRPr lang="en-US" altLang="en-US" dirty="0"/>
          </a:p>
          <a:p>
            <a:r>
              <a:rPr lang="en-US" altLang="en-US" dirty="0"/>
              <a:t>Regular las </a:t>
            </a:r>
            <a:r>
              <a:rPr lang="en-US" altLang="en-US" dirty="0" err="1"/>
              <a:t>hormonas</a:t>
            </a:r>
            <a:endParaRPr lang="en-US" altLang="en-US" dirty="0"/>
          </a:p>
          <a:p>
            <a:r>
              <a:rPr lang="en-US" altLang="en-US" dirty="0" err="1"/>
              <a:t>Mantenga</a:t>
            </a:r>
            <a:r>
              <a:rPr lang="en-US" altLang="en-US" dirty="0"/>
              <a:t> los </a:t>
            </a:r>
            <a:r>
              <a:rPr lang="en-US" altLang="en-US" dirty="0" err="1"/>
              <a:t>huesos</a:t>
            </a:r>
            <a:r>
              <a:rPr lang="en-US" altLang="en-US" dirty="0"/>
              <a:t> </a:t>
            </a:r>
            <a:r>
              <a:rPr lang="en-US" altLang="en-US" dirty="0" err="1"/>
              <a:t>sanos</a:t>
            </a:r>
            <a:endParaRPr lang="en-US" altLang="en-US" dirty="0"/>
          </a:p>
          <a:p>
            <a:r>
              <a:rPr lang="en-US" altLang="en-US" dirty="0" err="1"/>
              <a:t>Equilibra</a:t>
            </a:r>
            <a:r>
              <a:rPr lang="en-US" altLang="en-US" dirty="0"/>
              <a:t> los minerals del </a:t>
            </a:r>
            <a:r>
              <a:rPr lang="en-US" altLang="en-US" dirty="0" err="1"/>
              <a:t>cuerpo</a:t>
            </a:r>
            <a:endParaRPr lang="en-US" altLang="en-US" dirty="0"/>
          </a:p>
          <a:p>
            <a:r>
              <a:rPr lang="en-US" altLang="en-US" dirty="0" err="1"/>
              <a:t>Ayuda</a:t>
            </a:r>
            <a:r>
              <a:rPr lang="en-US" altLang="en-US" dirty="0"/>
              <a:t> a producer </a:t>
            </a:r>
            <a:r>
              <a:rPr lang="en-US" altLang="en-US" dirty="0" err="1"/>
              <a:t>glóbulos</a:t>
            </a:r>
            <a:r>
              <a:rPr lang="en-US" altLang="en-US" dirty="0"/>
              <a:t> </a:t>
            </a:r>
            <a:r>
              <a:rPr lang="en-US" altLang="en-US" dirty="0" err="1"/>
              <a:t>rojos</a:t>
            </a:r>
            <a:endParaRPr lang="en-US" altLang="en-US" dirty="0"/>
          </a:p>
          <a:p>
            <a:endParaRPr lang="en-US" altLang="en-US" dirty="0"/>
          </a:p>
        </p:txBody>
      </p:sp>
    </p:spTree>
    <p:extLst>
      <p:ext uri="{BB962C8B-B14F-4D97-AF65-F5344CB8AC3E}">
        <p14:creationId xmlns:p14="http://schemas.microsoft.com/office/powerpoint/2010/main" val="114603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b="1" dirty="0"/>
              <a:t>¿</a:t>
            </a:r>
            <a:r>
              <a:rPr lang="en-US" altLang="en-US" b="1" dirty="0" err="1"/>
              <a:t>Qué</a:t>
            </a:r>
            <a:r>
              <a:rPr lang="en-US" altLang="en-US" b="1" dirty="0"/>
              <a:t> es la </a:t>
            </a:r>
            <a:r>
              <a:rPr lang="en-US" altLang="en-US" b="1" dirty="0" err="1"/>
              <a:t>enfermedad</a:t>
            </a:r>
            <a:r>
              <a:rPr lang="en-US" altLang="en-US" b="1" dirty="0"/>
              <a:t> renal </a:t>
            </a:r>
            <a:r>
              <a:rPr lang="en-US" altLang="en-US" b="1" dirty="0" err="1"/>
              <a:t>crónica</a:t>
            </a:r>
            <a:r>
              <a:rPr lang="en-US" altLang="en-US" b="1" dirty="0"/>
              <a:t>?</a:t>
            </a:r>
          </a:p>
        </p:txBody>
      </p:sp>
      <p:sp>
        <p:nvSpPr>
          <p:cNvPr id="6147" name="Rectangle 3"/>
          <p:cNvSpPr>
            <a:spLocks noGrp="1" noChangeArrowheads="1"/>
          </p:cNvSpPr>
          <p:nvPr>
            <p:ph type="body" idx="1"/>
          </p:nvPr>
        </p:nvSpPr>
        <p:spPr>
          <a:xfrm>
            <a:off x="838200" y="2133600"/>
            <a:ext cx="7696200" cy="3657599"/>
          </a:xfrm>
        </p:spPr>
        <p:txBody>
          <a:bodyPr>
            <a:normAutofit/>
          </a:bodyPr>
          <a:lstStyle/>
          <a:p>
            <a:pPr marL="0" indent="0">
              <a:buNone/>
            </a:pPr>
            <a:r>
              <a:rPr lang="en-US" altLang="en-US" sz="3600" dirty="0"/>
              <a:t>Sus </a:t>
            </a:r>
            <a:r>
              <a:rPr lang="en-US" altLang="en-US" sz="3600" dirty="0" err="1"/>
              <a:t>riñones</a:t>
            </a:r>
            <a:r>
              <a:rPr lang="en-US" altLang="en-US" sz="3600" dirty="0"/>
              <a:t> </a:t>
            </a:r>
            <a:r>
              <a:rPr lang="en-US" altLang="en-US" sz="3600" dirty="0" err="1"/>
              <a:t>están</a:t>
            </a:r>
            <a:r>
              <a:rPr lang="en-US" altLang="en-US" sz="3600" dirty="0"/>
              <a:t> </a:t>
            </a:r>
            <a:r>
              <a:rPr lang="en-US" altLang="en-US" sz="3600" dirty="0" err="1"/>
              <a:t>perdiendo</a:t>
            </a:r>
            <a:r>
              <a:rPr lang="en-US" altLang="en-US" sz="3600" dirty="0"/>
              <a:t> la </a:t>
            </a:r>
            <a:r>
              <a:rPr lang="en-US" altLang="en-US" sz="3600" dirty="0" err="1"/>
              <a:t>capacidad</a:t>
            </a:r>
            <a:r>
              <a:rPr lang="en-US" altLang="en-US" sz="3600" dirty="0"/>
              <a:t> de </a:t>
            </a:r>
            <a:r>
              <a:rPr lang="en-US" altLang="en-US" sz="3600" dirty="0" err="1"/>
              <a:t>filtrar</a:t>
            </a:r>
            <a:r>
              <a:rPr lang="en-US" altLang="en-US" sz="3600" dirty="0"/>
              <a:t> </a:t>
            </a:r>
            <a:r>
              <a:rPr lang="en-US" altLang="en-US" sz="3600" dirty="0" err="1"/>
              <a:t>sangre</a:t>
            </a:r>
            <a:r>
              <a:rPr lang="en-US" altLang="en-US" sz="3600" dirty="0"/>
              <a:t> o </a:t>
            </a:r>
            <a:r>
              <a:rPr lang="en-US" altLang="en-US" sz="3600" dirty="0" err="1"/>
              <a:t>hacer</a:t>
            </a:r>
            <a:r>
              <a:rPr lang="en-US" altLang="en-US" sz="3600" dirty="0"/>
              <a:t> sus </a:t>
            </a:r>
            <a:r>
              <a:rPr lang="en-US" altLang="en-US" sz="3600" dirty="0" err="1"/>
              <a:t>otras</a:t>
            </a:r>
            <a:r>
              <a:rPr lang="en-US" altLang="en-US" sz="3600" dirty="0"/>
              <a:t> </a:t>
            </a:r>
            <a:r>
              <a:rPr lang="en-US" altLang="en-US" sz="3600" dirty="0" err="1"/>
              <a:t>funciones</a:t>
            </a:r>
            <a:r>
              <a:rPr lang="en-US" altLang="en-US" sz="3600" dirty="0"/>
              <a:t> lo </a:t>
            </a:r>
            <a:r>
              <a:rPr lang="en-US" altLang="en-US" sz="3600" dirty="0" err="1"/>
              <a:t>suficientemente</a:t>
            </a:r>
            <a:r>
              <a:rPr lang="en-US" altLang="en-US" sz="3600" dirty="0"/>
              <a:t> bien </a:t>
            </a:r>
            <a:r>
              <a:rPr lang="en-US" altLang="en-US" sz="3600" dirty="0" err="1"/>
              <a:t>como</a:t>
            </a:r>
            <a:r>
              <a:rPr lang="en-US" altLang="en-US" sz="3600" dirty="0"/>
              <a:t> para </a:t>
            </a:r>
            <a:r>
              <a:rPr lang="en-US" altLang="en-US" sz="3600" dirty="0" err="1"/>
              <a:t>mantenerlo</a:t>
            </a:r>
            <a:r>
              <a:rPr lang="en-US" altLang="en-US" sz="3600" dirty="0"/>
              <a:t> </a:t>
            </a:r>
            <a:r>
              <a:rPr lang="en-US" altLang="en-US" sz="3600" dirty="0" err="1"/>
              <a:t>saludable</a:t>
            </a:r>
            <a:r>
              <a:rPr lang="en-US" altLang="en-US" sz="3600" dirty="0"/>
              <a:t>.</a:t>
            </a:r>
          </a:p>
        </p:txBody>
      </p:sp>
    </p:spTree>
    <p:extLst>
      <p:ext uri="{BB962C8B-B14F-4D97-AF65-F5344CB8AC3E}">
        <p14:creationId xmlns:p14="http://schemas.microsoft.com/office/powerpoint/2010/main" val="3549267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solidFill>
                  <a:schemeClr val="tx1"/>
                </a:solidFill>
              </a:rPr>
              <a:t>¿</a:t>
            </a:r>
            <a:r>
              <a:rPr lang="en-US" altLang="en-US" dirty="0" err="1">
                <a:solidFill>
                  <a:schemeClr val="tx1"/>
                </a:solidFill>
              </a:rPr>
              <a:t>Qué</a:t>
            </a:r>
            <a:r>
              <a:rPr lang="en-US" altLang="en-US" dirty="0">
                <a:solidFill>
                  <a:schemeClr val="tx1"/>
                </a:solidFill>
              </a:rPr>
              <a:t> Causa la </a:t>
            </a:r>
            <a:r>
              <a:rPr lang="en-US" altLang="en-US" dirty="0" err="1">
                <a:solidFill>
                  <a:schemeClr val="tx1"/>
                </a:solidFill>
              </a:rPr>
              <a:t>Enfermedad</a:t>
            </a:r>
            <a:r>
              <a:rPr lang="en-US" altLang="en-US" dirty="0">
                <a:solidFill>
                  <a:schemeClr val="tx1"/>
                </a:solidFill>
              </a:rPr>
              <a:t> Renal?</a:t>
            </a:r>
          </a:p>
        </p:txBody>
      </p:sp>
      <p:sp>
        <p:nvSpPr>
          <p:cNvPr id="7171" name="Rectangle 3"/>
          <p:cNvSpPr>
            <a:spLocks noGrp="1" noChangeArrowheads="1"/>
          </p:cNvSpPr>
          <p:nvPr>
            <p:ph type="body" idx="1"/>
          </p:nvPr>
        </p:nvSpPr>
        <p:spPr/>
        <p:txBody>
          <a:bodyPr>
            <a:normAutofit lnSpcReduction="10000"/>
          </a:bodyPr>
          <a:lstStyle/>
          <a:p>
            <a:r>
              <a:rPr lang="en-US" altLang="en-US" dirty="0"/>
              <a:t>Diabetes </a:t>
            </a:r>
            <a:r>
              <a:rPr lang="en-US" altLang="en-US" sz="2400" dirty="0"/>
              <a:t>(causa principal de ERC </a:t>
            </a:r>
            <a:r>
              <a:rPr lang="en-US" altLang="en-US" sz="2400" dirty="0" err="1"/>
              <a:t>en</a:t>
            </a:r>
            <a:r>
              <a:rPr lang="en-US" altLang="en-US" sz="2400" dirty="0"/>
              <a:t> los EE. UU.).</a:t>
            </a:r>
          </a:p>
          <a:p>
            <a:r>
              <a:rPr lang="en-US" altLang="en-US" dirty="0" err="1"/>
              <a:t>Hipertensión</a:t>
            </a:r>
            <a:r>
              <a:rPr lang="en-US" altLang="en-US" sz="2600" dirty="0"/>
              <a:t> (</a:t>
            </a:r>
            <a:r>
              <a:rPr lang="en-US" altLang="en-US" sz="2600" dirty="0" err="1"/>
              <a:t>presión</a:t>
            </a:r>
            <a:r>
              <a:rPr lang="en-US" altLang="en-US" sz="2600" dirty="0"/>
              <a:t> arterial </a:t>
            </a:r>
            <a:r>
              <a:rPr lang="en-US" altLang="en-US" sz="2600" dirty="0" err="1"/>
              <a:t>alta</a:t>
            </a:r>
            <a:r>
              <a:rPr lang="en-US" altLang="en-US" sz="2600" dirty="0"/>
              <a:t>) </a:t>
            </a:r>
            <a:r>
              <a:rPr lang="en-US" altLang="en-US" sz="2600" dirty="0" err="1"/>
              <a:t>segunda</a:t>
            </a:r>
            <a:r>
              <a:rPr lang="en-US" altLang="en-US" sz="2600" dirty="0"/>
              <a:t> causa principal de ERC </a:t>
            </a:r>
            <a:r>
              <a:rPr lang="en-US" altLang="en-US" sz="2600" dirty="0" err="1"/>
              <a:t>en</a:t>
            </a:r>
            <a:r>
              <a:rPr lang="en-US" altLang="en-US" sz="2600" dirty="0"/>
              <a:t> los EE. UU.). </a:t>
            </a:r>
          </a:p>
          <a:p>
            <a:r>
              <a:rPr lang="en-US" altLang="en-US" dirty="0" err="1"/>
              <a:t>Heredadas</a:t>
            </a:r>
            <a:endParaRPr lang="en-US" altLang="en-US" dirty="0"/>
          </a:p>
          <a:p>
            <a:r>
              <a:rPr lang="en-US" altLang="en-US" dirty="0"/>
              <a:t>Drogas</a:t>
            </a:r>
          </a:p>
          <a:p>
            <a:r>
              <a:rPr lang="en-US" altLang="en-US" dirty="0" err="1"/>
              <a:t>Enfermedades</a:t>
            </a:r>
            <a:r>
              <a:rPr lang="en-US" altLang="en-US" dirty="0"/>
              <a:t> </a:t>
            </a:r>
            <a:r>
              <a:rPr lang="en-US" altLang="en-US" dirty="0" err="1"/>
              <a:t>autoinmunes</a:t>
            </a:r>
            <a:endParaRPr lang="en-US" altLang="en-US" dirty="0"/>
          </a:p>
          <a:p>
            <a:r>
              <a:rPr lang="en-US" altLang="en-US" dirty="0" err="1"/>
              <a:t>Congénitas</a:t>
            </a:r>
            <a:r>
              <a:rPr lang="en-US" altLang="en-US" dirty="0"/>
              <a:t> (</a:t>
            </a:r>
            <a:r>
              <a:rPr lang="en-US" altLang="en-US" dirty="0" err="1"/>
              <a:t>nace</a:t>
            </a:r>
            <a:r>
              <a:rPr lang="en-US" altLang="en-US" dirty="0"/>
              <a:t> con </a:t>
            </a:r>
            <a:r>
              <a:rPr lang="en-US" altLang="en-US" dirty="0" err="1"/>
              <a:t>ella</a:t>
            </a:r>
            <a:r>
              <a:rPr lang="en-US" altLang="en-US" dirty="0"/>
              <a:t>)</a:t>
            </a:r>
          </a:p>
          <a:p>
            <a:r>
              <a:rPr lang="en-US" altLang="en-US" dirty="0" err="1"/>
              <a:t>Nefritis</a:t>
            </a:r>
            <a:r>
              <a:rPr lang="en-US" altLang="en-US" dirty="0"/>
              <a:t> Glomerular (NG)</a:t>
            </a:r>
          </a:p>
          <a:p>
            <a:pPr lvl="1"/>
            <a:endParaRPr lang="en-US" altLang="en-US" dirty="0"/>
          </a:p>
          <a:p>
            <a:pPr lvl="1"/>
            <a:endParaRPr lang="en-US" altLang="en-US" dirty="0"/>
          </a:p>
        </p:txBody>
      </p:sp>
    </p:spTree>
    <p:extLst>
      <p:ext uri="{BB962C8B-B14F-4D97-AF65-F5344CB8AC3E}">
        <p14:creationId xmlns:p14="http://schemas.microsoft.com/office/powerpoint/2010/main" val="179810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t>¿</a:t>
            </a:r>
            <a:r>
              <a:rPr lang="en-US" altLang="en-US" dirty="0" err="1"/>
              <a:t>Cómo</a:t>
            </a:r>
            <a:r>
              <a:rPr lang="en-US" altLang="en-US" dirty="0"/>
              <a:t> se </a:t>
            </a:r>
            <a:r>
              <a:rPr lang="en-US" altLang="en-US" dirty="0" err="1"/>
              <a:t>Diagnostica</a:t>
            </a:r>
            <a:r>
              <a:rPr lang="en-US" altLang="en-US" dirty="0"/>
              <a:t> la ERC?</a:t>
            </a:r>
          </a:p>
        </p:txBody>
      </p:sp>
      <p:sp>
        <p:nvSpPr>
          <p:cNvPr id="8195" name="Rectangle 3"/>
          <p:cNvSpPr>
            <a:spLocks noGrp="1" noChangeArrowheads="1"/>
          </p:cNvSpPr>
          <p:nvPr>
            <p:ph type="body" idx="1"/>
          </p:nvPr>
        </p:nvSpPr>
        <p:spPr/>
        <p:txBody>
          <a:bodyPr/>
          <a:lstStyle/>
          <a:p>
            <a:r>
              <a:rPr lang="en-US" altLang="en-US" dirty="0"/>
              <a:t>2 </a:t>
            </a:r>
            <a:r>
              <a:rPr lang="en-US" altLang="en-US" dirty="0" err="1"/>
              <a:t>formas</a:t>
            </a:r>
            <a:r>
              <a:rPr lang="en-US" altLang="en-US" dirty="0"/>
              <a:t> de </a:t>
            </a:r>
            <a:r>
              <a:rPr lang="en-US" altLang="en-US" dirty="0" err="1"/>
              <a:t>diagnosticar</a:t>
            </a:r>
            <a:r>
              <a:rPr lang="en-US" altLang="en-US" dirty="0"/>
              <a:t> la </a:t>
            </a:r>
            <a:r>
              <a:rPr lang="en-US" altLang="en-US" dirty="0" err="1"/>
              <a:t>enfermedad</a:t>
            </a:r>
            <a:r>
              <a:rPr lang="en-US" altLang="en-US" dirty="0"/>
              <a:t> renal:</a:t>
            </a:r>
          </a:p>
          <a:p>
            <a:pPr lvl="1"/>
            <a:r>
              <a:rPr lang="en-US" altLang="en-US" dirty="0" err="1"/>
              <a:t>Análisis</a:t>
            </a:r>
            <a:r>
              <a:rPr lang="en-US" altLang="en-US" dirty="0"/>
              <a:t> de </a:t>
            </a:r>
            <a:r>
              <a:rPr lang="en-US" altLang="en-US" dirty="0" err="1"/>
              <a:t>orina</a:t>
            </a:r>
            <a:r>
              <a:rPr lang="en-US" altLang="en-US" dirty="0"/>
              <a:t> </a:t>
            </a:r>
            <a:r>
              <a:rPr lang="en-US" altLang="en-US" dirty="0" err="1"/>
              <a:t>en</a:t>
            </a:r>
            <a:r>
              <a:rPr lang="en-US" altLang="en-US" dirty="0"/>
              <a:t> </a:t>
            </a:r>
            <a:r>
              <a:rPr lang="en-US" altLang="en-US" dirty="0" err="1"/>
              <a:t>busca</a:t>
            </a:r>
            <a:r>
              <a:rPr lang="en-US" altLang="en-US" dirty="0"/>
              <a:t> de </a:t>
            </a:r>
            <a:r>
              <a:rPr lang="en-US" altLang="en-US" dirty="0" err="1"/>
              <a:t>albúmina</a:t>
            </a:r>
            <a:endParaRPr lang="en-US" altLang="en-US" dirty="0"/>
          </a:p>
          <a:p>
            <a:pPr lvl="1"/>
            <a:r>
              <a:rPr lang="en-US" altLang="en-US" dirty="0" err="1"/>
              <a:t>Prueba</a:t>
            </a:r>
            <a:r>
              <a:rPr lang="en-US" altLang="en-US" dirty="0"/>
              <a:t> de </a:t>
            </a:r>
            <a:r>
              <a:rPr lang="en-US" altLang="en-US" dirty="0" err="1"/>
              <a:t>creatinina</a:t>
            </a:r>
            <a:r>
              <a:rPr lang="en-US" altLang="en-US" dirty="0"/>
              <a:t> </a:t>
            </a:r>
            <a:r>
              <a:rPr lang="en-US" altLang="en-US" dirty="0" err="1"/>
              <a:t>en</a:t>
            </a:r>
            <a:r>
              <a:rPr lang="en-US" altLang="en-US" dirty="0"/>
              <a:t> </a:t>
            </a:r>
            <a:r>
              <a:rPr lang="en-US" altLang="en-US" dirty="0" err="1"/>
              <a:t>sangre</a:t>
            </a:r>
            <a:r>
              <a:rPr lang="en-US" altLang="en-US" dirty="0"/>
              <a:t> (</a:t>
            </a:r>
            <a:r>
              <a:rPr lang="en-US" altLang="en-US" dirty="0" err="1"/>
              <a:t>utilizada</a:t>
            </a:r>
            <a:r>
              <a:rPr lang="en-US" altLang="en-US" dirty="0"/>
              <a:t> para </a:t>
            </a:r>
            <a:r>
              <a:rPr lang="en-US" altLang="en-US" dirty="0" err="1"/>
              <a:t>calcular</a:t>
            </a:r>
            <a:r>
              <a:rPr lang="en-US" altLang="en-US" dirty="0"/>
              <a:t> </a:t>
            </a:r>
            <a:r>
              <a:rPr lang="en-US" altLang="en-US" dirty="0" err="1"/>
              <a:t>Indice</a:t>
            </a:r>
            <a:r>
              <a:rPr lang="en-US" altLang="en-US" dirty="0"/>
              <a:t> de </a:t>
            </a:r>
            <a:r>
              <a:rPr lang="en-US" altLang="en-US" dirty="0" err="1"/>
              <a:t>filtración</a:t>
            </a:r>
            <a:r>
              <a:rPr lang="en-US" altLang="en-US" dirty="0"/>
              <a:t> glomerular) (IFG) o Glomerular Filtration Rate (GFR)</a:t>
            </a:r>
          </a:p>
          <a:p>
            <a:r>
              <a:rPr lang="en-US" altLang="en-US" dirty="0"/>
              <a:t>Es possible que se </a:t>
            </a:r>
            <a:r>
              <a:rPr lang="en-US" altLang="en-US" dirty="0" err="1"/>
              <a:t>necesiten</a:t>
            </a:r>
            <a:r>
              <a:rPr lang="en-US" altLang="en-US" dirty="0"/>
              <a:t> </a:t>
            </a:r>
            <a:r>
              <a:rPr lang="en-US" altLang="en-US" dirty="0" err="1"/>
              <a:t>otras</a:t>
            </a:r>
            <a:r>
              <a:rPr lang="en-US" altLang="en-US" dirty="0"/>
              <a:t> </a:t>
            </a:r>
            <a:r>
              <a:rPr lang="en-US" altLang="en-US" dirty="0" err="1"/>
              <a:t>pruebas</a:t>
            </a:r>
            <a:endParaRPr lang="en-US" altLang="en-US" dirty="0"/>
          </a:p>
          <a:p>
            <a:pPr lvl="1"/>
            <a:endParaRPr lang="en-US" altLang="en-US" dirty="0"/>
          </a:p>
        </p:txBody>
      </p:sp>
    </p:spTree>
    <p:extLst>
      <p:ext uri="{BB962C8B-B14F-4D97-AF65-F5344CB8AC3E}">
        <p14:creationId xmlns:p14="http://schemas.microsoft.com/office/powerpoint/2010/main" val="116205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ERC para las </a:t>
            </a:r>
            <a:r>
              <a:rPr lang="en-US" altLang="en-US" dirty="0" err="1"/>
              <a:t>edades</a:t>
            </a:r>
            <a:endParaRPr lang="en-US" altLang="en-US" dirty="0"/>
          </a:p>
        </p:txBody>
      </p:sp>
      <p:sp>
        <p:nvSpPr>
          <p:cNvPr id="9219" name="Content Placeholder 2"/>
          <p:cNvSpPr>
            <a:spLocks noGrp="1"/>
          </p:cNvSpPr>
          <p:nvPr>
            <p:ph idx="1"/>
          </p:nvPr>
        </p:nvSpPr>
        <p:spPr/>
        <p:txBody>
          <a:bodyPr/>
          <a:lstStyle/>
          <a:p>
            <a:r>
              <a:rPr lang="en-US" altLang="en-US" dirty="0"/>
              <a:t>Dado que </a:t>
            </a:r>
            <a:r>
              <a:rPr lang="en-US" altLang="en-US" dirty="0" err="1"/>
              <a:t>todos</a:t>
            </a:r>
            <a:r>
              <a:rPr lang="en-US" altLang="en-US" dirty="0"/>
              <a:t> </a:t>
            </a:r>
            <a:r>
              <a:rPr lang="en-US" altLang="en-US" dirty="0" err="1"/>
              <a:t>pierden</a:t>
            </a:r>
            <a:r>
              <a:rPr lang="en-US" altLang="en-US" dirty="0"/>
              <a:t> la </a:t>
            </a:r>
            <a:r>
              <a:rPr lang="en-US" altLang="en-US" dirty="0" err="1"/>
              <a:t>función</a:t>
            </a:r>
            <a:r>
              <a:rPr lang="en-US" altLang="en-US" dirty="0"/>
              <a:t> renal a </a:t>
            </a:r>
            <a:r>
              <a:rPr lang="en-US" altLang="en-US" dirty="0" err="1"/>
              <a:t>medida</a:t>
            </a:r>
            <a:r>
              <a:rPr lang="en-US" altLang="en-US" dirty="0"/>
              <a:t> que </a:t>
            </a:r>
            <a:r>
              <a:rPr lang="en-US" altLang="en-US" dirty="0" err="1"/>
              <a:t>envejecen</a:t>
            </a:r>
            <a:r>
              <a:rPr lang="en-US" altLang="en-US" dirty="0"/>
              <a:t>. ¿</a:t>
            </a:r>
            <a:r>
              <a:rPr lang="en-US" altLang="en-US" dirty="0" err="1"/>
              <a:t>como</a:t>
            </a:r>
            <a:r>
              <a:rPr lang="en-US" altLang="en-US" dirty="0"/>
              <a:t> </a:t>
            </a:r>
            <a:r>
              <a:rPr lang="en-US" altLang="en-US" dirty="0" err="1"/>
              <a:t>sé</a:t>
            </a:r>
            <a:r>
              <a:rPr lang="en-US" altLang="en-US" dirty="0"/>
              <a:t> </a:t>
            </a:r>
            <a:r>
              <a:rPr lang="en-US" altLang="en-US" dirty="0" err="1"/>
              <a:t>qué</a:t>
            </a:r>
            <a:r>
              <a:rPr lang="en-US" altLang="en-US" dirty="0"/>
              <a:t> es normal para </a:t>
            </a:r>
            <a:r>
              <a:rPr lang="en-US" altLang="en-US" dirty="0" err="1"/>
              <a:t>mī</a:t>
            </a:r>
            <a:r>
              <a:rPr lang="en-US" altLang="en-US" dirty="0"/>
              <a:t>?</a:t>
            </a:r>
          </a:p>
          <a:p>
            <a:r>
              <a:rPr lang="en-US" altLang="en-US" dirty="0"/>
              <a:t>¿La </a:t>
            </a:r>
            <a:r>
              <a:rPr lang="en-US" altLang="en-US" dirty="0" err="1"/>
              <a:t>función</a:t>
            </a:r>
            <a:r>
              <a:rPr lang="en-US" altLang="en-US" dirty="0"/>
              <a:t> renal es </a:t>
            </a:r>
            <a:r>
              <a:rPr lang="en-US" altLang="en-US" dirty="0" err="1"/>
              <a:t>diferente</a:t>
            </a:r>
            <a:r>
              <a:rPr lang="en-US" altLang="en-US" dirty="0"/>
              <a:t> para hombres y </a:t>
            </a:r>
            <a:r>
              <a:rPr lang="en-US" altLang="en-US" dirty="0" err="1"/>
              <a:t>mujeres</a:t>
            </a:r>
            <a:r>
              <a:rPr lang="en-US" altLang="en-US" dirty="0"/>
              <a:t>?</a:t>
            </a:r>
          </a:p>
          <a:p>
            <a:r>
              <a:rPr lang="en-US" altLang="en-US" dirty="0"/>
              <a:t>¿Uno de mis </a:t>
            </a:r>
            <a:r>
              <a:rPr lang="en-US" altLang="en-US" dirty="0" err="1"/>
              <a:t>riñones</a:t>
            </a:r>
            <a:r>
              <a:rPr lang="en-US" altLang="en-US" dirty="0"/>
              <a:t> </a:t>
            </a:r>
            <a:r>
              <a:rPr lang="en-US" altLang="en-US" dirty="0" err="1"/>
              <a:t>funciona</a:t>
            </a:r>
            <a:r>
              <a:rPr lang="en-US" altLang="en-US" dirty="0"/>
              <a:t> bien y el </a:t>
            </a:r>
            <a:r>
              <a:rPr lang="en-US" altLang="en-US" dirty="0" err="1"/>
              <a:t>otro</a:t>
            </a:r>
            <a:r>
              <a:rPr lang="en-US" altLang="en-US" dirty="0"/>
              <a:t> no?</a:t>
            </a:r>
          </a:p>
          <a:p>
            <a:endParaRPr lang="en-US" altLang="en-US" dirty="0"/>
          </a:p>
        </p:txBody>
      </p:sp>
    </p:spTree>
    <p:extLst>
      <p:ext uri="{BB962C8B-B14F-4D97-AF65-F5344CB8AC3E}">
        <p14:creationId xmlns:p14="http://schemas.microsoft.com/office/powerpoint/2010/main" val="300182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8536" y="624682"/>
            <a:ext cx="8229600" cy="1127918"/>
          </a:xfrm>
        </p:spPr>
        <p:txBody>
          <a:bodyPr>
            <a:normAutofit fontScale="90000"/>
          </a:bodyPr>
          <a:lstStyle/>
          <a:p>
            <a:r>
              <a:rPr lang="en-US" altLang="en-US" dirty="0"/>
              <a:t>IFG (</a:t>
            </a:r>
            <a:r>
              <a:rPr lang="en-US" altLang="en-US" dirty="0" err="1"/>
              <a:t>Indice</a:t>
            </a:r>
            <a:r>
              <a:rPr lang="en-US" altLang="en-US" dirty="0"/>
              <a:t> de </a:t>
            </a:r>
            <a:r>
              <a:rPr lang="en-US" altLang="en-US" dirty="0" err="1"/>
              <a:t>filtración</a:t>
            </a:r>
            <a:r>
              <a:rPr lang="en-US" altLang="en-US" dirty="0"/>
              <a:t> glomerular) o </a:t>
            </a:r>
            <a:br>
              <a:rPr lang="en-US" altLang="en-US" dirty="0"/>
            </a:br>
            <a:r>
              <a:rPr lang="en-US" altLang="en-US" dirty="0"/>
              <a:t>GFR (Glomerular Filtration Rate)</a:t>
            </a:r>
          </a:p>
        </p:txBody>
      </p:sp>
      <p:sp>
        <p:nvSpPr>
          <p:cNvPr id="10243" name="Rectangle 3"/>
          <p:cNvSpPr>
            <a:spLocks noGrp="1" noChangeArrowheads="1"/>
          </p:cNvSpPr>
          <p:nvPr>
            <p:ph type="body" idx="1"/>
          </p:nvPr>
        </p:nvSpPr>
        <p:spPr>
          <a:xfrm>
            <a:off x="859536" y="1905000"/>
            <a:ext cx="7848600" cy="4190999"/>
          </a:xfrm>
        </p:spPr>
        <p:txBody>
          <a:bodyPr>
            <a:normAutofit fontScale="92500"/>
          </a:bodyPr>
          <a:lstStyle/>
          <a:p>
            <a:r>
              <a:rPr lang="en-US" altLang="en-US" dirty="0"/>
              <a:t>Normal es 90 o </a:t>
            </a:r>
            <a:r>
              <a:rPr lang="en-US" altLang="en-US" dirty="0" err="1"/>
              <a:t>màs</a:t>
            </a:r>
            <a:endParaRPr lang="en-US" altLang="en-US" dirty="0"/>
          </a:p>
          <a:p>
            <a:r>
              <a:rPr lang="en-US" altLang="en-US" dirty="0" err="1"/>
              <a:t>Ayuda</a:t>
            </a:r>
            <a:r>
              <a:rPr lang="en-US" altLang="en-US" dirty="0"/>
              <a:t> a </a:t>
            </a:r>
            <a:r>
              <a:rPr lang="en-US" altLang="en-US" dirty="0" err="1"/>
              <a:t>su</a:t>
            </a:r>
            <a:r>
              <a:rPr lang="en-US" altLang="en-US" dirty="0"/>
              <a:t> professional de la </a:t>
            </a:r>
            <a:r>
              <a:rPr lang="en-US" altLang="en-US" dirty="0" err="1"/>
              <a:t>salud</a:t>
            </a:r>
            <a:r>
              <a:rPr lang="en-US" altLang="en-US" dirty="0"/>
              <a:t> a saber </a:t>
            </a:r>
            <a:r>
              <a:rPr lang="en-US" altLang="en-US" dirty="0" err="1"/>
              <a:t>qué</a:t>
            </a:r>
            <a:r>
              <a:rPr lang="en-US" altLang="en-US" dirty="0"/>
              <a:t> tan bien </a:t>
            </a:r>
            <a:r>
              <a:rPr lang="en-US" altLang="en-US" dirty="0" err="1"/>
              <a:t>estàn</a:t>
            </a:r>
            <a:r>
              <a:rPr lang="en-US" altLang="en-US" dirty="0"/>
              <a:t> </a:t>
            </a:r>
            <a:r>
              <a:rPr lang="en-US" altLang="en-US" dirty="0" err="1"/>
              <a:t>funcionando</a:t>
            </a:r>
            <a:r>
              <a:rPr lang="en-US" altLang="en-US" dirty="0"/>
              <a:t> sus </a:t>
            </a:r>
            <a:r>
              <a:rPr lang="en-US" altLang="en-US" dirty="0" err="1"/>
              <a:t>riñones</a:t>
            </a:r>
            <a:endParaRPr lang="en-US" altLang="en-US" dirty="0"/>
          </a:p>
          <a:p>
            <a:r>
              <a:rPr lang="en-US" altLang="en-US" dirty="0" err="1"/>
              <a:t>Disminuye</a:t>
            </a:r>
            <a:r>
              <a:rPr lang="en-US" altLang="en-US" dirty="0"/>
              <a:t> con la </a:t>
            </a:r>
            <a:r>
              <a:rPr lang="en-US" altLang="en-US" dirty="0" err="1"/>
              <a:t>edad</a:t>
            </a:r>
            <a:endParaRPr lang="en-US" altLang="en-US" dirty="0"/>
          </a:p>
          <a:p>
            <a:r>
              <a:rPr lang="en-US" altLang="en-US" dirty="0" err="1"/>
              <a:t>Disminuye</a:t>
            </a:r>
            <a:r>
              <a:rPr lang="en-US" altLang="en-US" dirty="0"/>
              <a:t> a </a:t>
            </a:r>
            <a:r>
              <a:rPr lang="en-US" altLang="en-US" dirty="0" err="1"/>
              <a:t>medida</a:t>
            </a:r>
            <a:r>
              <a:rPr lang="en-US" altLang="en-US" dirty="0"/>
              <a:t> que </a:t>
            </a:r>
            <a:r>
              <a:rPr lang="en-US" altLang="en-US" dirty="0" err="1"/>
              <a:t>emperora</a:t>
            </a:r>
            <a:r>
              <a:rPr lang="en-US" altLang="en-US" dirty="0"/>
              <a:t> la </a:t>
            </a:r>
            <a:r>
              <a:rPr lang="en-US" altLang="en-US" dirty="0" err="1"/>
              <a:t>enfermedad</a:t>
            </a:r>
            <a:r>
              <a:rPr lang="en-US" altLang="en-US" dirty="0"/>
              <a:t> renal</a:t>
            </a:r>
          </a:p>
          <a:p>
            <a:r>
              <a:rPr lang="en-US" altLang="en-US" dirty="0" err="1"/>
              <a:t>Ayuda</a:t>
            </a:r>
            <a:r>
              <a:rPr lang="en-US" altLang="en-US" dirty="0"/>
              <a:t> a determiner la </a:t>
            </a:r>
            <a:r>
              <a:rPr lang="en-US" altLang="en-US" dirty="0" err="1"/>
              <a:t>etapa</a:t>
            </a:r>
            <a:r>
              <a:rPr lang="en-US" altLang="en-US" dirty="0"/>
              <a:t> de la </a:t>
            </a:r>
            <a:r>
              <a:rPr lang="en-US" altLang="en-US" dirty="0" err="1"/>
              <a:t>enfermedad</a:t>
            </a:r>
            <a:r>
              <a:rPr lang="en-US" altLang="en-US" dirty="0"/>
              <a:t> renal</a:t>
            </a:r>
          </a:p>
          <a:p>
            <a:endParaRPr lang="en-US" altLang="en-US" dirty="0"/>
          </a:p>
          <a:p>
            <a:pPr lvl="1"/>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76581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kf_powerpointtemplate_041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F">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nkf_powerpointtemplate_041414</Template>
  <TotalTime>10632</TotalTime>
  <Words>3789</Words>
  <Application>Microsoft Office PowerPoint</Application>
  <PresentationFormat>On-screen Show (4:3)</PresentationFormat>
  <Paragraphs>345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Segoe UI</vt:lpstr>
      <vt:lpstr>Segoe UI Semibold</vt:lpstr>
      <vt:lpstr>nkf_powerpointtemplate_041414</vt:lpstr>
      <vt:lpstr>Educación Sobre la Enfermedad Renal Crónica                                     1Parta: Descripción general de la Enfermedad Renal Crónica (ERC)  </vt:lpstr>
      <vt:lpstr>¿Por qué Aprender Acerca de la Enfemedad Renal? </vt:lpstr>
      <vt:lpstr>?Cómo funcionan los riñones?</vt:lpstr>
      <vt:lpstr>¿Qué hacen sus riñones?</vt:lpstr>
      <vt:lpstr>¿Qué es la enfermedad renal crónica?</vt:lpstr>
      <vt:lpstr>¿Qué Causa la Enfermedad Renal?</vt:lpstr>
      <vt:lpstr>¿Cómo se Diagnostica la ERC?</vt:lpstr>
      <vt:lpstr>ERC para las edades</vt:lpstr>
      <vt:lpstr>IFG (Indice de filtración glomerular) o  GFR (Glomerular Filtration Rate)</vt:lpstr>
      <vt:lpstr>IFG o GFR </vt:lpstr>
      <vt:lpstr>  ¿Quál es su IFG o GFR?  ¿Tiene albúmina (un tipo de proteína) en la orina?</vt:lpstr>
      <vt:lpstr>ETPA 4 ERC 4 (IFR  o  GFR 15-29 )</vt:lpstr>
      <vt:lpstr>ETPA 4 ERC: Dieta Y LÍQUIDOS (IFG  o GFR 15-29 )</vt:lpstr>
      <vt:lpstr>ETAPA 4 ERC : Medicamentos (GFR 15-29 )</vt:lpstr>
      <vt:lpstr>ETPA 4 ERC : Ejercicio  (GFR 15-29 )</vt:lpstr>
      <vt:lpstr>¿Qué Pasa Si Sus Niveles de Colesterol No Está en el Objetivo?</vt:lpstr>
      <vt:lpstr>Anemia en la ERC</vt:lpstr>
      <vt:lpstr>PROBLEMAS MINERALES Y ÓSEOS  IN LA  ERC</vt:lpstr>
      <vt:lpstr>Desnutrición en la ERC</vt:lpstr>
      <vt:lpstr>Depresiòn en ERC</vt:lpstr>
      <vt:lpstr>SU PLAN DE ATENCIÓN GENERAL</vt:lpstr>
      <vt:lpstr>ENTAPA ERC 5:</vt:lpstr>
      <vt:lpstr>ENTAPA 5 ERC: Síntomas</vt:lpstr>
      <vt:lpstr>Preocupaciones Comunes Sobre la Enfermedad Renal</vt:lpstr>
      <vt:lpstr>PowerPoint Presentation</vt:lpstr>
    </vt:vector>
  </TitlesOfParts>
  <Company>National Kidney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Dilley</dc:creator>
  <cp:lastModifiedBy>Kiley Thornton</cp:lastModifiedBy>
  <cp:revision>82</cp:revision>
  <cp:lastPrinted>2021-09-24T21:28:36Z</cp:lastPrinted>
  <dcterms:created xsi:type="dcterms:W3CDTF">2014-04-17T19:11:08Z</dcterms:created>
  <dcterms:modified xsi:type="dcterms:W3CDTF">2022-03-09T19:18:13Z</dcterms:modified>
  <cp:contentStatus/>
</cp:coreProperties>
</file>