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24"/>
    <p:restoredTop sz="87416" autoAdjust="0"/>
  </p:normalViewPr>
  <p:slideViewPr>
    <p:cSldViewPr>
      <p:cViewPr varScale="1">
        <p:scale>
          <a:sx n="70" d="100"/>
          <a:sy n="70" d="100"/>
        </p:scale>
        <p:origin x="1152"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90" d="100"/>
          <a:sy n="90" d="100"/>
        </p:scale>
        <p:origin x="-21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1769-454D-4720-ADDB-B7593A8E8B6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83DD6C-9161-441D-BC87-45C36AB69177}">
      <dgm:prSet phldrT="[Text]" custT="1"/>
      <dgm:spPr>
        <a:solidFill>
          <a:schemeClr val="accent6">
            <a:lumMod val="60000"/>
            <a:lumOff val="40000"/>
          </a:schemeClr>
        </a:solidFill>
      </dgm:spPr>
      <dgm:t>
        <a:bodyPr/>
        <a:lstStyle/>
        <a:p>
          <a:pPr algn="ctr"/>
          <a:r>
            <a:rPr lang="en-US" sz="2400" b="1" dirty="0">
              <a:solidFill>
                <a:srgbClr val="000000"/>
              </a:solidFill>
            </a:rPr>
            <a:t>Insuficiencia</a:t>
          </a:r>
        </a:p>
        <a:p>
          <a:pPr algn="ctr"/>
          <a:r>
            <a:rPr lang="en-US" sz="2400" b="1" dirty="0">
              <a:solidFill>
                <a:srgbClr val="000000"/>
              </a:solidFill>
            </a:rPr>
            <a:t>Renal</a:t>
          </a:r>
        </a:p>
      </dgm:t>
    </dgm:pt>
    <dgm:pt modelId="{BB56F813-84AD-495C-BDA0-08DE972AA213}" type="parTrans" cxnId="{7E2A09DA-53AA-467A-9935-22F63402819A}">
      <dgm:prSet/>
      <dgm:spPr/>
      <dgm:t>
        <a:bodyPr/>
        <a:lstStyle/>
        <a:p>
          <a:pPr algn="ctr"/>
          <a:endParaRPr lang="en-US"/>
        </a:p>
      </dgm:t>
    </dgm:pt>
    <dgm:pt modelId="{069DE969-50F5-4C31-9C1D-CD1E7956B493}" type="sibTrans" cxnId="{7E2A09DA-53AA-467A-9935-22F63402819A}">
      <dgm:prSet/>
      <dgm:spPr/>
      <dgm:t>
        <a:bodyPr/>
        <a:lstStyle/>
        <a:p>
          <a:pPr algn="ctr"/>
          <a:endParaRPr lang="en-US"/>
        </a:p>
      </dgm:t>
    </dgm:pt>
    <dgm:pt modelId="{E42F0067-0CBA-4818-9437-55B185DD846C}">
      <dgm:prSet phldrT="[Text]" custT="1"/>
      <dgm:spPr>
        <a:solidFill>
          <a:srgbClr val="00B0F0"/>
        </a:solidFill>
      </dgm:spPr>
      <dgm:t>
        <a:bodyPr/>
        <a:lstStyle/>
        <a:p>
          <a:pPr algn="ctr"/>
          <a:r>
            <a:rPr lang="en-US" sz="1800" b="1" dirty="0" err="1">
              <a:solidFill>
                <a:srgbClr val="000000"/>
              </a:solidFill>
            </a:rPr>
            <a:t>Administración</a:t>
          </a:r>
          <a:r>
            <a:rPr lang="en-US" sz="1800" b="1" dirty="0">
              <a:solidFill>
                <a:srgbClr val="000000"/>
              </a:solidFill>
            </a:rPr>
            <a:t> Medica</a:t>
          </a:r>
        </a:p>
      </dgm:t>
    </dgm:pt>
    <dgm:pt modelId="{DC6A05D8-9CA5-457B-B19B-5005DDB82852}" type="parTrans" cxnId="{D0955393-9006-4286-804D-F5C5DD73C54A}">
      <dgm:prSet/>
      <dgm:spPr/>
      <dgm:t>
        <a:bodyPr/>
        <a:lstStyle/>
        <a:p>
          <a:pPr algn="ctr"/>
          <a:endParaRPr lang="en-US"/>
        </a:p>
      </dgm:t>
    </dgm:pt>
    <dgm:pt modelId="{5935FE4D-5E52-44EF-904D-6584A7BB9A90}" type="sibTrans" cxnId="{D0955393-9006-4286-804D-F5C5DD73C54A}">
      <dgm:prSet/>
      <dgm:spPr>
        <a:solidFill>
          <a:schemeClr val="tx1"/>
        </a:solidFill>
      </dgm:spPr>
      <dgm:t>
        <a:bodyPr/>
        <a:lstStyle/>
        <a:p>
          <a:pPr algn="ctr"/>
          <a:endParaRPr lang="en-US"/>
        </a:p>
      </dgm:t>
    </dgm:pt>
    <dgm:pt modelId="{8DF76762-C8C9-4E51-926B-6169E6A223A6}">
      <dgm:prSet phldrT="[Text]" custT="1"/>
      <dgm:spPr>
        <a:solidFill>
          <a:srgbClr val="00B050"/>
        </a:solidFill>
      </dgm:spPr>
      <dgm:t>
        <a:bodyPr/>
        <a:lstStyle/>
        <a:p>
          <a:pPr algn="ctr"/>
          <a:r>
            <a:rPr lang="en-US" sz="1800" b="1" dirty="0" err="1">
              <a:solidFill>
                <a:srgbClr val="000000"/>
              </a:solidFill>
            </a:rPr>
            <a:t>Traplante</a:t>
          </a:r>
          <a:endParaRPr lang="en-US" sz="1800" b="1" dirty="0">
            <a:solidFill>
              <a:srgbClr val="000000"/>
            </a:solidFill>
          </a:endParaRPr>
        </a:p>
      </dgm:t>
    </dgm:pt>
    <dgm:pt modelId="{EE0D5D18-FF7A-49B2-AAE5-BD76B7653F76}" type="parTrans" cxnId="{F500160E-3E53-4C14-B903-6E66C87ED86C}">
      <dgm:prSet/>
      <dgm:spPr/>
      <dgm:t>
        <a:bodyPr/>
        <a:lstStyle/>
        <a:p>
          <a:pPr algn="ctr"/>
          <a:endParaRPr lang="en-US"/>
        </a:p>
      </dgm:t>
    </dgm:pt>
    <dgm:pt modelId="{88D572E2-423C-4C35-9CEF-1D59C66A7E0C}" type="sibTrans" cxnId="{F500160E-3E53-4C14-B903-6E66C87ED86C}">
      <dgm:prSet/>
      <dgm:spPr>
        <a:solidFill>
          <a:schemeClr val="tx1"/>
        </a:solidFill>
      </dgm:spPr>
      <dgm:t>
        <a:bodyPr/>
        <a:lstStyle/>
        <a:p>
          <a:pPr algn="ctr"/>
          <a:endParaRPr lang="en-US"/>
        </a:p>
      </dgm:t>
    </dgm:pt>
    <dgm:pt modelId="{96661455-4E3B-4CA4-AEBD-958BC7293CC3}">
      <dgm:prSet phldrT="[Text]" custT="1"/>
      <dgm:spPr>
        <a:solidFill>
          <a:srgbClr val="FFFF00"/>
        </a:solidFill>
      </dgm:spPr>
      <dgm:t>
        <a:bodyPr/>
        <a:lstStyle/>
        <a:p>
          <a:pPr algn="ctr"/>
          <a:endParaRPr lang="en-US" sz="1800" b="1" dirty="0">
            <a:solidFill>
              <a:srgbClr val="000000"/>
            </a:solidFill>
          </a:endParaRPr>
        </a:p>
        <a:p>
          <a:pPr algn="ctr"/>
          <a:r>
            <a:rPr lang="en-US" sz="1800" b="1" dirty="0" err="1">
              <a:solidFill>
                <a:srgbClr val="000000"/>
              </a:solidFill>
            </a:rPr>
            <a:t>Diálisis</a:t>
          </a:r>
          <a:endParaRPr lang="en-US" sz="1800" b="1" dirty="0">
            <a:solidFill>
              <a:srgbClr val="000000"/>
            </a:solidFill>
          </a:endParaRPr>
        </a:p>
        <a:p>
          <a:pPr algn="ctr"/>
          <a:r>
            <a:rPr lang="en-US" sz="1800" b="1" dirty="0">
              <a:solidFill>
                <a:srgbClr val="000000"/>
              </a:solidFill>
            </a:rPr>
            <a:t>Peritoneal PD</a:t>
          </a:r>
        </a:p>
        <a:p>
          <a:pPr algn="ctr"/>
          <a:endParaRPr lang="en-US" sz="1800" b="1" dirty="0">
            <a:solidFill>
              <a:srgbClr val="000000"/>
            </a:solidFill>
          </a:endParaRPr>
        </a:p>
      </dgm:t>
    </dgm:pt>
    <dgm:pt modelId="{16002620-67FE-4E75-A2F6-27D41B9B6F92}" type="parTrans" cxnId="{F81CDEAF-C8C9-4167-A6CC-B85E4C05D7E9}">
      <dgm:prSet/>
      <dgm:spPr/>
      <dgm:t>
        <a:bodyPr/>
        <a:lstStyle/>
        <a:p>
          <a:pPr algn="ctr"/>
          <a:endParaRPr lang="en-US"/>
        </a:p>
      </dgm:t>
    </dgm:pt>
    <dgm:pt modelId="{C96DAFBB-09D6-4A98-85A7-080DC68F4403}" type="sibTrans" cxnId="{F81CDEAF-C8C9-4167-A6CC-B85E4C05D7E9}">
      <dgm:prSet/>
      <dgm:spPr>
        <a:solidFill>
          <a:schemeClr val="tx1"/>
        </a:solidFill>
      </dgm:spPr>
      <dgm:t>
        <a:bodyPr/>
        <a:lstStyle/>
        <a:p>
          <a:pPr algn="ctr"/>
          <a:endParaRPr lang="en-US"/>
        </a:p>
      </dgm:t>
    </dgm:pt>
    <dgm:pt modelId="{1CA84C81-243E-426F-9D43-AFFDA99410E0}">
      <dgm:prSet phldrT="[Text]" custT="1"/>
      <dgm:spPr>
        <a:solidFill>
          <a:srgbClr val="FF0000"/>
        </a:solidFill>
      </dgm:spPr>
      <dgm:t>
        <a:bodyPr/>
        <a:lstStyle/>
        <a:p>
          <a:pPr algn="ctr"/>
          <a:r>
            <a:rPr lang="en-US" sz="1800" b="1" dirty="0" err="1">
              <a:solidFill>
                <a:srgbClr val="000000"/>
              </a:solidFill>
            </a:rPr>
            <a:t>Hemodiálisis</a:t>
          </a:r>
          <a:r>
            <a:rPr lang="en-US" sz="1800" b="1" dirty="0">
              <a:solidFill>
                <a:srgbClr val="000000"/>
              </a:solidFill>
            </a:rPr>
            <a:t> HD</a:t>
          </a:r>
        </a:p>
      </dgm:t>
    </dgm:pt>
    <dgm:pt modelId="{E398DD31-5576-42D8-BB5C-C5FF3364961B}" type="parTrans" cxnId="{06248456-5ABF-4A05-9822-3A8E7F78817B}">
      <dgm:prSet/>
      <dgm:spPr/>
      <dgm:t>
        <a:bodyPr/>
        <a:lstStyle/>
        <a:p>
          <a:pPr algn="ctr"/>
          <a:endParaRPr lang="en-US"/>
        </a:p>
      </dgm:t>
    </dgm:pt>
    <dgm:pt modelId="{57DDB1DE-D36C-4E89-9C00-12B6CA327329}" type="sibTrans" cxnId="{06248456-5ABF-4A05-9822-3A8E7F78817B}">
      <dgm:prSet/>
      <dgm:spPr>
        <a:solidFill>
          <a:schemeClr val="tx1"/>
        </a:solidFill>
      </dgm:spPr>
      <dgm:t>
        <a:bodyPr/>
        <a:lstStyle/>
        <a:p>
          <a:pPr algn="ctr"/>
          <a:endParaRPr lang="en-US"/>
        </a:p>
      </dgm:t>
    </dgm:pt>
    <dgm:pt modelId="{B547BA75-4F0C-4D87-B057-820B722CC2CB}" type="pres">
      <dgm:prSet presAssocID="{29211769-454D-4720-ADDB-B7593A8E8B60}" presName="Name0" presStyleCnt="0">
        <dgm:presLayoutVars>
          <dgm:chMax val="1"/>
          <dgm:dir/>
          <dgm:animLvl val="ctr"/>
          <dgm:resizeHandles val="exact"/>
        </dgm:presLayoutVars>
      </dgm:prSet>
      <dgm:spPr/>
    </dgm:pt>
    <dgm:pt modelId="{51D021FE-725C-438F-A9E7-849646F50C8D}" type="pres">
      <dgm:prSet presAssocID="{AC83DD6C-9161-441D-BC87-45C36AB69177}" presName="centerShape" presStyleLbl="node0" presStyleIdx="0" presStyleCnt="1" custScaleX="166527" custScaleY="132748" custLinFactNeighborX="4131" custLinFactNeighborY="1066"/>
      <dgm:spPr/>
    </dgm:pt>
    <dgm:pt modelId="{168CDB11-7247-4F6A-B1F8-47EA2DF25F93}" type="pres">
      <dgm:prSet presAssocID="{E42F0067-0CBA-4818-9437-55B185DD846C}" presName="node" presStyleLbl="node1" presStyleIdx="0" presStyleCnt="4" custScaleX="219589" custScaleY="114548" custRadScaleRad="111583" custRadScaleInc="11532">
        <dgm:presLayoutVars>
          <dgm:bulletEnabled val="1"/>
        </dgm:presLayoutVars>
      </dgm:prSet>
      <dgm:spPr/>
    </dgm:pt>
    <dgm:pt modelId="{4B6E8A4C-49A7-4C5D-B99E-A2F425A6CF5B}" type="pres">
      <dgm:prSet presAssocID="{E42F0067-0CBA-4818-9437-55B185DD846C}" presName="dummy" presStyleCnt="0"/>
      <dgm:spPr/>
    </dgm:pt>
    <dgm:pt modelId="{29F7600F-0405-4A5B-949B-9FD0DA1B5693}" type="pres">
      <dgm:prSet presAssocID="{5935FE4D-5E52-44EF-904D-6584A7BB9A90}" presName="sibTrans" presStyleLbl="sibTrans2D1" presStyleIdx="0" presStyleCnt="4" custLinFactNeighborX="4603" custLinFactNeighborY="-1438"/>
      <dgm:spPr/>
    </dgm:pt>
    <dgm:pt modelId="{CFAEA1CE-3D76-4BBC-8D55-82881A9ADE48}" type="pres">
      <dgm:prSet presAssocID="{8DF76762-C8C9-4E51-926B-6169E6A223A6}" presName="node" presStyleLbl="node1" presStyleIdx="1" presStyleCnt="4" custScaleX="201015" custScaleY="105186" custRadScaleRad="136730" custRadScaleInc="7229">
        <dgm:presLayoutVars>
          <dgm:bulletEnabled val="1"/>
        </dgm:presLayoutVars>
      </dgm:prSet>
      <dgm:spPr/>
    </dgm:pt>
    <dgm:pt modelId="{755EE2A6-C5DF-478D-B6CB-4A8709C23A91}" type="pres">
      <dgm:prSet presAssocID="{8DF76762-C8C9-4E51-926B-6169E6A223A6}" presName="dummy" presStyleCnt="0"/>
      <dgm:spPr/>
    </dgm:pt>
    <dgm:pt modelId="{DD2DB75A-6E4F-4502-9447-B4305C00771D}" type="pres">
      <dgm:prSet presAssocID="{88D572E2-423C-4C35-9CEF-1D59C66A7E0C}" presName="sibTrans" presStyleLbl="sibTrans2D1" presStyleIdx="1" presStyleCnt="4" custLinFactNeighborX="8963" custLinFactNeighborY="4647"/>
      <dgm:spPr/>
    </dgm:pt>
    <dgm:pt modelId="{B0E716D1-5659-48CA-82A9-B95D348337B4}" type="pres">
      <dgm:prSet presAssocID="{96661455-4E3B-4CA4-AEBD-958BC7293CC3}" presName="node" presStyleLbl="node1" presStyleIdx="2" presStyleCnt="4" custScaleX="209930" custScaleY="110188" custRadScaleRad="102630" custRadScaleInc="-16620">
        <dgm:presLayoutVars>
          <dgm:bulletEnabled val="1"/>
        </dgm:presLayoutVars>
      </dgm:prSet>
      <dgm:spPr/>
    </dgm:pt>
    <dgm:pt modelId="{EC545E8B-18FA-49AC-98E3-6C24840E22A8}" type="pres">
      <dgm:prSet presAssocID="{96661455-4E3B-4CA4-AEBD-958BC7293CC3}" presName="dummy" presStyleCnt="0"/>
      <dgm:spPr/>
    </dgm:pt>
    <dgm:pt modelId="{34DACB8E-65F9-4D78-ADBB-9793501264BF}" type="pres">
      <dgm:prSet presAssocID="{C96DAFBB-09D6-4A98-85A7-080DC68F4403}" presName="sibTrans" presStyleLbl="sibTrans2D1" presStyleIdx="2" presStyleCnt="4" custScaleX="136550" custScaleY="129882" custLinFactNeighborX="15819" custLinFactNeighborY="-7706"/>
      <dgm:spPr/>
    </dgm:pt>
    <dgm:pt modelId="{DFDCAE71-CF19-4C99-B939-3CF604C34471}" type="pres">
      <dgm:prSet presAssocID="{1CA84C81-243E-426F-9D43-AFFDA99410E0}" presName="node" presStyleLbl="node1" presStyleIdx="3" presStyleCnt="4" custScaleX="202824" custScaleY="105186" custRadScaleRad="132436" custRadScaleInc="0">
        <dgm:presLayoutVars>
          <dgm:bulletEnabled val="1"/>
        </dgm:presLayoutVars>
      </dgm:prSet>
      <dgm:spPr/>
    </dgm:pt>
    <dgm:pt modelId="{19A3059D-A40E-4830-9321-30BA7414DC25}" type="pres">
      <dgm:prSet presAssocID="{1CA84C81-243E-426F-9D43-AFFDA99410E0}" presName="dummy" presStyleCnt="0"/>
      <dgm:spPr/>
    </dgm:pt>
    <dgm:pt modelId="{4BB2AE09-500C-42C5-BCAB-780EDEBDB393}" type="pres">
      <dgm:prSet presAssocID="{57DDB1DE-D36C-4E89-9C00-12B6CA327329}" presName="sibTrans" presStyleLbl="sibTrans2D1" presStyleIdx="3" presStyleCnt="4" custLinFactNeighborX="-2499" custLinFactNeighborY="224"/>
      <dgm:spPr/>
    </dgm:pt>
  </dgm:ptLst>
  <dgm:cxnLst>
    <dgm:cxn modelId="{DB533504-841D-43AD-875F-AD264A3B5AD1}" type="presOf" srcId="{96661455-4E3B-4CA4-AEBD-958BC7293CC3}" destId="{B0E716D1-5659-48CA-82A9-B95D348337B4}" srcOrd="0" destOrd="0" presId="urn:microsoft.com/office/officeart/2005/8/layout/radial6"/>
    <dgm:cxn modelId="{F500160E-3E53-4C14-B903-6E66C87ED86C}" srcId="{AC83DD6C-9161-441D-BC87-45C36AB69177}" destId="{8DF76762-C8C9-4E51-926B-6169E6A223A6}" srcOrd="1" destOrd="0" parTransId="{EE0D5D18-FF7A-49B2-AAE5-BD76B7653F76}" sibTransId="{88D572E2-423C-4C35-9CEF-1D59C66A7E0C}"/>
    <dgm:cxn modelId="{A182023D-3E8B-4CC1-BDDB-0926244413E8}" type="presOf" srcId="{5935FE4D-5E52-44EF-904D-6584A7BB9A90}" destId="{29F7600F-0405-4A5B-949B-9FD0DA1B5693}" srcOrd="0" destOrd="0" presId="urn:microsoft.com/office/officeart/2005/8/layout/radial6"/>
    <dgm:cxn modelId="{FE664842-7903-44CA-A3D1-69BA9F023326}" type="presOf" srcId="{1CA84C81-243E-426F-9D43-AFFDA99410E0}" destId="{DFDCAE71-CF19-4C99-B939-3CF604C34471}" srcOrd="0" destOrd="0" presId="urn:microsoft.com/office/officeart/2005/8/layout/radial6"/>
    <dgm:cxn modelId="{06248456-5ABF-4A05-9822-3A8E7F78817B}" srcId="{AC83DD6C-9161-441D-BC87-45C36AB69177}" destId="{1CA84C81-243E-426F-9D43-AFFDA99410E0}" srcOrd="3" destOrd="0" parTransId="{E398DD31-5576-42D8-BB5C-C5FF3364961B}" sibTransId="{57DDB1DE-D36C-4E89-9C00-12B6CA327329}"/>
    <dgm:cxn modelId="{D0955393-9006-4286-804D-F5C5DD73C54A}" srcId="{AC83DD6C-9161-441D-BC87-45C36AB69177}" destId="{E42F0067-0CBA-4818-9437-55B185DD846C}" srcOrd="0" destOrd="0" parTransId="{DC6A05D8-9CA5-457B-B19B-5005DDB82852}" sibTransId="{5935FE4D-5E52-44EF-904D-6584A7BB9A90}"/>
    <dgm:cxn modelId="{F91967A9-2BA2-4B87-8F75-7A2240ECAE9D}" type="presOf" srcId="{8DF76762-C8C9-4E51-926B-6169E6A223A6}" destId="{CFAEA1CE-3D76-4BBC-8D55-82881A9ADE48}" srcOrd="0" destOrd="0" presId="urn:microsoft.com/office/officeart/2005/8/layout/radial6"/>
    <dgm:cxn modelId="{F81CDEAF-C8C9-4167-A6CC-B85E4C05D7E9}" srcId="{AC83DD6C-9161-441D-BC87-45C36AB69177}" destId="{96661455-4E3B-4CA4-AEBD-958BC7293CC3}" srcOrd="2" destOrd="0" parTransId="{16002620-67FE-4E75-A2F6-27D41B9B6F92}" sibTransId="{C96DAFBB-09D6-4A98-85A7-080DC68F4403}"/>
    <dgm:cxn modelId="{854FE9BA-A2DC-4572-8BC4-89B143798FD9}" type="presOf" srcId="{57DDB1DE-D36C-4E89-9C00-12B6CA327329}" destId="{4BB2AE09-500C-42C5-BCAB-780EDEBDB393}" srcOrd="0" destOrd="0" presId="urn:microsoft.com/office/officeart/2005/8/layout/radial6"/>
    <dgm:cxn modelId="{7711BAC4-1A1F-46D0-9664-780E041B32C1}" type="presOf" srcId="{29211769-454D-4720-ADDB-B7593A8E8B60}" destId="{B547BA75-4F0C-4D87-B057-820B722CC2CB}" srcOrd="0" destOrd="0" presId="urn:microsoft.com/office/officeart/2005/8/layout/radial6"/>
    <dgm:cxn modelId="{2F14DCCE-3090-420E-A312-D51A9EAD63FB}" type="presOf" srcId="{E42F0067-0CBA-4818-9437-55B185DD846C}" destId="{168CDB11-7247-4F6A-B1F8-47EA2DF25F93}" srcOrd="0" destOrd="0" presId="urn:microsoft.com/office/officeart/2005/8/layout/radial6"/>
    <dgm:cxn modelId="{7E2A09DA-53AA-467A-9935-22F63402819A}" srcId="{29211769-454D-4720-ADDB-B7593A8E8B60}" destId="{AC83DD6C-9161-441D-BC87-45C36AB69177}" srcOrd="0" destOrd="0" parTransId="{BB56F813-84AD-495C-BDA0-08DE972AA213}" sibTransId="{069DE969-50F5-4C31-9C1D-CD1E7956B493}"/>
    <dgm:cxn modelId="{109A3DE0-941B-45DD-A15F-9909E7EB06C6}" type="presOf" srcId="{88D572E2-423C-4C35-9CEF-1D59C66A7E0C}" destId="{DD2DB75A-6E4F-4502-9447-B4305C00771D}" srcOrd="0" destOrd="0" presId="urn:microsoft.com/office/officeart/2005/8/layout/radial6"/>
    <dgm:cxn modelId="{DACF27FC-2624-4F17-96B2-823C8926447F}" type="presOf" srcId="{AC83DD6C-9161-441D-BC87-45C36AB69177}" destId="{51D021FE-725C-438F-A9E7-849646F50C8D}" srcOrd="0" destOrd="0" presId="urn:microsoft.com/office/officeart/2005/8/layout/radial6"/>
    <dgm:cxn modelId="{B0D493FD-3782-485F-A0D8-76AB2AA911FF}" type="presOf" srcId="{C96DAFBB-09D6-4A98-85A7-080DC68F4403}" destId="{34DACB8E-65F9-4D78-ADBB-9793501264BF}" srcOrd="0" destOrd="0" presId="urn:microsoft.com/office/officeart/2005/8/layout/radial6"/>
    <dgm:cxn modelId="{FB7AD66C-48B8-4EEB-8415-657A782FD0D6}" type="presParOf" srcId="{B547BA75-4F0C-4D87-B057-820B722CC2CB}" destId="{51D021FE-725C-438F-A9E7-849646F50C8D}" srcOrd="0" destOrd="0" presId="urn:microsoft.com/office/officeart/2005/8/layout/radial6"/>
    <dgm:cxn modelId="{972B16B0-D6DA-41C5-90A3-363D5DB6FD8B}" type="presParOf" srcId="{B547BA75-4F0C-4D87-B057-820B722CC2CB}" destId="{168CDB11-7247-4F6A-B1F8-47EA2DF25F93}" srcOrd="1" destOrd="0" presId="urn:microsoft.com/office/officeart/2005/8/layout/radial6"/>
    <dgm:cxn modelId="{A7AA9FEC-F102-41AD-B653-2BF9EFB213D0}" type="presParOf" srcId="{B547BA75-4F0C-4D87-B057-820B722CC2CB}" destId="{4B6E8A4C-49A7-4C5D-B99E-A2F425A6CF5B}" srcOrd="2" destOrd="0" presId="urn:microsoft.com/office/officeart/2005/8/layout/radial6"/>
    <dgm:cxn modelId="{3AB64FD7-62EA-43AC-9498-251D0F876696}" type="presParOf" srcId="{B547BA75-4F0C-4D87-B057-820B722CC2CB}" destId="{29F7600F-0405-4A5B-949B-9FD0DA1B5693}" srcOrd="3" destOrd="0" presId="urn:microsoft.com/office/officeart/2005/8/layout/radial6"/>
    <dgm:cxn modelId="{3B41D1BD-F576-41CB-A5DA-8B51A31AAAD5}" type="presParOf" srcId="{B547BA75-4F0C-4D87-B057-820B722CC2CB}" destId="{CFAEA1CE-3D76-4BBC-8D55-82881A9ADE48}" srcOrd="4" destOrd="0" presId="urn:microsoft.com/office/officeart/2005/8/layout/radial6"/>
    <dgm:cxn modelId="{CF50AD2D-2E58-4459-96EB-87824A2C0363}" type="presParOf" srcId="{B547BA75-4F0C-4D87-B057-820B722CC2CB}" destId="{755EE2A6-C5DF-478D-B6CB-4A8709C23A91}" srcOrd="5" destOrd="0" presId="urn:microsoft.com/office/officeart/2005/8/layout/radial6"/>
    <dgm:cxn modelId="{FB36CC27-1C9F-4AF9-82C8-C8086B7C940A}" type="presParOf" srcId="{B547BA75-4F0C-4D87-B057-820B722CC2CB}" destId="{DD2DB75A-6E4F-4502-9447-B4305C00771D}" srcOrd="6" destOrd="0" presId="urn:microsoft.com/office/officeart/2005/8/layout/radial6"/>
    <dgm:cxn modelId="{9C393C45-7F4C-489B-98C5-36043CA38579}" type="presParOf" srcId="{B547BA75-4F0C-4D87-B057-820B722CC2CB}" destId="{B0E716D1-5659-48CA-82A9-B95D348337B4}" srcOrd="7" destOrd="0" presId="urn:microsoft.com/office/officeart/2005/8/layout/radial6"/>
    <dgm:cxn modelId="{FBE2AFD5-87BE-45D3-8E5A-78D685F98A3F}" type="presParOf" srcId="{B547BA75-4F0C-4D87-B057-820B722CC2CB}" destId="{EC545E8B-18FA-49AC-98E3-6C24840E22A8}" srcOrd="8" destOrd="0" presId="urn:microsoft.com/office/officeart/2005/8/layout/radial6"/>
    <dgm:cxn modelId="{6E554F85-52A1-47D0-B048-65237C3D8DF7}" type="presParOf" srcId="{B547BA75-4F0C-4D87-B057-820B722CC2CB}" destId="{34DACB8E-65F9-4D78-ADBB-9793501264BF}" srcOrd="9" destOrd="0" presId="urn:microsoft.com/office/officeart/2005/8/layout/radial6"/>
    <dgm:cxn modelId="{7E165ED0-BB18-4367-A66F-64E2C91991FD}" type="presParOf" srcId="{B547BA75-4F0C-4D87-B057-820B722CC2CB}" destId="{DFDCAE71-CF19-4C99-B939-3CF604C34471}" srcOrd="10" destOrd="0" presId="urn:microsoft.com/office/officeart/2005/8/layout/radial6"/>
    <dgm:cxn modelId="{B0EBB883-2573-4580-9855-6A2AFBFBFCCE}" type="presParOf" srcId="{B547BA75-4F0C-4D87-B057-820B722CC2CB}" destId="{19A3059D-A40E-4830-9321-30BA7414DC25}" srcOrd="11" destOrd="0" presId="urn:microsoft.com/office/officeart/2005/8/layout/radial6"/>
    <dgm:cxn modelId="{00F85CCC-B823-4607-9F88-3D1F0171CECB}" type="presParOf" srcId="{B547BA75-4F0C-4D87-B057-820B722CC2CB}" destId="{4BB2AE09-500C-42C5-BCAB-780EDEBDB3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211769-454D-4720-ADDB-B7593A8E8B6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83DD6C-9161-441D-BC87-45C36AB69177}">
      <dgm:prSet phldrT="[Text]" custT="1"/>
      <dgm:spPr>
        <a:solidFill>
          <a:schemeClr val="accent6">
            <a:lumMod val="60000"/>
            <a:lumOff val="40000"/>
          </a:schemeClr>
        </a:solidFill>
      </dgm:spPr>
      <dgm:t>
        <a:bodyPr/>
        <a:lstStyle/>
        <a:p>
          <a:pPr algn="ctr"/>
          <a:r>
            <a:rPr lang="en-US" sz="2000" b="1" dirty="0">
              <a:solidFill>
                <a:srgbClr val="000000"/>
              </a:solidFill>
            </a:rPr>
            <a:t>Insuficiencia</a:t>
          </a:r>
          <a:r>
            <a:rPr lang="en-US" sz="2000" b="1" baseline="0" dirty="0">
              <a:solidFill>
                <a:srgbClr val="000000"/>
              </a:solidFill>
            </a:rPr>
            <a:t> Renal</a:t>
          </a:r>
          <a:endParaRPr lang="en-US" sz="2000" b="1" dirty="0">
            <a:solidFill>
              <a:srgbClr val="000000"/>
            </a:solidFill>
          </a:endParaRPr>
        </a:p>
      </dgm:t>
    </dgm:pt>
    <dgm:pt modelId="{BB56F813-84AD-495C-BDA0-08DE972AA213}" type="parTrans" cxnId="{7E2A09DA-53AA-467A-9935-22F63402819A}">
      <dgm:prSet/>
      <dgm:spPr/>
      <dgm:t>
        <a:bodyPr/>
        <a:lstStyle/>
        <a:p>
          <a:pPr algn="ctr"/>
          <a:endParaRPr lang="en-US"/>
        </a:p>
      </dgm:t>
    </dgm:pt>
    <dgm:pt modelId="{069DE969-50F5-4C31-9C1D-CD1E7956B493}" type="sibTrans" cxnId="{7E2A09DA-53AA-467A-9935-22F63402819A}">
      <dgm:prSet/>
      <dgm:spPr/>
      <dgm:t>
        <a:bodyPr/>
        <a:lstStyle/>
        <a:p>
          <a:pPr algn="ctr"/>
          <a:endParaRPr lang="en-US"/>
        </a:p>
      </dgm:t>
    </dgm:pt>
    <dgm:pt modelId="{E42F0067-0CBA-4818-9437-55B185DD846C}">
      <dgm:prSet phldrT="[Text]" custT="1"/>
      <dgm:spPr>
        <a:solidFill>
          <a:srgbClr val="00B0F0"/>
        </a:solidFill>
      </dgm:spPr>
      <dgm:t>
        <a:bodyPr/>
        <a:lstStyle/>
        <a:p>
          <a:pPr algn="ctr"/>
          <a:r>
            <a:rPr lang="en-US" sz="1400" b="1" dirty="0" err="1">
              <a:solidFill>
                <a:srgbClr val="000000"/>
              </a:solidFill>
            </a:rPr>
            <a:t>AdministraciónMedica</a:t>
          </a:r>
          <a:r>
            <a:rPr lang="en-US" sz="1400" b="1" dirty="0">
              <a:solidFill>
                <a:srgbClr val="000000"/>
              </a:solidFill>
            </a:rPr>
            <a:t> </a:t>
          </a:r>
        </a:p>
      </dgm:t>
    </dgm:pt>
    <dgm:pt modelId="{DC6A05D8-9CA5-457B-B19B-5005DDB82852}" type="parTrans" cxnId="{D0955393-9006-4286-804D-F5C5DD73C54A}">
      <dgm:prSet/>
      <dgm:spPr/>
      <dgm:t>
        <a:bodyPr/>
        <a:lstStyle/>
        <a:p>
          <a:pPr algn="ctr"/>
          <a:endParaRPr lang="en-US"/>
        </a:p>
      </dgm:t>
    </dgm:pt>
    <dgm:pt modelId="{5935FE4D-5E52-44EF-904D-6584A7BB9A90}" type="sibTrans" cxnId="{D0955393-9006-4286-804D-F5C5DD73C54A}">
      <dgm:prSet/>
      <dgm:spPr>
        <a:solidFill>
          <a:schemeClr val="tx1"/>
        </a:solidFill>
      </dgm:spPr>
      <dgm:t>
        <a:bodyPr/>
        <a:lstStyle/>
        <a:p>
          <a:pPr algn="ctr"/>
          <a:endParaRPr lang="en-US"/>
        </a:p>
      </dgm:t>
    </dgm:pt>
    <dgm:pt modelId="{8DF76762-C8C9-4E51-926B-6169E6A223A6}">
      <dgm:prSet phldrT="[Text]" custT="1"/>
      <dgm:spPr>
        <a:solidFill>
          <a:srgbClr val="00B050"/>
        </a:solidFill>
      </dgm:spPr>
      <dgm:t>
        <a:bodyPr/>
        <a:lstStyle/>
        <a:p>
          <a:pPr algn="ctr"/>
          <a:r>
            <a:rPr lang="en-US" sz="1400" b="1" dirty="0" err="1">
              <a:solidFill>
                <a:srgbClr val="000000"/>
              </a:solidFill>
            </a:rPr>
            <a:t>Transplante</a:t>
          </a:r>
          <a:endParaRPr lang="en-US" sz="1800" b="1" dirty="0">
            <a:solidFill>
              <a:srgbClr val="000000"/>
            </a:solidFill>
          </a:endParaRPr>
        </a:p>
      </dgm:t>
    </dgm:pt>
    <dgm:pt modelId="{EE0D5D18-FF7A-49B2-AAE5-BD76B7653F76}" type="parTrans" cxnId="{F500160E-3E53-4C14-B903-6E66C87ED86C}">
      <dgm:prSet/>
      <dgm:spPr/>
      <dgm:t>
        <a:bodyPr/>
        <a:lstStyle/>
        <a:p>
          <a:pPr algn="ctr"/>
          <a:endParaRPr lang="en-US"/>
        </a:p>
      </dgm:t>
    </dgm:pt>
    <dgm:pt modelId="{88D572E2-423C-4C35-9CEF-1D59C66A7E0C}" type="sibTrans" cxnId="{F500160E-3E53-4C14-B903-6E66C87ED86C}">
      <dgm:prSet/>
      <dgm:spPr>
        <a:solidFill>
          <a:schemeClr val="tx1"/>
        </a:solidFill>
      </dgm:spPr>
      <dgm:t>
        <a:bodyPr/>
        <a:lstStyle/>
        <a:p>
          <a:pPr algn="ctr"/>
          <a:endParaRPr lang="en-US"/>
        </a:p>
      </dgm:t>
    </dgm:pt>
    <dgm:pt modelId="{96661455-4E3B-4CA4-AEBD-958BC7293CC3}">
      <dgm:prSet phldrT="[Text]" custT="1"/>
      <dgm:spPr>
        <a:solidFill>
          <a:srgbClr val="FFFF00"/>
        </a:solidFill>
      </dgm:spPr>
      <dgm:t>
        <a:bodyPr/>
        <a:lstStyle/>
        <a:p>
          <a:pPr algn="ctr"/>
          <a:r>
            <a:rPr lang="en-US" sz="1400" b="1" dirty="0" err="1">
              <a:solidFill>
                <a:srgbClr val="000000"/>
              </a:solidFill>
            </a:rPr>
            <a:t>Diálisis</a:t>
          </a:r>
          <a:r>
            <a:rPr lang="en-US" sz="1400" b="1" dirty="0">
              <a:solidFill>
                <a:srgbClr val="000000"/>
              </a:solidFill>
            </a:rPr>
            <a:t> Peritoneal </a:t>
          </a:r>
        </a:p>
        <a:p>
          <a:pPr algn="ctr"/>
          <a:r>
            <a:rPr lang="en-US" sz="1400" b="1" dirty="0">
              <a:solidFill>
                <a:srgbClr val="000000"/>
              </a:solidFill>
            </a:rPr>
            <a:t>PD </a:t>
          </a:r>
        </a:p>
      </dgm:t>
    </dgm:pt>
    <dgm:pt modelId="{16002620-67FE-4E75-A2F6-27D41B9B6F92}" type="parTrans" cxnId="{F81CDEAF-C8C9-4167-A6CC-B85E4C05D7E9}">
      <dgm:prSet/>
      <dgm:spPr/>
      <dgm:t>
        <a:bodyPr/>
        <a:lstStyle/>
        <a:p>
          <a:pPr algn="ctr"/>
          <a:endParaRPr lang="en-US"/>
        </a:p>
      </dgm:t>
    </dgm:pt>
    <dgm:pt modelId="{C96DAFBB-09D6-4A98-85A7-080DC68F4403}" type="sibTrans" cxnId="{F81CDEAF-C8C9-4167-A6CC-B85E4C05D7E9}">
      <dgm:prSet/>
      <dgm:spPr>
        <a:solidFill>
          <a:schemeClr val="tx1"/>
        </a:solidFill>
      </dgm:spPr>
      <dgm:t>
        <a:bodyPr/>
        <a:lstStyle/>
        <a:p>
          <a:pPr algn="ctr"/>
          <a:endParaRPr lang="en-US"/>
        </a:p>
      </dgm:t>
    </dgm:pt>
    <dgm:pt modelId="{1CA84C81-243E-426F-9D43-AFFDA99410E0}">
      <dgm:prSet phldrT="[Text]" custT="1"/>
      <dgm:spPr>
        <a:solidFill>
          <a:srgbClr val="FF0000"/>
        </a:solidFill>
      </dgm:spPr>
      <dgm:t>
        <a:bodyPr/>
        <a:lstStyle/>
        <a:p>
          <a:pPr algn="ctr"/>
          <a:r>
            <a:rPr lang="en-US" sz="1400" b="1" dirty="0" err="1">
              <a:solidFill>
                <a:srgbClr val="000000"/>
              </a:solidFill>
            </a:rPr>
            <a:t>Hemodiálisis</a:t>
          </a:r>
          <a:endParaRPr lang="en-US" sz="1400" b="1" dirty="0">
            <a:solidFill>
              <a:srgbClr val="000000"/>
            </a:solidFill>
          </a:endParaRPr>
        </a:p>
        <a:p>
          <a:pPr algn="ctr"/>
          <a:r>
            <a:rPr lang="en-US" sz="1400" b="1" dirty="0">
              <a:solidFill>
                <a:srgbClr val="000000"/>
              </a:solidFill>
            </a:rPr>
            <a:t>HD</a:t>
          </a:r>
        </a:p>
      </dgm:t>
    </dgm:pt>
    <dgm:pt modelId="{E398DD31-5576-42D8-BB5C-C5FF3364961B}" type="parTrans" cxnId="{06248456-5ABF-4A05-9822-3A8E7F78817B}">
      <dgm:prSet/>
      <dgm:spPr/>
      <dgm:t>
        <a:bodyPr/>
        <a:lstStyle/>
        <a:p>
          <a:pPr algn="ctr"/>
          <a:endParaRPr lang="en-US"/>
        </a:p>
      </dgm:t>
    </dgm:pt>
    <dgm:pt modelId="{57DDB1DE-D36C-4E89-9C00-12B6CA327329}" type="sibTrans" cxnId="{06248456-5ABF-4A05-9822-3A8E7F78817B}">
      <dgm:prSet/>
      <dgm:spPr>
        <a:solidFill>
          <a:schemeClr val="tx1"/>
        </a:solidFill>
      </dgm:spPr>
      <dgm:t>
        <a:bodyPr/>
        <a:lstStyle/>
        <a:p>
          <a:pPr algn="ctr"/>
          <a:endParaRPr lang="en-US"/>
        </a:p>
      </dgm:t>
    </dgm:pt>
    <dgm:pt modelId="{B547BA75-4F0C-4D87-B057-820B722CC2CB}" type="pres">
      <dgm:prSet presAssocID="{29211769-454D-4720-ADDB-B7593A8E8B60}" presName="Name0" presStyleCnt="0">
        <dgm:presLayoutVars>
          <dgm:chMax val="1"/>
          <dgm:dir/>
          <dgm:animLvl val="ctr"/>
          <dgm:resizeHandles val="exact"/>
        </dgm:presLayoutVars>
      </dgm:prSet>
      <dgm:spPr/>
    </dgm:pt>
    <dgm:pt modelId="{51D021FE-725C-438F-A9E7-849646F50C8D}" type="pres">
      <dgm:prSet presAssocID="{AC83DD6C-9161-441D-BC87-45C36AB69177}" presName="centerShape" presStyleLbl="node0" presStyleIdx="0" presStyleCnt="1" custScaleX="212158" custScaleY="132748" custLinFactNeighborX="4131" custLinFactNeighborY="1066"/>
      <dgm:spPr/>
    </dgm:pt>
    <dgm:pt modelId="{168CDB11-7247-4F6A-B1F8-47EA2DF25F93}" type="pres">
      <dgm:prSet presAssocID="{E42F0067-0CBA-4818-9437-55B185DD846C}" presName="node" presStyleLbl="node1" presStyleIdx="0" presStyleCnt="4" custScaleX="236847" custScaleY="114548" custRadScaleRad="111583" custRadScaleInc="11532">
        <dgm:presLayoutVars>
          <dgm:bulletEnabled val="1"/>
        </dgm:presLayoutVars>
      </dgm:prSet>
      <dgm:spPr/>
    </dgm:pt>
    <dgm:pt modelId="{4B6E8A4C-49A7-4C5D-B99E-A2F425A6CF5B}" type="pres">
      <dgm:prSet presAssocID="{E42F0067-0CBA-4818-9437-55B185DD846C}" presName="dummy" presStyleCnt="0"/>
      <dgm:spPr/>
    </dgm:pt>
    <dgm:pt modelId="{29F7600F-0405-4A5B-949B-9FD0DA1B5693}" type="pres">
      <dgm:prSet presAssocID="{5935FE4D-5E52-44EF-904D-6584A7BB9A90}" presName="sibTrans" presStyleLbl="sibTrans2D1" presStyleIdx="0" presStyleCnt="4" custLinFactNeighborX="4603" custLinFactNeighborY="-1438"/>
      <dgm:spPr/>
    </dgm:pt>
    <dgm:pt modelId="{CFAEA1CE-3D76-4BBC-8D55-82881A9ADE48}" type="pres">
      <dgm:prSet presAssocID="{8DF76762-C8C9-4E51-926B-6169E6A223A6}" presName="node" presStyleLbl="node1" presStyleIdx="1" presStyleCnt="4" custScaleX="201015" custScaleY="105186" custRadScaleRad="125185" custRadScaleInc="8472">
        <dgm:presLayoutVars>
          <dgm:bulletEnabled val="1"/>
        </dgm:presLayoutVars>
      </dgm:prSet>
      <dgm:spPr/>
    </dgm:pt>
    <dgm:pt modelId="{755EE2A6-C5DF-478D-B6CB-4A8709C23A91}" type="pres">
      <dgm:prSet presAssocID="{8DF76762-C8C9-4E51-926B-6169E6A223A6}" presName="dummy" presStyleCnt="0"/>
      <dgm:spPr/>
    </dgm:pt>
    <dgm:pt modelId="{DD2DB75A-6E4F-4502-9447-B4305C00771D}" type="pres">
      <dgm:prSet presAssocID="{88D572E2-423C-4C35-9CEF-1D59C66A7E0C}" presName="sibTrans" presStyleLbl="sibTrans2D1" presStyleIdx="1" presStyleCnt="4" custLinFactNeighborX="8963" custLinFactNeighborY="4647"/>
      <dgm:spPr/>
    </dgm:pt>
    <dgm:pt modelId="{B0E716D1-5659-48CA-82A9-B95D348337B4}" type="pres">
      <dgm:prSet presAssocID="{96661455-4E3B-4CA4-AEBD-958BC7293CC3}" presName="node" presStyleLbl="node1" presStyleIdx="2" presStyleCnt="4" custScaleX="209930" custScaleY="110188" custRadScaleRad="102630" custRadScaleInc="-16620">
        <dgm:presLayoutVars>
          <dgm:bulletEnabled val="1"/>
        </dgm:presLayoutVars>
      </dgm:prSet>
      <dgm:spPr/>
    </dgm:pt>
    <dgm:pt modelId="{EC545E8B-18FA-49AC-98E3-6C24840E22A8}" type="pres">
      <dgm:prSet presAssocID="{96661455-4E3B-4CA4-AEBD-958BC7293CC3}" presName="dummy" presStyleCnt="0"/>
      <dgm:spPr/>
    </dgm:pt>
    <dgm:pt modelId="{34DACB8E-65F9-4D78-ADBB-9793501264BF}" type="pres">
      <dgm:prSet presAssocID="{C96DAFBB-09D6-4A98-85A7-080DC68F4403}" presName="sibTrans" presStyleLbl="sibTrans2D1" presStyleIdx="2" presStyleCnt="4" custScaleX="136550" custScaleY="129882" custLinFactNeighborX="15819" custLinFactNeighborY="-7706"/>
      <dgm:spPr/>
    </dgm:pt>
    <dgm:pt modelId="{DFDCAE71-CF19-4C99-B939-3CF604C34471}" type="pres">
      <dgm:prSet presAssocID="{1CA84C81-243E-426F-9D43-AFFDA99410E0}" presName="node" presStyleLbl="node1" presStyleIdx="3" presStyleCnt="4" custScaleX="202824" custScaleY="105186" custRadScaleRad="132436" custRadScaleInc="0">
        <dgm:presLayoutVars>
          <dgm:bulletEnabled val="1"/>
        </dgm:presLayoutVars>
      </dgm:prSet>
      <dgm:spPr/>
    </dgm:pt>
    <dgm:pt modelId="{19A3059D-A40E-4830-9321-30BA7414DC25}" type="pres">
      <dgm:prSet presAssocID="{1CA84C81-243E-426F-9D43-AFFDA99410E0}" presName="dummy" presStyleCnt="0"/>
      <dgm:spPr/>
    </dgm:pt>
    <dgm:pt modelId="{4BB2AE09-500C-42C5-BCAB-780EDEBDB393}" type="pres">
      <dgm:prSet presAssocID="{57DDB1DE-D36C-4E89-9C00-12B6CA327329}" presName="sibTrans" presStyleLbl="sibTrans2D1" presStyleIdx="3" presStyleCnt="4" custLinFactNeighborX="-2499" custLinFactNeighborY="224"/>
      <dgm:spPr/>
    </dgm:pt>
  </dgm:ptLst>
  <dgm:cxnLst>
    <dgm:cxn modelId="{F500160E-3E53-4C14-B903-6E66C87ED86C}" srcId="{AC83DD6C-9161-441D-BC87-45C36AB69177}" destId="{8DF76762-C8C9-4E51-926B-6169E6A223A6}" srcOrd="1" destOrd="0" parTransId="{EE0D5D18-FF7A-49B2-AAE5-BD76B7653F76}" sibTransId="{88D572E2-423C-4C35-9CEF-1D59C66A7E0C}"/>
    <dgm:cxn modelId="{F5C5EA0E-804B-4848-9BD9-D14E540E37C2}" type="presOf" srcId="{AC83DD6C-9161-441D-BC87-45C36AB69177}" destId="{51D021FE-725C-438F-A9E7-849646F50C8D}" srcOrd="0" destOrd="0" presId="urn:microsoft.com/office/officeart/2005/8/layout/radial6"/>
    <dgm:cxn modelId="{B87F712E-2C48-4AA7-A4EB-91E9BF81394D}" type="presOf" srcId="{5935FE4D-5E52-44EF-904D-6584A7BB9A90}" destId="{29F7600F-0405-4A5B-949B-9FD0DA1B5693}" srcOrd="0" destOrd="0" presId="urn:microsoft.com/office/officeart/2005/8/layout/radial6"/>
    <dgm:cxn modelId="{3D5DB84D-F325-4DB8-9423-317516CCD5EE}" type="presOf" srcId="{29211769-454D-4720-ADDB-B7593A8E8B60}" destId="{B547BA75-4F0C-4D87-B057-820B722CC2CB}" srcOrd="0" destOrd="0" presId="urn:microsoft.com/office/officeart/2005/8/layout/radial6"/>
    <dgm:cxn modelId="{52AA556E-7744-48D9-8624-BEB474EB8E8B}" type="presOf" srcId="{E42F0067-0CBA-4818-9437-55B185DD846C}" destId="{168CDB11-7247-4F6A-B1F8-47EA2DF25F93}" srcOrd="0" destOrd="0" presId="urn:microsoft.com/office/officeart/2005/8/layout/radial6"/>
    <dgm:cxn modelId="{06248456-5ABF-4A05-9822-3A8E7F78817B}" srcId="{AC83DD6C-9161-441D-BC87-45C36AB69177}" destId="{1CA84C81-243E-426F-9D43-AFFDA99410E0}" srcOrd="3" destOrd="0" parTransId="{E398DD31-5576-42D8-BB5C-C5FF3364961B}" sibTransId="{57DDB1DE-D36C-4E89-9C00-12B6CA327329}"/>
    <dgm:cxn modelId="{06F60C7B-25CA-4329-B20A-BD8837890A8B}" type="presOf" srcId="{8DF76762-C8C9-4E51-926B-6169E6A223A6}" destId="{CFAEA1CE-3D76-4BBC-8D55-82881A9ADE48}" srcOrd="0" destOrd="0" presId="urn:microsoft.com/office/officeart/2005/8/layout/radial6"/>
    <dgm:cxn modelId="{D0955393-9006-4286-804D-F5C5DD73C54A}" srcId="{AC83DD6C-9161-441D-BC87-45C36AB69177}" destId="{E42F0067-0CBA-4818-9437-55B185DD846C}" srcOrd="0" destOrd="0" parTransId="{DC6A05D8-9CA5-457B-B19B-5005DDB82852}" sibTransId="{5935FE4D-5E52-44EF-904D-6584A7BB9A90}"/>
    <dgm:cxn modelId="{3C4998AE-28AD-480E-A5B0-704B15A165E9}" type="presOf" srcId="{57DDB1DE-D36C-4E89-9C00-12B6CA327329}" destId="{4BB2AE09-500C-42C5-BCAB-780EDEBDB393}" srcOrd="0" destOrd="0" presId="urn:microsoft.com/office/officeart/2005/8/layout/radial6"/>
    <dgm:cxn modelId="{F81CDEAF-C8C9-4167-A6CC-B85E4C05D7E9}" srcId="{AC83DD6C-9161-441D-BC87-45C36AB69177}" destId="{96661455-4E3B-4CA4-AEBD-958BC7293CC3}" srcOrd="2" destOrd="0" parTransId="{16002620-67FE-4E75-A2F6-27D41B9B6F92}" sibTransId="{C96DAFBB-09D6-4A98-85A7-080DC68F4403}"/>
    <dgm:cxn modelId="{7FC8FCBD-D3B6-4621-8DEC-9407EBE652CB}" type="presOf" srcId="{1CA84C81-243E-426F-9D43-AFFDA99410E0}" destId="{DFDCAE71-CF19-4C99-B939-3CF604C34471}" srcOrd="0" destOrd="0" presId="urn:microsoft.com/office/officeart/2005/8/layout/radial6"/>
    <dgm:cxn modelId="{487C12BF-60EF-4DE3-9DB3-ADCAF85029DC}" type="presOf" srcId="{88D572E2-423C-4C35-9CEF-1D59C66A7E0C}" destId="{DD2DB75A-6E4F-4502-9447-B4305C00771D}" srcOrd="0" destOrd="0" presId="urn:microsoft.com/office/officeart/2005/8/layout/radial6"/>
    <dgm:cxn modelId="{0EC150C2-9783-43BF-89EC-BCFBA05FC5D8}" type="presOf" srcId="{C96DAFBB-09D6-4A98-85A7-080DC68F4403}" destId="{34DACB8E-65F9-4D78-ADBB-9793501264BF}" srcOrd="0" destOrd="0" presId="urn:microsoft.com/office/officeart/2005/8/layout/radial6"/>
    <dgm:cxn modelId="{7E2A09DA-53AA-467A-9935-22F63402819A}" srcId="{29211769-454D-4720-ADDB-B7593A8E8B60}" destId="{AC83DD6C-9161-441D-BC87-45C36AB69177}" srcOrd="0" destOrd="0" parTransId="{BB56F813-84AD-495C-BDA0-08DE972AA213}" sibTransId="{069DE969-50F5-4C31-9C1D-CD1E7956B493}"/>
    <dgm:cxn modelId="{C69FBBDE-367A-49B0-87F7-A6E68F6F6BCA}" type="presOf" srcId="{96661455-4E3B-4CA4-AEBD-958BC7293CC3}" destId="{B0E716D1-5659-48CA-82A9-B95D348337B4}" srcOrd="0" destOrd="0" presId="urn:microsoft.com/office/officeart/2005/8/layout/radial6"/>
    <dgm:cxn modelId="{E53F01BB-7AE6-40D5-B1BF-47BEFDA1B0DA}" type="presParOf" srcId="{B547BA75-4F0C-4D87-B057-820B722CC2CB}" destId="{51D021FE-725C-438F-A9E7-849646F50C8D}" srcOrd="0" destOrd="0" presId="urn:microsoft.com/office/officeart/2005/8/layout/radial6"/>
    <dgm:cxn modelId="{29B7359E-F926-4DC6-9975-63975AAF7E40}" type="presParOf" srcId="{B547BA75-4F0C-4D87-B057-820B722CC2CB}" destId="{168CDB11-7247-4F6A-B1F8-47EA2DF25F93}" srcOrd="1" destOrd="0" presId="urn:microsoft.com/office/officeart/2005/8/layout/radial6"/>
    <dgm:cxn modelId="{93E1BED7-1A7D-4B63-BF36-B0B4F572555E}" type="presParOf" srcId="{B547BA75-4F0C-4D87-B057-820B722CC2CB}" destId="{4B6E8A4C-49A7-4C5D-B99E-A2F425A6CF5B}" srcOrd="2" destOrd="0" presId="urn:microsoft.com/office/officeart/2005/8/layout/radial6"/>
    <dgm:cxn modelId="{3A858466-E6EE-4C09-A73A-C33D148DD47F}" type="presParOf" srcId="{B547BA75-4F0C-4D87-B057-820B722CC2CB}" destId="{29F7600F-0405-4A5B-949B-9FD0DA1B5693}" srcOrd="3" destOrd="0" presId="urn:microsoft.com/office/officeart/2005/8/layout/radial6"/>
    <dgm:cxn modelId="{24D7A632-0C47-4EC8-940A-5001E96C427E}" type="presParOf" srcId="{B547BA75-4F0C-4D87-B057-820B722CC2CB}" destId="{CFAEA1CE-3D76-4BBC-8D55-82881A9ADE48}" srcOrd="4" destOrd="0" presId="urn:microsoft.com/office/officeart/2005/8/layout/radial6"/>
    <dgm:cxn modelId="{6D0F9C32-F30F-458E-8956-184F75017B47}" type="presParOf" srcId="{B547BA75-4F0C-4D87-B057-820B722CC2CB}" destId="{755EE2A6-C5DF-478D-B6CB-4A8709C23A91}" srcOrd="5" destOrd="0" presId="urn:microsoft.com/office/officeart/2005/8/layout/radial6"/>
    <dgm:cxn modelId="{8D1CB722-C9C2-4BFE-8E5F-F7D6A59BD132}" type="presParOf" srcId="{B547BA75-4F0C-4D87-B057-820B722CC2CB}" destId="{DD2DB75A-6E4F-4502-9447-B4305C00771D}" srcOrd="6" destOrd="0" presId="urn:microsoft.com/office/officeart/2005/8/layout/radial6"/>
    <dgm:cxn modelId="{D0A13627-DC79-4BAB-B324-663322B93E02}" type="presParOf" srcId="{B547BA75-4F0C-4D87-B057-820B722CC2CB}" destId="{B0E716D1-5659-48CA-82A9-B95D348337B4}" srcOrd="7" destOrd="0" presId="urn:microsoft.com/office/officeart/2005/8/layout/radial6"/>
    <dgm:cxn modelId="{C9CA6B10-9A1A-4657-BEF3-92D421ABBA4D}" type="presParOf" srcId="{B547BA75-4F0C-4D87-B057-820B722CC2CB}" destId="{EC545E8B-18FA-49AC-98E3-6C24840E22A8}" srcOrd="8" destOrd="0" presId="urn:microsoft.com/office/officeart/2005/8/layout/radial6"/>
    <dgm:cxn modelId="{6C3FF50E-1B93-42E7-AC1C-2A25E94C1337}" type="presParOf" srcId="{B547BA75-4F0C-4D87-B057-820B722CC2CB}" destId="{34DACB8E-65F9-4D78-ADBB-9793501264BF}" srcOrd="9" destOrd="0" presId="urn:microsoft.com/office/officeart/2005/8/layout/radial6"/>
    <dgm:cxn modelId="{20EE98B6-1C6D-4AF4-939C-9A387BB9E27D}" type="presParOf" srcId="{B547BA75-4F0C-4D87-B057-820B722CC2CB}" destId="{DFDCAE71-CF19-4C99-B939-3CF604C34471}" srcOrd="10" destOrd="0" presId="urn:microsoft.com/office/officeart/2005/8/layout/radial6"/>
    <dgm:cxn modelId="{18D8D968-8950-4D50-9940-4578D1B2243E}" type="presParOf" srcId="{B547BA75-4F0C-4D87-B057-820B722CC2CB}" destId="{19A3059D-A40E-4830-9321-30BA7414DC25}" srcOrd="11" destOrd="0" presId="urn:microsoft.com/office/officeart/2005/8/layout/radial6"/>
    <dgm:cxn modelId="{1A29A67F-3059-4729-AF1B-34C5C031DB6F}" type="presParOf" srcId="{B547BA75-4F0C-4D87-B057-820B722CC2CB}" destId="{4BB2AE09-500C-42C5-BCAB-780EDEBDB3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AE09-500C-42C5-BCAB-780EDEBDB393}">
      <dsp:nvSpPr>
        <dsp:cNvPr id="0" name=""/>
        <dsp:cNvSpPr/>
      </dsp:nvSpPr>
      <dsp:spPr>
        <a:xfrm>
          <a:off x="1344055" y="489562"/>
          <a:ext cx="4220574" cy="4220574"/>
        </a:xfrm>
        <a:prstGeom prst="blockArc">
          <a:avLst>
            <a:gd name="adj1" fmla="val 10520128"/>
            <a:gd name="adj2" fmla="val 17595983"/>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DACB8E-65F9-4D78-ADBB-9793501264BF}">
      <dsp:nvSpPr>
        <dsp:cNvPr id="0" name=""/>
        <dsp:cNvSpPr/>
      </dsp:nvSpPr>
      <dsp:spPr>
        <a:xfrm>
          <a:off x="1344062" y="-119614"/>
          <a:ext cx="5763194" cy="5481766"/>
        </a:xfrm>
        <a:prstGeom prst="blockArc">
          <a:avLst>
            <a:gd name="adj1" fmla="val 3918453"/>
            <a:gd name="adj2" fmla="val 11114776"/>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D2DB75A-6E4F-4502-9447-B4305C00771D}">
      <dsp:nvSpPr>
        <dsp:cNvPr id="0" name=""/>
        <dsp:cNvSpPr/>
      </dsp:nvSpPr>
      <dsp:spPr>
        <a:xfrm>
          <a:off x="3258520" y="924648"/>
          <a:ext cx="4220574" cy="4220574"/>
        </a:xfrm>
        <a:prstGeom prst="blockArc">
          <a:avLst>
            <a:gd name="adj1" fmla="val 43156"/>
            <a:gd name="adj2" fmla="val 6365595"/>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9F7600F-0405-4A5B-949B-9FD0DA1B5693}">
      <dsp:nvSpPr>
        <dsp:cNvPr id="0" name=""/>
        <dsp:cNvSpPr/>
      </dsp:nvSpPr>
      <dsp:spPr>
        <a:xfrm>
          <a:off x="3084475" y="489553"/>
          <a:ext cx="4220574" cy="4220574"/>
        </a:xfrm>
        <a:prstGeom prst="blockArc">
          <a:avLst>
            <a:gd name="adj1" fmla="val 15138471"/>
            <a:gd name="adj2" fmla="val 341027"/>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021FE-725C-438F-A9E7-849646F50C8D}">
      <dsp:nvSpPr>
        <dsp:cNvPr id="0" name=""/>
        <dsp:cNvSpPr/>
      </dsp:nvSpPr>
      <dsp:spPr>
        <a:xfrm>
          <a:off x="2787618" y="1512223"/>
          <a:ext cx="3235879" cy="257950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Insuficiencia</a:t>
          </a:r>
        </a:p>
        <a:p>
          <a:pPr marL="0" lvl="0" indent="0" algn="ctr" defTabSz="1066800">
            <a:lnSpc>
              <a:spcPct val="90000"/>
            </a:lnSpc>
            <a:spcBef>
              <a:spcPct val="0"/>
            </a:spcBef>
            <a:spcAft>
              <a:spcPct val="35000"/>
            </a:spcAft>
            <a:buNone/>
          </a:pPr>
          <a:r>
            <a:rPr lang="en-US" sz="2400" b="1" kern="1200" dirty="0">
              <a:solidFill>
                <a:srgbClr val="000000"/>
              </a:solidFill>
            </a:rPr>
            <a:t>Renal</a:t>
          </a:r>
        </a:p>
      </dsp:txBody>
      <dsp:txXfrm>
        <a:off x="3261502" y="1889982"/>
        <a:ext cx="2288111" cy="1823982"/>
      </dsp:txXfrm>
    </dsp:sp>
    <dsp:sp modelId="{168CDB11-7247-4F6A-B1F8-47EA2DF25F93}">
      <dsp:nvSpPr>
        <dsp:cNvPr id="0" name=""/>
        <dsp:cNvSpPr/>
      </dsp:nvSpPr>
      <dsp:spPr>
        <a:xfrm>
          <a:off x="2880614" y="-82339"/>
          <a:ext cx="2986869" cy="155809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Administración</a:t>
          </a:r>
          <a:r>
            <a:rPr lang="en-US" sz="1800" b="1" kern="1200" dirty="0">
              <a:solidFill>
                <a:srgbClr val="000000"/>
              </a:solidFill>
            </a:rPr>
            <a:t> Medica</a:t>
          </a:r>
        </a:p>
      </dsp:txBody>
      <dsp:txXfrm>
        <a:off x="3318031" y="145838"/>
        <a:ext cx="2112035" cy="1101738"/>
      </dsp:txXfrm>
    </dsp:sp>
    <dsp:sp modelId="{CFAEA1CE-3D76-4BBC-8D55-82881A9ADE48}">
      <dsp:nvSpPr>
        <dsp:cNvPr id="0" name=""/>
        <dsp:cNvSpPr/>
      </dsp:nvSpPr>
      <dsp:spPr>
        <a:xfrm>
          <a:off x="5684563" y="2149306"/>
          <a:ext cx="2734224" cy="143074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Traplante</a:t>
          </a:r>
          <a:endParaRPr lang="en-US" sz="1800" b="1" kern="1200" dirty="0">
            <a:solidFill>
              <a:srgbClr val="000000"/>
            </a:solidFill>
          </a:endParaRPr>
        </a:p>
      </dsp:txBody>
      <dsp:txXfrm>
        <a:off x="6084981" y="2358834"/>
        <a:ext cx="1933388" cy="1011693"/>
      </dsp:txXfrm>
    </dsp:sp>
    <dsp:sp modelId="{B0E716D1-5659-48CA-82A9-B95D348337B4}">
      <dsp:nvSpPr>
        <dsp:cNvPr id="0" name=""/>
        <dsp:cNvSpPr/>
      </dsp:nvSpPr>
      <dsp:spPr>
        <a:xfrm>
          <a:off x="2991373" y="4069952"/>
          <a:ext cx="2855486" cy="149878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err="1">
              <a:solidFill>
                <a:srgbClr val="000000"/>
              </a:solidFill>
            </a:rPr>
            <a:t>Diálisis</a:t>
          </a: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a:solidFill>
                <a:srgbClr val="000000"/>
              </a:solidFill>
            </a:rPr>
            <a:t>Peritoneal PD</a:t>
          </a:r>
        </a:p>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3409549" y="4289444"/>
        <a:ext cx="2019134" cy="1059803"/>
      </dsp:txXfrm>
    </dsp:sp>
    <dsp:sp modelId="{DFDCAE71-CF19-4C99-B939-3CF604C34471}">
      <dsp:nvSpPr>
        <dsp:cNvPr id="0" name=""/>
        <dsp:cNvSpPr/>
      </dsp:nvSpPr>
      <dsp:spPr>
        <a:xfrm>
          <a:off x="125906" y="2042651"/>
          <a:ext cx="2758830" cy="143074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Hemodiálisis</a:t>
          </a:r>
          <a:r>
            <a:rPr lang="en-US" sz="1800" b="1" kern="1200" dirty="0">
              <a:solidFill>
                <a:srgbClr val="000000"/>
              </a:solidFill>
            </a:rPr>
            <a:t> HD</a:t>
          </a:r>
        </a:p>
      </dsp:txBody>
      <dsp:txXfrm>
        <a:off x="529927" y="2252179"/>
        <a:ext cx="1950788" cy="1011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AE09-500C-42C5-BCAB-780EDEBDB393}">
      <dsp:nvSpPr>
        <dsp:cNvPr id="0" name=""/>
        <dsp:cNvSpPr/>
      </dsp:nvSpPr>
      <dsp:spPr>
        <a:xfrm>
          <a:off x="814694" y="368012"/>
          <a:ext cx="2813368" cy="2813368"/>
        </a:xfrm>
        <a:prstGeom prst="blockArc">
          <a:avLst>
            <a:gd name="adj1" fmla="val 10624072"/>
            <a:gd name="adj2" fmla="val 17304315"/>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DACB8E-65F9-4D78-ADBB-9793501264BF}">
      <dsp:nvSpPr>
        <dsp:cNvPr id="0" name=""/>
        <dsp:cNvSpPr/>
      </dsp:nvSpPr>
      <dsp:spPr>
        <a:xfrm>
          <a:off x="815320" y="-124266"/>
          <a:ext cx="3841655" cy="3654059"/>
        </a:xfrm>
        <a:prstGeom prst="blockArc">
          <a:avLst>
            <a:gd name="adj1" fmla="val 4214606"/>
            <a:gd name="adj2" fmla="val 11002472"/>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D2DB75A-6E4F-4502-9447-B4305C00771D}">
      <dsp:nvSpPr>
        <dsp:cNvPr id="0" name=""/>
        <dsp:cNvSpPr/>
      </dsp:nvSpPr>
      <dsp:spPr>
        <a:xfrm>
          <a:off x="1819254" y="580172"/>
          <a:ext cx="2813368" cy="2813368"/>
        </a:xfrm>
        <a:prstGeom prst="blockArc">
          <a:avLst>
            <a:gd name="adj1" fmla="val 147256"/>
            <a:gd name="adj2" fmla="val 5948276"/>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9F7600F-0405-4A5B-949B-9FD0DA1B5693}">
      <dsp:nvSpPr>
        <dsp:cNvPr id="0" name=""/>
        <dsp:cNvSpPr/>
      </dsp:nvSpPr>
      <dsp:spPr>
        <a:xfrm>
          <a:off x="1698925" y="368497"/>
          <a:ext cx="2813368" cy="2813368"/>
        </a:xfrm>
        <a:prstGeom prst="blockArc">
          <a:avLst>
            <a:gd name="adj1" fmla="val 15569516"/>
            <a:gd name="adj2" fmla="val 248710"/>
            <a:gd name="adj3" fmla="val 464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021FE-725C-438F-A9E7-849646F50C8D}">
      <dsp:nvSpPr>
        <dsp:cNvPr id="0" name=""/>
        <dsp:cNvSpPr/>
      </dsp:nvSpPr>
      <dsp:spPr>
        <a:xfrm>
          <a:off x="1372593" y="1008303"/>
          <a:ext cx="2747860" cy="171934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Insuficiencia</a:t>
          </a:r>
          <a:r>
            <a:rPr lang="en-US" sz="2000" b="1" kern="1200" baseline="0" dirty="0">
              <a:solidFill>
                <a:srgbClr val="000000"/>
              </a:solidFill>
            </a:rPr>
            <a:t> Renal</a:t>
          </a:r>
          <a:endParaRPr lang="en-US" sz="2000" b="1" kern="1200" dirty="0">
            <a:solidFill>
              <a:srgbClr val="000000"/>
            </a:solidFill>
          </a:endParaRPr>
        </a:p>
      </dsp:txBody>
      <dsp:txXfrm>
        <a:off x="1775008" y="1260095"/>
        <a:ext cx="1943030" cy="1215761"/>
      </dsp:txXfrm>
    </dsp:sp>
    <dsp:sp modelId="{168CDB11-7247-4F6A-B1F8-47EA2DF25F93}">
      <dsp:nvSpPr>
        <dsp:cNvPr id="0" name=""/>
        <dsp:cNvSpPr/>
      </dsp:nvSpPr>
      <dsp:spPr>
        <a:xfrm>
          <a:off x="1651849" y="-54630"/>
          <a:ext cx="2147341" cy="103853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000000"/>
              </a:solidFill>
            </a:rPr>
            <a:t>AdministraciónMedica</a:t>
          </a:r>
          <a:r>
            <a:rPr lang="en-US" sz="1400" b="1" kern="1200" dirty="0">
              <a:solidFill>
                <a:srgbClr val="000000"/>
              </a:solidFill>
            </a:rPr>
            <a:t> </a:t>
          </a:r>
        </a:p>
      </dsp:txBody>
      <dsp:txXfrm>
        <a:off x="1966320" y="97460"/>
        <a:ext cx="1518399" cy="734354"/>
      </dsp:txXfrm>
    </dsp:sp>
    <dsp:sp modelId="{CFAEA1CE-3D76-4BBC-8D55-82881A9ADE48}">
      <dsp:nvSpPr>
        <dsp:cNvPr id="0" name=""/>
        <dsp:cNvSpPr/>
      </dsp:nvSpPr>
      <dsp:spPr>
        <a:xfrm>
          <a:off x="3435324" y="1438131"/>
          <a:ext cx="1822475" cy="95365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000000"/>
              </a:solidFill>
            </a:rPr>
            <a:t>Transplante</a:t>
          </a:r>
          <a:endParaRPr lang="en-US" sz="1800" b="1" kern="1200" dirty="0">
            <a:solidFill>
              <a:srgbClr val="000000"/>
            </a:solidFill>
          </a:endParaRPr>
        </a:p>
      </dsp:txBody>
      <dsp:txXfrm>
        <a:off x="3702219" y="1577790"/>
        <a:ext cx="1288685" cy="674336"/>
      </dsp:txXfrm>
    </dsp:sp>
    <dsp:sp modelId="{B0E716D1-5659-48CA-82A9-B95D348337B4}">
      <dsp:nvSpPr>
        <dsp:cNvPr id="0" name=""/>
        <dsp:cNvSpPr/>
      </dsp:nvSpPr>
      <dsp:spPr>
        <a:xfrm>
          <a:off x="1803911" y="2713224"/>
          <a:ext cx="1903302" cy="99900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000000"/>
              </a:solidFill>
            </a:rPr>
            <a:t>Diálisis</a:t>
          </a:r>
          <a:r>
            <a:rPr lang="en-US" sz="1400" b="1" kern="1200" dirty="0">
              <a:solidFill>
                <a:srgbClr val="000000"/>
              </a:solidFill>
            </a:rPr>
            <a:t> Peritoneal </a:t>
          </a:r>
        </a:p>
        <a:p>
          <a:pPr marL="0" lvl="0" indent="0" algn="ctr" defTabSz="622300">
            <a:lnSpc>
              <a:spcPct val="90000"/>
            </a:lnSpc>
            <a:spcBef>
              <a:spcPct val="0"/>
            </a:spcBef>
            <a:spcAft>
              <a:spcPct val="35000"/>
            </a:spcAft>
            <a:buNone/>
          </a:pPr>
          <a:r>
            <a:rPr lang="en-US" sz="1400" b="1" kern="1200" dirty="0">
              <a:solidFill>
                <a:srgbClr val="000000"/>
              </a:solidFill>
            </a:rPr>
            <a:t>PD </a:t>
          </a:r>
        </a:p>
      </dsp:txBody>
      <dsp:txXfrm>
        <a:off x="2082643" y="2859525"/>
        <a:ext cx="1345838" cy="706402"/>
      </dsp:txXfrm>
    </dsp:sp>
    <dsp:sp modelId="{DFDCAE71-CF19-4C99-B939-3CF604C34471}">
      <dsp:nvSpPr>
        <dsp:cNvPr id="0" name=""/>
        <dsp:cNvSpPr/>
      </dsp:nvSpPr>
      <dsp:spPr>
        <a:xfrm>
          <a:off x="0" y="1361854"/>
          <a:ext cx="1838876" cy="95365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000000"/>
              </a:solidFill>
            </a:rPr>
            <a:t>Hemodiálisis</a:t>
          </a:r>
          <a:endParaRPr lang="en-US" sz="1400" b="1" kern="1200" dirty="0">
            <a:solidFill>
              <a:srgbClr val="000000"/>
            </a:solidFill>
          </a:endParaRPr>
        </a:p>
        <a:p>
          <a:pPr marL="0" lvl="0" indent="0" algn="ctr" defTabSz="622300">
            <a:lnSpc>
              <a:spcPct val="90000"/>
            </a:lnSpc>
            <a:spcBef>
              <a:spcPct val="0"/>
            </a:spcBef>
            <a:spcAft>
              <a:spcPct val="35000"/>
            </a:spcAft>
            <a:buNone/>
          </a:pPr>
          <a:r>
            <a:rPr lang="en-US" sz="1400" b="1" kern="1200" dirty="0">
              <a:solidFill>
                <a:srgbClr val="000000"/>
              </a:solidFill>
            </a:rPr>
            <a:t>HD</a:t>
          </a:r>
        </a:p>
      </dsp:txBody>
      <dsp:txXfrm>
        <a:off x="269297" y="1501513"/>
        <a:ext cx="1300282" cy="6743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D0C43-8C2B-4BEB-A0CC-0F03E980D256}" type="datetimeFigureOut">
              <a:rPr lang="en-US" smtClean="0"/>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71564-B998-4974-A9B0-A5FB57FBF38C}" type="slidenum">
              <a:rPr lang="en-US" smtClean="0"/>
              <a:t>‹#›</a:t>
            </a:fld>
            <a:endParaRPr lang="en-US"/>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6394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altLang="en-US" dirty="0"/>
              <a:t>This is an educational program created by the National Kidney Foundation Council of Advanced Practitioners (NKF-CAP), adapted from the NKF/RPA program “</a:t>
            </a:r>
            <a:r>
              <a:rPr lang="en-US" altLang="en-US" i="1" dirty="0"/>
              <a:t>Your Treatment, Your Choice</a:t>
            </a:r>
            <a:r>
              <a:rPr lang="en-US" altLang="en-US" dirty="0"/>
              <a:t>.”  It is for people with kidney disease who need treatment for kidney failure – and for their families. The program is presented at an 8</a:t>
            </a:r>
            <a:r>
              <a:rPr lang="en-US" altLang="en-US" baseline="30000" dirty="0"/>
              <a:t>th</a:t>
            </a:r>
            <a:r>
              <a:rPr lang="en-US" altLang="en-US" dirty="0"/>
              <a:t> grade level but feel free to embellish it with the suggested references if needed. </a:t>
            </a:r>
          </a:p>
          <a:p>
            <a:endParaRPr lang="en-US" altLang="en-US" dirty="0"/>
          </a:p>
          <a:p>
            <a:r>
              <a:rPr lang="en-US" altLang="en-US" dirty="0"/>
              <a:t>The educational slides set is abbreviated from its source material and divided into two parts: </a:t>
            </a:r>
            <a:r>
              <a:rPr lang="en-US" altLang="en-US" b="1" i="1" dirty="0"/>
              <a:t>Overview  of  Kidney Disease</a:t>
            </a:r>
            <a:r>
              <a:rPr lang="en-US" altLang="en-US" dirty="0"/>
              <a:t> and </a:t>
            </a:r>
            <a:r>
              <a:rPr lang="en-US" altLang="en-US" b="1" i="1" dirty="0"/>
              <a:t>Treatment Options</a:t>
            </a:r>
          </a:p>
          <a:p>
            <a:endParaRPr lang="en-US" altLang="en-US" b="1" i="1" dirty="0"/>
          </a:p>
          <a:p>
            <a:r>
              <a:rPr lang="en-US" altLang="en-US" b="1" dirty="0"/>
              <a:t>Part 2: Treatment Options</a:t>
            </a:r>
            <a:r>
              <a:rPr lang="en-US" altLang="en-US" dirty="0"/>
              <a:t> discusses the types of dialysis, transplantation,  and the option of medical management</a:t>
            </a:r>
          </a:p>
          <a:p>
            <a:endParaRPr lang="en-US" altLang="en-US" dirty="0"/>
          </a:p>
          <a:p>
            <a:r>
              <a:rPr lang="en-US" altLang="en-US" dirty="0"/>
              <a:t>The original legislation on Kidney Disease Education (KDE) classes is: </a:t>
            </a:r>
          </a:p>
          <a:p>
            <a:r>
              <a:rPr lang="en-US" altLang="en-US" dirty="0"/>
              <a:t>Federal Register. 2009;74(226):62003</a:t>
            </a:r>
          </a:p>
          <a:p>
            <a:pPr eaLnBrk="1" hangingPunct="1"/>
            <a:endParaRPr lang="en-US" altLang="en-US" b="1" i="1" dirty="0"/>
          </a:p>
        </p:txBody>
      </p:sp>
      <p:sp>
        <p:nvSpPr>
          <p:cNvPr id="4" name="Slide Number Placeholder 3"/>
          <p:cNvSpPr>
            <a:spLocks noGrp="1"/>
          </p:cNvSpPr>
          <p:nvPr>
            <p:ph type="sldNum" sz="quarter" idx="10"/>
          </p:nvPr>
        </p:nvSpPr>
        <p:spPr/>
        <p:txBody>
          <a:bodyPr/>
          <a:lstStyle/>
          <a:p>
            <a:fld id="{F9C30826-453F-4879-941E-DEB2F0836B0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377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04E6A28-911F-4D89-8852-DEA38E0630D7}" type="slidenum">
              <a:rPr lang="en-US" altLang="en-US" smtClean="0"/>
              <a:pPr eaLnBrk="1" hangingPunct="1">
                <a:spcBef>
                  <a:spcPct val="0"/>
                </a:spcBef>
              </a:pPr>
              <a:t>10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E4C055B-A0D5-4C92-BAC1-9BB364233D38}" type="slidenum">
              <a:rPr lang="en-US" altLang="en-US" smtClean="0"/>
              <a:pPr eaLnBrk="1" hangingPunct="1">
                <a:spcBef>
                  <a:spcPct val="0"/>
                </a:spcBef>
              </a:pPr>
              <a:t>11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4 hours/RX comes from DOPPs data although standards are different in different areas of the country.  We used the US standard for the slides.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393EA90-243C-4EF9-B2B3-A38EE188CDE9}" type="slidenum">
              <a:rPr lang="en-US" altLang="en-US" sz="1200"/>
              <a:pPr eaLnBrk="1" hangingPunct="1">
                <a:spcBef>
                  <a:spcPct val="0"/>
                </a:spcBef>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A191AB1-20F5-45E1-A540-EBAADF0D8279}" type="slidenum">
              <a:rPr lang="en-US" altLang="en-US" smtClean="0"/>
              <a:pPr eaLnBrk="1" hangingPunct="1">
                <a:spcBef>
                  <a:spcPct val="0"/>
                </a:spcBef>
              </a:pPr>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b="1" dirty="0"/>
          </a:p>
          <a:p>
            <a:r>
              <a:rPr lang="en-US" altLang="en-US" dirty="0"/>
              <a:t>Word on the image:  </a:t>
            </a:r>
            <a:r>
              <a:rPr lang="en-US" altLang="en-US" dirty="0" err="1"/>
              <a:t>Bomba</a:t>
            </a:r>
            <a:r>
              <a:rPr lang="en-US" altLang="en-US" dirty="0"/>
              <a:t> de </a:t>
            </a:r>
            <a:r>
              <a:rPr lang="en-US" altLang="en-US" dirty="0" err="1"/>
              <a:t>heparina</a:t>
            </a:r>
            <a:r>
              <a:rPr lang="en-US" altLang="en-US" dirty="0"/>
              <a:t>, </a:t>
            </a:r>
            <a:r>
              <a:rPr lang="en-US" altLang="en-US" dirty="0" err="1"/>
              <a:t>bomba</a:t>
            </a:r>
            <a:r>
              <a:rPr lang="en-US" altLang="en-US" dirty="0"/>
              <a:t> de </a:t>
            </a:r>
            <a:r>
              <a:rPr lang="en-US" altLang="en-US" dirty="0" err="1"/>
              <a:t>sangre</a:t>
            </a:r>
            <a:r>
              <a:rPr lang="en-US" altLang="en-US" dirty="0"/>
              <a:t>, </a:t>
            </a:r>
            <a:r>
              <a:rPr lang="en-US" altLang="en-US" dirty="0" err="1"/>
              <a:t>dializador</a:t>
            </a:r>
            <a:r>
              <a:rPr lang="en-US" altLang="en-US" dirty="0"/>
              <a:t>, </a:t>
            </a:r>
            <a:r>
              <a:rPr lang="en-US" altLang="en-US" dirty="0" err="1"/>
              <a:t>trampa</a:t>
            </a:r>
            <a:r>
              <a:rPr lang="en-US" altLang="en-US" dirty="0"/>
              <a:t> de </a:t>
            </a:r>
            <a:r>
              <a:rPr lang="en-US" altLang="en-US" dirty="0" err="1"/>
              <a:t>aire</a:t>
            </a:r>
            <a:r>
              <a:rPr lang="en-US" altLang="en-US" dirty="0"/>
              <a:t> y detector de </a:t>
            </a:r>
            <a:r>
              <a:rPr lang="en-US" altLang="en-US" dirty="0" err="1"/>
              <a:t>aire</a:t>
            </a:r>
            <a:r>
              <a:rPr lang="en-US" altLang="en-US" dirty="0"/>
              <a:t>, </a:t>
            </a:r>
            <a:r>
              <a:rPr lang="en-US" altLang="en-US" dirty="0" err="1"/>
              <a:t>línea</a:t>
            </a:r>
            <a:r>
              <a:rPr lang="en-US" altLang="en-US" dirty="0"/>
              <a:t> arterial, fistula o </a:t>
            </a:r>
            <a:r>
              <a:rPr lang="en-US" altLang="en-US" dirty="0" err="1"/>
              <a:t>acceso</a:t>
            </a:r>
            <a:r>
              <a:rPr lang="en-US" altLang="en-US" dirty="0"/>
              <a:t> al </a:t>
            </a:r>
            <a:r>
              <a:rPr lang="en-US" altLang="en-US" dirty="0" err="1"/>
              <a:t>injerto</a:t>
            </a:r>
            <a:endParaRPr lang="en-US" altLang="en-US" dirty="0"/>
          </a:p>
          <a:p>
            <a:pPr>
              <a:lnSpc>
                <a:spcPct val="80000"/>
              </a:lnSpc>
            </a:pPr>
            <a:endParaRPr lang="en-US" altLang="en-US" b="1" dirty="0"/>
          </a:p>
          <a:p>
            <a:pPr>
              <a:lnSpc>
                <a:spcPct val="80000"/>
              </a:lnSpc>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8054B93-B48C-4250-B85F-1292B9B11E76}" type="slidenum">
              <a:rPr lang="en-US" altLang="en-US" smtClean="0"/>
              <a:pPr eaLnBrk="1" hangingPunct="1">
                <a:spcBef>
                  <a:spcPct val="0"/>
                </a:spcBef>
              </a:pPr>
              <a:t>14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We</a:t>
            </a:r>
            <a:r>
              <a:rPr lang="en-US" altLang="en-US" baseline="0" dirty="0"/>
              <a:t> had a discussion about adding the need for vessel mapping via ultrasound to this slide.  However, it is not standard in all areas of the country even though the Fistula First (http://esrdncc.org/ffcl/) group encourages use of vessel mapping.  You can refer to the website if you have any questions regarding access or share the website.  It has a large number of great tools for patients.</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F484D7D-29DA-4289-B679-AE2FBEB94C90}" type="slidenum">
              <a:rPr lang="en-US" altLang="en-US" smtClean="0"/>
              <a:pPr eaLnBrk="1" hangingPunct="1">
                <a:spcBef>
                  <a:spcPct val="0"/>
                </a:spcBef>
              </a:pPr>
              <a:t>15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catheter tip is in the right atrium although it does not quite look like that on this sketch!</a:t>
            </a:r>
          </a:p>
          <a:p>
            <a:pPr eaLnBrk="1" hangingPunct="1"/>
            <a:endParaRPr lang="en-US" altLang="en-US" dirty="0"/>
          </a:p>
          <a:p>
            <a:r>
              <a:rPr lang="en-US" altLang="en-US" dirty="0"/>
              <a:t>A graft</a:t>
            </a:r>
            <a:r>
              <a:rPr lang="en-US" altLang="en-US" b="1" dirty="0"/>
              <a:t> </a:t>
            </a:r>
            <a:r>
              <a:rPr lang="en-US" altLang="en-US" dirty="0"/>
              <a:t>connects an artery and nearby vein with a piece of man-made vein. After a fistula, it is the next preferred choice of access. A catheter reaches the bloodstream with a plastic tube placed into a large vein in your neck or chest. A catheter can have many problems compared with a fistula. However, for some people in whom a fistula or graft is not possible, a catheter could be a good access option. HD can work well with a catheter. </a:t>
            </a:r>
          </a:p>
          <a:p>
            <a:endParaRPr lang="en-US" altLang="en-US" dirty="0"/>
          </a:p>
          <a:p>
            <a:r>
              <a:rPr lang="en-US" altLang="en-US" b="1" dirty="0"/>
              <a:t>You may want to emphasize once again here that catheters are temporary access and should not be considered unless other methods have failed.</a:t>
            </a:r>
          </a:p>
          <a:p>
            <a:pPr>
              <a:lnSpc>
                <a:spcPct val="80000"/>
              </a:lnSpc>
            </a:pPr>
            <a:endParaRPr lang="en-US" altLang="en-US" dirty="0"/>
          </a:p>
          <a:p>
            <a:pPr>
              <a:lnSpc>
                <a:spcPct val="80000"/>
              </a:lnSpc>
            </a:pPr>
            <a:r>
              <a:rPr lang="en-US" altLang="en-US" b="1" dirty="0"/>
              <a:t>You may wish to explain that patients with catheters have 40-70% higher mortality. You may also wish to go into more detailed explanation of how infection gets in, etc. or mention that many patients who choose PD will also have a fistula placed as a backup.</a:t>
            </a:r>
          </a:p>
          <a:p>
            <a:pPr>
              <a:lnSpc>
                <a:spcPct val="80000"/>
              </a:lnSpc>
            </a:pPr>
            <a:endParaRPr lang="en-US" altLang="en-US" sz="900" b="1" dirty="0"/>
          </a:p>
          <a:p>
            <a:pPr eaLnBrk="1" hangingPunct="1"/>
            <a:endParaRPr lang="en-US" altLang="en-US" dirty="0"/>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E387389-20C3-4E39-AD1F-CF7D8AFC00FE}" type="slidenum">
              <a:rPr lang="en-US" altLang="en-US" smtClean="0"/>
              <a:pPr eaLnBrk="1" hangingPunct="1">
                <a:spcBef>
                  <a:spcPct val="0"/>
                </a:spcBef>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Mention home hemodialysis as an option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6E1BC71-166F-49C4-8749-516777404EF1}" type="slidenum">
              <a:rPr lang="en-US" altLang="en-US" smtClean="0"/>
              <a:pPr eaLnBrk="1" hangingPunct="1">
                <a:spcBef>
                  <a:spcPct val="0"/>
                </a:spcBef>
              </a:pPr>
              <a:t>17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4BFF164-3114-4CA3-98DB-B7D3C7092039}" type="slidenum">
              <a:rPr lang="en-US" altLang="en-US" sz="1200"/>
              <a:pPr eaLnBrk="1" hangingPunct="1">
                <a:spcBef>
                  <a:spcPct val="0"/>
                </a:spcBef>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46BA84B-C9D3-4D0E-AAF8-E1FF095BD625}" type="slidenum">
              <a:rPr lang="en-US" altLang="en-US" sz="1200"/>
              <a:pPr eaLnBrk="1" hangingPunct="1">
                <a:spcBef>
                  <a:spcPct val="0"/>
                </a:spcBef>
              </a:pPr>
              <a:t>19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 that patients are presently in medical management.  Explain that many patients do many types of treatment in their lifetimes and all are the patient's choice.  Many options are available. </a:t>
            </a:r>
          </a:p>
          <a:p>
            <a:endParaRPr lang="en-US" altLang="en-US" dirty="0"/>
          </a:p>
          <a:p>
            <a:r>
              <a:rPr lang="en-US" altLang="en-US" dirty="0"/>
              <a:t>Explain that you are going to review the types of RX starting with dialysis…otherwise the 2</a:t>
            </a:r>
            <a:r>
              <a:rPr lang="en-US" altLang="en-US" baseline="30000" dirty="0"/>
              <a:t>nd</a:t>
            </a:r>
            <a:r>
              <a:rPr lang="en-US" altLang="en-US" dirty="0"/>
              <a:t> slide is a big jump.  We took out the transition slides so you need to do the transition orally</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8E8F0F8-8FAA-40BE-9CEA-043E686D0A67}" type="slidenum">
              <a:rPr lang="en-US" altLang="en-US" sz="1200"/>
              <a:pPr eaLnBrk="1" hangingPunct="1">
                <a:spcBef>
                  <a:spcPct val="0"/>
                </a:spcBef>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9AE9B40-2E5E-40CB-883B-1CA867F39507}" type="slidenum">
              <a:rPr lang="en-US" altLang="en-US" sz="1200"/>
              <a:pPr eaLnBrk="1" hangingPunct="1">
                <a:spcBef>
                  <a:spcPct val="0"/>
                </a:spcBef>
              </a:pPr>
              <a:t>20</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a:p>
            <a:pPr marL="216233" indent="-216233"/>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1F74198-8F57-4960-82D4-EB09FB0B093F}" type="slidenum">
              <a:rPr lang="en-US" altLang="en-US" sz="1200"/>
              <a:pPr eaLnBrk="1" hangingPunct="1">
                <a:spcBef>
                  <a:spcPct val="0"/>
                </a:spcBef>
              </a:pPr>
              <a:t>21</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9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10D0369-B774-43D2-AC51-39924A41C980}" type="slidenum">
              <a:rPr lang="en-US" altLang="en-US" sz="1200"/>
              <a:pPr eaLnBrk="1" hangingPunct="1">
                <a:spcBef>
                  <a:spcPct val="0"/>
                </a:spcBef>
              </a:pPr>
              <a:t>22</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80000"/>
              </a:lnSpc>
            </a:pPr>
            <a:r>
              <a:rPr lang="en-US" altLang="en-US" sz="800"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9BC9168-E2F2-4D0F-8273-E8C5E7E910A7}" type="slidenum">
              <a:rPr lang="en-US" altLang="en-US" sz="1200"/>
              <a:pPr eaLnBrk="1" hangingPunct="1">
                <a:spcBef>
                  <a:spcPct val="0"/>
                </a:spcBef>
              </a:pPr>
              <a:t>23</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93C28F4-4EF3-4F9D-A68C-9C505191EB74}" type="slidenum">
              <a:rPr lang="en-US" altLang="en-US" sz="1200"/>
              <a:pPr eaLnBrk="1" hangingPunct="1">
                <a:spcBef>
                  <a:spcPct val="0"/>
                </a:spcBef>
              </a:pPr>
              <a:t>24</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80000"/>
              </a:lnSpc>
            </a:pPr>
            <a:r>
              <a:rPr lang="en-US" altLang="en-US" sz="800" dirty="0"/>
              <a:t>Research Finds Low Risk of Renal Failure for Kidney Donors</a:t>
            </a:r>
          </a:p>
          <a:p>
            <a:pPr marL="216233" indent="-216233">
              <a:lnSpc>
                <a:spcPct val="80000"/>
              </a:lnSpc>
            </a:pPr>
            <a:r>
              <a:rPr lang="en-US" altLang="en-US" sz="800" dirty="0"/>
              <a:t>In the largest study ever conducted of kidney disease risk in living kidney donors, the lifetime rate of kidney failure in donors was 90 per 10,000 vs. 326 per 10,000 in the general population of non-donors. In individuals who were as healthy as donors but did not donate, the risk was only 14 per 10,000. After 15 years, the risk of kidney failure associated with donating a kidney was 51 per 10,000 in African American donors and 23 per 10,000 in white donors. The JAMA, 2014 study included information on 96,217 US kidney donors and 20,024 NHANES III participants.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8D93782-E5E9-47B7-9D7E-9D37A2761EF2}" type="slidenum">
              <a:rPr lang="en-US" altLang="en-US" sz="1200"/>
              <a:pPr eaLnBrk="1" hangingPunct="1">
                <a:spcBef>
                  <a:spcPct val="0"/>
                </a:spcBef>
              </a:pPr>
              <a:t>25</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90000"/>
              </a:lnSpc>
            </a:pPr>
            <a:r>
              <a:rPr lang="en-US" altLang="en-US"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C9BE0B4-5805-4B2E-A9B9-8248C106DAFD}" type="slidenum">
              <a:rPr lang="en-US" altLang="en-US" sz="1200"/>
              <a:pPr eaLnBrk="1" hangingPunct="1">
                <a:spcBef>
                  <a:spcPct val="0"/>
                </a:spcBef>
              </a:pPr>
              <a:t>26</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Suggestions of articles that may help you to discuss medical management:</a:t>
            </a:r>
          </a:p>
          <a:p>
            <a:r>
              <a:rPr lang="en-US" altLang="en-US" dirty="0"/>
              <a:t>1) Schmidt R. </a:t>
            </a:r>
            <a:r>
              <a:rPr lang="en-US" altLang="en-US" i="1" dirty="0"/>
              <a:t>Informing Our Elders About Dialysis: Is an Age-Attuned Approach Warranted?</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185–191, 2012</a:t>
            </a:r>
          </a:p>
          <a:p>
            <a:r>
              <a:rPr lang="en-US" altLang="en-US" dirty="0"/>
              <a:t>2) Davidson </a:t>
            </a:r>
            <a:r>
              <a:rPr lang="en-US" altLang="en-US" dirty="0" err="1"/>
              <a:t>S.</a:t>
            </a:r>
            <a:r>
              <a:rPr lang="en-US" altLang="en-US" i="1" dirty="0" err="1"/>
              <a:t>The</a:t>
            </a:r>
            <a:r>
              <a:rPr lang="en-US" altLang="en-US" i="1" dirty="0"/>
              <a:t> Ethics of End-of-Life Care for Patients with ESRD</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2049–2057, 2012</a:t>
            </a:r>
          </a:p>
          <a:p>
            <a:r>
              <a:rPr lang="en-US" altLang="en-US" dirty="0"/>
              <a:t>3) Da Silva-</a:t>
            </a:r>
            <a:r>
              <a:rPr lang="en-US" altLang="en-US" dirty="0" err="1"/>
              <a:t>Gane</a:t>
            </a:r>
            <a:r>
              <a:rPr lang="en-US" altLang="en-US" dirty="0"/>
              <a:t> M, et al. </a:t>
            </a:r>
            <a:r>
              <a:rPr lang="en-US" altLang="en-US" i="1" dirty="0"/>
              <a:t>Quality of Life and Survival in Patients with Advanced Kidney Failure Managed Conservatively or by Dialysis.</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2002–2009, 2012</a:t>
            </a:r>
          </a:p>
          <a:p>
            <a:endParaRPr lang="en-US" altLang="en-US" dirty="0"/>
          </a:p>
          <a:p>
            <a:endParaRPr lang="en-US" altLang="en-US" dirty="0"/>
          </a:p>
          <a:p>
            <a:endParaRPr lang="en-US" altLang="en-US" dirty="0"/>
          </a:p>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2BBDA8C-EF7F-4278-B160-D19CE48F2766}" type="slidenum">
              <a:rPr lang="en-US" altLang="en-US" sz="1200"/>
              <a:pPr eaLnBrk="1" hangingPunct="1">
                <a:spcBef>
                  <a:spcPct val="0"/>
                </a:spcBef>
              </a:pPr>
              <a:t>27</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572F091-4431-41BF-BC2B-3F25EA0DEE60}" type="slidenum">
              <a:rPr lang="en-US" altLang="en-US" sz="1200"/>
              <a:pPr eaLnBrk="1" hangingPunct="1">
                <a:spcBef>
                  <a:spcPct val="0"/>
                </a:spcBef>
              </a:pPr>
              <a:t>28</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need to explain to a patient or family, you can talk about how dying is pretty painless.  Review how the toxins build up in the body and the patient becomes more confused. How they slip into a coma and die.  A book that highlights how we never know when we are going to lose a patient is Art Buchwald’s ‘Too Soon to Die’ in which he talks about being told of his end stage kidney disease by the nephrologists at Georgetown University.  So, he checks into hospice and does interviews with NPR and the Washington Post to say goodbye.  However, he doesn’t die and after 6 months, he checks out of hospice.  He decides to go spend the summer at Martha’s Vineyard and write a book about dying.  He returns to DC after the summer and dies a year after he was told he had just weeks to live.  Thus, we never can really predict the future.  If one decides not to do dialysis, there are no food/water limits.  Most patients will die of either the toxins or hyperkalemia.  Reassure them that when one stops dialysis, the average survival is 7-10 days but there have been patients who have lived up to a month.  </a:t>
            </a:r>
          </a:p>
          <a:p>
            <a:pPr eaLnBrk="1" hangingPunct="1"/>
            <a:endParaRPr lang="en-US" altLang="en-US" dirty="0"/>
          </a:p>
          <a:p>
            <a:pPr eaLnBrk="1" hangingPunct="1"/>
            <a:endParaRPr lang="en-US" altLang="en-US" dirty="0"/>
          </a:p>
          <a:p>
            <a:r>
              <a:rPr lang="en-US" altLang="en-US" dirty="0"/>
              <a:t>No, many religions believe in a person’s right to refuse medical treatment like dialysis if they feel it will not help them and their quality of life has been impacted. </a:t>
            </a:r>
            <a:r>
              <a:rPr lang="en-US" sz="1000" b="1" kern="1200" dirty="0">
                <a:solidFill>
                  <a:schemeClr val="tx1"/>
                </a:solidFill>
                <a:effectLst/>
                <a:latin typeface="Arial" panose="020B0604020202020204" pitchFamily="34" charset="0"/>
                <a:ea typeface="+mn-ea"/>
                <a:cs typeface="Arial" panose="020B0604020202020204" pitchFamily="34" charset="0"/>
              </a:rPr>
              <a:t>It is an important decision, and you are not alone.  Discuss this with</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b="1" kern="1200" dirty="0">
                <a:solidFill>
                  <a:schemeClr val="tx1"/>
                </a:solidFill>
                <a:effectLst/>
                <a:latin typeface="Arial" panose="020B0604020202020204" pitchFamily="34" charset="0"/>
                <a:ea typeface="+mn-ea"/>
                <a:cs typeface="Arial" panose="020B0604020202020204" pitchFamily="34" charset="0"/>
              </a:rPr>
              <a:t>your loved ones, your religious advisor and your health care team</a:t>
            </a:r>
            <a:r>
              <a:rPr lang="en-US" dirty="0">
                <a:effectLst/>
              </a:rPr>
              <a:t> </a:t>
            </a:r>
          </a:p>
          <a:p>
            <a:r>
              <a:rPr lang="en-US" altLang="en-US" dirty="0"/>
              <a:t>No, </a:t>
            </a:r>
            <a:r>
              <a:rPr lang="en-US" altLang="en-US" dirty="0" err="1"/>
              <a:t>muchas</a:t>
            </a:r>
            <a:r>
              <a:rPr lang="en-US" altLang="en-US" dirty="0"/>
              <a:t> </a:t>
            </a:r>
            <a:r>
              <a:rPr lang="en-US" altLang="en-US" dirty="0" err="1"/>
              <a:t>religiones</a:t>
            </a:r>
            <a:r>
              <a:rPr lang="en-US" altLang="en-US" dirty="0"/>
              <a:t> </a:t>
            </a:r>
            <a:r>
              <a:rPr lang="en-US" altLang="en-US" dirty="0" err="1"/>
              <a:t>creen</a:t>
            </a:r>
            <a:r>
              <a:rPr lang="en-US" altLang="en-US" dirty="0"/>
              <a:t> </a:t>
            </a:r>
            <a:r>
              <a:rPr lang="en-US" altLang="en-US" dirty="0" err="1"/>
              <a:t>en</a:t>
            </a:r>
            <a:r>
              <a:rPr lang="en-US" altLang="en-US" dirty="0"/>
              <a:t> el derecho de una persona a </a:t>
            </a:r>
            <a:r>
              <a:rPr lang="en-US" altLang="en-US" dirty="0" err="1"/>
              <a:t>rechazar</a:t>
            </a:r>
            <a:r>
              <a:rPr lang="en-US" altLang="en-US" dirty="0"/>
              <a:t> un </a:t>
            </a:r>
            <a:r>
              <a:rPr lang="en-US" altLang="en-US" dirty="0" err="1"/>
              <a:t>tratamiento</a:t>
            </a:r>
            <a:r>
              <a:rPr lang="en-US" altLang="en-US" dirty="0"/>
              <a:t> </a:t>
            </a:r>
            <a:r>
              <a:rPr lang="en-US" altLang="en-US" dirty="0" err="1"/>
              <a:t>médico</a:t>
            </a:r>
            <a:r>
              <a:rPr lang="en-US" altLang="en-US" dirty="0"/>
              <a:t> </a:t>
            </a:r>
            <a:r>
              <a:rPr lang="en-US" altLang="en-US" dirty="0" err="1"/>
              <a:t>como</a:t>
            </a:r>
            <a:r>
              <a:rPr lang="en-US" altLang="en-US" dirty="0"/>
              <a:t> la </a:t>
            </a:r>
            <a:r>
              <a:rPr lang="en-US" altLang="en-US" dirty="0" err="1"/>
              <a:t>diálisis</a:t>
            </a:r>
            <a:r>
              <a:rPr lang="en-US" altLang="en-US" dirty="0"/>
              <a:t> </a:t>
            </a:r>
            <a:r>
              <a:rPr lang="en-US" altLang="en-US" dirty="0" err="1"/>
              <a:t>si</a:t>
            </a:r>
            <a:r>
              <a:rPr lang="en-US" altLang="en-US" dirty="0"/>
              <a:t> </a:t>
            </a:r>
            <a:r>
              <a:rPr lang="en-US" altLang="en-US" dirty="0" err="1"/>
              <a:t>sienten</a:t>
            </a:r>
            <a:r>
              <a:rPr lang="en-US" altLang="en-US" dirty="0"/>
              <a:t> que no los </a:t>
            </a:r>
            <a:r>
              <a:rPr lang="en-US" altLang="en-US" dirty="0" err="1"/>
              <a:t>ayudará</a:t>
            </a:r>
            <a:r>
              <a:rPr lang="en-US" altLang="en-US" dirty="0"/>
              <a:t> y que </a:t>
            </a:r>
            <a:r>
              <a:rPr lang="en-US" altLang="en-US" dirty="0" err="1"/>
              <a:t>su</a:t>
            </a:r>
            <a:r>
              <a:rPr lang="en-US" altLang="en-US" dirty="0"/>
              <a:t> </a:t>
            </a:r>
            <a:r>
              <a:rPr lang="en-US" altLang="en-US" dirty="0" err="1"/>
              <a:t>calidad</a:t>
            </a:r>
            <a:r>
              <a:rPr lang="en-US" altLang="en-US" dirty="0"/>
              <a:t> de </a:t>
            </a:r>
            <a:r>
              <a:rPr lang="en-US" altLang="en-US" dirty="0" err="1"/>
              <a:t>vida</a:t>
            </a:r>
            <a:r>
              <a:rPr lang="en-US" altLang="en-US" dirty="0"/>
              <a:t> se ha visto </a:t>
            </a:r>
            <a:r>
              <a:rPr lang="en-US" altLang="en-US" dirty="0" err="1"/>
              <a:t>afectada</a:t>
            </a:r>
            <a:r>
              <a:rPr lang="en-US" altLang="en-US" dirty="0"/>
              <a:t>. Es una </a:t>
            </a:r>
            <a:r>
              <a:rPr lang="en-US" altLang="en-US" dirty="0" err="1"/>
              <a:t>decisión</a:t>
            </a:r>
            <a:r>
              <a:rPr lang="en-US" altLang="en-US" dirty="0"/>
              <a:t> </a:t>
            </a:r>
            <a:r>
              <a:rPr lang="en-US" altLang="en-US" dirty="0" err="1"/>
              <a:t>importante</a:t>
            </a:r>
            <a:r>
              <a:rPr lang="en-US" altLang="en-US" dirty="0"/>
              <a:t>, y no </a:t>
            </a:r>
            <a:r>
              <a:rPr lang="en-US" altLang="en-US" dirty="0" err="1"/>
              <a:t>estás</a:t>
            </a:r>
            <a:r>
              <a:rPr lang="en-US" altLang="en-US" dirty="0"/>
              <a:t> solo. </a:t>
            </a:r>
            <a:r>
              <a:rPr lang="en-US" altLang="en-US" dirty="0" err="1"/>
              <a:t>Discuta</a:t>
            </a:r>
            <a:r>
              <a:rPr lang="en-US" altLang="en-US" dirty="0"/>
              <a:t> </a:t>
            </a:r>
            <a:r>
              <a:rPr lang="en-US" altLang="en-US" dirty="0" err="1"/>
              <a:t>esto</a:t>
            </a:r>
            <a:r>
              <a:rPr lang="en-US" altLang="en-US" dirty="0"/>
              <a:t> con sus </a:t>
            </a:r>
            <a:r>
              <a:rPr lang="en-US" altLang="en-US" dirty="0" err="1"/>
              <a:t>seres</a:t>
            </a:r>
            <a:r>
              <a:rPr lang="en-US" altLang="en-US" dirty="0"/>
              <a:t> </a:t>
            </a:r>
            <a:r>
              <a:rPr lang="en-US" altLang="en-US" dirty="0" err="1"/>
              <a:t>queridos</a:t>
            </a:r>
            <a:r>
              <a:rPr lang="en-US" altLang="en-US" dirty="0"/>
              <a:t>, </a:t>
            </a:r>
            <a:r>
              <a:rPr lang="en-US" altLang="en-US" dirty="0" err="1"/>
              <a:t>su</a:t>
            </a:r>
            <a:r>
              <a:rPr lang="en-US" altLang="en-US" dirty="0"/>
              <a:t> </a:t>
            </a:r>
            <a:r>
              <a:rPr lang="en-US" altLang="en-US" dirty="0" err="1"/>
              <a:t>consejero</a:t>
            </a:r>
            <a:r>
              <a:rPr lang="en-US" altLang="en-US" dirty="0"/>
              <a:t> religioso y </a:t>
            </a:r>
            <a:r>
              <a:rPr lang="en-US" altLang="en-US" dirty="0" err="1"/>
              <a:t>su</a:t>
            </a:r>
            <a:r>
              <a:rPr lang="en-US" altLang="en-US" dirty="0"/>
              <a:t> </a:t>
            </a:r>
            <a:r>
              <a:rPr lang="en-US" altLang="en-US" dirty="0" err="1"/>
              <a:t>equipo</a:t>
            </a:r>
            <a:r>
              <a:rPr lang="en-US" altLang="en-US" dirty="0"/>
              <a:t> de </a:t>
            </a:r>
            <a:r>
              <a:rPr lang="en-US" altLang="en-US" dirty="0" err="1"/>
              <a:t>atención</a:t>
            </a:r>
            <a:r>
              <a:rPr lang="en-US" altLang="en-US" dirty="0"/>
              <a:t> </a:t>
            </a:r>
            <a:r>
              <a:rPr lang="en-US" altLang="en-US" dirty="0" err="1"/>
              <a:t>médica</a:t>
            </a:r>
            <a:r>
              <a:rPr lang="en-US" altLang="en-US"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79AE049-D1AC-4872-9EB4-FCABC5C2AE7E}" type="slidenum">
              <a:rPr lang="en-US" altLang="en-US" sz="1200"/>
              <a:pPr eaLnBrk="1" hangingPunct="1">
                <a:spcBef>
                  <a:spcPct val="0"/>
                </a:spcBef>
              </a:pPr>
              <a:t>29</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Make sure you review that it is vitally important to choose your medical proxy carefully.  You </a:t>
            </a:r>
          </a:p>
          <a:p>
            <a:pPr eaLnBrk="1" hangingPunct="1"/>
            <a:r>
              <a:rPr lang="en-US" altLang="en-US" dirty="0"/>
              <a:t>need to make sure they understand exactly what you want and that they follow your wishes.  </a:t>
            </a:r>
          </a:p>
          <a:p>
            <a:pPr eaLnBrk="1" hangingPunct="1"/>
            <a:endParaRPr lang="en-US" altLang="en-US" dirty="0"/>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324CB7F-0106-4DAC-8BE0-39255F4C489A}" type="slidenum">
              <a:rPr lang="en-US" altLang="en-US" smtClean="0"/>
              <a:pPr eaLnBrk="1" hangingPunct="1">
                <a:spcBef>
                  <a:spcPct val="0"/>
                </a:spcBef>
              </a:pPr>
              <a:t>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264A816-2E1F-403C-9835-AA53A0638B75}" type="slidenum">
              <a:rPr lang="en-US" altLang="en-US" sz="1200"/>
              <a:pPr eaLnBrk="1" hangingPunct="1">
                <a:spcBef>
                  <a:spcPct val="0"/>
                </a:spcBef>
              </a:pPr>
              <a:t>30</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9269DA4-5630-40A5-8D83-54E468D957DF}" type="slidenum">
              <a:rPr lang="en-US" altLang="en-US" sz="1200"/>
              <a:pPr eaLnBrk="1" hangingPunct="1">
                <a:spcBef>
                  <a:spcPct val="0"/>
                </a:spcBef>
              </a:pPr>
              <a:t>31</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E1CAA17-69BD-4344-8957-2FC34FFF6328}" type="slidenum">
              <a:rPr lang="en-US" altLang="en-US" sz="1200"/>
              <a:pPr eaLnBrk="1" hangingPunct="1">
                <a:spcBef>
                  <a:spcPct val="0"/>
                </a:spcBef>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    </a:t>
            </a:r>
          </a:p>
        </p:txBody>
      </p:sp>
      <p:sp>
        <p:nvSpPr>
          <p:cNvPr id="4" name="Slide Number Placeholder 3"/>
          <p:cNvSpPr>
            <a:spLocks noGrp="1"/>
          </p:cNvSpPr>
          <p:nvPr>
            <p:ph type="sldNum" sz="quarter" idx="10"/>
          </p:nvPr>
        </p:nvSpPr>
        <p:spPr/>
        <p:txBody>
          <a:bodyPr/>
          <a:lstStyle/>
          <a:p>
            <a:fld id="{1E371564-B998-4974-A9B0-A5FB57FBF38C}" type="slidenum">
              <a:rPr lang="en-US" smtClean="0"/>
              <a:t>33</a:t>
            </a:fld>
            <a:endParaRPr lang="en-US"/>
          </a:p>
        </p:txBody>
      </p:sp>
    </p:spTree>
    <p:extLst>
      <p:ext uri="{BB962C8B-B14F-4D97-AF65-F5344CB8AC3E}">
        <p14:creationId xmlns:p14="http://schemas.microsoft.com/office/powerpoint/2010/main" val="164446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EB2AF1C-6FFA-4C4A-A5C4-CDD9F8D91767}" type="slidenum">
              <a:rPr lang="en-US" altLang="en-US" smtClean="0"/>
              <a:pPr eaLnBrk="1" hangingPunct="1">
                <a:spcBef>
                  <a:spcPct val="0"/>
                </a:spcBef>
              </a:pPr>
              <a:t>4</a:t>
            </a:fld>
            <a:endParaRPr lang="en-US" altLang="en-US"/>
          </a:p>
        </p:txBody>
      </p:sp>
      <p:sp>
        <p:nvSpPr>
          <p:cNvPr id="37891"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343400"/>
            <a:ext cx="5486400" cy="41148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altLang="en-US" dirty="0"/>
              <a:t>The dialysis process can be compared to making tea:</a:t>
            </a:r>
          </a:p>
          <a:p>
            <a:pPr lvl="1" indent="-223838">
              <a:lnSpc>
                <a:spcPct val="90000"/>
              </a:lnSpc>
              <a:buFont typeface="+mj-lt"/>
              <a:buAutoNum type="arabicPeriod"/>
              <a:defRPr/>
            </a:pPr>
            <a:r>
              <a:rPr lang="en-US" altLang="en-US" dirty="0"/>
              <a:t>The Tea bag is: The filter (like the healthy kidney)</a:t>
            </a:r>
          </a:p>
          <a:p>
            <a:pPr lvl="1" indent="-223838">
              <a:lnSpc>
                <a:spcPct val="90000"/>
              </a:lnSpc>
              <a:buFont typeface="+mj-lt"/>
              <a:buAutoNum type="arabicPeriod"/>
              <a:defRPr/>
            </a:pPr>
            <a:r>
              <a:rPr lang="en-US" altLang="en-US" dirty="0"/>
              <a:t>Tea leaves are: The blood flowing through the kidney (remember, blood contains cells, waste products, potassium, calcium, water, protein, etc.)</a:t>
            </a:r>
          </a:p>
          <a:p>
            <a:pPr lvl="1" indent="-223838">
              <a:lnSpc>
                <a:spcPct val="90000"/>
              </a:lnSpc>
              <a:buFont typeface="+mj-lt"/>
              <a:buAutoNum type="arabicPeriod"/>
              <a:defRPr/>
            </a:pPr>
            <a:r>
              <a:rPr lang="en-US" altLang="en-US" dirty="0"/>
              <a:t>Water in the teacup: The special fluid that cleans the blood during dialysis.</a:t>
            </a:r>
          </a:p>
          <a:p>
            <a:pPr>
              <a:lnSpc>
                <a:spcPct val="90000"/>
              </a:lnSpc>
              <a:defRPr/>
            </a:pPr>
            <a:endParaRPr lang="en-US" altLang="en-US" dirty="0"/>
          </a:p>
          <a:p>
            <a:pPr>
              <a:lnSpc>
                <a:spcPct val="90000"/>
              </a:lnSpc>
              <a:defRPr/>
            </a:pPr>
            <a:r>
              <a:rPr lang="en-US" altLang="en-US" dirty="0"/>
              <a:t>Making Tea and the Dialysis Process:</a:t>
            </a:r>
          </a:p>
          <a:p>
            <a:pPr>
              <a:lnSpc>
                <a:spcPct val="90000"/>
              </a:lnSpc>
              <a:defRPr/>
            </a:pPr>
            <a:r>
              <a:rPr lang="en-US" altLang="en-US" dirty="0"/>
              <a:t>When the tea bag is dipped into hot water, the flavor and color of tea leaves pass through the tea bag to the water. </a:t>
            </a:r>
          </a:p>
          <a:p>
            <a:pPr>
              <a:lnSpc>
                <a:spcPct val="90000"/>
              </a:lnSpc>
              <a:defRPr/>
            </a:pPr>
            <a:endParaRPr lang="en-US" altLang="en-US" dirty="0"/>
          </a:p>
          <a:p>
            <a:pPr>
              <a:lnSpc>
                <a:spcPct val="90000"/>
              </a:lnSpc>
              <a:defRPr/>
            </a:pPr>
            <a:r>
              <a:rPr lang="en-US" altLang="en-US" dirty="0"/>
              <a:t>The larger tea leaves cannot pass through the holes in the tea bag. This is similar to the way the dialysis filter holds back some of the things in your blood, like red blood cells while allowing smaller waste products (BUN, creatinine) to pass through.</a:t>
            </a:r>
          </a:p>
          <a:p>
            <a:pPr>
              <a:lnSpc>
                <a:spcPct val="90000"/>
              </a:lnSpc>
              <a:defRPr/>
            </a:pPr>
            <a:endParaRPr lang="en-US" altLang="en-US" dirty="0"/>
          </a:p>
          <a:p>
            <a:pPr>
              <a:lnSpc>
                <a:spcPct val="90000"/>
              </a:lnSpc>
              <a:defRPr/>
            </a:pPr>
            <a:r>
              <a:rPr lang="en-US" altLang="en-US" dirty="0"/>
              <a:t>Before dialysis: blood has a higher concentration of waste products.</a:t>
            </a:r>
          </a:p>
          <a:p>
            <a:pPr>
              <a:lnSpc>
                <a:spcPct val="90000"/>
              </a:lnSpc>
              <a:defRPr/>
            </a:pPr>
            <a:r>
              <a:rPr lang="en-US" altLang="en-US" dirty="0"/>
              <a:t>During dialysis: the fluid and waste products are removed from the blood.</a:t>
            </a:r>
          </a:p>
          <a:p>
            <a:pPr>
              <a:lnSpc>
                <a:spcPct val="90000"/>
              </a:lnSpc>
              <a:defRPr/>
            </a:pPr>
            <a:r>
              <a:rPr lang="en-US" altLang="en-US" dirty="0"/>
              <a:t>After dialysis: the blood has a lower concentration of waste products.</a:t>
            </a:r>
          </a:p>
          <a:p>
            <a:pPr marL="216233" indent="-216233">
              <a:lnSpc>
                <a:spcPct val="90000"/>
              </a:lnSpc>
              <a:defRPr/>
            </a:pPr>
            <a:endParaRPr lang="en-US" altLang="en-US" dirty="0"/>
          </a:p>
          <a:p>
            <a:pPr marL="216233" indent="-216233">
              <a:lnSpc>
                <a:spcPct val="90000"/>
              </a:lnSpc>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127D3B6-9A0C-4717-90E1-7F3826F4D006}" type="slidenum">
              <a:rPr lang="en-US" altLang="en-US" smtClean="0"/>
              <a:pPr eaLnBrk="1" hangingPunct="1">
                <a:spcBef>
                  <a:spcPct val="0"/>
                </a:spcBef>
              </a:pPr>
              <a:t>5</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r>
              <a:rPr lang="en-US" altLang="en-US" dirty="0"/>
              <a:t>The model’s tummy is not the usual tummies we see.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67BDB08-E4E7-403B-9343-C443C98D3FDA}" type="slidenum">
              <a:rPr lang="en-US" altLang="en-US" smtClean="0"/>
              <a:pPr eaLnBrk="1" hangingPunct="1">
                <a:spcBef>
                  <a:spcPct val="0"/>
                </a:spcBef>
              </a:pPr>
              <a:t>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While we know that you will need to drain before you fill, trials of this slide with actual patients showed that they were confused by the correct sequence (drain, fill, dwell). So, we used the more common fill/dwell/drain version and count on our practitioners to explain the difference!</a:t>
            </a:r>
          </a:p>
          <a:p>
            <a:pPr eaLnBrk="1" hangingPunct="1"/>
            <a:endParaRPr lang="en-US" altLang="en-US" dirty="0"/>
          </a:p>
          <a:p>
            <a:pPr eaLnBrk="1" hangingPunct="1"/>
            <a:r>
              <a:rPr lang="en-US" altLang="en-US" dirty="0"/>
              <a:t>Explain that DP (</a:t>
            </a:r>
            <a:r>
              <a:rPr lang="en-US" altLang="en-US" dirty="0" err="1"/>
              <a:t>Diálisis</a:t>
            </a:r>
            <a:r>
              <a:rPr lang="en-US" altLang="en-US" dirty="0"/>
              <a:t> Peritoneal) is the same as Peritoneal Dialysis and will use PD because that will be more commonly used in the English</a:t>
            </a:r>
          </a:p>
          <a:p>
            <a:pPr eaLnBrk="1" hangingPunct="1"/>
            <a:r>
              <a:rPr lang="en-US" altLang="en-US"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FC299A7-4362-46C6-9AAE-364782550D37}" type="slidenum">
              <a:rPr lang="en-US" altLang="en-US" smtClean="0"/>
              <a:pPr eaLnBrk="1" hangingPunct="1">
                <a:spcBef>
                  <a:spcPct val="0"/>
                </a:spcBef>
              </a:pPr>
              <a:t>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If you have any queries</a:t>
            </a:r>
            <a:r>
              <a:rPr lang="en-US" altLang="en-US" baseline="0" dirty="0"/>
              <a:t> from patients or their families you cannot answer, the International Society of Peritoneal Dialysis (http://ispd.org/) link is a great resource.  Use it freely and give it out to anyone who wishes it!  All the information on the website is peer reviewed, expert opinion, and you can feel confident that accurate information is shared.</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    </a:t>
            </a:r>
          </a:p>
        </p:txBody>
      </p:sp>
      <p:sp>
        <p:nvSpPr>
          <p:cNvPr id="4" name="Slide Number Placeholder 3"/>
          <p:cNvSpPr>
            <a:spLocks noGrp="1"/>
          </p:cNvSpPr>
          <p:nvPr>
            <p:ph type="sldNum" sz="quarter" idx="10"/>
          </p:nvPr>
        </p:nvSpPr>
        <p:spPr/>
        <p:txBody>
          <a:bodyPr/>
          <a:lstStyle/>
          <a:p>
            <a:fld id="{1E371564-B998-4974-A9B0-A5FB57FBF38C}" type="slidenum">
              <a:rPr lang="en-US" smtClean="0"/>
              <a:t>8</a:t>
            </a:fld>
            <a:endParaRPr lang="en-US"/>
          </a:p>
        </p:txBody>
      </p:sp>
    </p:spTree>
    <p:extLst>
      <p:ext uri="{BB962C8B-B14F-4D97-AF65-F5344CB8AC3E}">
        <p14:creationId xmlns:p14="http://schemas.microsoft.com/office/powerpoint/2010/main" val="224744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F3755FB-2D90-40CB-BC79-BBDC720935C6}" type="slidenum">
              <a:rPr lang="en-US" altLang="en-US" sz="1200"/>
              <a:pPr eaLnBrk="1" hangingPunct="1">
                <a:spcBef>
                  <a:spcPct val="0"/>
                </a:spcBef>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914400"/>
            <a:ext cx="5181600" cy="2362199"/>
          </a:xfrm>
        </p:spPr>
        <p:txBody>
          <a:bodyPr anchor="b" anchorCtr="0"/>
          <a:lstStyle>
            <a:lvl1pPr algn="l">
              <a:defRPr>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276600" y="3886200"/>
            <a:ext cx="5181600" cy="1905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 name="Straight Connector 19"/>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247171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nchor="t" anchorCtr="0"/>
          <a:lstStyle>
            <a:lvl1pPr algn="l">
              <a:defRPr sz="2000" b="0">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676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6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4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743200"/>
            <a:ext cx="4038600" cy="338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743200"/>
            <a:ext cx="4038600" cy="338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D91B7-CAFA-4748-B026-121AA5314277}" type="slidenum">
              <a:rPr lang="en-US"/>
              <a:pPr>
                <a:defRPr/>
              </a:pPr>
              <a:t>‹#›</a:t>
            </a:fld>
            <a:endParaRPr lang="en-US"/>
          </a:p>
        </p:txBody>
      </p:sp>
    </p:spTree>
    <p:extLst>
      <p:ext uri="{BB962C8B-B14F-4D97-AF65-F5344CB8AC3E}">
        <p14:creationId xmlns:p14="http://schemas.microsoft.com/office/powerpoint/2010/main" val="282000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nchorCtr="0">
            <a:normAutofit/>
          </a:bodyPr>
          <a:lstStyle>
            <a:lvl1pPr algn="ctr">
              <a:defRPr sz="4000">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848600" cy="41909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13252" y="42446"/>
            <a:ext cx="2784288" cy="338554"/>
          </a:xfrm>
          <a:prstGeom prst="rect">
            <a:avLst/>
          </a:prstGeom>
        </p:spPr>
        <p:txBody>
          <a:bodyPr wrap="none">
            <a:spAutoFit/>
          </a:bodyPr>
          <a:lstStyle/>
          <a:p>
            <a:pPr algn="r"/>
            <a:r>
              <a:rPr lang="en-US" sz="1600" b="1" dirty="0">
                <a:solidFill>
                  <a:prstClr val="white"/>
                </a:solidFill>
              </a:rPr>
              <a:t>PART 2: Treatment Options</a:t>
            </a:r>
          </a:p>
        </p:txBody>
      </p:sp>
    </p:spTree>
    <p:extLst>
      <p:ext uri="{BB962C8B-B14F-4D97-AF65-F5344CB8AC3E}">
        <p14:creationId xmlns:p14="http://schemas.microsoft.com/office/powerpoint/2010/main" val="41937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262187"/>
            <a:ext cx="7772400" cy="1362075"/>
          </a:xfrm>
        </p:spPr>
        <p:txBody>
          <a:bodyPr anchor="t"/>
          <a:lstStyle>
            <a:lvl1pPr algn="l">
              <a:defRPr sz="4000" b="0" cap="none">
                <a:latin typeface="+mn-lt"/>
              </a:defRPr>
            </a:lvl1pPr>
          </a:lstStyle>
          <a:p>
            <a:r>
              <a:rPr lang="en-US" dirty="0"/>
              <a:t>Click to edit master title style</a:t>
            </a:r>
          </a:p>
        </p:txBody>
      </p:sp>
      <p:sp>
        <p:nvSpPr>
          <p:cNvPr id="3" name="Text Placeholder 2"/>
          <p:cNvSpPr>
            <a:spLocks noGrp="1"/>
          </p:cNvSpPr>
          <p:nvPr>
            <p:ph type="body" idx="1"/>
          </p:nvPr>
        </p:nvSpPr>
        <p:spPr>
          <a:xfrm>
            <a:off x="533400" y="762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chorCtr="0">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25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atin typeface="+mn-lt"/>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3252" y="42446"/>
            <a:ext cx="2784288" cy="338554"/>
          </a:xfrm>
          <a:prstGeom prst="rect">
            <a:avLst/>
          </a:prstGeom>
        </p:spPr>
        <p:txBody>
          <a:bodyPr wrap="none">
            <a:spAutoFit/>
          </a:bodyPr>
          <a:lstStyle/>
          <a:p>
            <a:pPr algn="r"/>
            <a:r>
              <a:rPr lang="en-US" sz="1600" b="1" dirty="0">
                <a:solidFill>
                  <a:prstClr val="white"/>
                </a:solidFill>
              </a:rPr>
              <a:t>PART 2: Treatment Options</a:t>
            </a:r>
          </a:p>
        </p:txBody>
      </p:sp>
    </p:spTree>
    <p:extLst>
      <p:ext uri="{BB962C8B-B14F-4D97-AF65-F5344CB8AC3E}">
        <p14:creationId xmlns:p14="http://schemas.microsoft.com/office/powerpoint/2010/main" val="3180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381000"/>
            <a:ext cx="9144000" cy="6477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sz="40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7907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380999"/>
            <a:ext cx="5111750" cy="5410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3BEFDB-380D-4F20-8840-153751483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81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190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676400" y="6400800"/>
            <a:ext cx="62484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00" y="6400800"/>
            <a:ext cx="6858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12</a:t>
            </a:r>
          </a:p>
        </p:txBody>
      </p:sp>
      <p:sp>
        <p:nvSpPr>
          <p:cNvPr id="7" name="Rectangle 6"/>
          <p:cNvSpPr/>
          <p:nvPr/>
        </p:nvSpPr>
        <p:spPr>
          <a:xfrm>
            <a:off x="0" y="0"/>
            <a:ext cx="9144000" cy="381000"/>
          </a:xfrm>
          <a:prstGeom prst="rect">
            <a:avLst/>
          </a:prstGeom>
          <a:solidFill>
            <a:srgbClr val="F16025"/>
          </a:solidFill>
          <a:ln>
            <a:solidFill>
              <a:srgbClr val="F16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A picture containing logo&#10;&#10;Description automatically generated">
            <a:extLst>
              <a:ext uri="{FF2B5EF4-FFF2-40B4-BE49-F238E27FC236}">
                <a16:creationId xmlns:a16="http://schemas.microsoft.com/office/drawing/2014/main" id="{F7BF5EDC-6A2A-4B6B-9427-CBBC9713E37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5257800"/>
            <a:ext cx="2514600" cy="1760220"/>
          </a:xfrm>
          <a:prstGeom prst="rect">
            <a:avLst/>
          </a:prstGeom>
        </p:spPr>
      </p:pic>
    </p:spTree>
    <p:extLst>
      <p:ext uri="{BB962C8B-B14F-4D97-AF65-F5344CB8AC3E}">
        <p14:creationId xmlns:p14="http://schemas.microsoft.com/office/powerpoint/2010/main" val="2597282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banet.org/ag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6100400"/>
            <a:ext cx="5715000" cy="492443"/>
          </a:xfrm>
          <a:prstGeom prst="rect">
            <a:avLst/>
          </a:prstGeom>
        </p:spPr>
        <p:txBody>
          <a:bodyPr wrap="square">
            <a:spAutoFit/>
          </a:bodyPr>
          <a:lstStyle/>
          <a:p>
            <a:endParaRPr lang="en-US" sz="1400" dirty="0"/>
          </a:p>
          <a:p>
            <a:r>
              <a:rPr lang="en-US" sz="1200" i="1" dirty="0"/>
              <a:t>Adapted from the 2010 NKF/RPA program </a:t>
            </a:r>
            <a:endParaRPr lang="en-US" sz="1000" i="1" dirty="0"/>
          </a:p>
        </p:txBody>
      </p:sp>
      <p:pic>
        <p:nvPicPr>
          <p:cNvPr id="6" name="Picture 8" descr="YTYC 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6226175"/>
            <a:ext cx="1600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895600" y="3581400"/>
            <a:ext cx="5714999" cy="1524000"/>
          </a:xfrm>
          <a:prstGeom prst="rect">
            <a:avLst/>
          </a:prstGeom>
        </p:spPr>
        <p:txBody>
          <a:bodyPr vert="horz" lIns="0" tIns="0" rIns="0" bIns="0" rtlCol="0" anchor="b" anchorCtr="0">
            <a:normAutofit fontScale="92500" lnSpcReduction="10000"/>
          </a:bodyPr>
          <a:lstStyle>
            <a:lvl1pPr algn="l" defTabSz="914400" rtl="0" eaLnBrk="1" latinLnBrk="0" hangingPunct="1">
              <a:spcBef>
                <a:spcPct val="0"/>
              </a:spcBef>
              <a:buNone/>
              <a:defRPr sz="4400" kern="1200">
                <a:solidFill>
                  <a:schemeClr val="tx1">
                    <a:lumMod val="65000"/>
                    <a:lumOff val="35000"/>
                  </a:schemeClr>
                </a:solidFill>
                <a:latin typeface="+mn-lt"/>
                <a:ea typeface="+mj-ea"/>
                <a:cs typeface="+mj-cs"/>
              </a:defRPr>
            </a:lvl1pPr>
          </a:lstStyle>
          <a:p>
            <a:pPr algn="ctr"/>
            <a:r>
              <a:rPr lang="en-US" sz="3900" dirty="0" err="1"/>
              <a:t>Educación</a:t>
            </a:r>
            <a:r>
              <a:rPr lang="en-US" sz="3900" dirty="0"/>
              <a:t> </a:t>
            </a:r>
            <a:r>
              <a:rPr lang="en-US" sz="3900" dirty="0" err="1"/>
              <a:t>Sobre</a:t>
            </a:r>
            <a:r>
              <a:rPr lang="en-US" sz="3900" dirty="0"/>
              <a:t> la </a:t>
            </a:r>
            <a:r>
              <a:rPr lang="en-US" sz="3900" dirty="0" err="1"/>
              <a:t>Enfermedad</a:t>
            </a:r>
            <a:r>
              <a:rPr lang="en-US" sz="3900" dirty="0"/>
              <a:t> Renal</a:t>
            </a:r>
            <a:br>
              <a:rPr lang="en-US" dirty="0"/>
            </a:br>
            <a:endParaRPr lang="en-US" sz="4000" dirty="0"/>
          </a:p>
        </p:txBody>
      </p:sp>
      <p:sp>
        <p:nvSpPr>
          <p:cNvPr id="5" name="TextBox 4">
            <a:extLst>
              <a:ext uri="{FF2B5EF4-FFF2-40B4-BE49-F238E27FC236}">
                <a16:creationId xmlns:a16="http://schemas.microsoft.com/office/drawing/2014/main" id="{4EB0A3C6-AA10-5F40-A0AC-8D5D977DCD7C}"/>
              </a:ext>
            </a:extLst>
          </p:cNvPr>
          <p:cNvSpPr txBox="1"/>
          <p:nvPr/>
        </p:nvSpPr>
        <p:spPr>
          <a:xfrm>
            <a:off x="2705099" y="463458"/>
            <a:ext cx="6096000" cy="2062103"/>
          </a:xfrm>
          <a:prstGeom prst="rect">
            <a:avLst/>
          </a:prstGeom>
          <a:noFill/>
        </p:spPr>
        <p:txBody>
          <a:bodyPr wrap="square" rtlCol="0">
            <a:spAutoFit/>
          </a:bodyPr>
          <a:lstStyle/>
          <a:p>
            <a:pPr algn="ctr"/>
            <a:endParaRPr lang="en-US" sz="3200" dirty="0"/>
          </a:p>
          <a:p>
            <a:pPr algn="ctr"/>
            <a:endParaRPr lang="en-US" sz="3200" dirty="0"/>
          </a:p>
          <a:p>
            <a:pPr algn="ctr"/>
            <a:r>
              <a:rPr lang="en-US" sz="3200" dirty="0" err="1"/>
              <a:t>Consejo</a:t>
            </a:r>
            <a:r>
              <a:rPr lang="en-US" sz="3200" dirty="0"/>
              <a:t> de </a:t>
            </a:r>
            <a:r>
              <a:rPr lang="en-US" sz="3200" dirty="0" err="1"/>
              <a:t>Practicantes</a:t>
            </a:r>
            <a:r>
              <a:rPr lang="en-US" sz="3200" dirty="0"/>
              <a:t> </a:t>
            </a:r>
            <a:r>
              <a:rPr lang="en-US" sz="3200" dirty="0" err="1"/>
              <a:t>Avanzados</a:t>
            </a:r>
            <a:endParaRPr lang="en-US" sz="3200" dirty="0"/>
          </a:p>
        </p:txBody>
      </p:sp>
      <p:sp>
        <p:nvSpPr>
          <p:cNvPr id="8" name="TextBox 7">
            <a:extLst>
              <a:ext uri="{FF2B5EF4-FFF2-40B4-BE49-F238E27FC236}">
                <a16:creationId xmlns:a16="http://schemas.microsoft.com/office/drawing/2014/main" id="{BFFE6E00-BE9E-5C49-84AC-E6C1FF44BBC5}"/>
              </a:ext>
            </a:extLst>
          </p:cNvPr>
          <p:cNvSpPr txBox="1"/>
          <p:nvPr/>
        </p:nvSpPr>
        <p:spPr>
          <a:xfrm>
            <a:off x="3048000" y="5105400"/>
            <a:ext cx="5562599" cy="523220"/>
          </a:xfrm>
          <a:prstGeom prst="rect">
            <a:avLst/>
          </a:prstGeom>
          <a:noFill/>
        </p:spPr>
        <p:txBody>
          <a:bodyPr wrap="square" rtlCol="0">
            <a:spAutoFit/>
          </a:bodyPr>
          <a:lstStyle/>
          <a:p>
            <a:r>
              <a:rPr lang="en-US" sz="2800" dirty="0"/>
              <a:t>PARTE 2: </a:t>
            </a:r>
            <a:r>
              <a:rPr lang="en-US" sz="2800" dirty="0" err="1"/>
              <a:t>Opciones</a:t>
            </a:r>
            <a:r>
              <a:rPr lang="en-US" sz="2800" dirty="0"/>
              <a:t> de Tratamiento</a:t>
            </a:r>
          </a:p>
        </p:txBody>
      </p:sp>
      <p:sp>
        <p:nvSpPr>
          <p:cNvPr id="4" name="TextBox 3">
            <a:extLst>
              <a:ext uri="{FF2B5EF4-FFF2-40B4-BE49-F238E27FC236}">
                <a16:creationId xmlns:a16="http://schemas.microsoft.com/office/drawing/2014/main" id="{5067CC79-2510-5446-B2B1-99AEB11A7052}"/>
              </a:ext>
            </a:extLst>
          </p:cNvPr>
          <p:cNvSpPr txBox="1"/>
          <p:nvPr/>
        </p:nvSpPr>
        <p:spPr>
          <a:xfrm>
            <a:off x="533401" y="3886200"/>
            <a:ext cx="1981199" cy="1384995"/>
          </a:xfrm>
          <a:prstGeom prst="rect">
            <a:avLst/>
          </a:prstGeom>
          <a:noFill/>
        </p:spPr>
        <p:txBody>
          <a:bodyPr wrap="square" rtlCol="0">
            <a:spAutoFit/>
          </a:bodyPr>
          <a:lstStyle/>
          <a:p>
            <a:r>
              <a:rPr lang="en-US" sz="2800" dirty="0"/>
              <a:t>Fundación Nacional del </a:t>
            </a:r>
            <a:r>
              <a:rPr lang="en-US" sz="2800" dirty="0" err="1"/>
              <a:t>Riñón</a:t>
            </a:r>
            <a:endParaRPr lang="en-US" sz="2800" dirty="0"/>
          </a:p>
        </p:txBody>
      </p:sp>
    </p:spTree>
    <p:extLst>
      <p:ext uri="{BB962C8B-B14F-4D97-AF65-F5344CB8AC3E}">
        <p14:creationId xmlns:p14="http://schemas.microsoft.com/office/powerpoint/2010/main" val="25209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normAutofit/>
          </a:bodyPr>
          <a:lstStyle/>
          <a:p>
            <a:pPr algn="ctr"/>
            <a:r>
              <a:rPr lang="en-US" altLang="en-US" sz="4000" dirty="0"/>
              <a:t>Pros y Contras de PD</a:t>
            </a:r>
          </a:p>
        </p:txBody>
      </p:sp>
      <p:sp>
        <p:nvSpPr>
          <p:cNvPr id="9219" name="Rectangle 6"/>
          <p:cNvSpPr>
            <a:spLocks noGrp="1" noChangeArrowheads="1"/>
          </p:cNvSpPr>
          <p:nvPr>
            <p:ph sz="half" idx="1"/>
          </p:nvPr>
        </p:nvSpPr>
        <p:spPr>
          <a:xfrm>
            <a:off x="457200" y="1288256"/>
            <a:ext cx="4038600" cy="4373562"/>
          </a:xfrm>
        </p:spPr>
        <p:txBody>
          <a:bodyPr>
            <a:noAutofit/>
          </a:bodyPr>
          <a:lstStyle/>
          <a:p>
            <a:pPr marL="0" indent="0" algn="ctr">
              <a:buNone/>
            </a:pPr>
            <a:r>
              <a:rPr lang="en-US" altLang="en-US" sz="2600" b="1" u="sng" dirty="0"/>
              <a:t>Pros:</a:t>
            </a:r>
          </a:p>
          <a:p>
            <a:r>
              <a:rPr lang="en-US" altLang="en-US" sz="2000" dirty="0" err="1"/>
              <a:t>Puede</a:t>
            </a:r>
            <a:r>
              <a:rPr lang="en-US" altLang="en-US" sz="2000" dirty="0"/>
              <a:t> </a:t>
            </a:r>
            <a:r>
              <a:rPr lang="en-US" altLang="en-US" sz="2000" dirty="0" err="1"/>
              <a:t>vivir</a:t>
            </a:r>
            <a:r>
              <a:rPr lang="en-US" altLang="en-US" sz="2000" dirty="0"/>
              <a:t> </a:t>
            </a:r>
            <a:r>
              <a:rPr lang="en-US" altLang="en-US" sz="2000" dirty="0" err="1"/>
              <a:t>más</a:t>
            </a:r>
            <a:r>
              <a:rPr lang="en-US" altLang="en-US" sz="2000" dirty="0"/>
              <a:t> </a:t>
            </a:r>
            <a:r>
              <a:rPr lang="en-US" altLang="en-US" sz="2000" dirty="0" err="1"/>
              <a:t>tiempo</a:t>
            </a:r>
            <a:r>
              <a:rPr lang="en-US" altLang="en-US" sz="2000" dirty="0"/>
              <a:t> y </a:t>
            </a:r>
            <a:r>
              <a:rPr lang="en-US" altLang="en-US" sz="2000" dirty="0" err="1"/>
              <a:t>más</a:t>
            </a:r>
            <a:endParaRPr lang="en-US" altLang="en-US" sz="2000" dirty="0"/>
          </a:p>
          <a:p>
            <a:r>
              <a:rPr lang="en-US" altLang="en-US" sz="2000" dirty="0" err="1"/>
              <a:t>saludable</a:t>
            </a:r>
            <a:endParaRPr lang="en-US" altLang="en-US" sz="2000" dirty="0"/>
          </a:p>
          <a:p>
            <a:r>
              <a:rPr lang="en-US" altLang="en-US" sz="2000" dirty="0" err="1"/>
              <a:t>Movilidad</a:t>
            </a:r>
            <a:r>
              <a:rPr lang="en-US" altLang="en-US" sz="2000" dirty="0"/>
              <a:t> y </a:t>
            </a:r>
            <a:r>
              <a:rPr lang="en-US" altLang="en-US" sz="2000" dirty="0" err="1"/>
              <a:t>Flexibilidad</a:t>
            </a:r>
            <a:endParaRPr lang="en-US" altLang="en-US" sz="2000" dirty="0"/>
          </a:p>
          <a:p>
            <a:r>
              <a:rPr lang="en-US" altLang="en-US" sz="2000" dirty="0"/>
              <a:t>Más </a:t>
            </a:r>
            <a:r>
              <a:rPr lang="en-US" altLang="en-US" sz="2000" dirty="0" err="1"/>
              <a:t>fácil</a:t>
            </a:r>
            <a:r>
              <a:rPr lang="en-US" altLang="en-US" sz="2000" dirty="0"/>
              <a:t> de </a:t>
            </a:r>
            <a:r>
              <a:rPr lang="en-US" altLang="en-US" sz="2000" dirty="0" err="1"/>
              <a:t>viajar</a:t>
            </a:r>
            <a:endParaRPr lang="en-US" altLang="en-US" sz="2000" dirty="0"/>
          </a:p>
          <a:p>
            <a:r>
              <a:rPr lang="en-US" altLang="en-US" sz="2000" dirty="0"/>
              <a:t>La </a:t>
            </a:r>
            <a:r>
              <a:rPr lang="en-US" altLang="en-US" sz="2000" dirty="0" err="1"/>
              <a:t>diálisis</a:t>
            </a:r>
            <a:r>
              <a:rPr lang="en-US" altLang="en-US" sz="2000" dirty="0"/>
              <a:t> continua </a:t>
            </a:r>
            <a:r>
              <a:rPr lang="en-US" altLang="en-US" sz="2000" dirty="0" err="1"/>
              <a:t>puede</a:t>
            </a:r>
            <a:r>
              <a:rPr lang="en-US" altLang="en-US" sz="2000" dirty="0"/>
              <a:t> </a:t>
            </a:r>
            <a:r>
              <a:rPr lang="en-US" altLang="en-US" sz="2000" dirty="0" err="1"/>
              <a:t>mejorar</a:t>
            </a:r>
            <a:r>
              <a:rPr lang="en-US" altLang="en-US" sz="2000" dirty="0"/>
              <a:t> el </a:t>
            </a:r>
            <a:r>
              <a:rPr lang="en-US" altLang="en-US" sz="2000" dirty="0" err="1"/>
              <a:t>bienestar</a:t>
            </a:r>
            <a:endParaRPr lang="en-US" altLang="en-US" sz="2000" dirty="0"/>
          </a:p>
          <a:p>
            <a:r>
              <a:rPr lang="en-US" altLang="en-US" sz="2000" dirty="0"/>
              <a:t>No se </a:t>
            </a:r>
            <a:r>
              <a:rPr lang="en-US" altLang="en-US" sz="2000" dirty="0" err="1"/>
              <a:t>exigir</a:t>
            </a:r>
            <a:r>
              <a:rPr lang="en-US" altLang="en-US" sz="2000" dirty="0"/>
              <a:t> </a:t>
            </a:r>
            <a:r>
              <a:rPr lang="en-US" altLang="en-US" sz="2000" dirty="0" err="1"/>
              <a:t>Máquina</a:t>
            </a:r>
            <a:endParaRPr lang="en-US" altLang="en-US" sz="2000" dirty="0"/>
          </a:p>
          <a:p>
            <a:r>
              <a:rPr lang="en-US" altLang="en-US" sz="2000" dirty="0" err="1"/>
              <a:t>Puede</a:t>
            </a:r>
            <a:r>
              <a:rPr lang="en-US" altLang="en-US" sz="2000" dirty="0"/>
              <a:t> </a:t>
            </a:r>
            <a:r>
              <a:rPr lang="en-US" altLang="en-US" sz="2000" dirty="0" err="1"/>
              <a:t>tener</a:t>
            </a:r>
            <a:r>
              <a:rPr lang="en-US" altLang="en-US" sz="2000" dirty="0"/>
              <a:t> </a:t>
            </a:r>
            <a:r>
              <a:rPr lang="en-US" altLang="en-US" sz="2000" dirty="0" err="1"/>
              <a:t>menos</a:t>
            </a:r>
            <a:r>
              <a:rPr lang="en-US" altLang="en-US" sz="2000" dirty="0"/>
              <a:t> </a:t>
            </a:r>
            <a:r>
              <a:rPr lang="en-US" altLang="en-US" sz="2000" dirty="0" err="1"/>
              <a:t>restricciones</a:t>
            </a:r>
            <a:r>
              <a:rPr lang="en-US" altLang="en-US" sz="2000" dirty="0"/>
              <a:t> de </a:t>
            </a:r>
            <a:r>
              <a:rPr lang="en-US" altLang="en-US" sz="2000" dirty="0" err="1"/>
              <a:t>líquidos</a:t>
            </a:r>
            <a:r>
              <a:rPr lang="en-US" altLang="en-US" sz="2000" dirty="0"/>
              <a:t> y </a:t>
            </a:r>
            <a:r>
              <a:rPr lang="en-US" altLang="en-US" sz="2000" dirty="0" err="1"/>
              <a:t>dieta</a:t>
            </a:r>
            <a:endParaRPr lang="en-US" altLang="en-US" sz="2000" dirty="0"/>
          </a:p>
          <a:p>
            <a:r>
              <a:rPr lang="en-US" altLang="en-US" sz="2000" dirty="0"/>
              <a:t>No se </a:t>
            </a:r>
            <a:r>
              <a:rPr lang="en-US" altLang="en-US" sz="2000" dirty="0" err="1"/>
              <a:t>exigiren</a:t>
            </a:r>
            <a:r>
              <a:rPr lang="en-US" altLang="en-US" sz="2000" dirty="0"/>
              <a:t> </a:t>
            </a:r>
            <a:r>
              <a:rPr lang="en-US" altLang="en-US" sz="2000" dirty="0" err="1"/>
              <a:t>agujas</a:t>
            </a:r>
            <a:endParaRPr lang="en-US" altLang="en-US" sz="2000" dirty="0"/>
          </a:p>
          <a:p>
            <a:r>
              <a:rPr lang="en-US" altLang="en-US" sz="2000" dirty="0" err="1"/>
              <a:t>Ahorra</a:t>
            </a:r>
            <a:r>
              <a:rPr lang="en-US" altLang="en-US" sz="2000" dirty="0"/>
              <a:t> algo </a:t>
            </a:r>
            <a:r>
              <a:rPr lang="en-US" altLang="en-US" sz="2000" dirty="0" err="1"/>
              <a:t>riñón</a:t>
            </a:r>
            <a:r>
              <a:rPr lang="en-US" altLang="en-US" sz="2000" dirty="0"/>
              <a:t> </a:t>
            </a:r>
            <a:r>
              <a:rPr lang="en-US" altLang="en-US" sz="2000" dirty="0" err="1"/>
              <a:t>función</a:t>
            </a:r>
            <a:endParaRPr lang="en-US" altLang="en-US" sz="2000" dirty="0"/>
          </a:p>
        </p:txBody>
      </p:sp>
      <p:sp>
        <p:nvSpPr>
          <p:cNvPr id="10244" name="Rectangle 7"/>
          <p:cNvSpPr>
            <a:spLocks noGrp="1" noChangeArrowheads="1"/>
          </p:cNvSpPr>
          <p:nvPr>
            <p:ph sz="half" idx="2"/>
          </p:nvPr>
        </p:nvSpPr>
        <p:spPr>
          <a:xfrm>
            <a:off x="4495800" y="1242220"/>
            <a:ext cx="4267200" cy="4724399"/>
          </a:xfrm>
        </p:spPr>
        <p:txBody>
          <a:bodyPr>
            <a:noAutofit/>
          </a:bodyPr>
          <a:lstStyle/>
          <a:p>
            <a:pPr marL="0" indent="0" algn="ctr">
              <a:buNone/>
            </a:pPr>
            <a:r>
              <a:rPr lang="en-US" altLang="en-US" sz="2600" b="1" u="sng" dirty="0"/>
              <a:t>Contras:</a:t>
            </a:r>
          </a:p>
          <a:p>
            <a:r>
              <a:rPr lang="en-US" altLang="en-US" sz="2000" dirty="0"/>
              <a:t>No hay días </a:t>
            </a:r>
            <a:r>
              <a:rPr lang="en-US" altLang="en-US" sz="2000" dirty="0" err="1"/>
              <a:t>libres</a:t>
            </a:r>
            <a:r>
              <a:rPr lang="en-US" altLang="en-US" sz="2000" dirty="0"/>
              <a:t> (</a:t>
            </a:r>
            <a:r>
              <a:rPr lang="en-US" altLang="en-US" sz="2000" dirty="0" err="1"/>
              <a:t>todos</a:t>
            </a:r>
            <a:r>
              <a:rPr lang="en-US" altLang="en-US" sz="2000" dirty="0"/>
              <a:t> los días)</a:t>
            </a:r>
          </a:p>
          <a:p>
            <a:r>
              <a:rPr lang="en-US" altLang="en-US" sz="2000" dirty="0"/>
              <a:t>El </a:t>
            </a:r>
            <a:r>
              <a:rPr lang="en-US" altLang="en-US" sz="2000" dirty="0" err="1"/>
              <a:t>catéter</a:t>
            </a:r>
            <a:r>
              <a:rPr lang="en-US" altLang="en-US" sz="2000" dirty="0"/>
              <a:t> </a:t>
            </a:r>
            <a:r>
              <a:rPr lang="en-US" altLang="en-US" sz="2000" dirty="0" err="1"/>
              <a:t>puede</a:t>
            </a:r>
            <a:r>
              <a:rPr lang="en-US" altLang="en-US" sz="2000" dirty="0"/>
              <a:t> </a:t>
            </a:r>
            <a:r>
              <a:rPr lang="en-US" altLang="en-US" sz="2000" dirty="0" err="1"/>
              <a:t>afectar</a:t>
            </a:r>
            <a:r>
              <a:rPr lang="en-US" altLang="en-US" sz="2000" dirty="0"/>
              <a:t> la imagen corporal</a:t>
            </a:r>
          </a:p>
          <a:p>
            <a:r>
              <a:rPr lang="en-US" altLang="en-US" sz="2000" dirty="0"/>
              <a:t>La </a:t>
            </a:r>
            <a:r>
              <a:rPr lang="en-US" altLang="en-US" sz="2000" dirty="0" err="1"/>
              <a:t>natación</a:t>
            </a:r>
            <a:r>
              <a:rPr lang="en-US" altLang="en-US" sz="2000" dirty="0"/>
              <a:t>/</a:t>
            </a:r>
            <a:r>
              <a:rPr lang="en-US" altLang="en-US" sz="2000" dirty="0" err="1"/>
              <a:t>baño</a:t>
            </a:r>
            <a:r>
              <a:rPr lang="en-US" altLang="en-US" sz="2000" dirty="0"/>
              <a:t> </a:t>
            </a:r>
            <a:r>
              <a:rPr lang="en-US" altLang="en-US" sz="2000" dirty="0" err="1"/>
              <a:t>puede</a:t>
            </a:r>
            <a:r>
              <a:rPr lang="en-US" altLang="en-US" sz="2000" dirty="0"/>
              <a:t> ser </a:t>
            </a:r>
            <a:r>
              <a:rPr lang="en-US" altLang="en-US" sz="2000" dirty="0" err="1"/>
              <a:t>limitada</a:t>
            </a:r>
            <a:r>
              <a:rPr lang="en-US" altLang="en-US" sz="2000" dirty="0"/>
              <a:t> (</a:t>
            </a:r>
            <a:r>
              <a:rPr lang="en-US" altLang="en-US" sz="2000" dirty="0" err="1"/>
              <a:t>ducharse</a:t>
            </a:r>
            <a:r>
              <a:rPr lang="en-US" altLang="en-US" sz="2000" dirty="0"/>
              <a:t> bien)</a:t>
            </a:r>
          </a:p>
          <a:p>
            <a:r>
              <a:rPr lang="en-US" altLang="en-US" sz="2000" dirty="0"/>
              <a:t>Es possible que </a:t>
            </a:r>
            <a:r>
              <a:rPr lang="en-US" altLang="en-US" sz="2000" dirty="0" err="1"/>
              <a:t>haya</a:t>
            </a:r>
            <a:r>
              <a:rPr lang="en-US" altLang="en-US" sz="2000" dirty="0"/>
              <a:t> </a:t>
            </a:r>
            <a:r>
              <a:rPr lang="en-US" altLang="en-US" sz="2000" dirty="0" err="1"/>
              <a:t>fluctuaciones</a:t>
            </a:r>
            <a:r>
              <a:rPr lang="en-US" altLang="en-US" sz="2000" dirty="0"/>
              <a:t> de </a:t>
            </a:r>
            <a:r>
              <a:rPr lang="en-US" altLang="en-US" sz="2000" dirty="0" err="1"/>
              <a:t>azúcar</a:t>
            </a:r>
            <a:r>
              <a:rPr lang="en-US" altLang="en-US" sz="2000" dirty="0"/>
              <a:t> </a:t>
            </a:r>
            <a:r>
              <a:rPr lang="en-US" altLang="en-US" sz="2000" dirty="0" err="1"/>
              <a:t>en</a:t>
            </a:r>
            <a:r>
              <a:rPr lang="en-US" altLang="en-US" sz="2000" dirty="0"/>
              <a:t> la </a:t>
            </a:r>
            <a:r>
              <a:rPr lang="en-US" altLang="en-US" sz="2000" dirty="0" err="1"/>
              <a:t>sangre</a:t>
            </a:r>
            <a:r>
              <a:rPr lang="en-US" altLang="en-US" sz="2000" dirty="0"/>
              <a:t> </a:t>
            </a:r>
            <a:r>
              <a:rPr lang="en-US" altLang="en-US" sz="2000" dirty="0" err="1"/>
              <a:t>debido</a:t>
            </a:r>
            <a:r>
              <a:rPr lang="en-US" altLang="en-US" sz="2000" dirty="0"/>
              <a:t> a la glucose (</a:t>
            </a:r>
            <a:r>
              <a:rPr lang="en-US" altLang="en-US" sz="2000" dirty="0" err="1"/>
              <a:t>Azúcar</a:t>
            </a:r>
            <a:r>
              <a:rPr lang="en-US" altLang="en-US" sz="2000" dirty="0"/>
              <a:t>) </a:t>
            </a:r>
            <a:r>
              <a:rPr lang="en-US" altLang="en-US" sz="2000" dirty="0" err="1"/>
              <a:t>en</a:t>
            </a:r>
            <a:r>
              <a:rPr lang="en-US" altLang="en-US" sz="2000" dirty="0"/>
              <a:t> el </a:t>
            </a:r>
            <a:r>
              <a:rPr lang="en-US" altLang="en-US" sz="2000" dirty="0" err="1"/>
              <a:t>líquido</a:t>
            </a:r>
            <a:r>
              <a:rPr lang="en-US" altLang="en-US" sz="2000" dirty="0"/>
              <a:t> de </a:t>
            </a:r>
            <a:r>
              <a:rPr lang="en-US" altLang="en-US" sz="2000" dirty="0" err="1"/>
              <a:t>diálisis</a:t>
            </a:r>
            <a:endParaRPr lang="en-US" altLang="en-US" sz="2000" dirty="0"/>
          </a:p>
          <a:p>
            <a:r>
              <a:rPr lang="en-US" altLang="en-US" sz="2000" dirty="0"/>
              <a:t>Se </a:t>
            </a:r>
            <a:r>
              <a:rPr lang="en-US" altLang="en-US" sz="2000" dirty="0" err="1"/>
              <a:t>necesita</a:t>
            </a:r>
            <a:r>
              <a:rPr lang="en-US" altLang="en-US" sz="2000" dirty="0"/>
              <a:t> </a:t>
            </a:r>
            <a:r>
              <a:rPr lang="en-US" altLang="en-US" sz="2000" dirty="0" err="1"/>
              <a:t>espacio</a:t>
            </a:r>
            <a:r>
              <a:rPr lang="en-US" altLang="en-US" sz="2000" dirty="0"/>
              <a:t> de </a:t>
            </a:r>
            <a:r>
              <a:rPr lang="en-US" altLang="en-US" sz="2000" dirty="0" err="1"/>
              <a:t>almacenamiento</a:t>
            </a:r>
            <a:r>
              <a:rPr lang="en-US" altLang="en-US" sz="2000" dirty="0"/>
              <a:t> </a:t>
            </a:r>
            <a:r>
              <a:rPr lang="en-US" altLang="en-US" sz="2000" dirty="0" err="1"/>
              <a:t>en</a:t>
            </a:r>
            <a:r>
              <a:rPr lang="en-US" altLang="en-US" sz="2000" dirty="0"/>
              <a:t> casa para los </a:t>
            </a:r>
            <a:r>
              <a:rPr lang="en-US" altLang="en-US" sz="2000" dirty="0" err="1"/>
              <a:t>suministros</a:t>
            </a:r>
            <a:endParaRPr lang="en-US" altLang="en-US" sz="2000" dirty="0"/>
          </a:p>
          <a:p>
            <a:r>
              <a:rPr lang="en-US" altLang="en-US" sz="2000" dirty="0" err="1"/>
              <a:t>Potencial</a:t>
            </a:r>
            <a:r>
              <a:rPr lang="en-US" altLang="en-US" sz="2000" dirty="0"/>
              <a:t> para la </a:t>
            </a:r>
            <a:r>
              <a:rPr lang="en-US" altLang="en-US" sz="2000" b="1" dirty="0" err="1"/>
              <a:t>infección</a:t>
            </a:r>
            <a:r>
              <a:rPr lang="en-US" altLang="en-US" sz="2000" b="1" dirty="0"/>
              <a:t> </a:t>
            </a:r>
            <a:r>
              <a:rPr lang="en-US" altLang="en-US" sz="2000" b="1" dirty="0" err="1"/>
              <a:t>en</a:t>
            </a:r>
            <a:r>
              <a:rPr lang="en-US" altLang="en-US" sz="2000" b="1" dirty="0"/>
              <a:t> el </a:t>
            </a:r>
            <a:r>
              <a:rPr lang="en-US" altLang="en-US" sz="2000" b="1" dirty="0" err="1"/>
              <a:t>catéter</a:t>
            </a:r>
            <a:endParaRPr lang="en-US" altLang="en-US" sz="2000" dirty="0"/>
          </a:p>
        </p:txBody>
      </p:sp>
    </p:spTree>
    <p:extLst>
      <p:ext uri="{BB962C8B-B14F-4D97-AF65-F5344CB8AC3E}">
        <p14:creationId xmlns:p14="http://schemas.microsoft.com/office/powerpoint/2010/main" val="208801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dirty="0"/>
              <a:t>¿</a:t>
            </a:r>
            <a:r>
              <a:rPr lang="en-US" altLang="en-US" dirty="0" err="1"/>
              <a:t>Cómo</a:t>
            </a:r>
            <a:r>
              <a:rPr lang="en-US" altLang="en-US" dirty="0"/>
              <a:t> </a:t>
            </a:r>
            <a:r>
              <a:rPr lang="en-US" altLang="en-US" dirty="0" err="1"/>
              <a:t>Funciona</a:t>
            </a:r>
            <a:r>
              <a:rPr lang="en-US" altLang="en-US" dirty="0"/>
              <a:t> la </a:t>
            </a:r>
            <a:r>
              <a:rPr lang="en-US" altLang="en-US" dirty="0" err="1"/>
              <a:t>Hemodiálisis</a:t>
            </a:r>
            <a:r>
              <a:rPr lang="en-US" altLang="en-US" dirty="0"/>
              <a:t>?</a:t>
            </a:r>
            <a:br>
              <a:rPr lang="en-US" altLang="en-US" dirty="0"/>
            </a:br>
            <a:endParaRPr lang="en-US" altLang="en-US" dirty="0"/>
          </a:p>
        </p:txBody>
      </p:sp>
      <p:sp>
        <p:nvSpPr>
          <p:cNvPr id="11267" name="Rectangle 3"/>
          <p:cNvSpPr>
            <a:spLocks noGrp="1" noChangeArrowheads="1"/>
          </p:cNvSpPr>
          <p:nvPr>
            <p:ph idx="1"/>
          </p:nvPr>
        </p:nvSpPr>
        <p:spPr/>
        <p:txBody>
          <a:bodyPr>
            <a:normAutofit lnSpcReduction="10000"/>
          </a:bodyPr>
          <a:lstStyle/>
          <a:p>
            <a:r>
              <a:rPr lang="en-US" altLang="en-US" dirty="0"/>
              <a:t>La </a:t>
            </a:r>
            <a:r>
              <a:rPr lang="en-US" altLang="en-US" dirty="0" err="1"/>
              <a:t>sangre</a:t>
            </a:r>
            <a:r>
              <a:rPr lang="en-US" altLang="en-US" dirty="0"/>
              <a:t> se filtra </a:t>
            </a:r>
            <a:r>
              <a:rPr lang="en-US" altLang="en-US" dirty="0" err="1"/>
              <a:t>fuera</a:t>
            </a:r>
            <a:r>
              <a:rPr lang="en-US" altLang="en-US" dirty="0"/>
              <a:t> de </a:t>
            </a:r>
            <a:r>
              <a:rPr lang="en-US" altLang="en-US" dirty="0" err="1"/>
              <a:t>tu</a:t>
            </a:r>
            <a:r>
              <a:rPr lang="en-US" altLang="en-US" dirty="0"/>
              <a:t> </a:t>
            </a:r>
            <a:r>
              <a:rPr lang="en-US" altLang="en-US" dirty="0" err="1"/>
              <a:t>cuerpo</a:t>
            </a:r>
            <a:endParaRPr lang="en-US" altLang="en-US" dirty="0"/>
          </a:p>
          <a:p>
            <a:pPr lvl="1"/>
            <a:r>
              <a:rPr lang="en-US" altLang="en-US" dirty="0" err="1"/>
              <a:t>Su</a:t>
            </a:r>
            <a:r>
              <a:rPr lang="en-US" altLang="en-US" dirty="0"/>
              <a:t> </a:t>
            </a:r>
            <a:r>
              <a:rPr lang="en-US" altLang="en-US" dirty="0" err="1"/>
              <a:t>sangre</a:t>
            </a:r>
            <a:r>
              <a:rPr lang="en-US" altLang="en-US" dirty="0"/>
              <a:t> </a:t>
            </a:r>
            <a:r>
              <a:rPr lang="en-US" altLang="en-US" dirty="0" err="1"/>
              <a:t>fluye</a:t>
            </a:r>
            <a:r>
              <a:rPr lang="en-US" altLang="en-US" dirty="0"/>
              <a:t> a </a:t>
            </a:r>
            <a:r>
              <a:rPr lang="en-US" altLang="en-US" dirty="0" err="1"/>
              <a:t>través</a:t>
            </a:r>
            <a:r>
              <a:rPr lang="en-US" altLang="en-US" dirty="0"/>
              <a:t> de </a:t>
            </a:r>
            <a:r>
              <a:rPr lang="en-US" altLang="en-US" dirty="0" err="1"/>
              <a:t>tubos</a:t>
            </a:r>
            <a:r>
              <a:rPr lang="en-US" altLang="en-US" dirty="0"/>
              <a:t> </a:t>
            </a:r>
            <a:r>
              <a:rPr lang="en-US" altLang="en-US" dirty="0" err="1"/>
              <a:t>blandos</a:t>
            </a:r>
            <a:r>
              <a:rPr lang="en-US" altLang="en-US" dirty="0"/>
              <a:t> hasta un </a:t>
            </a:r>
            <a:r>
              <a:rPr lang="en-US" altLang="en-US" dirty="0" err="1"/>
              <a:t>filtro</a:t>
            </a:r>
            <a:r>
              <a:rPr lang="en-US" altLang="en-US" dirty="0"/>
              <a:t> </a:t>
            </a:r>
            <a:r>
              <a:rPr lang="en-US" altLang="en-US" dirty="0" err="1"/>
              <a:t>en</a:t>
            </a:r>
            <a:r>
              <a:rPr lang="en-US" altLang="en-US" dirty="0"/>
              <a:t> la </a:t>
            </a:r>
            <a:r>
              <a:rPr lang="en-US" altLang="en-US" dirty="0" err="1"/>
              <a:t>máquina</a:t>
            </a:r>
            <a:r>
              <a:rPr lang="en-US" altLang="en-US" dirty="0"/>
              <a:t> de </a:t>
            </a:r>
            <a:r>
              <a:rPr lang="en-US" altLang="en-US" dirty="0" err="1"/>
              <a:t>diálisis</a:t>
            </a:r>
            <a:endParaRPr lang="en-US" altLang="en-US" dirty="0"/>
          </a:p>
          <a:p>
            <a:pPr lvl="1"/>
            <a:r>
              <a:rPr lang="en-US" altLang="en-US" dirty="0"/>
              <a:t>La </a:t>
            </a:r>
            <a:r>
              <a:rPr lang="en-US" altLang="en-US" dirty="0" err="1"/>
              <a:t>sangre</a:t>
            </a:r>
            <a:r>
              <a:rPr lang="en-US" altLang="en-US" dirty="0"/>
              <a:t> se </a:t>
            </a:r>
            <a:r>
              <a:rPr lang="en-US" altLang="en-US" dirty="0" err="1"/>
              <a:t>bombea</a:t>
            </a:r>
            <a:r>
              <a:rPr lang="en-US" altLang="en-US" dirty="0"/>
              <a:t> de nuevo al </a:t>
            </a:r>
            <a:r>
              <a:rPr lang="en-US" altLang="en-US" dirty="0" err="1"/>
              <a:t>torrente</a:t>
            </a:r>
            <a:r>
              <a:rPr lang="en-US" altLang="en-US" dirty="0"/>
              <a:t> </a:t>
            </a:r>
            <a:r>
              <a:rPr lang="en-US" altLang="en-US" dirty="0" err="1"/>
              <a:t>sanguíneo</a:t>
            </a:r>
            <a:r>
              <a:rPr lang="en-US" altLang="en-US" dirty="0"/>
              <a:t> </a:t>
            </a:r>
            <a:r>
              <a:rPr lang="en-US" altLang="en-US" dirty="0" err="1"/>
              <a:t>después</a:t>
            </a:r>
            <a:r>
              <a:rPr lang="en-US" altLang="en-US" dirty="0"/>
              <a:t> de que se filtra</a:t>
            </a:r>
          </a:p>
          <a:p>
            <a:r>
              <a:rPr lang="en-US" altLang="en-US" dirty="0"/>
              <a:t>Solo una </a:t>
            </a:r>
            <a:r>
              <a:rPr lang="en-US" altLang="en-US" dirty="0" err="1"/>
              <a:t>pequeña</a:t>
            </a:r>
            <a:r>
              <a:rPr lang="en-US" altLang="en-US" dirty="0"/>
              <a:t> </a:t>
            </a:r>
            <a:r>
              <a:rPr lang="en-US" altLang="en-US" dirty="0" err="1"/>
              <a:t>cantidad</a:t>
            </a:r>
            <a:r>
              <a:rPr lang="en-US" altLang="en-US" dirty="0"/>
              <a:t> de </a:t>
            </a:r>
            <a:r>
              <a:rPr lang="en-US" altLang="en-US" dirty="0" err="1"/>
              <a:t>sangre</a:t>
            </a:r>
            <a:r>
              <a:rPr lang="en-US" altLang="en-US" dirty="0"/>
              <a:t> </a:t>
            </a:r>
            <a:r>
              <a:rPr lang="en-US" altLang="en-US" dirty="0" err="1"/>
              <a:t>está</a:t>
            </a:r>
            <a:r>
              <a:rPr lang="en-US" altLang="en-US" dirty="0"/>
              <a:t> </a:t>
            </a:r>
            <a:r>
              <a:rPr lang="en-US" altLang="en-US" dirty="0" err="1"/>
              <a:t>fuera</a:t>
            </a:r>
            <a:r>
              <a:rPr lang="en-US" altLang="en-US" dirty="0"/>
              <a:t> de </a:t>
            </a:r>
            <a:r>
              <a:rPr lang="en-US" altLang="en-US" dirty="0" err="1"/>
              <a:t>su</a:t>
            </a:r>
            <a:r>
              <a:rPr lang="en-US" altLang="en-US" dirty="0"/>
              <a:t> </a:t>
            </a:r>
            <a:r>
              <a:rPr lang="en-US" altLang="en-US" dirty="0" err="1"/>
              <a:t>cuerpo</a:t>
            </a:r>
            <a:r>
              <a:rPr lang="en-US" altLang="en-US" dirty="0"/>
              <a:t> al </a:t>
            </a:r>
            <a:r>
              <a:rPr lang="en-US" altLang="en-US" dirty="0" err="1"/>
              <a:t>mismo</a:t>
            </a:r>
            <a:r>
              <a:rPr lang="en-US" altLang="en-US" dirty="0"/>
              <a:t> </a:t>
            </a:r>
            <a:r>
              <a:rPr lang="en-US" altLang="en-US" dirty="0" err="1"/>
              <a:t>tiempo</a:t>
            </a:r>
            <a:endParaRPr lang="en-US" altLang="en-US" dirty="0"/>
          </a:p>
          <a:p>
            <a:r>
              <a:rPr lang="en-US" altLang="en-US" dirty="0" err="1"/>
              <a:t>Puede</a:t>
            </a:r>
            <a:r>
              <a:rPr lang="en-US" altLang="en-US" dirty="0"/>
              <a:t> ser domo </a:t>
            </a:r>
            <a:r>
              <a:rPr lang="en-US" altLang="en-US" dirty="0" err="1"/>
              <a:t>en</a:t>
            </a:r>
            <a:r>
              <a:rPr lang="en-US" altLang="en-US" dirty="0"/>
              <a:t> casa o </a:t>
            </a:r>
            <a:r>
              <a:rPr lang="en-US" altLang="en-US" dirty="0" err="1"/>
              <a:t>en</a:t>
            </a:r>
            <a:r>
              <a:rPr lang="en-US" altLang="en-US" dirty="0"/>
              <a:t> un </a:t>
            </a:r>
            <a:r>
              <a:rPr lang="en-US" altLang="en-US" dirty="0" err="1"/>
              <a:t>centro</a:t>
            </a:r>
            <a:r>
              <a:rPr lang="en-US" altLang="en-US" dirty="0"/>
              <a:t> de </a:t>
            </a:r>
            <a:r>
              <a:rPr lang="en-US" altLang="en-US" dirty="0" err="1"/>
              <a:t>diálisis</a:t>
            </a:r>
            <a:endParaRPr lang="en-US" altLang="en-US" dirty="0"/>
          </a:p>
        </p:txBody>
      </p:sp>
    </p:spTree>
    <p:extLst>
      <p:ext uri="{BB962C8B-B14F-4D97-AF65-F5344CB8AC3E}">
        <p14:creationId xmlns:p14="http://schemas.microsoft.com/office/powerpoint/2010/main" val="363998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err="1"/>
              <a:t>Hemodiálisis</a:t>
            </a:r>
            <a:r>
              <a:rPr lang="en-US" altLang="en-US" dirty="0"/>
              <a:t> </a:t>
            </a:r>
            <a:r>
              <a:rPr lang="en-US" altLang="en-US" dirty="0" err="1"/>
              <a:t>Típica</a:t>
            </a:r>
            <a:endParaRPr lang="en-US" altLang="en-US" dirty="0"/>
          </a:p>
        </p:txBody>
      </p:sp>
      <p:sp>
        <p:nvSpPr>
          <p:cNvPr id="12291" name="Content Placeholder 2"/>
          <p:cNvSpPr>
            <a:spLocks noGrp="1"/>
          </p:cNvSpPr>
          <p:nvPr>
            <p:ph idx="1"/>
          </p:nvPr>
        </p:nvSpPr>
        <p:spPr>
          <a:xfrm>
            <a:off x="685800" y="1676400"/>
            <a:ext cx="7848600" cy="4114799"/>
          </a:xfrm>
        </p:spPr>
        <p:txBody>
          <a:bodyPr>
            <a:normAutofit fontScale="92500" lnSpcReduction="10000"/>
          </a:bodyPr>
          <a:lstStyle/>
          <a:p>
            <a:pPr>
              <a:tabLst>
                <a:tab pos="3657600" algn="l"/>
              </a:tabLst>
            </a:pPr>
            <a:r>
              <a:rPr lang="en-US" altLang="en-US" dirty="0"/>
              <a:t>3 </a:t>
            </a:r>
            <a:r>
              <a:rPr lang="en-US" altLang="en-US" dirty="0" err="1"/>
              <a:t>veces</a:t>
            </a:r>
            <a:r>
              <a:rPr lang="en-US" altLang="en-US" dirty="0"/>
              <a:t> por </a:t>
            </a:r>
            <a:r>
              <a:rPr lang="en-US" altLang="en-US" dirty="0" err="1"/>
              <a:t>semana</a:t>
            </a:r>
            <a:r>
              <a:rPr lang="en-US" altLang="en-US" dirty="0"/>
              <a:t>	</a:t>
            </a:r>
            <a:r>
              <a:rPr lang="en-US" altLang="en-US" sz="2000" dirty="0"/>
              <a:t>Lunes/</a:t>
            </a:r>
            <a:r>
              <a:rPr lang="en-US" altLang="en-US" sz="2000" dirty="0" err="1"/>
              <a:t>Miércoles</a:t>
            </a:r>
            <a:r>
              <a:rPr lang="en-US" altLang="en-US" sz="2000" dirty="0"/>
              <a:t>/Viernes</a:t>
            </a:r>
          </a:p>
          <a:p>
            <a:pPr marL="0" indent="0">
              <a:buNone/>
            </a:pPr>
            <a:r>
              <a:rPr lang="en-US" altLang="en-US" sz="1600" dirty="0"/>
              <a:t>				</a:t>
            </a:r>
            <a:r>
              <a:rPr lang="en-US" altLang="en-US" sz="1600" i="1" dirty="0"/>
              <a:t>	O</a:t>
            </a:r>
          </a:p>
          <a:p>
            <a:pPr marL="0" indent="0">
              <a:buNone/>
            </a:pPr>
            <a:r>
              <a:rPr lang="en-US" altLang="en-US" sz="2000" dirty="0"/>
              <a:t>				             Martes/Jueves/</a:t>
            </a:r>
            <a:r>
              <a:rPr lang="en-US" altLang="en-US" sz="2000" dirty="0" err="1"/>
              <a:t>Sábado</a:t>
            </a:r>
            <a:endParaRPr lang="en-US" altLang="en-US" sz="2000" dirty="0"/>
          </a:p>
          <a:p>
            <a:r>
              <a:rPr lang="en-US" altLang="en-US" dirty="0" err="1"/>
              <a:t>Promedio</a:t>
            </a:r>
            <a:r>
              <a:rPr lang="en-US" altLang="en-US" dirty="0"/>
              <a:t> 4 horas/</a:t>
            </a:r>
            <a:r>
              <a:rPr lang="en-US" altLang="en-US" dirty="0" err="1"/>
              <a:t>diálisis</a:t>
            </a:r>
            <a:endParaRPr lang="en-US" altLang="en-US" dirty="0"/>
          </a:p>
          <a:p>
            <a:r>
              <a:rPr lang="en-US" altLang="en-US" dirty="0"/>
              <a:t>2-3 horas </a:t>
            </a:r>
            <a:r>
              <a:rPr lang="en-US" altLang="en-US" dirty="0" err="1"/>
              <a:t>diferentes</a:t>
            </a:r>
            <a:endParaRPr lang="en-US" altLang="en-US" dirty="0"/>
          </a:p>
          <a:p>
            <a:pPr marL="0" indent="0">
              <a:buNone/>
            </a:pPr>
            <a:r>
              <a:rPr lang="en-US" altLang="en-US" dirty="0"/>
              <a:t>   </a:t>
            </a:r>
            <a:r>
              <a:rPr lang="en-US" altLang="en-US" dirty="0" err="1"/>
              <a:t>durante</a:t>
            </a:r>
            <a:r>
              <a:rPr lang="en-US" altLang="en-US" dirty="0"/>
              <a:t> el </a:t>
            </a:r>
            <a:r>
              <a:rPr lang="en-US" altLang="en-US" dirty="0" err="1"/>
              <a:t>dīa</a:t>
            </a:r>
            <a:r>
              <a:rPr lang="en-US" altLang="en-US" dirty="0"/>
              <a:t> (</a:t>
            </a:r>
            <a:r>
              <a:rPr lang="en-US" altLang="en-US" dirty="0" err="1"/>
              <a:t>turnos</a:t>
            </a:r>
            <a:r>
              <a:rPr lang="en-US" altLang="en-US" dirty="0"/>
              <a:t>)</a:t>
            </a:r>
          </a:p>
          <a:p>
            <a:r>
              <a:rPr lang="en-US" altLang="en-US" dirty="0" err="1"/>
              <a:t>Nocturno</a:t>
            </a:r>
            <a:r>
              <a:rPr lang="en-US" altLang="en-US" dirty="0"/>
              <a:t> (</a:t>
            </a:r>
            <a:r>
              <a:rPr lang="en-US" altLang="en-US" dirty="0" err="1"/>
              <a:t>noche</a:t>
            </a:r>
            <a:r>
              <a:rPr lang="en-US" altLang="en-US" dirty="0"/>
              <a:t>)</a:t>
            </a:r>
          </a:p>
          <a:p>
            <a:r>
              <a:rPr lang="en-US" altLang="en-US" dirty="0" err="1"/>
              <a:t>Inicio</a:t>
            </a:r>
            <a:r>
              <a:rPr lang="en-US" altLang="en-US" dirty="0"/>
              <a:t> </a:t>
            </a:r>
            <a:r>
              <a:rPr lang="en-US" altLang="en-US" dirty="0" err="1"/>
              <a:t>Hemodiálisis</a:t>
            </a:r>
            <a:r>
              <a:rPr lang="en-US" altLang="en-US" dirty="0"/>
              <a:t> </a:t>
            </a:r>
            <a:r>
              <a:rPr lang="en-US" altLang="en-US" dirty="0" err="1"/>
              <a:t>en</a:t>
            </a:r>
            <a:r>
              <a:rPr lang="en-US" altLang="en-US" dirty="0"/>
              <a:t> </a:t>
            </a:r>
          </a:p>
          <a:p>
            <a:r>
              <a:rPr lang="en-US" altLang="en-US" dirty="0"/>
              <a:t>casa</a:t>
            </a:r>
          </a:p>
        </p:txBody>
      </p:sp>
      <p:pic>
        <p:nvPicPr>
          <p:cNvPr id="3" name="Picture 2"/>
          <p:cNvPicPr>
            <a:picLocks noChangeAspect="1"/>
          </p:cNvPicPr>
          <p:nvPr/>
        </p:nvPicPr>
        <p:blipFill rotWithShape="1">
          <a:blip r:embed="rId3"/>
          <a:srcRect l="14100" t="8549" r="16309" b="22798"/>
          <a:stretch/>
        </p:blipFill>
        <p:spPr>
          <a:xfrm>
            <a:off x="5410200" y="3429000"/>
            <a:ext cx="3454400" cy="2563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97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9600"/>
            <a:ext cx="8229600" cy="1143000"/>
          </a:xfrm>
        </p:spPr>
        <p:txBody>
          <a:bodyPr>
            <a:normAutofit fontScale="90000"/>
          </a:bodyPr>
          <a:lstStyle/>
          <a:p>
            <a:pPr algn="ctr"/>
            <a:r>
              <a:rPr lang="en-US" altLang="en-US" dirty="0"/>
              <a:t>¿</a:t>
            </a:r>
            <a:r>
              <a:rPr lang="en-US" altLang="en-US" dirty="0" err="1"/>
              <a:t>Còmo</a:t>
            </a:r>
            <a:r>
              <a:rPr lang="en-US" altLang="en-US" dirty="0"/>
              <a:t> </a:t>
            </a:r>
            <a:r>
              <a:rPr lang="en-US" altLang="en-US" dirty="0" err="1"/>
              <a:t>Llega</a:t>
            </a:r>
            <a:r>
              <a:rPr lang="en-US" altLang="en-US" dirty="0"/>
              <a:t> la Sangre a la </a:t>
            </a:r>
            <a:r>
              <a:rPr lang="en-US" altLang="en-US" dirty="0" err="1"/>
              <a:t>Máquina</a:t>
            </a:r>
            <a:r>
              <a:rPr lang="en-US" altLang="en-US" dirty="0"/>
              <a:t> de </a:t>
            </a:r>
            <a:r>
              <a:rPr lang="en-US" altLang="en-US" dirty="0" err="1"/>
              <a:t>Diálisis</a:t>
            </a:r>
            <a:r>
              <a:rPr lang="en-US" altLang="en-US" dirty="0"/>
              <a:t>?</a:t>
            </a:r>
          </a:p>
        </p:txBody>
      </p:sp>
      <p:sp>
        <p:nvSpPr>
          <p:cNvPr id="13315" name="Rectangle 3"/>
          <p:cNvSpPr>
            <a:spLocks noGrp="1" noChangeArrowheads="1"/>
          </p:cNvSpPr>
          <p:nvPr>
            <p:ph type="body" sz="half" idx="2"/>
          </p:nvPr>
        </p:nvSpPr>
        <p:spPr>
          <a:xfrm>
            <a:off x="4648200" y="2362200"/>
            <a:ext cx="4038600" cy="3382963"/>
          </a:xfrm>
        </p:spPr>
        <p:txBody>
          <a:bodyPr>
            <a:normAutofit fontScale="85000" lnSpcReduction="10000"/>
          </a:bodyPr>
          <a:lstStyle/>
          <a:p>
            <a:r>
              <a:rPr lang="en-US" altLang="en-US" dirty="0"/>
              <a:t>Se </a:t>
            </a:r>
            <a:r>
              <a:rPr lang="en-US" altLang="en-US" dirty="0" err="1"/>
              <a:t>realiza</a:t>
            </a:r>
            <a:r>
              <a:rPr lang="en-US" altLang="en-US" dirty="0"/>
              <a:t> una </a:t>
            </a:r>
            <a:r>
              <a:rPr lang="en-US" altLang="en-US" dirty="0" err="1"/>
              <a:t>conexión</a:t>
            </a:r>
            <a:r>
              <a:rPr lang="en-US" altLang="en-US" dirty="0"/>
              <a:t> o </a:t>
            </a:r>
            <a:r>
              <a:rPr lang="en-US" altLang="en-US" dirty="0" err="1"/>
              <a:t>acceso</a:t>
            </a:r>
            <a:r>
              <a:rPr lang="en-US" altLang="en-US" dirty="0"/>
              <a:t> </a:t>
            </a:r>
            <a:r>
              <a:rPr lang="en-US" altLang="en-US" dirty="0" err="1"/>
              <a:t>uniendo</a:t>
            </a:r>
            <a:r>
              <a:rPr lang="en-US" altLang="en-US" dirty="0"/>
              <a:t> dos </a:t>
            </a:r>
            <a:r>
              <a:rPr lang="en-US" altLang="en-US" dirty="0" err="1"/>
              <a:t>vasos</a:t>
            </a:r>
            <a:r>
              <a:rPr lang="en-US" altLang="en-US" dirty="0"/>
              <a:t> </a:t>
            </a:r>
            <a:r>
              <a:rPr lang="en-US" altLang="en-US" dirty="0" err="1"/>
              <a:t>sanguíneos</a:t>
            </a:r>
            <a:endParaRPr lang="en-US" altLang="en-US" dirty="0"/>
          </a:p>
          <a:p>
            <a:endParaRPr lang="en-US" altLang="en-US" dirty="0"/>
          </a:p>
          <a:p>
            <a:r>
              <a:rPr lang="en-US" altLang="en-US" dirty="0"/>
              <a:t>Una fistula es la </a:t>
            </a:r>
            <a:r>
              <a:rPr lang="en-US" altLang="en-US" dirty="0" err="1"/>
              <a:t>mejor</a:t>
            </a:r>
            <a:r>
              <a:rPr lang="en-US" altLang="en-US" dirty="0"/>
              <a:t> </a:t>
            </a:r>
            <a:r>
              <a:rPr lang="en-US" altLang="en-US" dirty="0" err="1"/>
              <a:t>opción</a:t>
            </a:r>
            <a:r>
              <a:rPr lang="en-US" altLang="en-US" dirty="0"/>
              <a:t> de </a:t>
            </a:r>
            <a:r>
              <a:rPr lang="en-US" altLang="en-US" dirty="0" err="1"/>
              <a:t>acceso</a:t>
            </a:r>
            <a:r>
              <a:rPr lang="en-US" altLang="en-US" dirty="0"/>
              <a:t> para la </a:t>
            </a:r>
            <a:r>
              <a:rPr lang="en-US" altLang="en-US" dirty="0" err="1"/>
              <a:t>mayoría</a:t>
            </a:r>
            <a:r>
              <a:rPr lang="en-US" altLang="en-US" dirty="0"/>
              <a:t> de las personas.</a:t>
            </a:r>
          </a:p>
          <a:p>
            <a:endParaRPr lang="en-US" altLang="en-US" dirty="0"/>
          </a:p>
        </p:txBody>
      </p:sp>
      <p:pic>
        <p:nvPicPr>
          <p:cNvPr id="5" name="Content Placeholder 4" descr="Diagram&#10;&#10;Description automatically generated">
            <a:extLst>
              <a:ext uri="{FF2B5EF4-FFF2-40B4-BE49-F238E27FC236}">
                <a16:creationId xmlns:a16="http://schemas.microsoft.com/office/drawing/2014/main" id="{54828165-F272-6A41-B2ED-5D3E401FEEB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960" t="1671" r="5262" b="24125"/>
          <a:stretch/>
        </p:blipFill>
        <p:spPr>
          <a:xfrm>
            <a:off x="0" y="1905000"/>
            <a:ext cx="4648199"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27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dirty="0" err="1"/>
              <a:t>Fístula</a:t>
            </a:r>
            <a:endParaRPr lang="en-US" altLang="en-US" dirty="0"/>
          </a:p>
        </p:txBody>
      </p:sp>
      <p:sp>
        <p:nvSpPr>
          <p:cNvPr id="14339" name="Rectangle 3"/>
          <p:cNvSpPr>
            <a:spLocks noGrp="1" noChangeArrowheads="1"/>
          </p:cNvSpPr>
          <p:nvPr>
            <p:ph idx="1"/>
          </p:nvPr>
        </p:nvSpPr>
        <p:spPr>
          <a:xfrm>
            <a:off x="533400" y="1524000"/>
            <a:ext cx="4038600" cy="4190999"/>
          </a:xfrm>
        </p:spPr>
        <p:txBody>
          <a:bodyPr/>
          <a:lstStyle/>
          <a:p>
            <a:pPr eaLnBrk="1" hangingPunct="1">
              <a:lnSpc>
                <a:spcPct val="90000"/>
              </a:lnSpc>
            </a:pPr>
            <a:r>
              <a:rPr lang="en-US" altLang="en-US" sz="2400" b="0" dirty="0"/>
              <a:t>El </a:t>
            </a:r>
            <a:r>
              <a:rPr lang="en-US" altLang="en-US" sz="2400" b="0" dirty="0" err="1"/>
              <a:t>mapeo</a:t>
            </a:r>
            <a:r>
              <a:rPr lang="en-US" altLang="en-US" sz="2400" b="0" dirty="0"/>
              <a:t> del </a:t>
            </a:r>
            <a:r>
              <a:rPr lang="en-US" altLang="en-US" sz="2400" b="0" dirty="0" err="1"/>
              <a:t>vaso</a:t>
            </a:r>
            <a:r>
              <a:rPr lang="en-US" altLang="en-US" sz="2400" b="0" dirty="0"/>
              <a:t> de la fistula (</a:t>
            </a:r>
            <a:r>
              <a:rPr lang="en-US" altLang="en-US" sz="2400" b="0" dirty="0" err="1"/>
              <a:t>ultrasonido</a:t>
            </a:r>
            <a:r>
              <a:rPr lang="en-US" altLang="en-US" sz="2400" b="0" dirty="0"/>
              <a:t>) se </a:t>
            </a:r>
            <a:r>
              <a:rPr lang="en-US" altLang="en-US" sz="2400" b="0" dirty="0" err="1"/>
              <a:t>realiza</a:t>
            </a:r>
            <a:r>
              <a:rPr lang="en-US" altLang="en-US" sz="2400" b="0" dirty="0"/>
              <a:t> primero para </a:t>
            </a:r>
            <a:r>
              <a:rPr lang="en-US" altLang="en-US" sz="2400" b="0" dirty="0" err="1"/>
              <a:t>elegir</a:t>
            </a:r>
            <a:r>
              <a:rPr lang="en-US" altLang="en-US" sz="2400" b="0" dirty="0"/>
              <a:t> </a:t>
            </a:r>
            <a:r>
              <a:rPr lang="en-US" altLang="en-US" sz="2400" b="0" dirty="0" err="1"/>
              <a:t>qué</a:t>
            </a:r>
            <a:r>
              <a:rPr lang="en-US" altLang="en-US" sz="2400" b="0" dirty="0"/>
              <a:t> arteria y vena usar</a:t>
            </a:r>
          </a:p>
          <a:p>
            <a:pPr eaLnBrk="1" hangingPunct="1">
              <a:lnSpc>
                <a:spcPct val="90000"/>
              </a:lnSpc>
            </a:pPr>
            <a:r>
              <a:rPr lang="en-US" altLang="en-US" sz="2400" b="0" dirty="0"/>
              <a:t>Une una arteria y una vena </a:t>
            </a:r>
            <a:r>
              <a:rPr lang="en-US" altLang="en-US" sz="2400" b="0" dirty="0" err="1"/>
              <a:t>en</a:t>
            </a:r>
            <a:r>
              <a:rPr lang="en-US" altLang="en-US" sz="2400" b="0" dirty="0"/>
              <a:t> el </a:t>
            </a:r>
            <a:r>
              <a:rPr lang="en-US" altLang="en-US" sz="2400" b="0" dirty="0" err="1"/>
              <a:t>brazo</a:t>
            </a:r>
            <a:endParaRPr lang="en-US" altLang="en-US" sz="2400" b="0" dirty="0"/>
          </a:p>
          <a:p>
            <a:pPr>
              <a:lnSpc>
                <a:spcPct val="90000"/>
              </a:lnSpc>
            </a:pPr>
            <a:r>
              <a:rPr lang="en-US" altLang="en-US" sz="2400" dirty="0"/>
              <a:t>La arteria y la vena </a:t>
            </a:r>
            <a:r>
              <a:rPr lang="en-US" altLang="en-US" sz="2400" dirty="0" err="1"/>
              <a:t>crecerán</a:t>
            </a:r>
            <a:r>
              <a:rPr lang="en-US" altLang="en-US" sz="2400" dirty="0"/>
              <a:t> para que </a:t>
            </a:r>
            <a:r>
              <a:rPr lang="en-US" altLang="en-US" sz="2400" dirty="0" err="1"/>
              <a:t>puedan</a:t>
            </a:r>
            <a:r>
              <a:rPr lang="en-US" altLang="en-US" sz="2400" dirty="0"/>
              <a:t> </a:t>
            </a:r>
            <a:r>
              <a:rPr lang="en-US" altLang="en-US" sz="2400" dirty="0" err="1"/>
              <a:t>usarse</a:t>
            </a:r>
            <a:r>
              <a:rPr lang="en-US" altLang="en-US" sz="2400" dirty="0"/>
              <a:t> para </a:t>
            </a:r>
            <a:r>
              <a:rPr lang="en-US" altLang="en-US" sz="2400" dirty="0" err="1"/>
              <a:t>diálisis</a:t>
            </a:r>
            <a:r>
              <a:rPr lang="en-US" altLang="en-US" sz="2400" dirty="0"/>
              <a:t>.</a:t>
            </a:r>
          </a:p>
          <a:p>
            <a:pPr>
              <a:lnSpc>
                <a:spcPct val="90000"/>
              </a:lnSpc>
            </a:pPr>
            <a:r>
              <a:rPr lang="en-US" altLang="en-US" sz="2400" dirty="0" err="1"/>
              <a:t>Mejor</a:t>
            </a:r>
            <a:r>
              <a:rPr lang="en-US" altLang="en-US" sz="2400" dirty="0"/>
              <a:t> </a:t>
            </a:r>
            <a:r>
              <a:rPr lang="en-US" altLang="en-US" sz="2400" dirty="0" err="1"/>
              <a:t>si</a:t>
            </a:r>
            <a:r>
              <a:rPr lang="en-US" altLang="en-US" sz="2400" dirty="0"/>
              <a:t> se </a:t>
            </a:r>
            <a:r>
              <a:rPr lang="en-US" altLang="en-US" sz="2400" dirty="0" err="1"/>
              <a:t>hace</a:t>
            </a:r>
            <a:r>
              <a:rPr lang="en-US" altLang="en-US" sz="2400" dirty="0"/>
              <a:t> al </a:t>
            </a:r>
            <a:r>
              <a:rPr lang="en-US" altLang="en-US" sz="2400" dirty="0" err="1"/>
              <a:t>menos</a:t>
            </a:r>
            <a:r>
              <a:rPr lang="en-US" altLang="en-US" sz="2400" dirty="0"/>
              <a:t> 6 meses antes de que </a:t>
            </a:r>
            <a:r>
              <a:rPr lang="en-US" altLang="en-US" sz="2400" dirty="0" err="1"/>
              <a:t>comience</a:t>
            </a:r>
            <a:r>
              <a:rPr lang="en-US" altLang="en-US" sz="2400" dirty="0"/>
              <a:t> la </a:t>
            </a:r>
            <a:r>
              <a:rPr lang="en-US" altLang="en-US" sz="2400" dirty="0" err="1"/>
              <a:t>hemodiálisis</a:t>
            </a:r>
            <a:endParaRPr lang="en-US" altLang="en-US" sz="2400" b="0" dirty="0"/>
          </a:p>
        </p:txBody>
      </p:sp>
      <p:pic>
        <p:nvPicPr>
          <p:cNvPr id="2" name="Picture 1"/>
          <p:cNvPicPr>
            <a:picLocks noChangeAspect="1"/>
          </p:cNvPicPr>
          <p:nvPr/>
        </p:nvPicPr>
        <p:blipFill rotWithShape="1">
          <a:blip r:embed="rId3"/>
          <a:srcRect l="17587" t="14023" r="23448" b="4854"/>
          <a:stretch/>
        </p:blipFill>
        <p:spPr>
          <a:xfrm>
            <a:off x="4909457" y="1600200"/>
            <a:ext cx="3962400" cy="4087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51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en-US" altLang="en-US" dirty="0" err="1"/>
              <a:t>Injerto</a:t>
            </a:r>
            <a:r>
              <a:rPr lang="en-US" altLang="en-US" dirty="0"/>
              <a:t> o </a:t>
            </a:r>
            <a:r>
              <a:rPr lang="en-US" altLang="en-US" dirty="0" err="1"/>
              <a:t>Catéter</a:t>
            </a:r>
            <a:endParaRPr lang="en-US" altLang="en-US" dirty="0"/>
          </a:p>
        </p:txBody>
      </p:sp>
      <p:sp>
        <p:nvSpPr>
          <p:cNvPr id="15363" name="Rectangle 6"/>
          <p:cNvSpPr>
            <a:spLocks noGrp="1" noChangeArrowheads="1"/>
          </p:cNvSpPr>
          <p:nvPr>
            <p:ph type="body" idx="1"/>
          </p:nvPr>
        </p:nvSpPr>
        <p:spPr>
          <a:xfrm>
            <a:off x="838200" y="1600200"/>
            <a:ext cx="4724400" cy="4190999"/>
          </a:xfrm>
        </p:spPr>
        <p:txBody>
          <a:bodyPr>
            <a:noAutofit/>
          </a:bodyPr>
          <a:lstStyle/>
          <a:p>
            <a:r>
              <a:rPr lang="en-US" altLang="en-US" sz="2400" b="1" dirty="0" err="1"/>
              <a:t>Injerto</a:t>
            </a:r>
            <a:r>
              <a:rPr lang="en-US" altLang="en-US" sz="2400" b="1" dirty="0"/>
              <a:t>:</a:t>
            </a:r>
          </a:p>
          <a:p>
            <a:pPr marL="457200" lvl="1" indent="0">
              <a:buNone/>
            </a:pPr>
            <a:r>
              <a:rPr lang="en-US" altLang="en-US" sz="2000" dirty="0" err="1"/>
              <a:t>Conecta</a:t>
            </a:r>
            <a:r>
              <a:rPr lang="en-US" altLang="en-US" sz="2000" dirty="0"/>
              <a:t> una arteria y una vena </a:t>
            </a:r>
            <a:r>
              <a:rPr lang="en-US" altLang="en-US" sz="2000" dirty="0" err="1"/>
              <a:t>cercana</a:t>
            </a:r>
            <a:r>
              <a:rPr lang="en-US" altLang="en-US" sz="2000" dirty="0"/>
              <a:t> con un </a:t>
            </a:r>
            <a:r>
              <a:rPr lang="en-US" altLang="en-US" sz="2000" dirty="0" err="1"/>
              <a:t>tubo</a:t>
            </a:r>
            <a:r>
              <a:rPr lang="en-US" altLang="en-US" sz="2000" dirty="0"/>
              <a:t> de material </a:t>
            </a:r>
            <a:r>
              <a:rPr lang="en-US" altLang="en-US" sz="2000" dirty="0" err="1"/>
              <a:t>sintético</a:t>
            </a:r>
            <a:r>
              <a:rPr lang="en-US" altLang="en-US" sz="2000" dirty="0"/>
              <a:t>.  Se </a:t>
            </a:r>
            <a:r>
              <a:rPr lang="en-US" altLang="en-US" sz="2000" dirty="0" err="1"/>
              <a:t>usa</a:t>
            </a:r>
            <a:r>
              <a:rPr lang="en-US" altLang="en-US" sz="2000" dirty="0"/>
              <a:t> solo </a:t>
            </a:r>
            <a:r>
              <a:rPr lang="en-US" altLang="en-US" sz="2000" dirty="0" err="1"/>
              <a:t>si</a:t>
            </a:r>
            <a:r>
              <a:rPr lang="en-US" altLang="en-US" sz="2000" dirty="0"/>
              <a:t> el </a:t>
            </a:r>
            <a:r>
              <a:rPr lang="en-US" altLang="en-US" sz="2000" dirty="0" err="1"/>
              <a:t>cirujano</a:t>
            </a:r>
            <a:r>
              <a:rPr lang="en-US" altLang="en-US" sz="2000" dirty="0"/>
              <a:t> no </a:t>
            </a:r>
          </a:p>
          <a:p>
            <a:pPr marL="457200" lvl="1" indent="0">
              <a:buNone/>
            </a:pPr>
            <a:r>
              <a:rPr lang="en-US" altLang="en-US" sz="2000" dirty="0" err="1"/>
              <a:t>puede</a:t>
            </a:r>
            <a:r>
              <a:rPr lang="en-US" altLang="en-US" sz="2000" dirty="0"/>
              <a:t> </a:t>
            </a:r>
            <a:r>
              <a:rPr lang="en-US" altLang="en-US" sz="2000" dirty="0" err="1"/>
              <a:t>encontrar</a:t>
            </a:r>
            <a:r>
              <a:rPr lang="en-US" altLang="en-US" sz="2000" dirty="0"/>
              <a:t> </a:t>
            </a:r>
            <a:r>
              <a:rPr lang="en-US" altLang="en-US" sz="2000" dirty="0" err="1"/>
              <a:t>vaso</a:t>
            </a:r>
            <a:r>
              <a:rPr lang="en-US" altLang="en-US" sz="2000" dirty="0"/>
              <a:t> para una </a:t>
            </a:r>
            <a:r>
              <a:rPr lang="en-US" altLang="en-US" sz="2000" dirty="0" err="1"/>
              <a:t>fístula</a:t>
            </a:r>
            <a:endParaRPr lang="en-US" altLang="en-US" sz="2400" dirty="0"/>
          </a:p>
          <a:p>
            <a:r>
              <a:rPr lang="en-US" altLang="en-US" sz="2400" b="1" dirty="0" err="1"/>
              <a:t>Catéter</a:t>
            </a:r>
            <a:r>
              <a:rPr lang="en-US" altLang="en-US" sz="2400" b="1" dirty="0"/>
              <a:t>:</a:t>
            </a:r>
            <a:r>
              <a:rPr lang="en-US" altLang="en-US" sz="2400" dirty="0"/>
              <a:t>				   </a:t>
            </a:r>
          </a:p>
          <a:p>
            <a:pPr marL="457200" lvl="1" indent="0">
              <a:buNone/>
            </a:pPr>
            <a:r>
              <a:rPr lang="en-US" altLang="en-US" sz="2000" dirty="0"/>
              <a:t>Un </a:t>
            </a:r>
            <a:r>
              <a:rPr lang="en-US" altLang="en-US" sz="2000" dirty="0" err="1"/>
              <a:t>tubo</a:t>
            </a:r>
            <a:r>
              <a:rPr lang="en-US" altLang="en-US" sz="2000" dirty="0"/>
              <a:t> de </a:t>
            </a:r>
            <a:r>
              <a:rPr lang="en-US" altLang="en-US" sz="2000" dirty="0" err="1"/>
              <a:t>plástico</a:t>
            </a:r>
            <a:r>
              <a:rPr lang="en-US" altLang="en-US" sz="2000" dirty="0"/>
              <a:t> que se </a:t>
            </a:r>
            <a:r>
              <a:rPr lang="en-US" altLang="en-US" sz="2000" dirty="0" err="1"/>
              <a:t>coloca</a:t>
            </a:r>
            <a:r>
              <a:rPr lang="en-US" altLang="en-US" sz="2000" dirty="0"/>
              <a:t> </a:t>
            </a:r>
            <a:r>
              <a:rPr lang="en-US" altLang="en-US" sz="2000" dirty="0" err="1"/>
              <a:t>en</a:t>
            </a:r>
            <a:r>
              <a:rPr lang="en-US" altLang="en-US" sz="2000" dirty="0"/>
              <a:t> una vena del </a:t>
            </a:r>
            <a:r>
              <a:rPr lang="en-US" altLang="en-US" sz="2000" dirty="0" err="1"/>
              <a:t>cuello</a:t>
            </a:r>
            <a:r>
              <a:rPr lang="en-US" altLang="en-US" sz="2000" dirty="0"/>
              <a:t> o el </a:t>
            </a:r>
            <a:r>
              <a:rPr lang="en-US" altLang="en-US" sz="2000" dirty="0" err="1"/>
              <a:t>pecho</a:t>
            </a:r>
            <a:r>
              <a:rPr lang="en-US" altLang="en-US" sz="2000" dirty="0"/>
              <a:t>.  </a:t>
            </a:r>
            <a:r>
              <a:rPr lang="en-US" altLang="en-US" sz="2000" u="sng" dirty="0" err="1"/>
              <a:t>Elección</a:t>
            </a:r>
            <a:r>
              <a:rPr lang="en-US" altLang="en-US" sz="2000" u="sng" dirty="0"/>
              <a:t> del </a:t>
            </a:r>
            <a:r>
              <a:rPr lang="en-US" altLang="en-US" sz="2000" u="sng" dirty="0" err="1"/>
              <a:t>último</a:t>
            </a:r>
            <a:r>
              <a:rPr lang="en-US" altLang="en-US" sz="2000" u="sng" dirty="0"/>
              <a:t> </a:t>
            </a:r>
            <a:r>
              <a:rPr lang="en-US" altLang="en-US" sz="2000" u="sng" dirty="0" err="1"/>
              <a:t>recurso</a:t>
            </a:r>
            <a:r>
              <a:rPr lang="en-US" altLang="en-US" sz="2000" u="sng" dirty="0"/>
              <a:t>.  </a:t>
            </a:r>
            <a:r>
              <a:rPr lang="en-US" altLang="en-US" sz="2000" dirty="0"/>
              <a:t>La </a:t>
            </a:r>
            <a:r>
              <a:rPr lang="en-US" altLang="en-US" sz="2000" dirty="0" err="1"/>
              <a:t>tasa</a:t>
            </a:r>
            <a:r>
              <a:rPr lang="en-US" altLang="en-US" sz="2000" dirty="0"/>
              <a:t> de </a:t>
            </a:r>
            <a:r>
              <a:rPr lang="en-US" altLang="en-US" sz="2000" dirty="0" err="1"/>
              <a:t>infección</a:t>
            </a:r>
            <a:r>
              <a:rPr lang="en-US" altLang="en-US" sz="2000" dirty="0"/>
              <a:t> </a:t>
            </a:r>
            <a:r>
              <a:rPr lang="en-US" altLang="en-US" sz="2000" dirty="0" err="1"/>
              <a:t>más</a:t>
            </a:r>
            <a:r>
              <a:rPr lang="en-US" altLang="en-US" sz="2000" dirty="0"/>
              <a:t> </a:t>
            </a:r>
            <a:r>
              <a:rPr lang="en-US" altLang="en-US" sz="2000" dirty="0" err="1"/>
              <a:t>alta</a:t>
            </a:r>
            <a:r>
              <a:rPr lang="en-US" altLang="en-US" sz="2000" dirty="0"/>
              <a:t> para </a:t>
            </a:r>
            <a:r>
              <a:rPr lang="en-US" altLang="en-US" sz="2000" dirty="0" err="1"/>
              <a:t>cualquier</a:t>
            </a:r>
            <a:r>
              <a:rPr lang="en-US" altLang="en-US" sz="2000" dirty="0"/>
              <a:t> </a:t>
            </a:r>
            <a:r>
              <a:rPr lang="en-US" altLang="en-US" sz="2000" dirty="0" err="1"/>
              <a:t>tipo</a:t>
            </a:r>
            <a:r>
              <a:rPr lang="en-US" altLang="en-US" sz="2000" dirty="0"/>
              <a:t> de </a:t>
            </a:r>
            <a:r>
              <a:rPr lang="en-US" altLang="en-US" sz="2000" dirty="0" err="1"/>
              <a:t>diálisis</a:t>
            </a:r>
            <a:r>
              <a:rPr lang="en-US" altLang="en-US" sz="2000" dirty="0"/>
              <a:t>.  </a:t>
            </a:r>
            <a:r>
              <a:rPr lang="en-US" altLang="en-US" sz="2000" dirty="0" err="1"/>
              <a:t>Puede</a:t>
            </a:r>
            <a:r>
              <a:rPr lang="en-US" altLang="en-US" sz="2000" dirty="0"/>
              <a:t> </a:t>
            </a:r>
            <a:r>
              <a:rPr lang="en-US" altLang="en-US" sz="2000" dirty="0" err="1"/>
              <a:t>utilizarse</a:t>
            </a:r>
            <a:r>
              <a:rPr lang="en-US" altLang="en-US" sz="2000" dirty="0"/>
              <a:t> </a:t>
            </a:r>
            <a:r>
              <a:rPr lang="en-US" altLang="en-US" sz="2000" dirty="0" err="1"/>
              <a:t>en</a:t>
            </a:r>
            <a:r>
              <a:rPr lang="en-US" altLang="en-US" sz="2000" dirty="0"/>
              <a:t> </a:t>
            </a:r>
            <a:r>
              <a:rPr lang="en-US" altLang="en-US" sz="2000" dirty="0" err="1"/>
              <a:t>situaciones</a:t>
            </a:r>
            <a:r>
              <a:rPr lang="en-US" altLang="en-US" sz="2000" dirty="0"/>
              <a:t> de </a:t>
            </a:r>
            <a:r>
              <a:rPr lang="en-US" altLang="en-US" sz="2000" dirty="0" err="1"/>
              <a:t>emergencia</a:t>
            </a:r>
            <a:endParaRPr lang="en-US" altLang="en-US" sz="2000" dirty="0"/>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9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p:txBody>
          <a:bodyPr/>
          <a:lstStyle/>
          <a:p>
            <a:pPr algn="ctr"/>
            <a:r>
              <a:rPr lang="en-US" altLang="en-US" dirty="0"/>
              <a:t> PD (DP) vs </a:t>
            </a:r>
            <a:r>
              <a:rPr lang="en-US" altLang="en-US" dirty="0" err="1"/>
              <a:t>Hemodiálisis</a:t>
            </a:r>
            <a:endParaRPr lang="en-US" altLang="en-US" dirty="0"/>
          </a:p>
        </p:txBody>
      </p:sp>
      <p:sp>
        <p:nvSpPr>
          <p:cNvPr id="16387" name="Rectangle 10"/>
          <p:cNvSpPr>
            <a:spLocks noGrp="1" noChangeArrowheads="1"/>
          </p:cNvSpPr>
          <p:nvPr>
            <p:ph type="body" sz="half" idx="1"/>
          </p:nvPr>
        </p:nvSpPr>
        <p:spPr>
          <a:xfrm>
            <a:off x="457200" y="1648362"/>
            <a:ext cx="4191000" cy="4190999"/>
          </a:xfrm>
        </p:spPr>
        <p:txBody>
          <a:bodyPr>
            <a:normAutofit/>
          </a:bodyPr>
          <a:lstStyle/>
          <a:p>
            <a:pPr marL="0" indent="0" algn="ctr">
              <a:buNone/>
            </a:pPr>
            <a:r>
              <a:rPr lang="en-US" altLang="en-US" sz="2000" b="1" u="sng" dirty="0"/>
              <a:t>PD</a:t>
            </a:r>
          </a:p>
          <a:p>
            <a:r>
              <a:rPr lang="en-US" altLang="en-US" sz="2000" dirty="0" err="1"/>
              <a:t>Menos</a:t>
            </a:r>
            <a:r>
              <a:rPr lang="en-US" altLang="en-US" sz="2000" dirty="0"/>
              <a:t> </a:t>
            </a:r>
            <a:r>
              <a:rPr lang="en-US" altLang="en-US" sz="2000" dirty="0" err="1"/>
              <a:t>restricciones</a:t>
            </a:r>
            <a:r>
              <a:rPr lang="en-US" altLang="en-US" sz="2000" dirty="0"/>
              <a:t> </a:t>
            </a:r>
            <a:r>
              <a:rPr lang="en-US" altLang="en-US" sz="2000" dirty="0" err="1"/>
              <a:t>en</a:t>
            </a:r>
            <a:r>
              <a:rPr lang="en-US" altLang="en-US" sz="2000" dirty="0"/>
              <a:t> la </a:t>
            </a:r>
            <a:r>
              <a:rPr lang="en-US" altLang="en-US" sz="2000" dirty="0" err="1"/>
              <a:t>dieta</a:t>
            </a:r>
            <a:endParaRPr lang="en-US" altLang="en-US" sz="2000" dirty="0"/>
          </a:p>
          <a:p>
            <a:r>
              <a:rPr lang="en-US" altLang="en-US" sz="2000" dirty="0"/>
              <a:t>Sin </a:t>
            </a:r>
            <a:r>
              <a:rPr lang="en-US" altLang="en-US" sz="2000" dirty="0" err="1"/>
              <a:t>agujas</a:t>
            </a:r>
            <a:endParaRPr lang="en-US" altLang="en-US" sz="2000" dirty="0"/>
          </a:p>
          <a:p>
            <a:r>
              <a:rPr lang="en-US" altLang="en-US" sz="2000" dirty="0"/>
              <a:t>Más </a:t>
            </a:r>
            <a:r>
              <a:rPr lang="en-US" altLang="en-US" sz="2000" dirty="0" err="1"/>
              <a:t>flexibilidad</a:t>
            </a:r>
            <a:r>
              <a:rPr lang="en-US" altLang="en-US" sz="2000" dirty="0"/>
              <a:t> e </a:t>
            </a:r>
            <a:r>
              <a:rPr lang="en-US" altLang="en-US" sz="2000" dirty="0" err="1"/>
              <a:t>independencia</a:t>
            </a:r>
            <a:endParaRPr lang="en-US" altLang="en-US" sz="2000" dirty="0"/>
          </a:p>
          <a:p>
            <a:r>
              <a:rPr lang="en-US" altLang="en-US" sz="2000" dirty="0"/>
              <a:t>Más </a:t>
            </a:r>
            <a:r>
              <a:rPr lang="en-US" altLang="en-US" sz="2000" dirty="0" err="1"/>
              <a:t>privacidad</a:t>
            </a:r>
            <a:r>
              <a:rPr lang="en-US" altLang="en-US" sz="2000" dirty="0"/>
              <a:t> y </a:t>
            </a:r>
            <a:r>
              <a:rPr lang="en-US" altLang="en-US" sz="2000" dirty="0" err="1"/>
              <a:t>tiempo</a:t>
            </a:r>
            <a:r>
              <a:rPr lang="en-US" altLang="en-US" sz="2000" dirty="0"/>
              <a:t> </a:t>
            </a:r>
            <a:r>
              <a:rPr lang="en-US" altLang="en-US" sz="2000" dirty="0" err="1"/>
              <a:t>en</a:t>
            </a:r>
            <a:r>
              <a:rPr lang="en-US" altLang="en-US" sz="2000" dirty="0"/>
              <a:t> </a:t>
            </a:r>
            <a:r>
              <a:rPr lang="en-US" altLang="en-US" sz="2000" dirty="0" err="1"/>
              <a:t>familia</a:t>
            </a:r>
            <a:endParaRPr lang="en-US" altLang="en-US" sz="2000" dirty="0"/>
          </a:p>
          <a:p>
            <a:r>
              <a:rPr lang="en-US" altLang="en-US" sz="2000" dirty="0"/>
              <a:t>Mayor </a:t>
            </a:r>
            <a:r>
              <a:rPr lang="en-US" altLang="en-US" sz="2000" dirty="0" err="1"/>
              <a:t>sentido</a:t>
            </a:r>
            <a:r>
              <a:rPr lang="en-US" altLang="en-US" sz="2000" dirty="0"/>
              <a:t> de control</a:t>
            </a:r>
          </a:p>
          <a:p>
            <a:r>
              <a:rPr lang="en-US" altLang="en-US" sz="2000" dirty="0" err="1"/>
              <a:t>Necesidad</a:t>
            </a:r>
            <a:r>
              <a:rPr lang="en-US" altLang="en-US" sz="2000" dirty="0"/>
              <a:t> de </a:t>
            </a:r>
            <a:r>
              <a:rPr lang="en-US" altLang="en-US" sz="2000" dirty="0" err="1"/>
              <a:t>espacio</a:t>
            </a:r>
            <a:r>
              <a:rPr lang="en-US" altLang="en-US" sz="2000" dirty="0"/>
              <a:t> para </a:t>
            </a:r>
            <a:r>
              <a:rPr lang="en-US" altLang="en-US" sz="2000" dirty="0" err="1"/>
              <a:t>suministros</a:t>
            </a:r>
            <a:endParaRPr lang="en-US" altLang="en-US" sz="2000" dirty="0"/>
          </a:p>
          <a:p>
            <a:r>
              <a:rPr lang="en-US" altLang="en-US" sz="2000" dirty="0" err="1"/>
              <a:t>Entrenamiento</a:t>
            </a:r>
            <a:r>
              <a:rPr lang="en-US" altLang="en-US" sz="2000" dirty="0"/>
              <a:t> de 1 </a:t>
            </a:r>
            <a:r>
              <a:rPr lang="en-US" altLang="en-US" sz="2000" dirty="0" err="1"/>
              <a:t>semana</a:t>
            </a:r>
            <a:r>
              <a:rPr lang="en-US" altLang="en-US" sz="2000" dirty="0"/>
              <a:t> </a:t>
            </a:r>
          </a:p>
          <a:p>
            <a:r>
              <a:rPr lang="en-US" altLang="en-US" sz="2000" dirty="0" err="1"/>
              <a:t>Todos</a:t>
            </a:r>
            <a:r>
              <a:rPr lang="en-US" altLang="en-US" sz="2000" dirty="0"/>
              <a:t> los días</a:t>
            </a:r>
          </a:p>
          <a:p>
            <a:endParaRPr lang="en-US" altLang="en-US" sz="2000" dirty="0"/>
          </a:p>
          <a:p>
            <a:endParaRPr lang="en-US" altLang="en-US" sz="2000" dirty="0"/>
          </a:p>
        </p:txBody>
      </p:sp>
      <p:sp>
        <p:nvSpPr>
          <p:cNvPr id="16388" name="Rectangle 11"/>
          <p:cNvSpPr>
            <a:spLocks noGrp="1" noChangeArrowheads="1"/>
          </p:cNvSpPr>
          <p:nvPr>
            <p:ph type="body" sz="half" idx="2"/>
          </p:nvPr>
        </p:nvSpPr>
        <p:spPr>
          <a:xfrm>
            <a:off x="4648200" y="1648361"/>
            <a:ext cx="4267200" cy="4190999"/>
          </a:xfrm>
        </p:spPr>
        <p:txBody>
          <a:bodyPr/>
          <a:lstStyle/>
          <a:p>
            <a:pPr marL="0" indent="0" algn="ctr">
              <a:buNone/>
            </a:pPr>
            <a:r>
              <a:rPr lang="en-US" altLang="en-US" sz="2000" b="1" u="sng" dirty="0" err="1"/>
              <a:t>Hemodiálisis</a:t>
            </a:r>
            <a:r>
              <a:rPr lang="en-US" altLang="en-US" sz="2000" b="1" u="sng" dirty="0"/>
              <a:t> </a:t>
            </a:r>
          </a:p>
          <a:p>
            <a:r>
              <a:rPr lang="en-US" altLang="en-US" sz="2000" dirty="0"/>
              <a:t>Personal </a:t>
            </a:r>
            <a:r>
              <a:rPr lang="en-US" altLang="en-US" sz="2000" dirty="0" err="1"/>
              <a:t>médico</a:t>
            </a:r>
            <a:r>
              <a:rPr lang="en-US" altLang="en-US" sz="2000" dirty="0"/>
              <a:t> </a:t>
            </a:r>
            <a:r>
              <a:rPr lang="en-US" altLang="en-US" sz="2000" dirty="0" err="1"/>
              <a:t>en</a:t>
            </a:r>
            <a:r>
              <a:rPr lang="en-US" altLang="en-US" sz="2000" dirty="0"/>
              <a:t> el </a:t>
            </a:r>
            <a:r>
              <a:rPr lang="en-US" altLang="en-US" sz="2000" dirty="0" err="1"/>
              <a:t>lugar</a:t>
            </a:r>
            <a:endParaRPr lang="en-US" altLang="en-US" sz="2000" dirty="0"/>
          </a:p>
          <a:p>
            <a:r>
              <a:rPr lang="en-US" altLang="en-US" sz="2000" dirty="0"/>
              <a:t>Amistad y </a:t>
            </a:r>
            <a:r>
              <a:rPr lang="en-US" altLang="en-US" sz="2000" dirty="0" err="1"/>
              <a:t>socialización</a:t>
            </a:r>
            <a:endParaRPr lang="en-US" altLang="en-US" sz="2000" dirty="0"/>
          </a:p>
          <a:p>
            <a:r>
              <a:rPr lang="en-US" altLang="en-US" sz="2000" dirty="0" err="1"/>
              <a:t>Privacidad</a:t>
            </a:r>
            <a:r>
              <a:rPr lang="en-US" altLang="en-US" sz="2000" dirty="0"/>
              <a:t> </a:t>
            </a:r>
            <a:r>
              <a:rPr lang="en-US" altLang="en-US" sz="2000" dirty="0" err="1"/>
              <a:t>limitada</a:t>
            </a:r>
            <a:endParaRPr lang="en-US" altLang="en-US" sz="2000" dirty="0"/>
          </a:p>
          <a:p>
            <a:r>
              <a:rPr lang="en-US" altLang="en-US" sz="2000" dirty="0"/>
              <a:t>Más </a:t>
            </a:r>
            <a:r>
              <a:rPr lang="en-US" altLang="en-US" sz="2000" dirty="0" err="1"/>
              <a:t>restricciones</a:t>
            </a:r>
            <a:r>
              <a:rPr lang="en-US" altLang="en-US" sz="2000" dirty="0"/>
              <a:t> </a:t>
            </a:r>
            <a:r>
              <a:rPr lang="en-US" altLang="en-US" sz="2000" dirty="0" err="1"/>
              <a:t>dietéticas</a:t>
            </a:r>
            <a:endParaRPr lang="en-US" altLang="en-US" sz="2000" dirty="0"/>
          </a:p>
          <a:p>
            <a:r>
              <a:rPr lang="en-US" altLang="en-US" sz="2000" dirty="0" err="1"/>
              <a:t>Programación</a:t>
            </a:r>
            <a:r>
              <a:rPr lang="en-US" altLang="en-US" sz="2000" dirty="0"/>
              <a:t> </a:t>
            </a:r>
            <a:r>
              <a:rPr lang="en-US" altLang="en-US" sz="2000" dirty="0" err="1"/>
              <a:t>limitada</a:t>
            </a:r>
            <a:endParaRPr lang="en-US" altLang="en-US" sz="2000" dirty="0"/>
          </a:p>
          <a:p>
            <a:r>
              <a:rPr lang="en-US" altLang="en-US" sz="2000" dirty="0" err="1"/>
              <a:t>Costo</a:t>
            </a:r>
            <a:r>
              <a:rPr lang="en-US" altLang="en-US" sz="2000" dirty="0"/>
              <a:t> de </a:t>
            </a:r>
            <a:r>
              <a:rPr lang="en-US" altLang="en-US" sz="2000" dirty="0" err="1"/>
              <a:t>viaje</a:t>
            </a:r>
            <a:r>
              <a:rPr lang="en-US" altLang="en-US" sz="2000" dirty="0"/>
              <a:t> al </a:t>
            </a:r>
            <a:r>
              <a:rPr lang="en-US" altLang="en-US" sz="2000" dirty="0" err="1"/>
              <a:t>centro</a:t>
            </a:r>
            <a:endParaRPr lang="en-US" altLang="en-US" sz="2000" dirty="0"/>
          </a:p>
          <a:p>
            <a:r>
              <a:rPr lang="en-US" altLang="en-US" sz="2000" dirty="0"/>
              <a:t>3 Días a la </a:t>
            </a:r>
            <a:r>
              <a:rPr lang="en-US" altLang="en-US" sz="2000" dirty="0" err="1"/>
              <a:t>semana</a:t>
            </a:r>
            <a:endParaRPr lang="en-US" altLang="en-US" sz="2000" dirty="0"/>
          </a:p>
          <a:p>
            <a:endParaRPr lang="en-US" altLang="en-US" sz="2000" dirty="0"/>
          </a:p>
        </p:txBody>
      </p:sp>
      <p:sp>
        <p:nvSpPr>
          <p:cNvPr id="16389" name="TextBox 1"/>
          <p:cNvSpPr txBox="1">
            <a:spLocks noChangeArrowheads="1"/>
          </p:cNvSpPr>
          <p:nvPr/>
        </p:nvSpPr>
        <p:spPr bwMode="auto">
          <a:xfrm>
            <a:off x="990600" y="5408363"/>
            <a:ext cx="7715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latin typeface="+mn-lt"/>
              </a:rPr>
              <a:t>Lo que </a:t>
            </a:r>
            <a:r>
              <a:rPr lang="en-US" altLang="en-US" sz="2000" dirty="0" err="1">
                <a:latin typeface="+mn-lt"/>
              </a:rPr>
              <a:t>tienen</a:t>
            </a:r>
            <a:r>
              <a:rPr lang="en-US" altLang="en-US" sz="2000" dirty="0">
                <a:latin typeface="+mn-lt"/>
              </a:rPr>
              <a:t> </a:t>
            </a:r>
            <a:r>
              <a:rPr lang="en-US" altLang="en-US" sz="2000" dirty="0" err="1">
                <a:latin typeface="+mn-lt"/>
              </a:rPr>
              <a:t>en</a:t>
            </a:r>
            <a:r>
              <a:rPr lang="en-US" altLang="en-US" sz="2000" dirty="0">
                <a:latin typeface="+mn-lt"/>
              </a:rPr>
              <a:t> </a:t>
            </a:r>
            <a:r>
              <a:rPr lang="en-US" altLang="en-US" sz="2000" dirty="0" err="1">
                <a:latin typeface="+mn-lt"/>
              </a:rPr>
              <a:t>común</a:t>
            </a:r>
            <a:r>
              <a:rPr lang="en-US" altLang="en-US" sz="2000" dirty="0">
                <a:latin typeface="+mn-lt"/>
              </a:rPr>
              <a:t>:</a:t>
            </a:r>
            <a:r>
              <a:rPr lang="en-US" altLang="en-US" sz="2000" b="0" dirty="0">
                <a:latin typeface="+mn-lt"/>
              </a:rPr>
              <a:t>:</a:t>
            </a:r>
          </a:p>
          <a:p>
            <a:pPr algn="ctr" eaLnBrk="1" hangingPunct="1">
              <a:spcBef>
                <a:spcPct val="0"/>
              </a:spcBef>
              <a:buNone/>
            </a:pPr>
            <a:r>
              <a:rPr lang="en-US" altLang="en-US" sz="2000" b="0" dirty="0">
                <a:latin typeface="+mn-lt"/>
              </a:rPr>
              <a:t>Ambos </a:t>
            </a:r>
            <a:r>
              <a:rPr lang="en-US" altLang="en-US" sz="2000" b="0" dirty="0" err="1">
                <a:latin typeface="+mn-lt"/>
              </a:rPr>
              <a:t>necesitan</a:t>
            </a:r>
            <a:r>
              <a:rPr lang="en-US" altLang="en-US" sz="2000" b="0" dirty="0">
                <a:latin typeface="+mn-lt"/>
              </a:rPr>
              <a:t> </a:t>
            </a:r>
            <a:r>
              <a:rPr lang="en-US" altLang="en-US" sz="2000" b="0" dirty="0" err="1">
                <a:latin typeface="+mn-lt"/>
              </a:rPr>
              <a:t>cirugía</a:t>
            </a:r>
            <a:r>
              <a:rPr lang="en-US" altLang="en-US" sz="2000" b="0" dirty="0">
                <a:latin typeface="+mn-lt"/>
              </a:rPr>
              <a:t> </a:t>
            </a:r>
            <a:r>
              <a:rPr lang="en-US" altLang="en-US" sz="2000" b="0" dirty="0" err="1">
                <a:latin typeface="+mn-lt"/>
              </a:rPr>
              <a:t>ambulatoria</a:t>
            </a:r>
            <a:r>
              <a:rPr lang="en-US" altLang="en-US" sz="2000" b="0" dirty="0">
                <a:latin typeface="+mn-lt"/>
              </a:rPr>
              <a:t> para </a:t>
            </a:r>
            <a:r>
              <a:rPr lang="en-US" altLang="en-US" sz="2000" b="0" dirty="0" err="1">
                <a:latin typeface="+mn-lt"/>
              </a:rPr>
              <a:t>colocar</a:t>
            </a:r>
            <a:r>
              <a:rPr lang="en-US" altLang="en-US" sz="2000" b="0" dirty="0">
                <a:latin typeface="+mn-lt"/>
              </a:rPr>
              <a:t> un </a:t>
            </a:r>
            <a:r>
              <a:rPr lang="en-US" altLang="en-US" sz="2000" b="0" dirty="0" err="1">
                <a:latin typeface="+mn-lt"/>
              </a:rPr>
              <a:t>acceso</a:t>
            </a:r>
            <a:r>
              <a:rPr lang="en-US" altLang="en-US" sz="2000" b="0" dirty="0">
                <a:latin typeface="+mn-lt"/>
              </a:rPr>
              <a:t>.   Ambos </a:t>
            </a:r>
            <a:r>
              <a:rPr lang="en-US" altLang="en-US" sz="2000" b="0" dirty="0" err="1">
                <a:latin typeface="+mn-lt"/>
              </a:rPr>
              <a:t>limpian</a:t>
            </a:r>
            <a:r>
              <a:rPr lang="en-US" altLang="en-US" sz="2000" b="0" dirty="0">
                <a:latin typeface="+mn-lt"/>
              </a:rPr>
              <a:t> </a:t>
            </a:r>
            <a:r>
              <a:rPr lang="en-US" altLang="en-US" sz="2000" b="0" dirty="0" err="1">
                <a:latin typeface="+mn-lt"/>
              </a:rPr>
              <a:t>tu</a:t>
            </a:r>
            <a:r>
              <a:rPr lang="en-US" altLang="en-US" sz="2000" b="0" dirty="0">
                <a:latin typeface="+mn-lt"/>
              </a:rPr>
              <a:t> </a:t>
            </a:r>
            <a:r>
              <a:rPr lang="en-US" altLang="en-US" sz="2000" b="0" dirty="0" err="1">
                <a:latin typeface="+mn-lt"/>
              </a:rPr>
              <a:t>sangre</a:t>
            </a:r>
            <a:endParaRPr lang="en-US" altLang="en-US" sz="2000" b="0" dirty="0">
              <a:latin typeface="+mn-lt"/>
            </a:endParaRPr>
          </a:p>
          <a:p>
            <a:pPr eaLnBrk="1" hangingPunct="1">
              <a:spcBef>
                <a:spcPct val="0"/>
              </a:spcBef>
              <a:buFontTx/>
              <a:buNone/>
            </a:pPr>
            <a:endParaRPr lang="en-US" altLang="en-US" sz="2000" b="0" dirty="0">
              <a:latin typeface="+mn-lt"/>
            </a:endParaRPr>
          </a:p>
        </p:txBody>
      </p:sp>
    </p:spTree>
    <p:extLst>
      <p:ext uri="{BB962C8B-B14F-4D97-AF65-F5344CB8AC3E}">
        <p14:creationId xmlns:p14="http://schemas.microsoft.com/office/powerpoint/2010/main" val="180063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altLang="en-US" dirty="0" err="1"/>
              <a:t>Puede</a:t>
            </a:r>
            <a:r>
              <a:rPr lang="en-US" altLang="en-US" dirty="0"/>
              <a:t> </a:t>
            </a:r>
            <a:r>
              <a:rPr lang="en-US" altLang="en-US" dirty="0" err="1"/>
              <a:t>Viajar</a:t>
            </a:r>
            <a:r>
              <a:rPr lang="en-US" altLang="en-US" dirty="0"/>
              <a:t> con </a:t>
            </a:r>
            <a:r>
              <a:rPr lang="en-US" altLang="en-US" dirty="0" err="1"/>
              <a:t>Diálisis</a:t>
            </a:r>
            <a:endParaRPr lang="en-US" altLang="en-US" dirty="0"/>
          </a:p>
        </p:txBody>
      </p:sp>
      <p:sp>
        <p:nvSpPr>
          <p:cNvPr id="17411" name="Rectangle 5"/>
          <p:cNvSpPr>
            <a:spLocks noGrp="1" noChangeArrowheads="1"/>
          </p:cNvSpPr>
          <p:nvPr>
            <p:ph type="body" idx="1"/>
          </p:nvPr>
        </p:nvSpPr>
        <p:spPr>
          <a:xfrm>
            <a:off x="476250" y="1463676"/>
            <a:ext cx="8229600" cy="4773612"/>
          </a:xfrm>
        </p:spPr>
        <p:txBody>
          <a:bodyPr>
            <a:noAutofit/>
          </a:bodyPr>
          <a:lstStyle/>
          <a:p>
            <a:r>
              <a:rPr lang="en-US" altLang="en-US" sz="2200" dirty="0" err="1"/>
              <a:t>Lleve</a:t>
            </a:r>
            <a:r>
              <a:rPr lang="en-US" altLang="en-US" sz="2200" dirty="0"/>
              <a:t> </a:t>
            </a:r>
            <a:r>
              <a:rPr lang="en-US" altLang="en-US" sz="2200" dirty="0" err="1"/>
              <a:t>consigo</a:t>
            </a:r>
            <a:r>
              <a:rPr lang="en-US" altLang="en-US" sz="2200" dirty="0"/>
              <a:t> sus </a:t>
            </a:r>
            <a:r>
              <a:rPr lang="en-US" altLang="en-US" sz="2200" dirty="0" err="1"/>
              <a:t>suministros</a:t>
            </a:r>
            <a:r>
              <a:rPr lang="en-US" altLang="en-US" sz="2200" dirty="0"/>
              <a:t> de PD o </a:t>
            </a:r>
            <a:r>
              <a:rPr lang="en-US" altLang="en-US" sz="2200" dirty="0" err="1"/>
              <a:t>Hemodiálisis</a:t>
            </a:r>
            <a:r>
              <a:rPr lang="en-US" altLang="en-US" sz="2200" dirty="0"/>
              <a:t> </a:t>
            </a:r>
            <a:r>
              <a:rPr lang="en-US" altLang="en-US" sz="2200" dirty="0" err="1"/>
              <a:t>en</a:t>
            </a:r>
            <a:r>
              <a:rPr lang="en-US" altLang="en-US" sz="2200" dirty="0"/>
              <a:t> el </a:t>
            </a:r>
            <a:r>
              <a:rPr lang="en-US" altLang="en-US" sz="2200" dirty="0" err="1"/>
              <a:t>hogar</a:t>
            </a:r>
            <a:r>
              <a:rPr lang="en-US" altLang="en-US" sz="2200" dirty="0"/>
              <a:t> o </a:t>
            </a:r>
            <a:r>
              <a:rPr lang="en-US" altLang="en-US" sz="2200" dirty="0" err="1"/>
              <a:t>pídale</a:t>
            </a:r>
            <a:r>
              <a:rPr lang="en-US" altLang="en-US" sz="2200" dirty="0"/>
              <a:t> que se los </a:t>
            </a:r>
            <a:r>
              <a:rPr lang="en-US" altLang="en-US" sz="2200" dirty="0" err="1"/>
              <a:t>envíen</a:t>
            </a:r>
            <a:endParaRPr lang="en-US" altLang="en-US" sz="2200" dirty="0"/>
          </a:p>
          <a:p>
            <a:r>
              <a:rPr lang="en-US" altLang="en-US" sz="2200" dirty="0" err="1"/>
              <a:t>Puede</a:t>
            </a:r>
            <a:r>
              <a:rPr lang="en-US" altLang="en-US" sz="2200" dirty="0"/>
              <a:t> </a:t>
            </a:r>
            <a:r>
              <a:rPr lang="en-US" altLang="en-US" sz="2200" dirty="0" err="1"/>
              <a:t>tener</a:t>
            </a:r>
            <a:r>
              <a:rPr lang="en-US" altLang="en-US" sz="2200" dirty="0"/>
              <a:t> un </a:t>
            </a:r>
            <a:r>
              <a:rPr lang="en-US" altLang="en-US" sz="2200" dirty="0" err="1"/>
              <a:t>horario</a:t>
            </a:r>
            <a:r>
              <a:rPr lang="en-US" altLang="en-US" sz="2200" dirty="0"/>
              <a:t> para </a:t>
            </a:r>
            <a:r>
              <a:rPr lang="en-US" altLang="en-US" sz="2200" dirty="0" err="1"/>
              <a:t>ir</a:t>
            </a:r>
            <a:r>
              <a:rPr lang="en-US" altLang="en-US" sz="2200" dirty="0"/>
              <a:t> a </a:t>
            </a:r>
            <a:r>
              <a:rPr lang="en-US" altLang="en-US" sz="2200" dirty="0" err="1"/>
              <a:t>otra</a:t>
            </a:r>
            <a:r>
              <a:rPr lang="en-US" altLang="en-US" sz="2200" dirty="0"/>
              <a:t> Unidad de </a:t>
            </a:r>
            <a:r>
              <a:rPr lang="en-US" altLang="en-US" sz="2200" dirty="0" err="1"/>
              <a:t>Hemodiálisis</a:t>
            </a:r>
            <a:endParaRPr lang="en-US" altLang="en-US" sz="2200" dirty="0"/>
          </a:p>
          <a:p>
            <a:pPr marL="0" indent="0">
              <a:buNone/>
            </a:pPr>
            <a:r>
              <a:rPr lang="en-US" altLang="en-US" sz="2200" dirty="0"/>
              <a:t>     y ser un </a:t>
            </a:r>
            <a:r>
              <a:rPr lang="en-US" altLang="en-US" sz="2200" dirty="0" err="1"/>
              <a:t>paciente</a:t>
            </a:r>
            <a:r>
              <a:rPr lang="en-US" altLang="en-US" sz="2200" dirty="0"/>
              <a:t> “</a:t>
            </a:r>
            <a:r>
              <a:rPr lang="en-US" altLang="en-US" sz="2200" dirty="0" err="1"/>
              <a:t>transitorio</a:t>
            </a:r>
            <a:r>
              <a:rPr lang="en-US" altLang="en-US" sz="2200" dirty="0"/>
              <a:t>”</a:t>
            </a:r>
          </a:p>
          <a:p>
            <a:r>
              <a:rPr lang="en-US" altLang="en-US" sz="2200" dirty="0"/>
              <a:t>Se </a:t>
            </a:r>
            <a:r>
              <a:rPr lang="en-US" altLang="en-US" sz="2200" dirty="0" err="1"/>
              <a:t>encuentran</a:t>
            </a:r>
            <a:r>
              <a:rPr lang="en-US" altLang="en-US" sz="2200" dirty="0"/>
              <a:t> </a:t>
            </a:r>
            <a:r>
              <a:rPr lang="en-US" altLang="en-US" sz="2200" dirty="0" err="1"/>
              <a:t>disponibles</a:t>
            </a:r>
            <a:r>
              <a:rPr lang="en-US" altLang="en-US" sz="2200" dirty="0"/>
              <a:t> </a:t>
            </a:r>
            <a:r>
              <a:rPr lang="en-US" altLang="en-US" sz="2200" dirty="0" err="1"/>
              <a:t>cruceros</a:t>
            </a:r>
            <a:r>
              <a:rPr lang="en-US" altLang="en-US" sz="2200" dirty="0"/>
              <a:t> y </a:t>
            </a:r>
            <a:r>
              <a:rPr lang="en-US" altLang="en-US" sz="2200" dirty="0" err="1"/>
              <a:t>campamentos</a:t>
            </a:r>
            <a:r>
              <a:rPr lang="en-US" altLang="en-US" sz="2200" dirty="0"/>
              <a:t> </a:t>
            </a:r>
            <a:r>
              <a:rPr lang="en-US" altLang="en-US" sz="2200" dirty="0" err="1"/>
              <a:t>especiales</a:t>
            </a:r>
            <a:endParaRPr lang="en-US" altLang="en-US" sz="2200" dirty="0"/>
          </a:p>
          <a:p>
            <a:r>
              <a:rPr lang="en-US" altLang="en-US" sz="2200" dirty="0"/>
              <a:t>Medicare </a:t>
            </a:r>
            <a:r>
              <a:rPr lang="en-US" altLang="en-US" sz="2200" b="1" dirty="0"/>
              <a:t>NO</a:t>
            </a:r>
            <a:r>
              <a:rPr lang="en-US" altLang="en-US" sz="2200" dirty="0"/>
              <a:t> </a:t>
            </a:r>
            <a:r>
              <a:rPr lang="en-US" altLang="en-US" sz="2200" dirty="0" err="1"/>
              <a:t>cubrirá</a:t>
            </a:r>
            <a:r>
              <a:rPr lang="en-US" altLang="en-US" sz="2200" dirty="0"/>
              <a:t> la </a:t>
            </a:r>
            <a:r>
              <a:rPr lang="en-US" altLang="en-US" sz="2200" dirty="0" err="1"/>
              <a:t>hemodiálisis</a:t>
            </a:r>
            <a:r>
              <a:rPr lang="en-US" altLang="en-US" sz="2200" dirty="0"/>
              <a:t> </a:t>
            </a:r>
            <a:r>
              <a:rPr lang="en-US" altLang="en-US" sz="2200" dirty="0" err="1"/>
              <a:t>internacional</a:t>
            </a:r>
            <a:r>
              <a:rPr lang="en-US" altLang="en-US" sz="2200" dirty="0"/>
              <a:t> por </a:t>
            </a:r>
            <a:r>
              <a:rPr lang="en-US" altLang="en-US" sz="2200" dirty="0" err="1"/>
              <a:t>muchos</a:t>
            </a:r>
            <a:r>
              <a:rPr lang="en-US" altLang="en-US" sz="2200" dirty="0"/>
              <a:t> </a:t>
            </a:r>
            <a:r>
              <a:rPr lang="en-US" altLang="en-US" sz="2200" dirty="0" err="1"/>
              <a:t>otros</a:t>
            </a:r>
            <a:r>
              <a:rPr lang="en-US" altLang="en-US" sz="2200" dirty="0"/>
              <a:t> </a:t>
            </a:r>
            <a:r>
              <a:rPr lang="en-US" altLang="en-US" sz="2200" dirty="0" err="1"/>
              <a:t>seguros</a:t>
            </a:r>
            <a:endParaRPr lang="en-US" altLang="en-US" sz="2200" dirty="0"/>
          </a:p>
          <a:p>
            <a:pPr marL="0" indent="0" algn="ctr">
              <a:buNone/>
            </a:pPr>
            <a:endParaRPr lang="en-US" altLang="en-US" sz="1050" dirty="0">
              <a:solidFill>
                <a:schemeClr val="tx1">
                  <a:lumMod val="65000"/>
                  <a:lumOff val="35000"/>
                </a:schemeClr>
              </a:solidFill>
              <a:ea typeface="+mj-ea"/>
              <a:cs typeface="+mj-cs"/>
            </a:endParaRPr>
          </a:p>
          <a:p>
            <a:pPr marL="0" indent="0" algn="ctr">
              <a:buNone/>
            </a:pPr>
            <a:r>
              <a:rPr lang="en-US" altLang="en-US" sz="3600" dirty="0" err="1">
                <a:solidFill>
                  <a:schemeClr val="tx1">
                    <a:lumMod val="65000"/>
                    <a:lumOff val="35000"/>
                  </a:schemeClr>
                </a:solidFill>
                <a:ea typeface="+mj-ea"/>
                <a:cs typeface="+mj-cs"/>
              </a:rPr>
              <a:t>Puede</a:t>
            </a:r>
            <a:r>
              <a:rPr lang="en-US" altLang="en-US" sz="3600" dirty="0">
                <a:solidFill>
                  <a:schemeClr val="tx1">
                    <a:lumMod val="65000"/>
                    <a:lumOff val="35000"/>
                  </a:schemeClr>
                </a:solidFill>
                <a:ea typeface="+mj-ea"/>
                <a:cs typeface="+mj-cs"/>
              </a:rPr>
              <a:t> </a:t>
            </a:r>
            <a:r>
              <a:rPr lang="en-US" altLang="en-US" sz="3600" dirty="0" err="1">
                <a:solidFill>
                  <a:schemeClr val="tx1">
                    <a:lumMod val="65000"/>
                    <a:lumOff val="35000"/>
                  </a:schemeClr>
                </a:solidFill>
                <a:ea typeface="+mj-ea"/>
                <a:cs typeface="+mj-cs"/>
              </a:rPr>
              <a:t>Trabajor</a:t>
            </a:r>
            <a:r>
              <a:rPr lang="en-US" altLang="en-US" sz="3600" dirty="0">
                <a:solidFill>
                  <a:schemeClr val="tx1">
                    <a:lumMod val="65000"/>
                    <a:lumOff val="35000"/>
                  </a:schemeClr>
                </a:solidFill>
                <a:ea typeface="+mj-ea"/>
                <a:cs typeface="+mj-cs"/>
              </a:rPr>
              <a:t> </a:t>
            </a:r>
            <a:r>
              <a:rPr lang="en-US" altLang="en-US" sz="3600" dirty="0" err="1">
                <a:solidFill>
                  <a:schemeClr val="tx1">
                    <a:lumMod val="65000"/>
                    <a:lumOff val="35000"/>
                  </a:schemeClr>
                </a:solidFill>
                <a:ea typeface="+mj-ea"/>
                <a:cs typeface="+mj-cs"/>
              </a:rPr>
              <a:t>en</a:t>
            </a:r>
            <a:r>
              <a:rPr lang="en-US" altLang="en-US" sz="3600" dirty="0">
                <a:solidFill>
                  <a:schemeClr val="tx1">
                    <a:lumMod val="65000"/>
                    <a:lumOff val="35000"/>
                  </a:schemeClr>
                </a:solidFill>
                <a:ea typeface="+mj-ea"/>
                <a:cs typeface="+mj-cs"/>
              </a:rPr>
              <a:t> </a:t>
            </a:r>
            <a:r>
              <a:rPr lang="en-US" altLang="en-US" sz="3600" dirty="0" err="1">
                <a:solidFill>
                  <a:schemeClr val="tx1">
                    <a:lumMod val="65000"/>
                    <a:lumOff val="35000"/>
                  </a:schemeClr>
                </a:solidFill>
                <a:ea typeface="+mj-ea"/>
                <a:cs typeface="+mj-cs"/>
              </a:rPr>
              <a:t>Diálisis</a:t>
            </a:r>
            <a:r>
              <a:rPr lang="en-US" altLang="en-US" sz="3600" dirty="0">
                <a:solidFill>
                  <a:schemeClr val="tx1">
                    <a:lumMod val="65000"/>
                    <a:lumOff val="35000"/>
                  </a:schemeClr>
                </a:solidFill>
                <a:ea typeface="+mj-ea"/>
                <a:cs typeface="+mj-cs"/>
              </a:rPr>
              <a:t>:</a:t>
            </a:r>
          </a:p>
          <a:p>
            <a:r>
              <a:rPr lang="en-US" altLang="en-US" sz="2200" dirty="0" err="1"/>
              <a:t>Muchos</a:t>
            </a:r>
            <a:r>
              <a:rPr lang="en-US" altLang="en-US" sz="2200" dirty="0"/>
              <a:t> </a:t>
            </a:r>
            <a:r>
              <a:rPr lang="en-US" altLang="en-US" sz="2200" dirty="0" err="1"/>
              <a:t>empleadores</a:t>
            </a:r>
            <a:r>
              <a:rPr lang="en-US" altLang="en-US" sz="2200" dirty="0"/>
              <a:t> son flexibles</a:t>
            </a:r>
          </a:p>
          <a:p>
            <a:r>
              <a:rPr lang="en-US" altLang="en-US" sz="2200" dirty="0" err="1"/>
              <a:t>Considere</a:t>
            </a:r>
            <a:r>
              <a:rPr lang="en-US" altLang="en-US" sz="2200" dirty="0"/>
              <a:t> </a:t>
            </a:r>
            <a:r>
              <a:rPr lang="en-US" altLang="en-US" sz="2200" dirty="0" err="1"/>
              <a:t>horarios</a:t>
            </a:r>
            <a:r>
              <a:rPr lang="en-US" altLang="en-US" sz="2200" dirty="0"/>
              <a:t> de </a:t>
            </a:r>
            <a:r>
              <a:rPr lang="en-US" altLang="en-US" sz="2200" dirty="0" err="1"/>
              <a:t>trabajo</a:t>
            </a:r>
            <a:r>
              <a:rPr lang="en-US" altLang="en-US" sz="2200" dirty="0"/>
              <a:t> alternativos </a:t>
            </a:r>
          </a:p>
          <a:p>
            <a:r>
              <a:rPr lang="en-US" altLang="en-US" sz="2200" dirty="0"/>
              <a:t>Los </a:t>
            </a:r>
            <a:r>
              <a:rPr lang="en-US" altLang="en-US" sz="2200" dirty="0" err="1"/>
              <a:t>estadounidenses</a:t>
            </a:r>
            <a:r>
              <a:rPr lang="en-US" altLang="en-US" sz="2200" dirty="0"/>
              <a:t> con </a:t>
            </a:r>
            <a:r>
              <a:rPr lang="en-US" altLang="en-US" sz="2200" dirty="0" err="1"/>
              <a:t>discapacidad</a:t>
            </a:r>
            <a:r>
              <a:rPr lang="en-US" altLang="en-US" sz="2200" dirty="0"/>
              <a:t> (ADA) lo protege</a:t>
            </a:r>
          </a:p>
        </p:txBody>
      </p:sp>
    </p:spTree>
    <p:extLst>
      <p:ext uri="{BB962C8B-B14F-4D97-AF65-F5344CB8AC3E}">
        <p14:creationId xmlns:p14="http://schemas.microsoft.com/office/powerpoint/2010/main" val="393258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a:t>
            </a:r>
            <a:r>
              <a:rPr lang="en-US" altLang="en-US" dirty="0" err="1"/>
              <a:t>Qué</a:t>
            </a:r>
            <a:r>
              <a:rPr lang="en-US" altLang="en-US" dirty="0"/>
              <a:t> es un </a:t>
            </a:r>
            <a:r>
              <a:rPr lang="en-US" altLang="en-US" dirty="0" err="1"/>
              <a:t>Transplante</a:t>
            </a:r>
            <a:r>
              <a:rPr lang="en-US" altLang="en-US" dirty="0"/>
              <a:t> de </a:t>
            </a:r>
            <a:r>
              <a:rPr lang="en-US" altLang="en-US" dirty="0" err="1"/>
              <a:t>Riñón</a:t>
            </a:r>
            <a:r>
              <a:rPr lang="en-US" altLang="en-US" dirty="0"/>
              <a:t>?</a:t>
            </a:r>
          </a:p>
        </p:txBody>
      </p:sp>
      <p:sp>
        <p:nvSpPr>
          <p:cNvPr id="19459" name="Content Placeholder 2"/>
          <p:cNvSpPr>
            <a:spLocks noGrp="1"/>
          </p:cNvSpPr>
          <p:nvPr>
            <p:ph idx="1"/>
          </p:nvPr>
        </p:nvSpPr>
        <p:spPr>
          <a:xfrm>
            <a:off x="838200" y="1600200"/>
            <a:ext cx="3886200" cy="4190999"/>
          </a:xfrm>
        </p:spPr>
        <p:txBody>
          <a:bodyPr/>
          <a:lstStyle/>
          <a:p>
            <a:r>
              <a:rPr lang="en-US" altLang="en-US" dirty="0"/>
              <a:t>Se </a:t>
            </a:r>
            <a:r>
              <a:rPr lang="en-US" altLang="en-US" dirty="0" err="1"/>
              <a:t>coloca</a:t>
            </a:r>
            <a:r>
              <a:rPr lang="en-US" altLang="en-US" dirty="0"/>
              <a:t> un </a:t>
            </a:r>
            <a:r>
              <a:rPr lang="en-US" altLang="en-US" dirty="0" err="1"/>
              <a:t>riñón</a:t>
            </a:r>
            <a:r>
              <a:rPr lang="en-US" altLang="en-US" dirty="0"/>
              <a:t> </a:t>
            </a:r>
            <a:r>
              <a:rPr lang="en-US" altLang="en-US" dirty="0" err="1"/>
              <a:t>sano</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cuerpo</a:t>
            </a:r>
            <a:endParaRPr lang="en-US" altLang="en-US" dirty="0"/>
          </a:p>
          <a:p>
            <a:r>
              <a:rPr lang="en-US" altLang="en-US" dirty="0"/>
              <a:t>El </a:t>
            </a:r>
            <a:r>
              <a:rPr lang="en-US" altLang="en-US" dirty="0" err="1"/>
              <a:t>riñón</a:t>
            </a:r>
            <a:r>
              <a:rPr lang="en-US" altLang="en-US" dirty="0"/>
              <a:t> </a:t>
            </a:r>
            <a:r>
              <a:rPr lang="en-US" altLang="en-US" dirty="0" err="1"/>
              <a:t>puede</a:t>
            </a:r>
            <a:r>
              <a:rPr lang="en-US" altLang="en-US" dirty="0"/>
              <a:t> </a:t>
            </a:r>
            <a:r>
              <a:rPr lang="en-US" altLang="en-US" dirty="0" err="1"/>
              <a:t>provenir</a:t>
            </a:r>
            <a:r>
              <a:rPr lang="en-US" altLang="en-US" dirty="0"/>
              <a:t> de un </a:t>
            </a:r>
          </a:p>
          <a:p>
            <a:pPr lvl="1"/>
            <a:r>
              <a:rPr lang="en-US" altLang="en-US" dirty="0"/>
              <a:t>Donate vivo o</a:t>
            </a:r>
          </a:p>
          <a:p>
            <a:pPr lvl="1"/>
            <a:r>
              <a:rPr lang="en-US" altLang="en-US" dirty="0"/>
              <a:t>De un donate </a:t>
            </a:r>
            <a:r>
              <a:rPr lang="en-US" altLang="en-US" dirty="0" err="1"/>
              <a:t>fallecido</a:t>
            </a:r>
            <a:endParaRPr lang="en-US" altLang="en-US" dirty="0"/>
          </a:p>
        </p:txBody>
      </p:sp>
      <p:pic>
        <p:nvPicPr>
          <p:cNvPr id="1843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702"/>
          <a:stretch/>
        </p:blipFill>
        <p:spPr bwMode="auto">
          <a:xfrm>
            <a:off x="4724400" y="1524000"/>
            <a:ext cx="422365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71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1066800"/>
          </a:xfrm>
        </p:spPr>
        <p:txBody>
          <a:bodyPr>
            <a:normAutofit fontScale="90000"/>
          </a:bodyPr>
          <a:lstStyle/>
          <a:p>
            <a:r>
              <a:rPr lang="en-US" altLang="en-US" dirty="0"/>
              <a:t>¿</a:t>
            </a:r>
            <a:r>
              <a:rPr lang="en-US" altLang="en-US" dirty="0" err="1"/>
              <a:t>Quién</a:t>
            </a:r>
            <a:r>
              <a:rPr lang="en-US" altLang="en-US" dirty="0"/>
              <a:t> </a:t>
            </a:r>
            <a:r>
              <a:rPr lang="en-US" altLang="en-US" dirty="0" err="1"/>
              <a:t>Puede</a:t>
            </a:r>
            <a:r>
              <a:rPr lang="en-US" altLang="en-US" dirty="0"/>
              <a:t> </a:t>
            </a:r>
            <a:r>
              <a:rPr lang="en-US" altLang="en-US" dirty="0" err="1"/>
              <a:t>Someterse</a:t>
            </a:r>
            <a:r>
              <a:rPr lang="en-US" altLang="en-US" dirty="0"/>
              <a:t> a un </a:t>
            </a:r>
            <a:r>
              <a:rPr lang="en-US" altLang="en-US" dirty="0" err="1"/>
              <a:t>Transplante</a:t>
            </a:r>
            <a:r>
              <a:rPr lang="en-US" altLang="en-US" dirty="0"/>
              <a:t> de </a:t>
            </a:r>
            <a:r>
              <a:rPr lang="en-US" altLang="en-US" dirty="0" err="1"/>
              <a:t>Riñón</a:t>
            </a:r>
            <a:r>
              <a:rPr lang="en-US" altLang="en-US" dirty="0"/>
              <a:t>?</a:t>
            </a:r>
            <a:br>
              <a:rPr lang="en-US" altLang="en-US" dirty="0"/>
            </a:br>
            <a:endParaRPr lang="en-US" altLang="en-US" dirty="0"/>
          </a:p>
        </p:txBody>
      </p:sp>
      <p:sp>
        <p:nvSpPr>
          <p:cNvPr id="19459" name="Rectangle 3"/>
          <p:cNvSpPr>
            <a:spLocks noGrp="1" noChangeArrowheads="1"/>
          </p:cNvSpPr>
          <p:nvPr>
            <p:ph type="body" idx="1"/>
          </p:nvPr>
        </p:nvSpPr>
        <p:spPr>
          <a:xfrm>
            <a:off x="838200" y="1981200"/>
            <a:ext cx="7848600" cy="4190999"/>
          </a:xfrm>
        </p:spPr>
        <p:txBody>
          <a:bodyPr>
            <a:normAutofit/>
          </a:bodyPr>
          <a:lstStyle/>
          <a:p>
            <a:r>
              <a:rPr lang="en-US" altLang="en-US" sz="3000" dirty="0"/>
              <a:t>Las </a:t>
            </a:r>
            <a:r>
              <a:rPr lang="en-US" altLang="en-US" sz="3000" dirty="0" err="1"/>
              <a:t>restricciones</a:t>
            </a:r>
            <a:r>
              <a:rPr lang="en-US" altLang="en-US" sz="3000" dirty="0"/>
              <a:t> de </a:t>
            </a:r>
            <a:r>
              <a:rPr lang="en-US" altLang="en-US" sz="3000" dirty="0" err="1"/>
              <a:t>edad</a:t>
            </a:r>
            <a:r>
              <a:rPr lang="en-US" altLang="en-US" sz="3000" dirty="0"/>
              <a:t> </a:t>
            </a:r>
            <a:r>
              <a:rPr lang="en-US" altLang="en-US" sz="3000" dirty="0" err="1"/>
              <a:t>pueden</a:t>
            </a:r>
            <a:r>
              <a:rPr lang="en-US" altLang="en-US" sz="3000" dirty="0"/>
              <a:t> </a:t>
            </a:r>
            <a:r>
              <a:rPr lang="en-US" altLang="en-US" sz="3000" dirty="0" err="1"/>
              <a:t>diferir</a:t>
            </a:r>
            <a:r>
              <a:rPr lang="en-US" altLang="en-US" sz="3000" dirty="0"/>
              <a:t> entre los </a:t>
            </a:r>
            <a:r>
              <a:rPr lang="en-US" altLang="en-US" sz="3000" dirty="0" err="1"/>
              <a:t>centros</a:t>
            </a:r>
            <a:r>
              <a:rPr lang="en-US" altLang="en-US" sz="3000" dirty="0"/>
              <a:t> de </a:t>
            </a:r>
            <a:r>
              <a:rPr lang="en-US" altLang="en-US" sz="3000" dirty="0" err="1"/>
              <a:t>transplante</a:t>
            </a:r>
            <a:endParaRPr lang="en-US" altLang="en-US" sz="3000" dirty="0"/>
          </a:p>
          <a:p>
            <a:r>
              <a:rPr lang="en-US" altLang="en-US" sz="3000" dirty="0" err="1"/>
              <a:t>Su</a:t>
            </a:r>
            <a:r>
              <a:rPr lang="en-US" altLang="en-US" sz="3000" dirty="0"/>
              <a:t> GFR debe ser de 20 o </a:t>
            </a:r>
            <a:r>
              <a:rPr lang="en-US" altLang="en-US" sz="3000" dirty="0" err="1"/>
              <a:t>menos</a:t>
            </a:r>
            <a:endParaRPr lang="en-US" altLang="en-US" sz="3000" dirty="0"/>
          </a:p>
          <a:p>
            <a:r>
              <a:rPr lang="en-US" altLang="en-US" sz="3000" dirty="0"/>
              <a:t>Debe </a:t>
            </a:r>
            <a:r>
              <a:rPr lang="en-US" altLang="en-US" sz="3000" dirty="0" err="1"/>
              <a:t>tener</a:t>
            </a:r>
            <a:r>
              <a:rPr lang="en-US" altLang="en-US" sz="3000" dirty="0"/>
              <a:t> una </a:t>
            </a:r>
            <a:r>
              <a:rPr lang="en-US" altLang="en-US" sz="3000" dirty="0" err="1"/>
              <a:t>evaluación</a:t>
            </a:r>
            <a:r>
              <a:rPr lang="en-US" altLang="en-US" sz="3000" dirty="0"/>
              <a:t> </a:t>
            </a:r>
            <a:r>
              <a:rPr lang="en-US" altLang="en-US" sz="3000" dirty="0" err="1"/>
              <a:t>médica</a:t>
            </a:r>
            <a:r>
              <a:rPr lang="en-US" altLang="en-US" sz="3000" dirty="0"/>
              <a:t> </a:t>
            </a:r>
            <a:r>
              <a:rPr lang="en-US" altLang="en-US" sz="3000" dirty="0" err="1"/>
              <a:t>completa</a:t>
            </a:r>
            <a:endParaRPr lang="en-US" altLang="en-US" sz="3000" dirty="0"/>
          </a:p>
          <a:p>
            <a:r>
              <a:rPr lang="en-US" altLang="en-US" sz="3000" u="sng" dirty="0"/>
              <a:t>No es </a:t>
            </a:r>
            <a:r>
              <a:rPr lang="en-US" altLang="en-US" sz="3000" u="sng" dirty="0" err="1"/>
              <a:t>necesario</a:t>
            </a:r>
            <a:r>
              <a:rPr lang="en-US" altLang="en-US" sz="3000" u="sng" dirty="0"/>
              <a:t> </a:t>
            </a:r>
            <a:r>
              <a:rPr lang="en-US" altLang="en-US" sz="3000" dirty="0"/>
              <a:t>que </a:t>
            </a:r>
            <a:r>
              <a:rPr lang="en-US" altLang="en-US" sz="3000" dirty="0" err="1"/>
              <a:t>ya</a:t>
            </a:r>
            <a:r>
              <a:rPr lang="en-US" altLang="en-US" sz="3000" dirty="0"/>
              <a:t> </a:t>
            </a:r>
            <a:r>
              <a:rPr lang="en-US" altLang="en-US" sz="3000" dirty="0" err="1"/>
              <a:t>esté</a:t>
            </a:r>
            <a:r>
              <a:rPr lang="en-US" altLang="en-US" sz="3000" dirty="0"/>
              <a:t> </a:t>
            </a:r>
            <a:r>
              <a:rPr lang="en-US" altLang="en-US" sz="3000" dirty="0" err="1"/>
              <a:t>en</a:t>
            </a:r>
            <a:r>
              <a:rPr lang="en-US" altLang="en-US" sz="3000" dirty="0"/>
              <a:t> </a:t>
            </a:r>
            <a:r>
              <a:rPr lang="en-US" altLang="en-US" sz="3000" dirty="0" err="1"/>
              <a:t>diálisis</a:t>
            </a:r>
            <a:endParaRPr lang="en-US" altLang="en-US" sz="3000" dirty="0"/>
          </a:p>
          <a:p>
            <a:r>
              <a:rPr lang="en-US" altLang="en-US" sz="3000" dirty="0" err="1"/>
              <a:t>Cada</a:t>
            </a:r>
            <a:r>
              <a:rPr lang="en-US" altLang="en-US" sz="3000" dirty="0"/>
              <a:t> </a:t>
            </a:r>
            <a:r>
              <a:rPr lang="en-US" altLang="en-US" sz="3000" dirty="0" err="1"/>
              <a:t>centro</a:t>
            </a:r>
            <a:r>
              <a:rPr lang="en-US" altLang="en-US" sz="3000" dirty="0"/>
              <a:t> </a:t>
            </a:r>
            <a:r>
              <a:rPr lang="en-US" altLang="en-US" sz="3000" dirty="0" err="1"/>
              <a:t>tiene</a:t>
            </a:r>
            <a:r>
              <a:rPr lang="en-US" altLang="en-US" sz="3000" dirty="0"/>
              <a:t> </a:t>
            </a:r>
            <a:r>
              <a:rPr lang="en-US" altLang="en-US" sz="3000" dirty="0" err="1"/>
              <a:t>diferentes</a:t>
            </a:r>
            <a:r>
              <a:rPr lang="en-US" altLang="en-US" sz="3000" dirty="0"/>
              <a:t> requisites de </a:t>
            </a:r>
            <a:r>
              <a:rPr lang="en-US" altLang="en-US" sz="3000" dirty="0" err="1"/>
              <a:t>edad</a:t>
            </a:r>
            <a:r>
              <a:rPr lang="en-US" altLang="en-US" sz="3000" dirty="0"/>
              <a:t>, peso, hepatitis, </a:t>
            </a:r>
            <a:r>
              <a:rPr lang="en-US" altLang="en-US" sz="3000" dirty="0" err="1"/>
              <a:t>estado</a:t>
            </a:r>
            <a:r>
              <a:rPr lang="en-US" altLang="en-US" sz="3000" dirty="0"/>
              <a:t> </a:t>
            </a:r>
            <a:r>
              <a:rPr lang="en-US" altLang="en-US" sz="3000" dirty="0" err="1"/>
              <a:t>sida</a:t>
            </a:r>
            <a:r>
              <a:rPr lang="en-US" altLang="en-US" sz="3000" dirty="0"/>
              <a:t> del VIH</a:t>
            </a:r>
          </a:p>
        </p:txBody>
      </p:sp>
    </p:spTree>
    <p:extLst>
      <p:ext uri="{BB962C8B-B14F-4D97-AF65-F5344CB8AC3E}">
        <p14:creationId xmlns:p14="http://schemas.microsoft.com/office/powerpoint/2010/main" val="2856811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r>
              <a:rPr lang="en-US" altLang="en-US" dirty="0"/>
              <a:t>Tratamiento Para la Insuficiencia Renal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097676"/>
              </p:ext>
            </p:extLst>
          </p:nvPr>
        </p:nvGraphicFramePr>
        <p:xfrm>
          <a:off x="304800" y="10668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05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err="1"/>
              <a:t>Ventajas</a:t>
            </a:r>
            <a:r>
              <a:rPr lang="en-US" altLang="en-US" dirty="0"/>
              <a:t> de un </a:t>
            </a:r>
            <a:r>
              <a:rPr lang="en-US" altLang="en-US" dirty="0" err="1"/>
              <a:t>Trasplante</a:t>
            </a:r>
            <a:r>
              <a:rPr lang="en-US" altLang="en-US" dirty="0"/>
              <a:t> de </a:t>
            </a:r>
            <a:r>
              <a:rPr lang="en-US" altLang="en-US" dirty="0" err="1"/>
              <a:t>Riñón</a:t>
            </a:r>
            <a:endParaRPr lang="en-US" altLang="en-US" dirty="0"/>
          </a:p>
        </p:txBody>
      </p:sp>
      <p:sp>
        <p:nvSpPr>
          <p:cNvPr id="20483" name="Rectangle 3"/>
          <p:cNvSpPr>
            <a:spLocks noGrp="1" noChangeArrowheads="1"/>
          </p:cNvSpPr>
          <p:nvPr>
            <p:ph idx="1"/>
          </p:nvPr>
        </p:nvSpPr>
        <p:spPr>
          <a:xfrm>
            <a:off x="685800" y="1600200"/>
            <a:ext cx="8001000" cy="4190999"/>
          </a:xfrm>
        </p:spPr>
        <p:txBody>
          <a:bodyPr>
            <a:noAutofit/>
          </a:bodyPr>
          <a:lstStyle/>
          <a:p>
            <a:r>
              <a:rPr lang="en-US" altLang="en-US" sz="3000" dirty="0"/>
              <a:t>Mayor </a:t>
            </a:r>
            <a:r>
              <a:rPr lang="en-US" altLang="en-US" sz="3000" dirty="0" err="1"/>
              <a:t>calidad</a:t>
            </a:r>
            <a:r>
              <a:rPr lang="en-US" altLang="en-US" sz="3000" dirty="0"/>
              <a:t> de </a:t>
            </a:r>
            <a:r>
              <a:rPr lang="en-US" altLang="en-US" sz="3000" dirty="0" err="1"/>
              <a:t>vida</a:t>
            </a:r>
            <a:r>
              <a:rPr lang="en-US" altLang="en-US" sz="3000" dirty="0"/>
              <a:t> </a:t>
            </a:r>
            <a:r>
              <a:rPr lang="en-US" altLang="en-US" sz="3000" dirty="0" err="1"/>
              <a:t>mejorada</a:t>
            </a:r>
            <a:endParaRPr lang="en-US" altLang="en-US" sz="3000" dirty="0"/>
          </a:p>
          <a:p>
            <a:r>
              <a:rPr lang="en-US" altLang="en-US" sz="3000" dirty="0"/>
              <a:t>Es </a:t>
            </a:r>
            <a:r>
              <a:rPr lang="en-US" altLang="en-US" sz="3000" dirty="0" err="1"/>
              <a:t>más</a:t>
            </a:r>
            <a:r>
              <a:rPr lang="en-US" altLang="en-US" sz="3000" dirty="0"/>
              <a:t> </a:t>
            </a:r>
            <a:r>
              <a:rPr lang="en-US" altLang="en-US" sz="3000" dirty="0" err="1"/>
              <a:t>facil</a:t>
            </a:r>
            <a:r>
              <a:rPr lang="en-US" altLang="en-US" sz="3000" dirty="0"/>
              <a:t> </a:t>
            </a:r>
            <a:r>
              <a:rPr lang="en-US" altLang="en-US" sz="3000" dirty="0" err="1"/>
              <a:t>trabajar</a:t>
            </a:r>
            <a:r>
              <a:rPr lang="en-US" altLang="en-US" sz="3000" dirty="0"/>
              <a:t>, </a:t>
            </a:r>
            <a:r>
              <a:rPr lang="en-US" altLang="en-US" sz="3000" dirty="0" err="1"/>
              <a:t>estudiar</a:t>
            </a:r>
            <a:r>
              <a:rPr lang="en-US" altLang="en-US" sz="3000" dirty="0"/>
              <a:t>, </a:t>
            </a:r>
            <a:r>
              <a:rPr lang="en-US" altLang="en-US" sz="3000" dirty="0" err="1"/>
              <a:t>viajar</a:t>
            </a:r>
            <a:r>
              <a:rPr lang="en-US" altLang="en-US" sz="3000" dirty="0"/>
              <a:t>, </a:t>
            </a:r>
            <a:r>
              <a:rPr lang="en-US" altLang="en-US" sz="3000" dirty="0" err="1"/>
              <a:t>hacer</a:t>
            </a:r>
            <a:r>
              <a:rPr lang="en-US" altLang="en-US" sz="3000" dirty="0"/>
              <a:t> </a:t>
            </a:r>
            <a:r>
              <a:rPr lang="en-US" altLang="en-US" sz="3000" dirty="0" err="1"/>
              <a:t>ejercicio</a:t>
            </a:r>
            <a:r>
              <a:rPr lang="en-US" altLang="en-US" sz="3000" dirty="0"/>
              <a:t> y </a:t>
            </a:r>
            <a:r>
              <a:rPr lang="en-US" altLang="en-US" sz="3000" dirty="0" err="1"/>
              <a:t>mantenerse</a:t>
            </a:r>
            <a:r>
              <a:rPr lang="en-US" altLang="en-US" sz="3000" dirty="0"/>
              <a:t> </a:t>
            </a:r>
            <a:r>
              <a:rPr lang="en-US" altLang="en-US" sz="3000" dirty="0" err="1"/>
              <a:t>activo</a:t>
            </a:r>
            <a:endParaRPr lang="en-US" altLang="en-US" sz="3000" dirty="0"/>
          </a:p>
          <a:p>
            <a:r>
              <a:rPr lang="en-US" altLang="en-US" sz="3000" dirty="0" err="1"/>
              <a:t>Menos</a:t>
            </a:r>
            <a:r>
              <a:rPr lang="en-US" altLang="en-US" sz="3000" dirty="0"/>
              <a:t> </a:t>
            </a:r>
            <a:r>
              <a:rPr lang="en-US" altLang="en-US" sz="3000" dirty="0" err="1"/>
              <a:t>restricciones</a:t>
            </a:r>
            <a:r>
              <a:rPr lang="en-US" altLang="en-US" sz="3000" dirty="0"/>
              <a:t> (</a:t>
            </a:r>
            <a:r>
              <a:rPr lang="en-US" altLang="en-US" sz="3000" dirty="0" err="1"/>
              <a:t>dieta</a:t>
            </a:r>
            <a:r>
              <a:rPr lang="en-US" altLang="en-US" sz="3000" dirty="0"/>
              <a:t>, </a:t>
            </a:r>
            <a:r>
              <a:rPr lang="en-US" altLang="en-US" sz="3000" dirty="0" err="1"/>
              <a:t>líquidos</a:t>
            </a:r>
            <a:r>
              <a:rPr lang="en-US" altLang="en-US" sz="3000" dirty="0"/>
              <a:t>, </a:t>
            </a:r>
            <a:r>
              <a:rPr lang="en-US" altLang="en-US" sz="3000" dirty="0" err="1"/>
              <a:t>ect</a:t>
            </a:r>
            <a:r>
              <a:rPr lang="en-US" altLang="en-US" sz="3000" dirty="0"/>
              <a:t>.)</a:t>
            </a:r>
          </a:p>
          <a:p>
            <a:r>
              <a:rPr lang="en-US" altLang="en-US" sz="3000" dirty="0" err="1"/>
              <a:t>Mejor</a:t>
            </a:r>
            <a:r>
              <a:rPr lang="en-US" altLang="en-US" sz="3000" dirty="0"/>
              <a:t> </a:t>
            </a:r>
            <a:r>
              <a:rPr lang="en-US" altLang="en-US" sz="3000" dirty="0" err="1"/>
              <a:t>energía</a:t>
            </a:r>
            <a:r>
              <a:rPr lang="en-US" altLang="en-US" sz="3000" dirty="0"/>
              <a:t> y </a:t>
            </a:r>
            <a:r>
              <a:rPr lang="en-US" altLang="en-US" sz="3000" dirty="0" err="1"/>
              <a:t>menos</a:t>
            </a:r>
            <a:r>
              <a:rPr lang="en-US" altLang="en-US" sz="3000" dirty="0"/>
              <a:t> </a:t>
            </a:r>
            <a:r>
              <a:rPr lang="en-US" altLang="en-US" sz="3000" dirty="0" err="1"/>
              <a:t>ingresos</a:t>
            </a:r>
            <a:r>
              <a:rPr lang="en-US" altLang="en-US" sz="3000" dirty="0"/>
              <a:t> </a:t>
            </a:r>
            <a:r>
              <a:rPr lang="en-US" altLang="en-US" sz="3000" dirty="0" err="1"/>
              <a:t>hospitalarios</a:t>
            </a:r>
            <a:endParaRPr lang="en-US" altLang="en-US" sz="3000" dirty="0"/>
          </a:p>
          <a:p>
            <a:r>
              <a:rPr lang="en-US" altLang="en-US" sz="3000" dirty="0" err="1"/>
              <a:t>Mejor</a:t>
            </a:r>
            <a:r>
              <a:rPr lang="en-US" altLang="en-US" sz="3000" dirty="0"/>
              <a:t> control de la </a:t>
            </a:r>
            <a:r>
              <a:rPr lang="en-US" altLang="en-US" sz="3000" dirty="0" err="1"/>
              <a:t>enfermedad</a:t>
            </a:r>
            <a:r>
              <a:rPr lang="en-US" altLang="en-US" sz="3000" dirty="0"/>
              <a:t> renal </a:t>
            </a:r>
            <a:r>
              <a:rPr lang="en-US" altLang="en-US" sz="3000" dirty="0" err="1"/>
              <a:t>crónica</a:t>
            </a:r>
            <a:endParaRPr lang="en-US" altLang="en-US" sz="3000" dirty="0"/>
          </a:p>
          <a:p>
            <a:r>
              <a:rPr lang="en-US" altLang="en-US" sz="3000" dirty="0"/>
              <a:t>Libertad de la </a:t>
            </a:r>
            <a:r>
              <a:rPr lang="en-US" altLang="en-US" sz="3000" dirty="0" err="1"/>
              <a:t>rutina</a:t>
            </a:r>
            <a:r>
              <a:rPr lang="en-US" altLang="en-US" sz="3000" dirty="0"/>
              <a:t> de </a:t>
            </a:r>
            <a:r>
              <a:rPr lang="en-US" altLang="en-US" sz="3000" dirty="0" err="1"/>
              <a:t>diálisis</a:t>
            </a:r>
            <a:endParaRPr lang="en-US" altLang="en-US" sz="3000" dirty="0"/>
          </a:p>
          <a:p>
            <a:endParaRPr lang="en-US" altLang="en-US" sz="3000" dirty="0"/>
          </a:p>
          <a:p>
            <a:endParaRPr lang="en-US" altLang="en-US" sz="3000" dirty="0"/>
          </a:p>
        </p:txBody>
      </p:sp>
    </p:spTree>
    <p:extLst>
      <p:ext uri="{BB962C8B-B14F-4D97-AF65-F5344CB8AC3E}">
        <p14:creationId xmlns:p14="http://schemas.microsoft.com/office/powerpoint/2010/main" val="4143487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err="1"/>
              <a:t>Desventajas</a:t>
            </a:r>
            <a:r>
              <a:rPr lang="en-US" altLang="en-US" dirty="0"/>
              <a:t> de un </a:t>
            </a:r>
            <a:r>
              <a:rPr lang="en-US" altLang="en-US" dirty="0" err="1"/>
              <a:t>Transplante</a:t>
            </a:r>
            <a:r>
              <a:rPr lang="en-US" altLang="en-US" dirty="0"/>
              <a:t>:</a:t>
            </a:r>
          </a:p>
        </p:txBody>
      </p:sp>
      <p:sp>
        <p:nvSpPr>
          <p:cNvPr id="21507" name="Rectangle 3"/>
          <p:cNvSpPr>
            <a:spLocks noGrp="1" noChangeArrowheads="1"/>
          </p:cNvSpPr>
          <p:nvPr>
            <p:ph idx="1"/>
          </p:nvPr>
        </p:nvSpPr>
        <p:spPr>
          <a:xfrm>
            <a:off x="419100" y="1333500"/>
            <a:ext cx="8420100" cy="4838700"/>
          </a:xfrm>
        </p:spPr>
        <p:txBody>
          <a:bodyPr>
            <a:noAutofit/>
          </a:bodyPr>
          <a:lstStyle/>
          <a:p>
            <a:r>
              <a:rPr lang="en-US" altLang="en-US" sz="2800" dirty="0"/>
              <a:t>Los </a:t>
            </a:r>
            <a:r>
              <a:rPr lang="en-US" altLang="en-US" sz="2800" dirty="0" err="1"/>
              <a:t>costos</a:t>
            </a:r>
            <a:r>
              <a:rPr lang="en-US" altLang="en-US" sz="2800" dirty="0"/>
              <a:t> de </a:t>
            </a:r>
            <a:r>
              <a:rPr lang="en-US" altLang="en-US" sz="2800" dirty="0" err="1"/>
              <a:t>bolsillo</a:t>
            </a:r>
            <a:r>
              <a:rPr lang="en-US" altLang="en-US" sz="2800" dirty="0"/>
              <a:t> </a:t>
            </a:r>
            <a:r>
              <a:rPr lang="en-US" altLang="en-US" sz="2800" dirty="0" err="1"/>
              <a:t>pueden</a:t>
            </a:r>
            <a:r>
              <a:rPr lang="en-US" altLang="en-US" sz="2800" dirty="0"/>
              <a:t> ser </a:t>
            </a:r>
            <a:r>
              <a:rPr lang="en-US" altLang="en-US" sz="2800" dirty="0" err="1"/>
              <a:t>muy</a:t>
            </a:r>
            <a:r>
              <a:rPr lang="en-US" altLang="en-US" sz="2800" dirty="0"/>
              <a:t> altos</a:t>
            </a:r>
          </a:p>
          <a:p>
            <a:r>
              <a:rPr lang="en-US" altLang="en-US" sz="2800" dirty="0"/>
              <a:t>La </a:t>
            </a:r>
            <a:r>
              <a:rPr lang="en-US" altLang="en-US" sz="2800" dirty="0" err="1"/>
              <a:t>Cirugía</a:t>
            </a:r>
            <a:r>
              <a:rPr lang="en-US" altLang="en-US" sz="2800" dirty="0"/>
              <a:t> </a:t>
            </a:r>
            <a:r>
              <a:rPr lang="en-US" altLang="en-US" sz="2800" dirty="0" err="1"/>
              <a:t>tiene</a:t>
            </a:r>
            <a:r>
              <a:rPr lang="en-US" altLang="en-US" sz="2800" dirty="0"/>
              <a:t> </a:t>
            </a:r>
            <a:r>
              <a:rPr lang="en-US" altLang="en-US" sz="2800" dirty="0" err="1"/>
              <a:t>riesgos</a:t>
            </a:r>
            <a:endParaRPr lang="en-US" altLang="en-US" sz="2800" dirty="0"/>
          </a:p>
          <a:p>
            <a:r>
              <a:rPr lang="en-US" altLang="en-US" sz="2800" dirty="0"/>
              <a:t>El </a:t>
            </a:r>
            <a:r>
              <a:rPr lang="en-US" altLang="en-US" sz="2800" dirty="0" err="1"/>
              <a:t>rechazo</a:t>
            </a:r>
            <a:r>
              <a:rPr lang="en-US" altLang="en-US" sz="2800" dirty="0"/>
              <a:t> del </a:t>
            </a:r>
            <a:r>
              <a:rPr lang="en-US" altLang="en-US" sz="2800" dirty="0" err="1"/>
              <a:t>riñón</a:t>
            </a:r>
            <a:r>
              <a:rPr lang="en-US" altLang="en-US" sz="2800" dirty="0"/>
              <a:t> </a:t>
            </a:r>
            <a:r>
              <a:rPr lang="en-US" altLang="en-US" sz="2800" dirty="0" err="1"/>
              <a:t>siempre</a:t>
            </a:r>
            <a:r>
              <a:rPr lang="en-US" altLang="en-US" sz="2800" dirty="0"/>
              <a:t> es un </a:t>
            </a:r>
            <a:r>
              <a:rPr lang="en-US" altLang="en-US" sz="2800" dirty="0" err="1"/>
              <a:t>riesgo</a:t>
            </a:r>
            <a:endParaRPr lang="en-US" altLang="en-US" sz="2800" dirty="0"/>
          </a:p>
          <a:p>
            <a:r>
              <a:rPr lang="en-US" altLang="en-US" sz="2800" dirty="0"/>
              <a:t>Los </a:t>
            </a:r>
            <a:r>
              <a:rPr lang="en-US" altLang="en-US" sz="2800" dirty="0" err="1"/>
              <a:t>medicamentos</a:t>
            </a:r>
            <a:r>
              <a:rPr lang="en-US" altLang="en-US" sz="2800" dirty="0"/>
              <a:t> </a:t>
            </a:r>
            <a:r>
              <a:rPr lang="en-US" altLang="en-US" sz="2800" dirty="0" err="1"/>
              <a:t>deben</a:t>
            </a:r>
            <a:r>
              <a:rPr lang="en-US" altLang="en-US" sz="2800" dirty="0"/>
              <a:t> </a:t>
            </a:r>
            <a:r>
              <a:rPr lang="en-US" altLang="en-US" sz="2800" dirty="0" err="1"/>
              <a:t>tomarse</a:t>
            </a:r>
            <a:r>
              <a:rPr lang="en-US" altLang="en-US" sz="2800" dirty="0"/>
              <a:t> </a:t>
            </a:r>
            <a:r>
              <a:rPr lang="en-US" altLang="en-US" sz="2800" dirty="0" err="1"/>
              <a:t>durante</a:t>
            </a:r>
            <a:r>
              <a:rPr lang="en-US" altLang="en-US" sz="2800" dirty="0"/>
              <a:t> el </a:t>
            </a:r>
            <a:r>
              <a:rPr lang="en-US" altLang="en-US" sz="2800" dirty="0" err="1"/>
              <a:t>tiempo</a:t>
            </a:r>
            <a:r>
              <a:rPr lang="en-US" altLang="en-US" sz="2800" dirty="0"/>
              <a:t> que </a:t>
            </a:r>
            <a:r>
              <a:rPr lang="en-US" altLang="en-US" sz="2800" dirty="0" err="1"/>
              <a:t>tenga</a:t>
            </a:r>
            <a:r>
              <a:rPr lang="en-US" altLang="en-US" sz="2800" dirty="0"/>
              <a:t> el </a:t>
            </a:r>
            <a:r>
              <a:rPr lang="en-US" altLang="en-US" sz="2800" dirty="0" err="1"/>
              <a:t>transplante</a:t>
            </a:r>
            <a:r>
              <a:rPr lang="en-US" altLang="en-US" sz="2800" dirty="0"/>
              <a:t>. </a:t>
            </a:r>
            <a:r>
              <a:rPr lang="en-US" altLang="en-US" sz="2800" u="sng" dirty="0">
                <a:highlight>
                  <a:srgbClr val="FFFF00"/>
                </a:highlight>
              </a:rPr>
              <a:t>No hay días </a:t>
            </a:r>
            <a:r>
              <a:rPr lang="en-US" altLang="en-US" sz="2800" u="sng" dirty="0" err="1">
                <a:highlight>
                  <a:srgbClr val="FFFF00"/>
                </a:highlight>
              </a:rPr>
              <a:t>libres</a:t>
            </a:r>
            <a:endParaRPr lang="en-US" altLang="en-US" sz="2800" u="sng" dirty="0">
              <a:highlight>
                <a:srgbClr val="FFFF00"/>
              </a:highlight>
            </a:endParaRPr>
          </a:p>
          <a:p>
            <a:r>
              <a:rPr lang="en-US" altLang="en-US" sz="2800" dirty="0"/>
              <a:t>Los </a:t>
            </a:r>
            <a:r>
              <a:rPr lang="en-US" altLang="en-US" sz="2800" dirty="0" err="1"/>
              <a:t>medicamentos</a:t>
            </a:r>
            <a:r>
              <a:rPr lang="en-US" altLang="en-US" sz="2800" dirty="0"/>
              <a:t> </a:t>
            </a:r>
            <a:r>
              <a:rPr lang="en-US" altLang="en-US" sz="2800" dirty="0" err="1"/>
              <a:t>tienen</a:t>
            </a:r>
            <a:r>
              <a:rPr lang="en-US" altLang="en-US" sz="2800" dirty="0"/>
              <a:t> </a:t>
            </a:r>
            <a:r>
              <a:rPr lang="en-US" altLang="en-US" sz="2800" dirty="0" err="1"/>
              <a:t>effectos</a:t>
            </a:r>
            <a:r>
              <a:rPr lang="en-US" altLang="en-US" sz="2800" dirty="0"/>
              <a:t> </a:t>
            </a:r>
            <a:r>
              <a:rPr lang="en-US" altLang="en-US" sz="2800" dirty="0" err="1"/>
              <a:t>secundarios</a:t>
            </a:r>
            <a:endParaRPr lang="en-US" altLang="en-US" sz="2800" dirty="0"/>
          </a:p>
          <a:p>
            <a:r>
              <a:rPr lang="en-US" altLang="en-US" sz="2800" dirty="0"/>
              <a:t>Los </a:t>
            </a:r>
            <a:r>
              <a:rPr lang="en-US" altLang="en-US" sz="2800" dirty="0" err="1"/>
              <a:t>medicamentos</a:t>
            </a:r>
            <a:r>
              <a:rPr lang="en-US" altLang="en-US" sz="2800" dirty="0"/>
              <a:t> contra el </a:t>
            </a:r>
            <a:r>
              <a:rPr lang="en-US" altLang="en-US" sz="2800" dirty="0" err="1"/>
              <a:t>rechazo</a:t>
            </a:r>
            <a:r>
              <a:rPr lang="en-US" altLang="en-US" sz="2800" dirty="0"/>
              <a:t> </a:t>
            </a:r>
            <a:r>
              <a:rPr lang="en-US" altLang="en-US" sz="2800" dirty="0" err="1"/>
              <a:t>aumentan</a:t>
            </a:r>
            <a:r>
              <a:rPr lang="en-US" altLang="en-US" sz="2800" dirty="0"/>
              <a:t> el </a:t>
            </a:r>
            <a:r>
              <a:rPr lang="en-US" altLang="en-US" sz="2800" dirty="0" err="1"/>
              <a:t>riesgo</a:t>
            </a:r>
            <a:r>
              <a:rPr lang="en-US" altLang="en-US" sz="2800" dirty="0"/>
              <a:t> de diabetes, </a:t>
            </a:r>
            <a:r>
              <a:rPr lang="en-US" altLang="en-US" sz="2800" dirty="0" err="1"/>
              <a:t>infecciones</a:t>
            </a:r>
            <a:r>
              <a:rPr lang="en-US" altLang="en-US" sz="2800" dirty="0"/>
              <a:t> y </a:t>
            </a:r>
            <a:r>
              <a:rPr lang="en-US" altLang="en-US" sz="2800" dirty="0" err="1"/>
              <a:t>algunos</a:t>
            </a:r>
            <a:r>
              <a:rPr lang="en-US" altLang="en-US" sz="2800" dirty="0"/>
              <a:t> </a:t>
            </a:r>
            <a:r>
              <a:rPr lang="en-US" altLang="en-US" sz="2800" dirty="0" err="1"/>
              <a:t>cánceres</a:t>
            </a:r>
            <a:r>
              <a:rPr lang="en-US" altLang="en-US" sz="2800" dirty="0"/>
              <a:t> </a:t>
            </a:r>
          </a:p>
          <a:p>
            <a:r>
              <a:rPr lang="en-US" altLang="en-US" sz="2800" dirty="0"/>
              <a:t>Es possible que </a:t>
            </a:r>
            <a:r>
              <a:rPr lang="en-US" altLang="en-US" sz="2800" dirty="0" err="1"/>
              <a:t>necesito</a:t>
            </a:r>
            <a:r>
              <a:rPr lang="en-US" altLang="en-US" sz="2800" dirty="0"/>
              <a:t> </a:t>
            </a:r>
            <a:r>
              <a:rPr lang="en-US" altLang="en-US" sz="2800" dirty="0" err="1"/>
              <a:t>otro</a:t>
            </a:r>
            <a:r>
              <a:rPr lang="en-US" altLang="en-US" sz="2800" dirty="0"/>
              <a:t> </a:t>
            </a:r>
            <a:r>
              <a:rPr lang="en-US" altLang="en-US" sz="2800" dirty="0" err="1"/>
              <a:t>transplante</a:t>
            </a:r>
            <a:r>
              <a:rPr lang="en-US" altLang="en-US" sz="2800" dirty="0"/>
              <a:t> o </a:t>
            </a:r>
            <a:r>
              <a:rPr lang="en-US" altLang="en-US" sz="2800" dirty="0" err="1"/>
              <a:t>vuelva</a:t>
            </a:r>
            <a:r>
              <a:rPr lang="en-US" altLang="en-US" sz="2800" dirty="0"/>
              <a:t> a </a:t>
            </a:r>
            <a:r>
              <a:rPr lang="en-US" altLang="en-US" sz="2800" dirty="0" err="1"/>
              <a:t>someterse</a:t>
            </a:r>
            <a:r>
              <a:rPr lang="en-US" altLang="en-US" sz="2800" dirty="0"/>
              <a:t> a </a:t>
            </a:r>
            <a:r>
              <a:rPr lang="en-US" altLang="en-US" sz="2800" dirty="0" err="1"/>
              <a:t>diàlisis</a:t>
            </a:r>
            <a:endParaRPr lang="en-US" altLang="en-US" sz="2800" dirty="0"/>
          </a:p>
        </p:txBody>
      </p:sp>
    </p:spTree>
    <p:extLst>
      <p:ext uri="{BB962C8B-B14F-4D97-AF65-F5344CB8AC3E}">
        <p14:creationId xmlns:p14="http://schemas.microsoft.com/office/powerpoint/2010/main" val="534337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dirty="0"/>
              <a:t>¿De </a:t>
            </a:r>
            <a:r>
              <a:rPr lang="en-US" altLang="en-US" dirty="0" err="1"/>
              <a:t>Dónde</a:t>
            </a:r>
            <a:r>
              <a:rPr lang="en-US" altLang="en-US" dirty="0"/>
              <a:t> </a:t>
            </a:r>
            <a:r>
              <a:rPr lang="en-US" altLang="en-US" dirty="0" err="1"/>
              <a:t>Viene</a:t>
            </a:r>
            <a:r>
              <a:rPr lang="en-US" altLang="en-US" dirty="0"/>
              <a:t> el </a:t>
            </a:r>
            <a:r>
              <a:rPr lang="en-US" altLang="en-US" dirty="0" err="1"/>
              <a:t>Riñón</a:t>
            </a:r>
            <a:r>
              <a:rPr lang="en-US" altLang="en-US" dirty="0"/>
              <a:t>?</a:t>
            </a:r>
          </a:p>
        </p:txBody>
      </p:sp>
      <p:sp>
        <p:nvSpPr>
          <p:cNvPr id="22531" name="Rectangle 3"/>
          <p:cNvSpPr>
            <a:spLocks noGrp="1" noChangeArrowheads="1"/>
          </p:cNvSpPr>
          <p:nvPr>
            <p:ph type="body" idx="1"/>
          </p:nvPr>
        </p:nvSpPr>
        <p:spPr>
          <a:xfrm>
            <a:off x="838200" y="1752600"/>
            <a:ext cx="7848600" cy="3962399"/>
          </a:xfrm>
        </p:spPr>
        <p:txBody>
          <a:bodyPr>
            <a:noAutofit/>
          </a:bodyPr>
          <a:lstStyle/>
          <a:p>
            <a:r>
              <a:rPr lang="en-US" altLang="en-US" sz="2800" dirty="0"/>
              <a:t>Persona </a:t>
            </a:r>
            <a:r>
              <a:rPr lang="en-US" altLang="en-US" sz="2800" dirty="0" err="1"/>
              <a:t>sana</a:t>
            </a:r>
            <a:r>
              <a:rPr lang="en-US" altLang="en-US" sz="2800" dirty="0"/>
              <a:t> que </a:t>
            </a:r>
            <a:r>
              <a:rPr lang="en-US" altLang="en-US" sz="2800" dirty="0" err="1"/>
              <a:t>desea</a:t>
            </a:r>
            <a:r>
              <a:rPr lang="en-US" altLang="en-US" sz="2800" dirty="0"/>
              <a:t> </a:t>
            </a:r>
            <a:r>
              <a:rPr lang="en-US" altLang="en-US" sz="2800" dirty="0" err="1"/>
              <a:t>donar</a:t>
            </a:r>
            <a:r>
              <a:rPr lang="en-US" altLang="en-US" sz="2800" dirty="0"/>
              <a:t> un </a:t>
            </a:r>
            <a:r>
              <a:rPr lang="en-US" altLang="en-US" sz="2800" dirty="0" err="1"/>
              <a:t>riñón</a:t>
            </a:r>
            <a:endParaRPr lang="en-US" altLang="en-US" sz="2800" dirty="0"/>
          </a:p>
          <a:p>
            <a:pPr lvl="1"/>
            <a:r>
              <a:rPr lang="en-US" altLang="en-US" sz="2400" dirty="0"/>
              <a:t>Un </a:t>
            </a:r>
            <a:r>
              <a:rPr lang="en-US" altLang="en-US" sz="2400" dirty="0" err="1"/>
              <a:t>miembro</a:t>
            </a:r>
            <a:r>
              <a:rPr lang="en-US" altLang="en-US" sz="2400" dirty="0"/>
              <a:t> de la </a:t>
            </a:r>
            <a:r>
              <a:rPr lang="en-US" altLang="en-US" sz="2400" dirty="0" err="1"/>
              <a:t>familia</a:t>
            </a:r>
            <a:r>
              <a:rPr lang="en-US" altLang="en-US" sz="2400" dirty="0"/>
              <a:t> (</a:t>
            </a:r>
            <a:r>
              <a:rPr lang="en-US" altLang="en-US" sz="2400" dirty="0" err="1"/>
              <a:t>hermano</a:t>
            </a:r>
            <a:r>
              <a:rPr lang="en-US" altLang="en-US" sz="2400" dirty="0"/>
              <a:t>, padre, primo u </a:t>
            </a:r>
            <a:r>
              <a:rPr lang="en-US" altLang="en-US" sz="2400" dirty="0" err="1"/>
              <a:t>otro</a:t>
            </a:r>
            <a:r>
              <a:rPr lang="en-US" altLang="en-US" sz="2400" dirty="0"/>
              <a:t> </a:t>
            </a:r>
            <a:r>
              <a:rPr lang="en-US" altLang="en-US" sz="2400" dirty="0" err="1"/>
              <a:t>pariente</a:t>
            </a:r>
            <a:r>
              <a:rPr lang="en-US" altLang="en-US" sz="2400" dirty="0"/>
              <a:t> </a:t>
            </a:r>
            <a:r>
              <a:rPr lang="en-US" altLang="en-US" sz="2400" dirty="0" err="1"/>
              <a:t>consanguíno</a:t>
            </a:r>
            <a:r>
              <a:rPr lang="en-US" altLang="en-US" sz="2400" dirty="0"/>
              <a:t>)</a:t>
            </a:r>
          </a:p>
          <a:p>
            <a:pPr lvl="1"/>
            <a:r>
              <a:rPr lang="en-US" altLang="en-US" sz="2400" dirty="0"/>
              <a:t>Un amigo, </a:t>
            </a:r>
            <a:r>
              <a:rPr lang="en-US" altLang="en-US" sz="2400" dirty="0" err="1"/>
              <a:t>cónyuge</a:t>
            </a:r>
            <a:r>
              <a:rPr lang="en-US" altLang="en-US" sz="2400" dirty="0"/>
              <a:t> o </a:t>
            </a:r>
            <a:r>
              <a:rPr lang="en-US" altLang="en-US" sz="2400" dirty="0" err="1"/>
              <a:t>conocido</a:t>
            </a:r>
            <a:r>
              <a:rPr lang="en-US" altLang="en-US" sz="2400" dirty="0"/>
              <a:t> (no familiar)</a:t>
            </a:r>
          </a:p>
          <a:p>
            <a:pPr lvl="1"/>
            <a:r>
              <a:rPr lang="en-US" altLang="en-US" sz="2400" dirty="0"/>
              <a:t>Una persona que </a:t>
            </a:r>
            <a:r>
              <a:rPr lang="en-US" altLang="en-US" sz="2400" dirty="0" err="1"/>
              <a:t>murió</a:t>
            </a:r>
            <a:r>
              <a:rPr lang="en-US" altLang="en-US" sz="2400" dirty="0"/>
              <a:t> y se </a:t>
            </a:r>
            <a:r>
              <a:rPr lang="en-US" altLang="en-US" sz="2400" dirty="0" err="1"/>
              <a:t>convierte</a:t>
            </a:r>
            <a:r>
              <a:rPr lang="en-US" altLang="en-US" sz="2400" dirty="0"/>
              <a:t> </a:t>
            </a:r>
            <a:r>
              <a:rPr lang="en-US" altLang="en-US" sz="2400" dirty="0" err="1"/>
              <a:t>en</a:t>
            </a:r>
            <a:r>
              <a:rPr lang="en-US" altLang="en-US" sz="2400" dirty="0"/>
              <a:t> </a:t>
            </a:r>
            <a:r>
              <a:rPr lang="en-US" altLang="en-US" sz="2400" dirty="0" err="1"/>
              <a:t>donante</a:t>
            </a:r>
            <a:r>
              <a:rPr lang="en-US" altLang="en-US" sz="2400" dirty="0"/>
              <a:t> de </a:t>
            </a:r>
            <a:r>
              <a:rPr lang="en-US" altLang="en-US" sz="2400" dirty="0" err="1"/>
              <a:t>órganos</a:t>
            </a:r>
            <a:r>
              <a:rPr lang="en-US" altLang="en-US" sz="2400" dirty="0"/>
              <a:t>.</a:t>
            </a:r>
            <a:endParaRPr lang="en-US" altLang="en-US" sz="2800" dirty="0"/>
          </a:p>
          <a:p>
            <a:r>
              <a:rPr lang="en-US" altLang="en-US" sz="2800" dirty="0"/>
              <a:t>Es illegal </a:t>
            </a:r>
            <a:r>
              <a:rPr lang="en-US" altLang="en-US" sz="2800" dirty="0" err="1"/>
              <a:t>comprar</a:t>
            </a:r>
            <a:r>
              <a:rPr lang="en-US" altLang="en-US" sz="2800" dirty="0"/>
              <a:t> o vender </a:t>
            </a:r>
            <a:r>
              <a:rPr lang="en-US" altLang="en-US" sz="2800" dirty="0" err="1"/>
              <a:t>órganos</a:t>
            </a:r>
            <a:endParaRPr lang="en-US" altLang="en-US" sz="2800" dirty="0"/>
          </a:p>
        </p:txBody>
      </p:sp>
    </p:spTree>
    <p:extLst>
      <p:ext uri="{BB962C8B-B14F-4D97-AF65-F5344CB8AC3E}">
        <p14:creationId xmlns:p14="http://schemas.microsoft.com/office/powerpoint/2010/main" val="407249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err="1"/>
              <a:t>Ventajas</a:t>
            </a:r>
            <a:r>
              <a:rPr lang="en-US" altLang="en-US" dirty="0"/>
              <a:t> de un Donate Vivo</a:t>
            </a:r>
          </a:p>
        </p:txBody>
      </p:sp>
      <p:sp>
        <p:nvSpPr>
          <p:cNvPr id="23555" name="Rectangle 4"/>
          <p:cNvSpPr>
            <a:spLocks noGrp="1" noChangeArrowheads="1"/>
          </p:cNvSpPr>
          <p:nvPr>
            <p:ph type="body" idx="1"/>
          </p:nvPr>
        </p:nvSpPr>
        <p:spPr>
          <a:xfrm>
            <a:off x="685800" y="1295400"/>
            <a:ext cx="8020050" cy="5029200"/>
          </a:xfrm>
        </p:spPr>
        <p:txBody>
          <a:bodyPr>
            <a:noAutofit/>
          </a:bodyPr>
          <a:lstStyle/>
          <a:p>
            <a:pPr marL="0" indent="0">
              <a:buNone/>
            </a:pPr>
            <a:r>
              <a:rPr lang="en-US" altLang="en-US" sz="2800" dirty="0"/>
              <a:t>El </a:t>
            </a:r>
            <a:r>
              <a:rPr lang="en-US" altLang="en-US" sz="2800" dirty="0" err="1"/>
              <a:t>resultado</a:t>
            </a:r>
            <a:r>
              <a:rPr lang="en-US" altLang="en-US" sz="2800" dirty="0"/>
              <a:t> </a:t>
            </a:r>
            <a:r>
              <a:rPr lang="en-US" altLang="en-US" sz="2800" dirty="0" err="1"/>
              <a:t>podría</a:t>
            </a:r>
            <a:r>
              <a:rPr lang="en-US" altLang="en-US" sz="2800" dirty="0"/>
              <a:t> ser major </a:t>
            </a:r>
            <a:r>
              <a:rPr lang="en-US" altLang="en-US" sz="2800" dirty="0" err="1"/>
              <a:t>porque</a:t>
            </a:r>
            <a:r>
              <a:rPr lang="en-US" altLang="en-US" sz="2800" dirty="0"/>
              <a:t>:</a:t>
            </a:r>
          </a:p>
          <a:p>
            <a:r>
              <a:rPr lang="en-US" altLang="en-US" sz="2800" dirty="0"/>
              <a:t>Se </a:t>
            </a:r>
            <a:r>
              <a:rPr lang="en-US" altLang="en-US" sz="2800" dirty="0" err="1"/>
              <a:t>conoce</a:t>
            </a:r>
            <a:r>
              <a:rPr lang="en-US" altLang="en-US" sz="2800" dirty="0"/>
              <a:t> el </a:t>
            </a:r>
            <a:r>
              <a:rPr lang="en-US" altLang="en-US" sz="2800" dirty="0" err="1"/>
              <a:t>historial</a:t>
            </a:r>
            <a:r>
              <a:rPr lang="en-US" altLang="en-US" sz="2800" dirty="0"/>
              <a:t> </a:t>
            </a:r>
            <a:r>
              <a:rPr lang="en-US" altLang="en-US" sz="2800" dirty="0" err="1"/>
              <a:t>médico</a:t>
            </a:r>
            <a:endParaRPr lang="en-US" altLang="en-US" sz="2800" dirty="0"/>
          </a:p>
          <a:p>
            <a:r>
              <a:rPr lang="en-US" altLang="en-US" sz="2800" dirty="0"/>
              <a:t>Se </a:t>
            </a:r>
            <a:r>
              <a:rPr lang="en-US" altLang="en-US" sz="2800" dirty="0" err="1"/>
              <a:t>puede</a:t>
            </a:r>
            <a:r>
              <a:rPr lang="en-US" altLang="en-US" sz="2800" dirty="0"/>
              <a:t> </a:t>
            </a:r>
            <a:r>
              <a:rPr lang="en-US" altLang="en-US" sz="2800" dirty="0" err="1"/>
              <a:t>planificar</a:t>
            </a:r>
            <a:r>
              <a:rPr lang="en-US" altLang="en-US" sz="2800" dirty="0"/>
              <a:t> la </a:t>
            </a:r>
            <a:r>
              <a:rPr lang="en-US" altLang="en-US" sz="2800" dirty="0" err="1"/>
              <a:t>cirugía</a:t>
            </a:r>
            <a:endParaRPr lang="en-US" altLang="en-US" sz="2800" dirty="0"/>
          </a:p>
          <a:p>
            <a:r>
              <a:rPr lang="en-US" altLang="en-US" sz="2800" dirty="0" err="1"/>
              <a:t>Puede</a:t>
            </a:r>
            <a:r>
              <a:rPr lang="en-US" altLang="en-US" sz="2800" dirty="0"/>
              <a:t> </a:t>
            </a:r>
            <a:r>
              <a:rPr lang="en-US" altLang="en-US" sz="2800" dirty="0" err="1"/>
              <a:t>tener</a:t>
            </a:r>
            <a:r>
              <a:rPr lang="en-US" altLang="en-US" sz="2800" dirty="0"/>
              <a:t> </a:t>
            </a:r>
            <a:r>
              <a:rPr lang="en-US" altLang="en-US" sz="2800" dirty="0" err="1"/>
              <a:t>menos</a:t>
            </a:r>
            <a:r>
              <a:rPr lang="en-US" altLang="en-US" sz="2800" dirty="0"/>
              <a:t> </a:t>
            </a:r>
            <a:r>
              <a:rPr lang="en-US" altLang="en-US" sz="2800" dirty="0" err="1"/>
              <a:t>rechazo</a:t>
            </a:r>
            <a:endParaRPr lang="en-US" altLang="en-US" sz="2800" dirty="0"/>
          </a:p>
          <a:p>
            <a:r>
              <a:rPr lang="en-US" altLang="en-US" sz="2800" dirty="0"/>
              <a:t>El </a:t>
            </a:r>
            <a:r>
              <a:rPr lang="en-US" altLang="en-US" sz="2800" dirty="0" err="1"/>
              <a:t>Riñón</a:t>
            </a:r>
            <a:r>
              <a:rPr lang="en-US" altLang="en-US" sz="2800" dirty="0"/>
              <a:t> </a:t>
            </a:r>
            <a:r>
              <a:rPr lang="en-US" altLang="en-US" sz="2800" dirty="0" err="1"/>
              <a:t>puede</a:t>
            </a:r>
            <a:r>
              <a:rPr lang="en-US" altLang="en-US" sz="2800" dirty="0"/>
              <a:t> </a:t>
            </a:r>
            <a:r>
              <a:rPr lang="en-US" altLang="en-US" sz="2800" dirty="0" err="1"/>
              <a:t>durar</a:t>
            </a:r>
            <a:r>
              <a:rPr lang="en-US" altLang="en-US" sz="2800" dirty="0"/>
              <a:t> </a:t>
            </a:r>
            <a:r>
              <a:rPr lang="en-US" altLang="en-US" sz="2800" dirty="0" err="1"/>
              <a:t>más</a:t>
            </a:r>
            <a:endParaRPr lang="en-US" altLang="en-US" sz="2800" dirty="0"/>
          </a:p>
          <a:p>
            <a:r>
              <a:rPr lang="en-US" altLang="en-US" sz="2800" dirty="0"/>
              <a:t>Se </a:t>
            </a:r>
            <a:r>
              <a:rPr lang="en-US" altLang="en-US" sz="2800" dirty="0" err="1"/>
              <a:t>puede</a:t>
            </a:r>
            <a:r>
              <a:rPr lang="en-US" altLang="en-US" sz="2800" dirty="0"/>
              <a:t> </a:t>
            </a:r>
            <a:r>
              <a:rPr lang="en-US" altLang="en-US" sz="2800" dirty="0" err="1"/>
              <a:t>realizar</a:t>
            </a:r>
            <a:r>
              <a:rPr lang="en-US" altLang="en-US" sz="2800" dirty="0"/>
              <a:t> </a:t>
            </a:r>
            <a:r>
              <a:rPr lang="en-US" altLang="en-US" sz="2800" u="sng" dirty="0"/>
              <a:t>antes </a:t>
            </a:r>
            <a:r>
              <a:rPr lang="en-US" altLang="en-US" sz="2800" dirty="0"/>
              <a:t>de </a:t>
            </a:r>
            <a:r>
              <a:rPr lang="en-US" altLang="en-US" sz="2800" dirty="0" err="1"/>
              <a:t>tener</a:t>
            </a:r>
            <a:r>
              <a:rPr lang="en-US" altLang="en-US" sz="2800" dirty="0"/>
              <a:t> que </a:t>
            </a:r>
            <a:r>
              <a:rPr lang="en-US" altLang="en-US" sz="2800" dirty="0" err="1"/>
              <a:t>iniciar</a:t>
            </a:r>
            <a:r>
              <a:rPr lang="en-US" altLang="en-US" sz="2800" dirty="0"/>
              <a:t> la </a:t>
            </a:r>
            <a:r>
              <a:rPr lang="en-US" altLang="en-US" sz="2800" dirty="0" err="1"/>
              <a:t>diálisis</a:t>
            </a:r>
            <a:endParaRPr lang="en-US" altLang="en-US" sz="2800" dirty="0"/>
          </a:p>
          <a:p>
            <a:r>
              <a:rPr lang="en-US" altLang="en-US" sz="2800" dirty="0" err="1"/>
              <a:t>Menos</a:t>
            </a:r>
            <a:r>
              <a:rPr lang="en-US" altLang="en-US" sz="2800" dirty="0"/>
              <a:t> </a:t>
            </a:r>
            <a:r>
              <a:rPr lang="en-US" altLang="en-US" sz="2800" dirty="0" err="1"/>
              <a:t>tiempo</a:t>
            </a:r>
            <a:r>
              <a:rPr lang="en-US" altLang="en-US" sz="2800" dirty="0"/>
              <a:t> de </a:t>
            </a:r>
            <a:r>
              <a:rPr lang="en-US" altLang="en-US" sz="2800" dirty="0" err="1"/>
              <a:t>espera</a:t>
            </a:r>
            <a:r>
              <a:rPr lang="en-US" altLang="en-US" sz="2800" dirty="0"/>
              <a:t> que con un </a:t>
            </a:r>
            <a:r>
              <a:rPr lang="en-US" altLang="en-US" sz="2800" dirty="0" err="1"/>
              <a:t>donante</a:t>
            </a:r>
            <a:r>
              <a:rPr lang="en-US" altLang="en-US" sz="2800" dirty="0"/>
              <a:t> </a:t>
            </a:r>
            <a:r>
              <a:rPr lang="en-US" altLang="en-US" sz="2800" dirty="0" err="1"/>
              <a:t>fallecido</a:t>
            </a:r>
            <a:endParaRPr lang="en-US" altLang="en-US" sz="2800" dirty="0"/>
          </a:p>
          <a:p>
            <a:r>
              <a:rPr lang="en-US" altLang="en-US" sz="2800" dirty="0"/>
              <a:t>¿</a:t>
            </a:r>
            <a:r>
              <a:rPr lang="en-US" altLang="en-US" sz="2800" dirty="0" err="1"/>
              <a:t>Tienes</a:t>
            </a:r>
            <a:r>
              <a:rPr lang="en-US" altLang="en-US" sz="2800" dirty="0"/>
              <a:t> un </a:t>
            </a:r>
            <a:r>
              <a:rPr lang="en-US" altLang="en-US" sz="2800" dirty="0" err="1"/>
              <a:t>donante</a:t>
            </a:r>
            <a:r>
              <a:rPr lang="en-US" altLang="en-US" sz="2800" dirty="0"/>
              <a:t> vivo? ¿Has </a:t>
            </a:r>
            <a:r>
              <a:rPr lang="en-US" altLang="en-US" sz="2800" dirty="0" err="1"/>
              <a:t>preguntado</a:t>
            </a:r>
            <a:r>
              <a:rPr lang="en-US" altLang="en-US" sz="2800" dirty="0"/>
              <a:t>?</a:t>
            </a:r>
          </a:p>
          <a:p>
            <a:endParaRPr lang="en-US" altLang="en-US" sz="2800" dirty="0"/>
          </a:p>
          <a:p>
            <a:endParaRPr lang="en-US" altLang="en-US" sz="2800" dirty="0"/>
          </a:p>
        </p:txBody>
      </p:sp>
    </p:spTree>
    <p:extLst>
      <p:ext uri="{BB962C8B-B14F-4D97-AF65-F5344CB8AC3E}">
        <p14:creationId xmlns:p14="http://schemas.microsoft.com/office/powerpoint/2010/main" val="282722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ltLang="en-US" dirty="0" err="1"/>
              <a:t>Desventajas</a:t>
            </a:r>
            <a:r>
              <a:rPr lang="en-US" altLang="en-US" dirty="0"/>
              <a:t> Para el </a:t>
            </a:r>
            <a:r>
              <a:rPr lang="en-US" altLang="en-US" dirty="0" err="1"/>
              <a:t>Donante</a:t>
            </a:r>
            <a:r>
              <a:rPr lang="en-US" altLang="en-US" dirty="0"/>
              <a:t> Vivo</a:t>
            </a:r>
            <a:br>
              <a:rPr lang="en-US" altLang="en-US" dirty="0"/>
            </a:br>
            <a:endParaRPr lang="en-US" altLang="en-US" dirty="0"/>
          </a:p>
        </p:txBody>
      </p:sp>
      <p:sp>
        <p:nvSpPr>
          <p:cNvPr id="24579" name="Rectangle 3"/>
          <p:cNvSpPr>
            <a:spLocks noGrp="1" noChangeArrowheads="1"/>
          </p:cNvSpPr>
          <p:nvPr>
            <p:ph type="body" idx="1"/>
          </p:nvPr>
        </p:nvSpPr>
        <p:spPr/>
        <p:txBody>
          <a:bodyPr>
            <a:normAutofit lnSpcReduction="10000"/>
          </a:bodyPr>
          <a:lstStyle/>
          <a:p>
            <a:r>
              <a:rPr lang="en-US" altLang="en-US" dirty="0"/>
              <a:t>El </a:t>
            </a:r>
            <a:r>
              <a:rPr lang="en-US" altLang="en-US" dirty="0" err="1"/>
              <a:t>Rinñón</a:t>
            </a:r>
            <a:r>
              <a:rPr lang="en-US" altLang="en-US" dirty="0"/>
              <a:t> se </a:t>
            </a:r>
            <a:r>
              <a:rPr lang="en-US" altLang="en-US" dirty="0" err="1"/>
              <a:t>extrae</a:t>
            </a:r>
            <a:r>
              <a:rPr lang="en-US" altLang="en-US" dirty="0"/>
              <a:t> de una persona </a:t>
            </a:r>
            <a:r>
              <a:rPr lang="en-US" altLang="en-US" dirty="0" err="1"/>
              <a:t>sana</a:t>
            </a:r>
            <a:endParaRPr lang="en-US" altLang="en-US" dirty="0"/>
          </a:p>
          <a:p>
            <a:r>
              <a:rPr lang="en-US" altLang="en-US" dirty="0" err="1"/>
              <a:t>Ningún</a:t>
            </a:r>
            <a:r>
              <a:rPr lang="en-US" altLang="en-US" dirty="0"/>
              <a:t> </a:t>
            </a:r>
            <a:r>
              <a:rPr lang="en-US" altLang="en-US" dirty="0" err="1"/>
              <a:t>beneficio</a:t>
            </a:r>
            <a:r>
              <a:rPr lang="en-US" altLang="en-US" dirty="0"/>
              <a:t> </a:t>
            </a:r>
            <a:r>
              <a:rPr lang="en-US" altLang="en-US" dirty="0" err="1"/>
              <a:t>médico</a:t>
            </a:r>
            <a:r>
              <a:rPr lang="en-US" altLang="en-US" dirty="0"/>
              <a:t> para la persona </a:t>
            </a:r>
            <a:r>
              <a:rPr lang="en-US" altLang="en-US" dirty="0" err="1"/>
              <a:t>donante</a:t>
            </a:r>
            <a:endParaRPr lang="en-US" altLang="en-US" dirty="0"/>
          </a:p>
          <a:p>
            <a:r>
              <a:rPr lang="en-US" altLang="en-US" dirty="0"/>
              <a:t>La </a:t>
            </a:r>
            <a:r>
              <a:rPr lang="en-US" altLang="en-US" dirty="0" err="1"/>
              <a:t>cirugía</a:t>
            </a:r>
            <a:r>
              <a:rPr lang="en-US" altLang="en-US" dirty="0"/>
              <a:t> </a:t>
            </a:r>
            <a:r>
              <a:rPr lang="en-US" altLang="en-US" dirty="0" err="1"/>
              <a:t>puede</a:t>
            </a:r>
            <a:r>
              <a:rPr lang="en-US" altLang="en-US" dirty="0"/>
              <a:t> </a:t>
            </a:r>
            <a:r>
              <a:rPr lang="en-US" altLang="en-US" dirty="0" err="1"/>
              <a:t>tener</a:t>
            </a:r>
            <a:r>
              <a:rPr lang="en-US" altLang="en-US" dirty="0"/>
              <a:t> </a:t>
            </a:r>
            <a:r>
              <a:rPr lang="en-US" altLang="en-US" dirty="0" err="1"/>
              <a:t>complicaciones</a:t>
            </a:r>
            <a:endParaRPr lang="en-US" altLang="en-US" dirty="0"/>
          </a:p>
          <a:p>
            <a:r>
              <a:rPr lang="en-US" altLang="en-US" dirty="0"/>
              <a:t>El </a:t>
            </a:r>
            <a:r>
              <a:rPr lang="en-US" altLang="en-US" dirty="0" err="1"/>
              <a:t>riesgo</a:t>
            </a:r>
            <a:r>
              <a:rPr lang="en-US" altLang="en-US" dirty="0"/>
              <a:t> de </a:t>
            </a:r>
            <a:r>
              <a:rPr lang="en-US" altLang="en-US" dirty="0" err="1"/>
              <a:t>muerte</a:t>
            </a:r>
            <a:r>
              <a:rPr lang="en-US" altLang="en-US" dirty="0"/>
              <a:t> es </a:t>
            </a:r>
            <a:r>
              <a:rPr lang="en-US" altLang="en-US" dirty="0" err="1"/>
              <a:t>pequeño</a:t>
            </a:r>
            <a:r>
              <a:rPr lang="en-US" altLang="en-US" dirty="0"/>
              <a:t> </a:t>
            </a:r>
            <a:r>
              <a:rPr lang="en-US" altLang="en-US" dirty="0" err="1"/>
              <a:t>pero</a:t>
            </a:r>
            <a:r>
              <a:rPr lang="en-US" altLang="en-US" dirty="0"/>
              <a:t> </a:t>
            </a:r>
            <a:r>
              <a:rPr lang="en-US" altLang="en-US" dirty="0" err="1"/>
              <a:t>está</a:t>
            </a:r>
            <a:r>
              <a:rPr lang="en-US" altLang="en-US" dirty="0"/>
              <a:t> </a:t>
            </a:r>
            <a:r>
              <a:rPr lang="en-US" altLang="en-US" dirty="0" err="1"/>
              <a:t>presente</a:t>
            </a:r>
            <a:endParaRPr lang="en-US" altLang="en-US" dirty="0"/>
          </a:p>
          <a:p>
            <a:r>
              <a:rPr lang="en-US" altLang="en-US" dirty="0" err="1"/>
              <a:t>Puede</a:t>
            </a:r>
            <a:r>
              <a:rPr lang="en-US" altLang="en-US" dirty="0"/>
              <a:t> </a:t>
            </a:r>
            <a:r>
              <a:rPr lang="en-US" altLang="en-US" dirty="0" err="1"/>
              <a:t>existir</a:t>
            </a:r>
            <a:r>
              <a:rPr lang="en-US" altLang="en-US" dirty="0"/>
              <a:t> un </a:t>
            </a:r>
            <a:r>
              <a:rPr lang="en-US" altLang="en-US" dirty="0" err="1"/>
              <a:t>riesgo</a:t>
            </a:r>
            <a:r>
              <a:rPr lang="en-US" altLang="en-US" dirty="0"/>
              <a:t> a largo </a:t>
            </a:r>
            <a:r>
              <a:rPr lang="en-US" altLang="en-US" dirty="0" err="1"/>
              <a:t>plazo</a:t>
            </a:r>
            <a:r>
              <a:rPr lang="en-US" altLang="en-US" dirty="0"/>
              <a:t> para los </a:t>
            </a:r>
            <a:r>
              <a:rPr lang="en-US" altLang="en-US" dirty="0" err="1"/>
              <a:t>donantes</a:t>
            </a:r>
            <a:endParaRPr lang="en-US" altLang="en-US" dirty="0"/>
          </a:p>
          <a:p>
            <a:pPr marL="0" indent="0">
              <a:buNone/>
            </a:pPr>
            <a:endParaRPr lang="en-US" altLang="en-US" dirty="0"/>
          </a:p>
        </p:txBody>
      </p:sp>
    </p:spTree>
    <p:extLst>
      <p:ext uri="{BB962C8B-B14F-4D97-AF65-F5344CB8AC3E}">
        <p14:creationId xmlns:p14="http://schemas.microsoft.com/office/powerpoint/2010/main" val="306421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altLang="en-US" dirty="0" err="1"/>
              <a:t>Datos</a:t>
            </a:r>
            <a:r>
              <a:rPr lang="en-US" altLang="en-US" dirty="0"/>
              <a:t> </a:t>
            </a:r>
            <a:r>
              <a:rPr lang="en-US" altLang="en-US" dirty="0" err="1"/>
              <a:t>Sobre</a:t>
            </a:r>
            <a:r>
              <a:rPr lang="en-US" altLang="en-US" dirty="0"/>
              <a:t> la Lista de </a:t>
            </a:r>
            <a:r>
              <a:rPr lang="en-US" altLang="en-US" dirty="0" err="1"/>
              <a:t>Espera</a:t>
            </a:r>
            <a:r>
              <a:rPr lang="en-US" altLang="en-US" dirty="0"/>
              <a:t>:</a:t>
            </a:r>
          </a:p>
        </p:txBody>
      </p:sp>
      <p:sp>
        <p:nvSpPr>
          <p:cNvPr id="25603" name="Rectangle 3"/>
          <p:cNvSpPr>
            <a:spLocks noGrp="1" noChangeArrowheads="1"/>
          </p:cNvSpPr>
          <p:nvPr>
            <p:ph type="body" idx="1"/>
          </p:nvPr>
        </p:nvSpPr>
        <p:spPr/>
        <p:txBody>
          <a:bodyPr>
            <a:normAutofit fontScale="92500" lnSpcReduction="10000"/>
          </a:bodyPr>
          <a:lstStyle/>
          <a:p>
            <a:r>
              <a:rPr lang="en-US" altLang="en-US" dirty="0" err="1"/>
              <a:t>Puede</a:t>
            </a:r>
            <a:r>
              <a:rPr lang="en-US" altLang="en-US" dirty="0"/>
              <a:t> </a:t>
            </a:r>
            <a:r>
              <a:rPr lang="en-US" altLang="en-US" dirty="0" err="1"/>
              <a:t>estar</a:t>
            </a:r>
            <a:r>
              <a:rPr lang="en-US" altLang="en-US" dirty="0"/>
              <a:t> </a:t>
            </a:r>
            <a:r>
              <a:rPr lang="en-US" altLang="en-US" dirty="0" err="1"/>
              <a:t>en</a:t>
            </a:r>
            <a:r>
              <a:rPr lang="en-US" altLang="en-US" dirty="0"/>
              <a:t> </a:t>
            </a:r>
            <a:r>
              <a:rPr lang="en-US" altLang="en-US" dirty="0" err="1"/>
              <a:t>más</a:t>
            </a:r>
            <a:r>
              <a:rPr lang="en-US" altLang="en-US" dirty="0"/>
              <a:t> de una </a:t>
            </a:r>
            <a:r>
              <a:rPr lang="en-US" altLang="en-US" dirty="0" err="1"/>
              <a:t>lista</a:t>
            </a:r>
            <a:endParaRPr lang="en-US" altLang="en-US" dirty="0"/>
          </a:p>
          <a:p>
            <a:r>
              <a:rPr lang="en-US" altLang="en-US" dirty="0" err="1"/>
              <a:t>Nadie</a:t>
            </a:r>
            <a:r>
              <a:rPr lang="en-US" altLang="en-US" dirty="0"/>
              <a:t> </a:t>
            </a:r>
            <a:r>
              <a:rPr lang="en-US" altLang="en-US" dirty="0" err="1"/>
              <a:t>puede</a:t>
            </a:r>
            <a:r>
              <a:rPr lang="en-US" altLang="en-US" dirty="0"/>
              <a:t> </a:t>
            </a:r>
            <a:r>
              <a:rPr lang="en-US" altLang="en-US" dirty="0" err="1"/>
              <a:t>decirle</a:t>
            </a:r>
            <a:r>
              <a:rPr lang="en-US" altLang="en-US" dirty="0"/>
              <a:t> </a:t>
            </a:r>
            <a:r>
              <a:rPr lang="en-US" altLang="en-US" dirty="0" err="1"/>
              <a:t>exactamente</a:t>
            </a:r>
            <a:r>
              <a:rPr lang="en-US" altLang="en-US" dirty="0"/>
              <a:t> </a:t>
            </a:r>
            <a:r>
              <a:rPr lang="en-US" altLang="en-US" dirty="0" err="1"/>
              <a:t>cuánto</a:t>
            </a:r>
            <a:r>
              <a:rPr lang="en-US" altLang="en-US" dirty="0"/>
              <a:t> </a:t>
            </a:r>
            <a:r>
              <a:rPr lang="en-US" altLang="en-US" dirty="0" err="1"/>
              <a:t>tiempo</a:t>
            </a:r>
            <a:r>
              <a:rPr lang="en-US" altLang="en-US" dirty="0"/>
              <a:t> </a:t>
            </a:r>
            <a:r>
              <a:rPr lang="en-US" altLang="en-US" dirty="0" err="1"/>
              <a:t>esperará</a:t>
            </a:r>
            <a:r>
              <a:rPr lang="en-US" altLang="en-US" dirty="0"/>
              <a:t> por un </a:t>
            </a:r>
            <a:r>
              <a:rPr lang="en-US" altLang="en-US" dirty="0" err="1"/>
              <a:t>riñón</a:t>
            </a:r>
            <a:endParaRPr lang="en-US" altLang="en-US" dirty="0"/>
          </a:p>
          <a:p>
            <a:r>
              <a:rPr lang="en-US" altLang="en-US" dirty="0"/>
              <a:t>El </a:t>
            </a:r>
            <a:r>
              <a:rPr lang="en-US" altLang="en-US" dirty="0" err="1"/>
              <a:t>tiempo</a:t>
            </a:r>
            <a:r>
              <a:rPr lang="en-US" altLang="en-US" dirty="0"/>
              <a:t> de </a:t>
            </a:r>
            <a:r>
              <a:rPr lang="en-US" altLang="en-US" dirty="0" err="1"/>
              <a:t>espera</a:t>
            </a:r>
            <a:r>
              <a:rPr lang="en-US" altLang="en-US" dirty="0"/>
              <a:t> </a:t>
            </a:r>
            <a:r>
              <a:rPr lang="en-US" altLang="en-US" dirty="0" err="1"/>
              <a:t>depende</a:t>
            </a:r>
            <a:r>
              <a:rPr lang="en-US" altLang="en-US" dirty="0"/>
              <a:t> de </a:t>
            </a:r>
            <a:r>
              <a:rPr lang="en-US" altLang="en-US" dirty="0" err="1"/>
              <a:t>su</a:t>
            </a:r>
            <a:r>
              <a:rPr lang="en-US" altLang="en-US" dirty="0"/>
              <a:t> </a:t>
            </a:r>
            <a:r>
              <a:rPr lang="en-US" altLang="en-US" dirty="0" err="1"/>
              <a:t>tipo</a:t>
            </a:r>
            <a:r>
              <a:rPr lang="en-US" altLang="en-US" dirty="0"/>
              <a:t> de </a:t>
            </a:r>
            <a:r>
              <a:rPr lang="en-US" altLang="en-US" dirty="0" err="1"/>
              <a:t>sangre</a:t>
            </a:r>
            <a:endParaRPr lang="en-US" altLang="en-US" dirty="0"/>
          </a:p>
          <a:p>
            <a:r>
              <a:rPr lang="en-US" altLang="en-US" dirty="0"/>
              <a:t>La </a:t>
            </a:r>
            <a:r>
              <a:rPr lang="en-US" altLang="en-US" dirty="0" err="1"/>
              <a:t>lista</a:t>
            </a:r>
            <a:r>
              <a:rPr lang="en-US" altLang="en-US" dirty="0"/>
              <a:t> no es un </a:t>
            </a:r>
            <a:r>
              <a:rPr lang="en-US" altLang="en-US" dirty="0" err="1"/>
              <a:t>orden</a:t>
            </a:r>
            <a:r>
              <a:rPr lang="en-US" altLang="en-US" dirty="0"/>
              <a:t> de </a:t>
            </a:r>
            <a:r>
              <a:rPr lang="en-US" altLang="en-US" dirty="0" err="1"/>
              <a:t>rango</a:t>
            </a:r>
            <a:r>
              <a:rPr lang="en-US" altLang="en-US" dirty="0"/>
              <a:t> </a:t>
            </a:r>
            <a:r>
              <a:rPr lang="en-US" altLang="en-US" dirty="0" err="1"/>
              <a:t>sino</a:t>
            </a:r>
            <a:r>
              <a:rPr lang="en-US" altLang="en-US" dirty="0"/>
              <a:t> un </a:t>
            </a:r>
            <a:r>
              <a:rPr lang="en-US" altLang="en-US" dirty="0" err="1"/>
              <a:t>grupo</a:t>
            </a:r>
            <a:r>
              <a:rPr lang="en-US" altLang="en-US" dirty="0"/>
              <a:t> de personas </a:t>
            </a:r>
            <a:r>
              <a:rPr lang="en-US" altLang="en-US" dirty="0" err="1"/>
              <a:t>elegibles</a:t>
            </a:r>
            <a:r>
              <a:rPr lang="en-US" altLang="en-US" dirty="0"/>
              <a:t> </a:t>
            </a:r>
            <a:r>
              <a:rPr lang="en-US" altLang="en-US" dirty="0" err="1"/>
              <a:t>candidatos</a:t>
            </a:r>
            <a:endParaRPr lang="en-US" altLang="en-US" dirty="0"/>
          </a:p>
          <a:p>
            <a:r>
              <a:rPr lang="en-US" altLang="en-US" dirty="0"/>
              <a:t>Los </a:t>
            </a:r>
            <a:r>
              <a:rPr lang="en-US" altLang="en-US" dirty="0" err="1"/>
              <a:t>pacientes</a:t>
            </a:r>
            <a:r>
              <a:rPr lang="en-US" altLang="en-US" dirty="0"/>
              <a:t> </a:t>
            </a:r>
            <a:r>
              <a:rPr lang="en-US" altLang="en-US" dirty="0" err="1"/>
              <a:t>más</a:t>
            </a:r>
            <a:r>
              <a:rPr lang="en-US" altLang="en-US" dirty="0"/>
              <a:t> </a:t>
            </a:r>
            <a:r>
              <a:rPr lang="en-US" altLang="en-US" dirty="0" err="1"/>
              <a:t>jóvenes</a:t>
            </a:r>
            <a:r>
              <a:rPr lang="en-US" altLang="en-US" dirty="0"/>
              <a:t> </a:t>
            </a:r>
            <a:r>
              <a:rPr lang="en-US" altLang="en-US" dirty="0" err="1"/>
              <a:t>tienen</a:t>
            </a:r>
            <a:r>
              <a:rPr lang="en-US" altLang="en-US" dirty="0"/>
              <a:t> </a:t>
            </a:r>
            <a:r>
              <a:rPr lang="en-US" altLang="en-US" dirty="0" err="1"/>
              <a:t>prioridad</a:t>
            </a:r>
            <a:r>
              <a:rPr lang="en-US" altLang="en-US" dirty="0"/>
              <a:t> </a:t>
            </a:r>
            <a:r>
              <a:rPr lang="en-US" altLang="en-US" dirty="0" err="1"/>
              <a:t>en</a:t>
            </a:r>
            <a:r>
              <a:rPr lang="en-US" altLang="en-US" dirty="0"/>
              <a:t> la </a:t>
            </a:r>
            <a:r>
              <a:rPr lang="en-US" altLang="en-US" dirty="0" err="1"/>
              <a:t>lista</a:t>
            </a:r>
            <a:endParaRPr lang="en-US" altLang="en-US" dirty="0"/>
          </a:p>
          <a:p>
            <a:endParaRPr lang="en-US" altLang="en-US" dirty="0"/>
          </a:p>
        </p:txBody>
      </p:sp>
    </p:spTree>
    <p:extLst>
      <p:ext uri="{BB962C8B-B14F-4D97-AF65-F5344CB8AC3E}">
        <p14:creationId xmlns:p14="http://schemas.microsoft.com/office/powerpoint/2010/main" val="3228173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a:t>
            </a:r>
            <a:r>
              <a:rPr lang="en-US" altLang="en-US" dirty="0" err="1"/>
              <a:t>Qué</a:t>
            </a:r>
            <a:r>
              <a:rPr lang="en-US" altLang="en-US"/>
              <a:t> es la </a:t>
            </a:r>
            <a:r>
              <a:rPr lang="en-US" altLang="en-US" dirty="0" err="1"/>
              <a:t>Gestión</a:t>
            </a:r>
            <a:r>
              <a:rPr lang="en-US" altLang="en-US" dirty="0"/>
              <a:t> </a:t>
            </a:r>
            <a:r>
              <a:rPr lang="en-US" altLang="en-US" dirty="0" err="1"/>
              <a:t>Médica</a:t>
            </a:r>
            <a:r>
              <a:rPr lang="en-US" altLang="en-US" dirty="0"/>
              <a:t>?</a:t>
            </a:r>
          </a:p>
        </p:txBody>
      </p:sp>
      <p:sp>
        <p:nvSpPr>
          <p:cNvPr id="26627" name="Rectangle 3"/>
          <p:cNvSpPr>
            <a:spLocks noGrp="1" noChangeArrowheads="1"/>
          </p:cNvSpPr>
          <p:nvPr>
            <p:ph type="body" idx="1"/>
          </p:nvPr>
        </p:nvSpPr>
        <p:spPr>
          <a:xfrm>
            <a:off x="857250" y="1482726"/>
            <a:ext cx="7848600" cy="4906962"/>
          </a:xfrm>
        </p:spPr>
        <p:txBody>
          <a:bodyPr>
            <a:noAutofit/>
          </a:bodyPr>
          <a:lstStyle/>
          <a:p>
            <a:r>
              <a:rPr lang="en-US" altLang="en-US" sz="2800" dirty="0" err="1"/>
              <a:t>Uso</a:t>
            </a:r>
            <a:r>
              <a:rPr lang="en-US" altLang="en-US" sz="2800" dirty="0"/>
              <a:t> de </a:t>
            </a:r>
            <a:r>
              <a:rPr lang="en-US" altLang="en-US" sz="2800" dirty="0" err="1"/>
              <a:t>medicamentos</a:t>
            </a:r>
            <a:r>
              <a:rPr lang="en-US" altLang="en-US" sz="2800" dirty="0"/>
              <a:t> para </a:t>
            </a:r>
            <a:r>
              <a:rPr lang="en-US" altLang="en-US" sz="2800" dirty="0" err="1"/>
              <a:t>controlar</a:t>
            </a:r>
            <a:r>
              <a:rPr lang="en-US" altLang="en-US" sz="2800" dirty="0"/>
              <a:t> los </a:t>
            </a:r>
            <a:r>
              <a:rPr lang="en-US" altLang="en-US" sz="2800" dirty="0" err="1"/>
              <a:t>síntomas</a:t>
            </a:r>
            <a:r>
              <a:rPr lang="en-US" altLang="en-US" sz="2800" dirty="0"/>
              <a:t> de </a:t>
            </a:r>
            <a:r>
              <a:rPr lang="en-US" altLang="en-US" sz="2800" dirty="0" err="1"/>
              <a:t>insuficiencia</a:t>
            </a:r>
            <a:r>
              <a:rPr lang="en-US" altLang="en-US" sz="2800" dirty="0"/>
              <a:t> renal</a:t>
            </a:r>
          </a:p>
          <a:p>
            <a:r>
              <a:rPr lang="en-US" altLang="en-US" sz="2800" dirty="0" err="1"/>
              <a:t>Algunas</a:t>
            </a:r>
            <a:r>
              <a:rPr lang="en-US" altLang="en-US" sz="2800" dirty="0"/>
              <a:t> personas </a:t>
            </a:r>
            <a:r>
              <a:rPr lang="en-US" altLang="en-US" sz="2800" dirty="0" err="1"/>
              <a:t>quieren</a:t>
            </a:r>
            <a:r>
              <a:rPr lang="en-US" altLang="en-US" sz="2800" dirty="0"/>
              <a:t> </a:t>
            </a:r>
            <a:r>
              <a:rPr lang="en-US" altLang="en-US" sz="2800" dirty="0" err="1"/>
              <a:t>diálisis</a:t>
            </a:r>
            <a:r>
              <a:rPr lang="en-US" altLang="en-US" sz="2800" dirty="0"/>
              <a:t>; </a:t>
            </a:r>
          </a:p>
          <a:p>
            <a:pPr marL="0" indent="0">
              <a:buNone/>
            </a:pPr>
            <a:r>
              <a:rPr lang="en-US" altLang="en-US" sz="2800" dirty="0"/>
              <a:t>    Es possible que </a:t>
            </a:r>
            <a:r>
              <a:rPr lang="en-US" altLang="en-US" sz="2800" dirty="0" err="1"/>
              <a:t>otros</a:t>
            </a:r>
            <a:r>
              <a:rPr lang="en-US" altLang="en-US" sz="2800" dirty="0"/>
              <a:t> no </a:t>
            </a:r>
            <a:r>
              <a:rPr lang="en-US" altLang="en-US" sz="2800" dirty="0" err="1"/>
              <a:t>estén</a:t>
            </a:r>
            <a:r>
              <a:rPr lang="en-US" altLang="en-US" sz="2800" dirty="0"/>
              <a:t> </a:t>
            </a:r>
          </a:p>
          <a:p>
            <a:pPr marL="0" indent="0">
              <a:buNone/>
            </a:pPr>
            <a:r>
              <a:rPr lang="en-US" altLang="en-US" sz="2800" dirty="0"/>
              <a:t>    tan </a:t>
            </a:r>
            <a:r>
              <a:rPr lang="en-US" altLang="en-US" sz="2800" dirty="0" err="1"/>
              <a:t>seguros</a:t>
            </a:r>
            <a:endParaRPr lang="en-US" altLang="en-US" sz="2800" dirty="0"/>
          </a:p>
          <a:p>
            <a:r>
              <a:rPr lang="en-US" altLang="en-US" sz="2800" dirty="0" err="1"/>
              <a:t>Perderá</a:t>
            </a:r>
            <a:r>
              <a:rPr lang="en-US" altLang="en-US" sz="2800" dirty="0"/>
              <a:t> la </a:t>
            </a:r>
            <a:r>
              <a:rPr lang="en-US" altLang="en-US" sz="2800" dirty="0" err="1"/>
              <a:t>función</a:t>
            </a:r>
            <a:r>
              <a:rPr lang="en-US" altLang="en-US" sz="2800" dirty="0"/>
              <a:t> con el </a:t>
            </a:r>
            <a:r>
              <a:rPr lang="en-US" altLang="en-US" sz="2800" dirty="0" err="1"/>
              <a:t>tiempo</a:t>
            </a:r>
            <a:endParaRPr lang="en-US" altLang="en-US" sz="2800" dirty="0"/>
          </a:p>
          <a:p>
            <a:r>
              <a:rPr lang="en-US" altLang="en-US" sz="2800" dirty="0"/>
              <a:t>Lo </a:t>
            </a:r>
            <a:r>
              <a:rPr lang="en-US" altLang="en-US" sz="2800" dirty="0" err="1"/>
              <a:t>mantendremos</a:t>
            </a:r>
            <a:r>
              <a:rPr lang="en-US" altLang="en-US" sz="2800" dirty="0"/>
              <a:t> </a:t>
            </a:r>
            <a:r>
              <a:rPr lang="en-US" altLang="en-US" sz="2800" dirty="0" err="1"/>
              <a:t>cómodo</a:t>
            </a:r>
            <a:r>
              <a:rPr lang="en-US" altLang="en-US" sz="2800" dirty="0"/>
              <a:t> con los </a:t>
            </a:r>
            <a:r>
              <a:rPr lang="en-US" altLang="en-US" sz="2800" dirty="0" err="1"/>
              <a:t>medicamentos</a:t>
            </a:r>
            <a:r>
              <a:rPr lang="en-US" altLang="en-US" sz="2800" dirty="0"/>
              <a:t> y los </a:t>
            </a:r>
            <a:r>
              <a:rPr lang="en-US" altLang="en-US" sz="2800" dirty="0" err="1"/>
              <a:t>cuidados</a:t>
            </a:r>
            <a:r>
              <a:rPr lang="en-US" altLang="en-US" sz="2800" dirty="0"/>
              <a:t> </a:t>
            </a:r>
            <a:r>
              <a:rPr lang="en-US" altLang="en-US" sz="2800" dirty="0" err="1"/>
              <a:t>paliatoves</a:t>
            </a:r>
            <a:r>
              <a:rPr lang="en-US" altLang="en-US" sz="2800" dirty="0"/>
              <a:t>/</a:t>
            </a:r>
            <a:r>
              <a:rPr lang="en-US" altLang="en-US" sz="2800" dirty="0" err="1"/>
              <a:t>hospicio</a:t>
            </a:r>
            <a:endParaRPr lang="en-US" altLang="en-US" sz="2800" dirty="0"/>
          </a:p>
          <a:p>
            <a:r>
              <a:rPr lang="en-US" altLang="en-US" sz="2800" dirty="0"/>
              <a:t>La </a:t>
            </a:r>
            <a:r>
              <a:rPr lang="en-US" altLang="en-US" sz="2800" dirty="0" err="1"/>
              <a:t>Diálisis</a:t>
            </a:r>
            <a:r>
              <a:rPr lang="en-US" altLang="en-US" sz="2800" dirty="0"/>
              <a:t> o </a:t>
            </a:r>
            <a:r>
              <a:rPr lang="en-US" altLang="en-US" sz="2800" dirty="0" err="1"/>
              <a:t>transplante</a:t>
            </a:r>
            <a:r>
              <a:rPr lang="en-US" altLang="en-US" sz="2800" dirty="0"/>
              <a:t> no es para </a:t>
            </a:r>
            <a:r>
              <a:rPr lang="en-US" altLang="en-US" sz="2800" dirty="0" err="1"/>
              <a:t>todos</a:t>
            </a:r>
            <a:endParaRPr lang="en-US" altLang="en-US" sz="2800" dirty="0"/>
          </a:p>
          <a:p>
            <a:endParaRPr lang="en-US" altLang="en-US" sz="2800" dirty="0"/>
          </a:p>
          <a:p>
            <a:endParaRPr lang="en-US" altLang="en-US" sz="2800" dirty="0"/>
          </a:p>
          <a:p>
            <a:endParaRPr lang="en-US" altLang="en-US" sz="2800" dirty="0"/>
          </a:p>
          <a:p>
            <a:endParaRPr lang="en-US" altLang="en-US" sz="2800" dirty="0"/>
          </a:p>
        </p:txBody>
      </p:sp>
      <p:pic>
        <p:nvPicPr>
          <p:cNvPr id="26628" name="Picture 4" descr="21473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33600"/>
            <a:ext cx="1981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09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1066800"/>
          </a:xfrm>
        </p:spPr>
        <p:txBody>
          <a:bodyPr>
            <a:normAutofit fontScale="90000"/>
          </a:bodyPr>
          <a:lstStyle/>
          <a:p>
            <a:r>
              <a:rPr lang="en-US" altLang="en-US" dirty="0" err="1"/>
              <a:t>Elección</a:t>
            </a:r>
            <a:r>
              <a:rPr lang="en-US" altLang="en-US" dirty="0"/>
              <a:t> del Tratamiento </a:t>
            </a:r>
            <a:r>
              <a:rPr lang="en-US" altLang="en-US" dirty="0" err="1"/>
              <a:t>Médico</a:t>
            </a:r>
            <a:r>
              <a:rPr lang="en-US" altLang="en-US" dirty="0"/>
              <a:t> Para </a:t>
            </a:r>
            <a:br>
              <a:rPr lang="en-US" altLang="en-US" dirty="0"/>
            </a:br>
            <a:r>
              <a:rPr lang="en-US" altLang="en-US" dirty="0"/>
              <a:t>la Insuficiencia Renal:</a:t>
            </a:r>
          </a:p>
        </p:txBody>
      </p:sp>
      <p:sp>
        <p:nvSpPr>
          <p:cNvPr id="27651" name="Rectangle 3"/>
          <p:cNvSpPr>
            <a:spLocks noGrp="1" noChangeArrowheads="1"/>
          </p:cNvSpPr>
          <p:nvPr>
            <p:ph type="body" idx="1"/>
          </p:nvPr>
        </p:nvSpPr>
        <p:spPr>
          <a:xfrm>
            <a:off x="838200" y="1981201"/>
            <a:ext cx="7848600" cy="4190999"/>
          </a:xfrm>
        </p:spPr>
        <p:txBody>
          <a:bodyPr>
            <a:noAutofit/>
          </a:bodyPr>
          <a:lstStyle/>
          <a:p>
            <a:r>
              <a:rPr lang="en-US" altLang="en-US" sz="2600" dirty="0"/>
              <a:t>El </a:t>
            </a:r>
            <a:r>
              <a:rPr lang="en-US" altLang="en-US" sz="2600" dirty="0" err="1"/>
              <a:t>tratamiento</a:t>
            </a:r>
            <a:r>
              <a:rPr lang="en-US" altLang="en-US" sz="2600" dirty="0"/>
              <a:t> </a:t>
            </a:r>
            <a:r>
              <a:rPr lang="en-US" altLang="en-US" sz="2600" dirty="0" err="1"/>
              <a:t>médico</a:t>
            </a:r>
            <a:r>
              <a:rPr lang="en-US" altLang="en-US" sz="2600" dirty="0"/>
              <a:t> </a:t>
            </a:r>
            <a:r>
              <a:rPr lang="en-US" altLang="en-US" sz="2600" dirty="0" err="1"/>
              <a:t>puede</a:t>
            </a:r>
            <a:r>
              <a:rPr lang="en-US" altLang="en-US" sz="2600" dirty="0"/>
              <a:t> ser la major </a:t>
            </a:r>
            <a:r>
              <a:rPr lang="en-US" altLang="en-US" sz="2600" dirty="0" err="1"/>
              <a:t>opción</a:t>
            </a:r>
            <a:r>
              <a:rPr lang="en-US" altLang="en-US" sz="2600" dirty="0"/>
              <a:t> para </a:t>
            </a:r>
            <a:r>
              <a:rPr lang="en-US" altLang="en-US" sz="2600" dirty="0" err="1"/>
              <a:t>usted</a:t>
            </a:r>
            <a:endParaRPr lang="en-US" altLang="en-US" sz="2600" dirty="0"/>
          </a:p>
          <a:p>
            <a:r>
              <a:rPr lang="en-US" altLang="en-US" sz="2600" dirty="0"/>
              <a:t>Con </a:t>
            </a:r>
            <a:r>
              <a:rPr lang="en-US" altLang="en-US" sz="2600" dirty="0" err="1"/>
              <a:t>problemas</a:t>
            </a:r>
            <a:r>
              <a:rPr lang="en-US" altLang="en-US" sz="2600" dirty="0"/>
              <a:t> </a:t>
            </a:r>
            <a:r>
              <a:rPr lang="en-US" altLang="en-US" sz="2600" dirty="0" err="1"/>
              <a:t>médicos</a:t>
            </a:r>
            <a:r>
              <a:rPr lang="en-US" altLang="en-US" sz="2600" dirty="0"/>
              <a:t> graves </a:t>
            </a:r>
            <a:r>
              <a:rPr lang="en-US" altLang="en-US" sz="2600" dirty="0" err="1"/>
              <a:t>como</a:t>
            </a:r>
            <a:r>
              <a:rPr lang="en-US" altLang="en-US" sz="2600" dirty="0"/>
              <a:t> un </a:t>
            </a:r>
            <a:r>
              <a:rPr lang="en-US" altLang="en-US" sz="2600" dirty="0" err="1"/>
              <a:t>derrame</a:t>
            </a:r>
            <a:r>
              <a:rPr lang="en-US" altLang="en-US" sz="2600" dirty="0"/>
              <a:t> cerebral o </a:t>
            </a:r>
            <a:r>
              <a:rPr lang="en-US" altLang="en-US" sz="2600" dirty="0" err="1"/>
              <a:t>demencia</a:t>
            </a:r>
            <a:r>
              <a:rPr lang="en-US" altLang="en-US" sz="2600" dirty="0"/>
              <a:t> o un </a:t>
            </a:r>
            <a:r>
              <a:rPr lang="en-US" altLang="en-US" sz="2600" dirty="0" err="1"/>
              <a:t>corazón</a:t>
            </a:r>
            <a:r>
              <a:rPr lang="en-US" altLang="en-US" sz="2600" dirty="0"/>
              <a:t> </a:t>
            </a:r>
            <a:r>
              <a:rPr lang="en-US" altLang="en-US" sz="2600" dirty="0" err="1"/>
              <a:t>muy</a:t>
            </a:r>
            <a:r>
              <a:rPr lang="en-US" altLang="en-US" sz="2600" dirty="0"/>
              <a:t> </a:t>
            </a:r>
            <a:r>
              <a:rPr lang="en-US" altLang="en-US" sz="2600" dirty="0" err="1"/>
              <a:t>malo</a:t>
            </a:r>
            <a:r>
              <a:rPr lang="en-US" altLang="en-US" sz="2600" dirty="0"/>
              <a:t>, la </a:t>
            </a:r>
            <a:r>
              <a:rPr lang="en-US" altLang="en-US" sz="2600" dirty="0" err="1"/>
              <a:t>diálisis</a:t>
            </a:r>
            <a:r>
              <a:rPr lang="en-US" altLang="en-US" sz="2600" dirty="0"/>
              <a:t> </a:t>
            </a:r>
            <a:r>
              <a:rPr lang="en-US" altLang="en-US" sz="2600" dirty="0" err="1"/>
              <a:t>puede</a:t>
            </a:r>
            <a:r>
              <a:rPr lang="en-US" altLang="en-US" sz="2600" dirty="0"/>
              <a:t> no ser la </a:t>
            </a:r>
            <a:r>
              <a:rPr lang="en-US" altLang="en-US" sz="2600" dirty="0" err="1"/>
              <a:t>mejor</a:t>
            </a:r>
            <a:r>
              <a:rPr lang="en-US" altLang="en-US" sz="2600" dirty="0"/>
              <a:t> </a:t>
            </a:r>
            <a:r>
              <a:rPr lang="en-US" altLang="en-US" sz="2600" dirty="0" err="1"/>
              <a:t>opción</a:t>
            </a:r>
            <a:endParaRPr lang="en-US" altLang="en-US" sz="2600" dirty="0"/>
          </a:p>
          <a:p>
            <a:r>
              <a:rPr lang="en-US" altLang="en-US" sz="2600" dirty="0" err="1"/>
              <a:t>Cada</a:t>
            </a:r>
            <a:r>
              <a:rPr lang="en-US" altLang="en-US" sz="2600" dirty="0"/>
              <a:t> </a:t>
            </a:r>
            <a:r>
              <a:rPr lang="en-US" altLang="en-US" sz="2600" dirty="0" err="1"/>
              <a:t>paciente</a:t>
            </a:r>
            <a:r>
              <a:rPr lang="en-US" altLang="en-US" sz="2600" dirty="0"/>
              <a:t> es </a:t>
            </a:r>
            <a:r>
              <a:rPr lang="en-US" altLang="en-US" sz="2600" dirty="0" err="1"/>
              <a:t>diferente</a:t>
            </a:r>
            <a:r>
              <a:rPr lang="en-US" altLang="en-US" sz="2600" dirty="0"/>
              <a:t> y </a:t>
            </a:r>
            <a:r>
              <a:rPr lang="en-US" altLang="en-US" sz="2600" dirty="0" err="1"/>
              <a:t>cada</a:t>
            </a:r>
            <a:r>
              <a:rPr lang="en-US" altLang="en-US" sz="2600" dirty="0"/>
              <a:t> </a:t>
            </a:r>
            <a:r>
              <a:rPr lang="en-US" altLang="en-US" sz="2600" dirty="0" err="1"/>
              <a:t>situación</a:t>
            </a:r>
            <a:r>
              <a:rPr lang="en-US" altLang="en-US" sz="2600" dirty="0"/>
              <a:t> es </a:t>
            </a:r>
            <a:r>
              <a:rPr lang="en-US" altLang="en-US" sz="2600" dirty="0" err="1"/>
              <a:t>única</a:t>
            </a:r>
            <a:endParaRPr lang="en-US" altLang="en-US" sz="2600" dirty="0"/>
          </a:p>
          <a:p>
            <a:r>
              <a:rPr lang="en-US" altLang="en-US" sz="2600" dirty="0" err="1"/>
              <a:t>Dígale</a:t>
            </a:r>
            <a:r>
              <a:rPr lang="en-US" altLang="en-US" sz="2600" dirty="0"/>
              <a:t> a </a:t>
            </a:r>
            <a:r>
              <a:rPr lang="en-US" altLang="en-US" sz="2600" dirty="0" err="1"/>
              <a:t>su</a:t>
            </a:r>
            <a:r>
              <a:rPr lang="en-US" altLang="en-US" sz="2600" dirty="0"/>
              <a:t> </a:t>
            </a:r>
            <a:r>
              <a:rPr lang="en-US" altLang="en-US" sz="2600" dirty="0" err="1"/>
              <a:t>familia</a:t>
            </a:r>
            <a:r>
              <a:rPr lang="en-US" altLang="en-US" sz="2600" dirty="0"/>
              <a:t> </a:t>
            </a:r>
            <a:r>
              <a:rPr lang="en-US" altLang="en-US" sz="2600" dirty="0" err="1"/>
              <a:t>su</a:t>
            </a:r>
            <a:r>
              <a:rPr lang="en-US" altLang="en-US" sz="2600" dirty="0"/>
              <a:t> </a:t>
            </a:r>
            <a:r>
              <a:rPr lang="en-US" altLang="en-US" sz="2600" dirty="0" err="1"/>
              <a:t>decisión</a:t>
            </a:r>
            <a:endParaRPr lang="en-US" altLang="en-US" sz="2600" dirty="0"/>
          </a:p>
          <a:p>
            <a:pPr marL="0" indent="0" algn="ctr">
              <a:buNone/>
            </a:pPr>
            <a:r>
              <a:rPr lang="en-US" altLang="en-US" sz="2600" b="1" i="1" dirty="0" err="1"/>
              <a:t>Siempre</a:t>
            </a:r>
            <a:r>
              <a:rPr lang="en-US" altLang="en-US" sz="2600" b="1" i="1" dirty="0"/>
              <a:t> </a:t>
            </a:r>
            <a:r>
              <a:rPr lang="en-US" altLang="en-US" sz="2600" b="1" i="1" dirty="0" err="1"/>
              <a:t>puedes</a:t>
            </a:r>
            <a:r>
              <a:rPr lang="en-US" altLang="en-US" sz="2600" b="1" i="1" dirty="0"/>
              <a:t> </a:t>
            </a:r>
            <a:r>
              <a:rPr lang="en-US" altLang="en-US" sz="2600" b="1" i="1" dirty="0" err="1"/>
              <a:t>cambiar</a:t>
            </a:r>
            <a:r>
              <a:rPr lang="en-US" altLang="en-US" sz="2600" b="1" i="1" dirty="0"/>
              <a:t> de opinion</a:t>
            </a:r>
          </a:p>
          <a:p>
            <a:endParaRPr lang="en-US" altLang="en-US" sz="2800"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0248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err="1"/>
              <a:t>Preguntas</a:t>
            </a:r>
            <a:r>
              <a:rPr lang="en-US" altLang="en-US" dirty="0"/>
              <a:t> </a:t>
            </a:r>
            <a:r>
              <a:rPr lang="en-US" altLang="en-US" dirty="0" err="1"/>
              <a:t>Comunes</a:t>
            </a:r>
            <a:r>
              <a:rPr lang="en-US" altLang="en-US" dirty="0"/>
              <a:t>:</a:t>
            </a:r>
          </a:p>
        </p:txBody>
      </p:sp>
      <p:sp>
        <p:nvSpPr>
          <p:cNvPr id="28675" name="Rectangle 3"/>
          <p:cNvSpPr>
            <a:spLocks noGrp="1" noChangeArrowheads="1"/>
          </p:cNvSpPr>
          <p:nvPr>
            <p:ph type="body" idx="1"/>
          </p:nvPr>
        </p:nvSpPr>
        <p:spPr>
          <a:xfrm>
            <a:off x="838200" y="1219200"/>
            <a:ext cx="7848600" cy="5105400"/>
          </a:xfrm>
        </p:spPr>
        <p:txBody>
          <a:bodyPr>
            <a:noAutofit/>
          </a:bodyPr>
          <a:lstStyle/>
          <a:p>
            <a:r>
              <a:rPr lang="en-US" altLang="en-US" sz="2800" dirty="0"/>
              <a:t>¿</a:t>
            </a:r>
            <a:r>
              <a:rPr lang="en-US" altLang="en-US" sz="2800" dirty="0" err="1"/>
              <a:t>Decidir</a:t>
            </a:r>
            <a:r>
              <a:rPr lang="en-US" altLang="en-US" sz="2800" dirty="0"/>
              <a:t> No </a:t>
            </a:r>
            <a:r>
              <a:rPr lang="en-US" altLang="en-US" sz="2800" dirty="0" err="1"/>
              <a:t>Someterse</a:t>
            </a:r>
            <a:r>
              <a:rPr lang="en-US" altLang="en-US" sz="2800" dirty="0"/>
              <a:t> a </a:t>
            </a:r>
            <a:r>
              <a:rPr lang="en-US" altLang="en-US" sz="2800" dirty="0" err="1"/>
              <a:t>Diálisis</a:t>
            </a:r>
            <a:r>
              <a:rPr lang="en-US" altLang="en-US" sz="2800" dirty="0"/>
              <a:t> es un </a:t>
            </a:r>
            <a:r>
              <a:rPr lang="en-US" altLang="en-US" sz="2800" dirty="0" err="1"/>
              <a:t>Suicidio</a:t>
            </a:r>
            <a:r>
              <a:rPr lang="en-US" altLang="en-US" sz="2800" dirty="0"/>
              <a:t>? </a:t>
            </a:r>
          </a:p>
          <a:p>
            <a:r>
              <a:rPr lang="en-US" altLang="en-US" sz="2400" dirty="0"/>
              <a:t>No, </a:t>
            </a:r>
            <a:r>
              <a:rPr lang="en-US" altLang="en-US" sz="2400" dirty="0" err="1"/>
              <a:t>muchas</a:t>
            </a:r>
            <a:r>
              <a:rPr lang="en-US" altLang="en-US" sz="2400" dirty="0"/>
              <a:t> </a:t>
            </a:r>
            <a:r>
              <a:rPr lang="en-US" altLang="en-US" sz="2400" dirty="0" err="1"/>
              <a:t>religiones</a:t>
            </a:r>
            <a:r>
              <a:rPr lang="en-US" altLang="en-US" sz="2400" dirty="0"/>
              <a:t> </a:t>
            </a:r>
            <a:r>
              <a:rPr lang="en-US" altLang="en-US" sz="2400" dirty="0" err="1"/>
              <a:t>creen</a:t>
            </a:r>
            <a:r>
              <a:rPr lang="en-US" altLang="en-US" sz="2400" dirty="0"/>
              <a:t> </a:t>
            </a:r>
            <a:r>
              <a:rPr lang="en-US" altLang="en-US" sz="2400" dirty="0" err="1"/>
              <a:t>en</a:t>
            </a:r>
            <a:r>
              <a:rPr lang="en-US" altLang="en-US" sz="2400" dirty="0"/>
              <a:t> el derecho de una persona a </a:t>
            </a:r>
            <a:r>
              <a:rPr lang="en-US" altLang="en-US" sz="2400" dirty="0" err="1"/>
              <a:t>rechazar</a:t>
            </a:r>
            <a:r>
              <a:rPr lang="en-US" altLang="en-US" sz="2400" dirty="0"/>
              <a:t> un </a:t>
            </a:r>
            <a:r>
              <a:rPr lang="en-US" altLang="en-US" sz="2400" dirty="0" err="1"/>
              <a:t>tratamiento</a:t>
            </a:r>
            <a:r>
              <a:rPr lang="en-US" altLang="en-US" sz="2400" dirty="0"/>
              <a:t> </a:t>
            </a:r>
            <a:r>
              <a:rPr lang="en-US" altLang="en-US" sz="2400" dirty="0" err="1"/>
              <a:t>médico</a:t>
            </a:r>
            <a:r>
              <a:rPr lang="en-US" altLang="en-US" sz="2400" dirty="0"/>
              <a:t> </a:t>
            </a:r>
            <a:r>
              <a:rPr lang="en-US" altLang="en-US" sz="2400" dirty="0" err="1"/>
              <a:t>como</a:t>
            </a:r>
            <a:r>
              <a:rPr lang="en-US" altLang="en-US" sz="2400" dirty="0"/>
              <a:t> la </a:t>
            </a:r>
            <a:r>
              <a:rPr lang="en-US" altLang="en-US" sz="2400" dirty="0" err="1"/>
              <a:t>diálisis</a:t>
            </a:r>
            <a:r>
              <a:rPr lang="en-US" altLang="en-US" sz="2400" dirty="0"/>
              <a:t> </a:t>
            </a:r>
            <a:r>
              <a:rPr lang="en-US" altLang="en-US" sz="2400" dirty="0" err="1"/>
              <a:t>si</a:t>
            </a:r>
            <a:r>
              <a:rPr lang="en-US" altLang="en-US" sz="2400" dirty="0"/>
              <a:t> </a:t>
            </a:r>
            <a:r>
              <a:rPr lang="en-US" altLang="en-US" sz="2400" dirty="0" err="1"/>
              <a:t>sienten</a:t>
            </a:r>
            <a:r>
              <a:rPr lang="en-US" altLang="en-US" sz="2400" dirty="0"/>
              <a:t> que no los </a:t>
            </a:r>
            <a:r>
              <a:rPr lang="en-US" altLang="en-US" sz="2400" dirty="0" err="1"/>
              <a:t>ayudará</a:t>
            </a:r>
            <a:r>
              <a:rPr lang="en-US" altLang="en-US" sz="2400" dirty="0"/>
              <a:t> y que </a:t>
            </a:r>
            <a:r>
              <a:rPr lang="en-US" altLang="en-US" sz="2400" dirty="0" err="1"/>
              <a:t>su</a:t>
            </a:r>
            <a:r>
              <a:rPr lang="en-US" altLang="en-US" sz="2400" dirty="0"/>
              <a:t> </a:t>
            </a:r>
            <a:r>
              <a:rPr lang="en-US" altLang="en-US" sz="2400" dirty="0" err="1"/>
              <a:t>calidad</a:t>
            </a:r>
            <a:r>
              <a:rPr lang="en-US" altLang="en-US" sz="2400" dirty="0"/>
              <a:t> de </a:t>
            </a:r>
            <a:r>
              <a:rPr lang="en-US" altLang="en-US" sz="2400" dirty="0" err="1"/>
              <a:t>vida</a:t>
            </a:r>
            <a:r>
              <a:rPr lang="en-US" altLang="en-US" sz="2400" dirty="0"/>
              <a:t> se ha visto </a:t>
            </a:r>
            <a:r>
              <a:rPr lang="en-US" altLang="en-US" sz="2400" dirty="0" err="1"/>
              <a:t>afectada</a:t>
            </a:r>
            <a:r>
              <a:rPr lang="en-US" altLang="en-US" sz="2400" dirty="0"/>
              <a:t>. Es una </a:t>
            </a:r>
            <a:r>
              <a:rPr lang="en-US" altLang="en-US" sz="2400" dirty="0" err="1"/>
              <a:t>decisión</a:t>
            </a:r>
            <a:r>
              <a:rPr lang="en-US" altLang="en-US" sz="2400" dirty="0"/>
              <a:t> </a:t>
            </a:r>
            <a:r>
              <a:rPr lang="en-US" altLang="en-US" sz="2400" dirty="0" err="1"/>
              <a:t>importante</a:t>
            </a:r>
            <a:r>
              <a:rPr lang="en-US" altLang="en-US" sz="2400" dirty="0"/>
              <a:t> y no </a:t>
            </a:r>
            <a:r>
              <a:rPr lang="en-US" altLang="en-US" sz="2400" dirty="0" err="1"/>
              <a:t>estás</a:t>
            </a:r>
            <a:r>
              <a:rPr lang="en-US" altLang="en-US" sz="2400" dirty="0"/>
              <a:t> solo. </a:t>
            </a:r>
            <a:r>
              <a:rPr lang="en-US" altLang="en-US" sz="2400" dirty="0" err="1"/>
              <a:t>Discuta</a:t>
            </a:r>
            <a:r>
              <a:rPr lang="en-US" altLang="en-US" sz="2400" dirty="0"/>
              <a:t> </a:t>
            </a:r>
            <a:r>
              <a:rPr lang="en-US" altLang="en-US" sz="2400" dirty="0" err="1"/>
              <a:t>esto</a:t>
            </a:r>
            <a:r>
              <a:rPr lang="en-US" altLang="en-US" sz="2400" dirty="0"/>
              <a:t> con sus </a:t>
            </a:r>
            <a:r>
              <a:rPr lang="en-US" altLang="en-US" sz="2400" dirty="0" err="1"/>
              <a:t>seres</a:t>
            </a:r>
            <a:r>
              <a:rPr lang="en-US" altLang="en-US" sz="2400" dirty="0"/>
              <a:t> </a:t>
            </a:r>
            <a:r>
              <a:rPr lang="en-US" altLang="en-US" sz="2400" dirty="0" err="1"/>
              <a:t>queridos</a:t>
            </a:r>
            <a:r>
              <a:rPr lang="en-US" altLang="en-US" sz="2400" dirty="0"/>
              <a:t>, </a:t>
            </a:r>
            <a:r>
              <a:rPr lang="en-US" altLang="en-US" sz="2400" dirty="0" err="1"/>
              <a:t>su</a:t>
            </a:r>
            <a:r>
              <a:rPr lang="en-US" altLang="en-US" sz="2400" dirty="0"/>
              <a:t> </a:t>
            </a:r>
            <a:r>
              <a:rPr lang="en-US" altLang="en-US" sz="2400" dirty="0" err="1"/>
              <a:t>consejero</a:t>
            </a:r>
            <a:r>
              <a:rPr lang="en-US" altLang="en-US" sz="2400" dirty="0"/>
              <a:t> religioso y </a:t>
            </a:r>
            <a:r>
              <a:rPr lang="en-US" altLang="en-US" sz="2400" dirty="0" err="1"/>
              <a:t>su</a:t>
            </a:r>
            <a:r>
              <a:rPr lang="en-US" altLang="en-US" sz="2400" dirty="0"/>
              <a:t> </a:t>
            </a:r>
            <a:r>
              <a:rPr lang="en-US" altLang="en-US" sz="2400" dirty="0" err="1"/>
              <a:t>equipo</a:t>
            </a:r>
            <a:r>
              <a:rPr lang="en-US" altLang="en-US" sz="2400" dirty="0"/>
              <a:t> de </a:t>
            </a:r>
            <a:r>
              <a:rPr lang="en-US" altLang="en-US" sz="2400" dirty="0" err="1"/>
              <a:t>atención</a:t>
            </a:r>
            <a:r>
              <a:rPr lang="en-US" altLang="en-US" sz="2400" dirty="0"/>
              <a:t> </a:t>
            </a:r>
            <a:r>
              <a:rPr lang="en-US" altLang="en-US" sz="2400" dirty="0" err="1"/>
              <a:t>médica</a:t>
            </a:r>
            <a:r>
              <a:rPr lang="en-US" altLang="en-US" sz="2400" dirty="0"/>
              <a:t>.</a:t>
            </a:r>
          </a:p>
          <a:p>
            <a:endParaRPr lang="en-US" altLang="en-US" sz="2400" dirty="0"/>
          </a:p>
          <a:p>
            <a:r>
              <a:rPr lang="en-US" altLang="en-US" sz="2800" dirty="0"/>
              <a:t>¿</a:t>
            </a:r>
            <a:r>
              <a:rPr lang="en-US" altLang="en-US" sz="2800" dirty="0" err="1"/>
              <a:t>Cuánto</a:t>
            </a:r>
            <a:r>
              <a:rPr lang="en-US" altLang="en-US" sz="2800" dirty="0"/>
              <a:t> </a:t>
            </a:r>
            <a:r>
              <a:rPr lang="en-US" altLang="en-US" sz="2800" dirty="0" err="1"/>
              <a:t>tiempo</a:t>
            </a:r>
            <a:r>
              <a:rPr lang="en-US" altLang="en-US" sz="2800" dirty="0"/>
              <a:t> </a:t>
            </a:r>
            <a:r>
              <a:rPr lang="en-US" altLang="en-US" sz="2800" dirty="0" err="1"/>
              <a:t>viviré</a:t>
            </a:r>
            <a:r>
              <a:rPr lang="en-US" altLang="en-US" sz="2800" dirty="0"/>
              <a:t>? </a:t>
            </a:r>
          </a:p>
          <a:p>
            <a:pPr lvl="1"/>
            <a:r>
              <a:rPr lang="en-US" altLang="en-US" sz="2600" i="1" dirty="0" err="1"/>
              <a:t>Varía</a:t>
            </a:r>
            <a:r>
              <a:rPr lang="en-US" altLang="en-US" sz="2600" i="1" dirty="0"/>
              <a:t> de persona a persona</a:t>
            </a:r>
          </a:p>
          <a:p>
            <a:r>
              <a:rPr lang="en-US" altLang="en-US" sz="2800" dirty="0"/>
              <a:t>¿Es doloroso </a:t>
            </a:r>
            <a:r>
              <a:rPr lang="en-US" altLang="en-US" sz="2800" dirty="0" err="1"/>
              <a:t>morir</a:t>
            </a:r>
            <a:r>
              <a:rPr lang="en-US" altLang="en-US" sz="2800" dirty="0"/>
              <a:t> por </a:t>
            </a:r>
            <a:r>
              <a:rPr lang="en-US" altLang="en-US" sz="2800" dirty="0" err="1"/>
              <a:t>insuficiencia</a:t>
            </a:r>
            <a:r>
              <a:rPr lang="en-US" altLang="en-US" sz="2800" dirty="0"/>
              <a:t> renal? </a:t>
            </a:r>
          </a:p>
          <a:p>
            <a:pPr lvl="1"/>
            <a:r>
              <a:rPr lang="en-US" altLang="en-US" sz="2600" i="1" dirty="0"/>
              <a:t>No </a:t>
            </a:r>
            <a:r>
              <a:rPr lang="en-US" altLang="en-US" sz="2600" i="1" dirty="0" err="1"/>
              <a:t>Usualmente</a:t>
            </a:r>
            <a:endParaRPr lang="en-US" altLang="en-US" sz="2800" dirty="0"/>
          </a:p>
          <a:p>
            <a:endParaRPr lang="en-US" altLang="en-US" sz="2800" dirty="0"/>
          </a:p>
        </p:txBody>
      </p:sp>
    </p:spTree>
    <p:extLst>
      <p:ext uri="{BB962C8B-B14F-4D97-AF65-F5344CB8AC3E}">
        <p14:creationId xmlns:p14="http://schemas.microsoft.com/office/powerpoint/2010/main" val="27713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err="1"/>
              <a:t>Directiva</a:t>
            </a:r>
            <a:r>
              <a:rPr lang="en-US" altLang="en-US" dirty="0"/>
              <a:t> </a:t>
            </a:r>
            <a:r>
              <a:rPr lang="en-US" altLang="en-US" dirty="0" err="1"/>
              <a:t>Anticipada</a:t>
            </a:r>
            <a:r>
              <a:rPr lang="en-US" altLang="en-US" dirty="0"/>
              <a:t> o </a:t>
            </a:r>
            <a:r>
              <a:rPr lang="en-US" altLang="en-US" dirty="0" err="1"/>
              <a:t>Testamento</a:t>
            </a:r>
            <a:r>
              <a:rPr lang="en-US" altLang="en-US" dirty="0"/>
              <a:t> Vital</a:t>
            </a:r>
          </a:p>
        </p:txBody>
      </p:sp>
      <p:sp>
        <p:nvSpPr>
          <p:cNvPr id="36867" name="Rectangle 3"/>
          <p:cNvSpPr>
            <a:spLocks noGrp="1" noChangeArrowheads="1"/>
          </p:cNvSpPr>
          <p:nvPr>
            <p:ph type="body" idx="1"/>
          </p:nvPr>
        </p:nvSpPr>
        <p:spPr>
          <a:xfrm>
            <a:off x="838200" y="1905001"/>
            <a:ext cx="7848600" cy="4190999"/>
          </a:xfrm>
        </p:spPr>
        <p:txBody>
          <a:bodyPr>
            <a:noAutofit/>
          </a:bodyPr>
          <a:lstStyle/>
          <a:p>
            <a:r>
              <a:rPr lang="en-US" altLang="en-US" sz="2800" dirty="0"/>
              <a:t>Informa a </a:t>
            </a:r>
            <a:r>
              <a:rPr lang="en-US" altLang="en-US" sz="2800" b="1" dirty="0" err="1"/>
              <a:t>Quien</a:t>
            </a:r>
            <a:r>
              <a:rPr lang="en-US" altLang="en-US" sz="2800" b="1" dirty="0"/>
              <a:t> </a:t>
            </a:r>
            <a:r>
              <a:rPr lang="en-US" altLang="en-US" sz="2800" dirty="0"/>
              <a:t>que </a:t>
            </a:r>
            <a:r>
              <a:rPr lang="en-US" altLang="en-US" sz="2800" dirty="0" err="1"/>
              <a:t>tomará</a:t>
            </a:r>
            <a:r>
              <a:rPr lang="en-US" altLang="en-US" sz="2800" dirty="0"/>
              <a:t> sus </a:t>
            </a:r>
            <a:r>
              <a:rPr lang="en-US" altLang="en-US" sz="2800" dirty="0" err="1"/>
              <a:t>decisiones</a:t>
            </a:r>
            <a:r>
              <a:rPr lang="en-US" altLang="en-US" sz="2800" dirty="0"/>
              <a:t> </a:t>
            </a:r>
            <a:r>
              <a:rPr lang="en-US" altLang="en-US" sz="2800" dirty="0" err="1"/>
              <a:t>médicas</a:t>
            </a:r>
            <a:r>
              <a:rPr lang="en-US" altLang="en-US" sz="2800" dirty="0"/>
              <a:t> </a:t>
            </a:r>
            <a:r>
              <a:rPr lang="en-US" altLang="en-US" sz="2800" dirty="0" err="1"/>
              <a:t>si</a:t>
            </a:r>
            <a:r>
              <a:rPr lang="en-US" altLang="en-US" sz="2800" dirty="0"/>
              <a:t> </a:t>
            </a:r>
            <a:r>
              <a:rPr lang="en-US" altLang="en-US" sz="2800" dirty="0" err="1"/>
              <a:t>usted</a:t>
            </a:r>
            <a:r>
              <a:rPr lang="en-US" altLang="en-US" sz="2800" dirty="0"/>
              <a:t> no </a:t>
            </a:r>
            <a:r>
              <a:rPr lang="en-US" altLang="en-US" sz="2800" dirty="0" err="1"/>
              <a:t>puede</a:t>
            </a:r>
            <a:r>
              <a:rPr lang="en-US" altLang="en-US" sz="2800" dirty="0"/>
              <a:t> </a:t>
            </a:r>
            <a:r>
              <a:rPr lang="en-US" altLang="en-US" sz="2800" dirty="0" err="1"/>
              <a:t>tomarlas</a:t>
            </a:r>
            <a:r>
              <a:rPr lang="en-US" altLang="en-US" sz="2800" dirty="0"/>
              <a:t> </a:t>
            </a:r>
            <a:r>
              <a:rPr lang="en-US" altLang="en-US" sz="2800" dirty="0" err="1"/>
              <a:t>usted</a:t>
            </a:r>
            <a:r>
              <a:rPr lang="en-US" altLang="en-US" sz="2800" dirty="0"/>
              <a:t> </a:t>
            </a:r>
            <a:r>
              <a:rPr lang="en-US" altLang="en-US" sz="2800" dirty="0" err="1"/>
              <a:t>mismo</a:t>
            </a:r>
            <a:endParaRPr lang="en-US" altLang="en-US" sz="2800" dirty="0"/>
          </a:p>
          <a:p>
            <a:r>
              <a:rPr lang="en-US" altLang="en-US" sz="2800" dirty="0"/>
              <a:t>Dice </a:t>
            </a:r>
            <a:r>
              <a:rPr lang="en-US" altLang="en-US" sz="2800" b="1" dirty="0"/>
              <a:t>LO</a:t>
            </a:r>
            <a:r>
              <a:rPr lang="en-US" altLang="en-US" sz="2800" dirty="0"/>
              <a:t> que </a:t>
            </a:r>
            <a:r>
              <a:rPr lang="en-US" altLang="en-US" sz="2800" dirty="0" err="1"/>
              <a:t>desea</a:t>
            </a:r>
            <a:r>
              <a:rPr lang="en-US" altLang="en-US" sz="2800" dirty="0"/>
              <a:t> para la </a:t>
            </a:r>
            <a:r>
              <a:rPr lang="en-US" altLang="en-US" sz="2800" dirty="0" err="1"/>
              <a:t>atención</a:t>
            </a:r>
            <a:r>
              <a:rPr lang="en-US" altLang="en-US" sz="2800" dirty="0"/>
              <a:t> </a:t>
            </a:r>
            <a:r>
              <a:rPr lang="en-US" altLang="en-US" sz="2800" dirty="0" err="1"/>
              <a:t>médica</a:t>
            </a:r>
            <a:r>
              <a:rPr lang="en-US" altLang="en-US" sz="2800" dirty="0"/>
              <a:t> y  de </a:t>
            </a:r>
            <a:r>
              <a:rPr lang="en-US" altLang="en-US" sz="2800" dirty="0" err="1"/>
              <a:t>salud</a:t>
            </a:r>
            <a:endParaRPr lang="en-US" altLang="en-US" sz="2800" dirty="0"/>
          </a:p>
          <a:p>
            <a:r>
              <a:rPr lang="en-US" altLang="en-US" sz="2800" dirty="0"/>
              <a:t>Describe </a:t>
            </a:r>
            <a:r>
              <a:rPr lang="en-US" altLang="en-US" sz="2800" b="1" dirty="0"/>
              <a:t>QUÉ</a:t>
            </a:r>
            <a:r>
              <a:rPr lang="en-US" altLang="en-US" sz="2800" dirty="0"/>
              <a:t> </a:t>
            </a:r>
            <a:r>
              <a:rPr lang="en-US" altLang="en-US" sz="2800" dirty="0" err="1"/>
              <a:t>tipo</a:t>
            </a:r>
            <a:r>
              <a:rPr lang="en-US" altLang="en-US" sz="2800" dirty="0"/>
              <a:t> de </a:t>
            </a:r>
            <a:r>
              <a:rPr lang="en-US" altLang="en-US" sz="2800" dirty="0" err="1"/>
              <a:t>atención</a:t>
            </a:r>
            <a:r>
              <a:rPr lang="en-US" altLang="en-US" sz="2800" dirty="0"/>
              <a:t> </a:t>
            </a:r>
            <a:r>
              <a:rPr lang="en-US" altLang="en-US" sz="2800" dirty="0" err="1"/>
              <a:t>desea</a:t>
            </a:r>
            <a:r>
              <a:rPr lang="en-US" altLang="en-US" sz="2800" dirty="0"/>
              <a:t>… PCR hasta una </a:t>
            </a:r>
            <a:r>
              <a:rPr lang="en-US" altLang="en-US" sz="2800" dirty="0" err="1"/>
              <a:t>sonda</a:t>
            </a:r>
            <a:r>
              <a:rPr lang="en-US" altLang="en-US" sz="2800" dirty="0"/>
              <a:t> de </a:t>
            </a:r>
            <a:r>
              <a:rPr lang="en-US" altLang="en-US" sz="2800" dirty="0" err="1"/>
              <a:t>alimentación</a:t>
            </a:r>
            <a:r>
              <a:rPr lang="en-US" altLang="en-US" sz="2800" dirty="0"/>
              <a:t>, </a:t>
            </a:r>
            <a:r>
              <a:rPr lang="en-US" altLang="en-US" sz="2800" dirty="0" err="1"/>
              <a:t>intubación</a:t>
            </a:r>
            <a:r>
              <a:rPr lang="en-US" altLang="en-US" sz="2800" dirty="0"/>
              <a:t>, </a:t>
            </a:r>
            <a:r>
              <a:rPr lang="en-US" altLang="en-US" sz="2800" dirty="0" err="1"/>
              <a:t>medicamentos</a:t>
            </a:r>
            <a:r>
              <a:rPr lang="en-US" altLang="en-US" sz="2800" dirty="0"/>
              <a:t> y </a:t>
            </a:r>
            <a:r>
              <a:rPr lang="en-US" altLang="en-US" sz="2800" dirty="0" err="1"/>
              <a:t>diálisis</a:t>
            </a:r>
            <a:endParaRPr lang="en-US" altLang="en-US" sz="2800" dirty="0"/>
          </a:p>
          <a:p>
            <a:r>
              <a:rPr lang="en-US" altLang="en-US" sz="2800" b="1" dirty="0" err="1"/>
              <a:t>Facilita</a:t>
            </a:r>
            <a:r>
              <a:rPr lang="en-US" altLang="en-US" sz="2800" b="1" dirty="0"/>
              <a:t> </a:t>
            </a:r>
            <a:r>
              <a:rPr lang="en-US" altLang="en-US" sz="2800" b="1" dirty="0" err="1"/>
              <a:t>Todas</a:t>
            </a:r>
            <a:r>
              <a:rPr lang="en-US" altLang="en-US" sz="2800" b="1" dirty="0"/>
              <a:t> las </a:t>
            </a:r>
            <a:r>
              <a:rPr lang="en-US" altLang="en-US" sz="2800" b="1" dirty="0" err="1"/>
              <a:t>Decisiones</a:t>
            </a:r>
            <a:r>
              <a:rPr lang="en-US" altLang="en-US" sz="2800" b="1" dirty="0"/>
              <a:t> Para </a:t>
            </a:r>
            <a:r>
              <a:rPr lang="en-US" altLang="en-US" sz="2800" b="1" dirty="0" err="1"/>
              <a:t>su</a:t>
            </a:r>
            <a:r>
              <a:rPr lang="en-US" altLang="en-US" sz="2800" b="1" dirty="0"/>
              <a:t> Familia</a:t>
            </a:r>
          </a:p>
          <a:p>
            <a:pPr lvl="1"/>
            <a:endParaRPr lang="en-US" altLang="en-US" dirty="0"/>
          </a:p>
          <a:p>
            <a:pPr lvl="1"/>
            <a:endParaRPr lang="en-US" altLang="en-US" dirty="0"/>
          </a:p>
          <a:p>
            <a:pPr lvl="1"/>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4740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en-US" dirty="0"/>
              <a:t>¿QUE ES LA DIÁLISAS?</a:t>
            </a:r>
          </a:p>
        </p:txBody>
      </p:sp>
      <p:sp>
        <p:nvSpPr>
          <p:cNvPr id="3075" name="Rectangle 3"/>
          <p:cNvSpPr>
            <a:spLocks noGrp="1" noChangeArrowheads="1"/>
          </p:cNvSpPr>
          <p:nvPr>
            <p:ph type="body" idx="1"/>
          </p:nvPr>
        </p:nvSpPr>
        <p:spPr/>
        <p:txBody>
          <a:bodyPr>
            <a:normAutofit fontScale="92500" lnSpcReduction="10000"/>
          </a:bodyPr>
          <a:lstStyle/>
          <a:p>
            <a:r>
              <a:rPr lang="en-US" altLang="en-US" dirty="0"/>
              <a:t>Dos </a:t>
            </a:r>
            <a:r>
              <a:rPr lang="en-US" altLang="en-US" dirty="0" err="1"/>
              <a:t>tipos</a:t>
            </a:r>
            <a:r>
              <a:rPr lang="en-US" altLang="en-US" dirty="0"/>
              <a:t> </a:t>
            </a:r>
            <a:r>
              <a:rPr lang="en-US" altLang="en-US" dirty="0" err="1"/>
              <a:t>principales</a:t>
            </a:r>
            <a:r>
              <a:rPr lang="en-US" altLang="en-US" dirty="0"/>
              <a:t>:  </a:t>
            </a:r>
          </a:p>
          <a:p>
            <a:pPr lvl="1"/>
            <a:r>
              <a:rPr lang="en-US" altLang="en-US" dirty="0"/>
              <a:t> </a:t>
            </a:r>
            <a:r>
              <a:rPr lang="en-US" altLang="en-US" dirty="0" err="1"/>
              <a:t>Diálisis</a:t>
            </a:r>
            <a:r>
              <a:rPr lang="en-US" altLang="en-US" dirty="0"/>
              <a:t> Peritoneal</a:t>
            </a:r>
          </a:p>
          <a:p>
            <a:pPr lvl="1"/>
            <a:r>
              <a:rPr lang="en-US" altLang="en-US" dirty="0" err="1"/>
              <a:t>Diálisis</a:t>
            </a:r>
            <a:r>
              <a:rPr lang="en-US" altLang="en-US" dirty="0"/>
              <a:t> Hemodialysis</a:t>
            </a:r>
          </a:p>
          <a:p>
            <a:r>
              <a:rPr lang="en-US" altLang="en-US" dirty="0" err="1"/>
              <a:t>Hace</a:t>
            </a:r>
            <a:r>
              <a:rPr lang="en-US" altLang="en-US" dirty="0"/>
              <a:t> </a:t>
            </a:r>
            <a:r>
              <a:rPr lang="en-US" altLang="en-US" dirty="0" err="1"/>
              <a:t>parte</a:t>
            </a:r>
            <a:r>
              <a:rPr lang="en-US" altLang="en-US" dirty="0"/>
              <a:t> del </a:t>
            </a:r>
            <a:r>
              <a:rPr lang="en-US" altLang="en-US" dirty="0" err="1"/>
              <a:t>trabajo</a:t>
            </a:r>
            <a:r>
              <a:rPr lang="en-US" altLang="en-US" dirty="0"/>
              <a:t> de los </a:t>
            </a:r>
            <a:r>
              <a:rPr lang="en-US" altLang="en-US" dirty="0" err="1"/>
              <a:t>rińones</a:t>
            </a:r>
            <a:r>
              <a:rPr lang="en-US" altLang="en-US" dirty="0"/>
              <a:t> </a:t>
            </a:r>
            <a:r>
              <a:rPr lang="en-US" altLang="en-US" dirty="0" err="1"/>
              <a:t>sanos</a:t>
            </a:r>
            <a:endParaRPr lang="en-US" altLang="en-US" dirty="0"/>
          </a:p>
          <a:p>
            <a:pPr lvl="1"/>
            <a:r>
              <a:rPr lang="en-US" altLang="en-US" dirty="0" err="1"/>
              <a:t>Elimina</a:t>
            </a:r>
            <a:r>
              <a:rPr lang="en-US" altLang="en-US" dirty="0"/>
              <a:t> los </a:t>
            </a:r>
            <a:r>
              <a:rPr lang="en-US" altLang="en-US" dirty="0" err="1"/>
              <a:t>deschos</a:t>
            </a:r>
            <a:r>
              <a:rPr lang="en-US" altLang="en-US" dirty="0"/>
              <a:t> de </a:t>
            </a:r>
            <a:r>
              <a:rPr lang="en-US" altLang="en-US" dirty="0" err="1"/>
              <a:t>tu</a:t>
            </a:r>
            <a:r>
              <a:rPr lang="en-US" altLang="en-US" dirty="0"/>
              <a:t> </a:t>
            </a:r>
            <a:r>
              <a:rPr lang="en-US" altLang="en-US" dirty="0" err="1"/>
              <a:t>sangre</a:t>
            </a:r>
            <a:endParaRPr lang="en-US" altLang="en-US" dirty="0"/>
          </a:p>
          <a:p>
            <a:pPr lvl="1"/>
            <a:r>
              <a:rPr lang="en-US" altLang="en-US" dirty="0" err="1"/>
              <a:t>Elimina</a:t>
            </a:r>
            <a:r>
              <a:rPr lang="en-US" altLang="en-US" dirty="0"/>
              <a:t> el </a:t>
            </a:r>
            <a:r>
              <a:rPr lang="en-US" altLang="en-US" dirty="0" err="1"/>
              <a:t>líquido</a:t>
            </a:r>
            <a:r>
              <a:rPr lang="en-US" altLang="en-US" dirty="0"/>
              <a:t> de la </a:t>
            </a:r>
            <a:r>
              <a:rPr lang="en-US" altLang="en-US" dirty="0" err="1"/>
              <a:t>sangre</a:t>
            </a:r>
            <a:endParaRPr lang="en-US" altLang="en-US" dirty="0"/>
          </a:p>
          <a:p>
            <a:pPr lvl="1"/>
            <a:r>
              <a:rPr lang="en-US" altLang="en-US" dirty="0" err="1"/>
              <a:t>Mantiene</a:t>
            </a:r>
            <a:r>
              <a:rPr lang="en-US" altLang="en-US" dirty="0"/>
              <a:t> los </a:t>
            </a:r>
            <a:r>
              <a:rPr lang="en-US" altLang="en-US" dirty="0" err="1"/>
              <a:t>químicos</a:t>
            </a:r>
            <a:r>
              <a:rPr lang="en-US" altLang="en-US" dirty="0"/>
              <a:t> del </a:t>
            </a:r>
            <a:r>
              <a:rPr lang="en-US" altLang="en-US" dirty="0" err="1"/>
              <a:t>cuerpo</a:t>
            </a:r>
            <a:r>
              <a:rPr lang="en-US" altLang="en-US" dirty="0"/>
              <a:t> </a:t>
            </a:r>
            <a:r>
              <a:rPr lang="en-US" altLang="en-US" dirty="0" err="1"/>
              <a:t>balanceados</a:t>
            </a:r>
            <a:endParaRPr lang="en-US" altLang="en-US" dirty="0"/>
          </a:p>
          <a:p>
            <a:r>
              <a:rPr lang="en-US" altLang="en-US" b="1" dirty="0"/>
              <a:t>NO:</a:t>
            </a:r>
          </a:p>
          <a:p>
            <a:pPr lvl="1"/>
            <a:r>
              <a:rPr lang="en-US" altLang="en-US" dirty="0"/>
              <a:t>Se </a:t>
            </a:r>
            <a:r>
              <a:rPr lang="en-US" altLang="en-US" dirty="0" err="1"/>
              <a:t>ura</a:t>
            </a:r>
            <a:r>
              <a:rPr lang="en-US" altLang="en-US" dirty="0"/>
              <a:t> la </a:t>
            </a:r>
            <a:r>
              <a:rPr lang="en-US" altLang="en-US" dirty="0" err="1"/>
              <a:t>enfermedad</a:t>
            </a:r>
            <a:r>
              <a:rPr lang="en-US" altLang="en-US" dirty="0"/>
              <a:t> renal</a:t>
            </a:r>
          </a:p>
          <a:p>
            <a:endParaRPr lang="en-US" altLang="en-US" dirty="0"/>
          </a:p>
        </p:txBody>
      </p:sp>
    </p:spTree>
    <p:extLst>
      <p:ext uri="{BB962C8B-B14F-4D97-AF65-F5344CB8AC3E}">
        <p14:creationId xmlns:p14="http://schemas.microsoft.com/office/powerpoint/2010/main" val="200289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tLang="en-US" dirty="0" err="1"/>
              <a:t>Directiva</a:t>
            </a:r>
            <a:r>
              <a:rPr lang="en-US" altLang="en-US" dirty="0"/>
              <a:t> </a:t>
            </a:r>
            <a:r>
              <a:rPr lang="en-US" altLang="en-US" dirty="0" err="1"/>
              <a:t>Anticipada</a:t>
            </a:r>
            <a:r>
              <a:rPr lang="en-US" altLang="en-US" dirty="0"/>
              <a:t> O </a:t>
            </a:r>
            <a:r>
              <a:rPr lang="en-US" altLang="en-US" dirty="0" err="1"/>
              <a:t>Testamento</a:t>
            </a:r>
            <a:r>
              <a:rPr lang="en-US" altLang="en-US" dirty="0"/>
              <a:t> Vital</a:t>
            </a:r>
          </a:p>
        </p:txBody>
      </p:sp>
      <p:sp>
        <p:nvSpPr>
          <p:cNvPr id="30723" name="Rectangle 3"/>
          <p:cNvSpPr>
            <a:spLocks noGrp="1" noChangeArrowheads="1"/>
          </p:cNvSpPr>
          <p:nvPr>
            <p:ph type="body" idx="1"/>
          </p:nvPr>
        </p:nvSpPr>
        <p:spPr>
          <a:xfrm>
            <a:off x="838200" y="2057401"/>
            <a:ext cx="7848600" cy="4190999"/>
          </a:xfrm>
        </p:spPr>
        <p:txBody>
          <a:bodyPr>
            <a:normAutofit/>
          </a:bodyPr>
          <a:lstStyle/>
          <a:p>
            <a:r>
              <a:rPr lang="en-US" altLang="en-US" sz="2800" dirty="0" err="1"/>
              <a:t>Puede</a:t>
            </a:r>
            <a:r>
              <a:rPr lang="en-US" altLang="en-US" sz="2800" dirty="0"/>
              <a:t> </a:t>
            </a:r>
            <a:r>
              <a:rPr lang="en-US" altLang="en-US" sz="2800" dirty="0" err="1"/>
              <a:t>cambiar</a:t>
            </a:r>
            <a:r>
              <a:rPr lang="en-US" altLang="en-US" sz="2800" dirty="0"/>
              <a:t> lo que dice </a:t>
            </a:r>
            <a:r>
              <a:rPr lang="en-US" altLang="en-US" sz="2800" dirty="0" err="1"/>
              <a:t>en</a:t>
            </a:r>
            <a:r>
              <a:rPr lang="en-US" altLang="en-US" sz="2800" dirty="0"/>
              <a:t> </a:t>
            </a:r>
            <a:r>
              <a:rPr lang="en-US" altLang="en-US" sz="2800" dirty="0" err="1"/>
              <a:t>su</a:t>
            </a:r>
            <a:r>
              <a:rPr lang="en-US" altLang="en-US" sz="2800" dirty="0"/>
              <a:t> </a:t>
            </a:r>
            <a:r>
              <a:rPr lang="en-US" altLang="en-US" sz="2800" dirty="0" err="1"/>
              <a:t>Directiva</a:t>
            </a:r>
            <a:r>
              <a:rPr lang="en-US" altLang="en-US" sz="2800" dirty="0"/>
              <a:t> </a:t>
            </a:r>
            <a:r>
              <a:rPr lang="en-US" altLang="en-US" sz="2800" dirty="0" err="1"/>
              <a:t>Anticipada</a:t>
            </a:r>
            <a:r>
              <a:rPr lang="en-US" altLang="en-US" sz="2800" dirty="0"/>
              <a:t> </a:t>
            </a:r>
            <a:r>
              <a:rPr lang="en-US" altLang="en-US" sz="2800" dirty="0" err="1"/>
              <a:t>en</a:t>
            </a:r>
            <a:r>
              <a:rPr lang="en-US" altLang="en-US" sz="2800" dirty="0"/>
              <a:t> </a:t>
            </a:r>
            <a:r>
              <a:rPr lang="en-US" altLang="en-US" sz="2800" dirty="0" err="1"/>
              <a:t>cualquier</a:t>
            </a:r>
            <a:r>
              <a:rPr lang="en-US" altLang="en-US" sz="2800" dirty="0"/>
              <a:t> </a:t>
            </a:r>
            <a:r>
              <a:rPr lang="en-US" altLang="en-US" sz="2800" dirty="0" err="1"/>
              <a:t>momento</a:t>
            </a:r>
            <a:endParaRPr lang="en-US" altLang="en-US" sz="2800" dirty="0"/>
          </a:p>
          <a:p>
            <a:r>
              <a:rPr lang="en-US" altLang="en-US" sz="2800" dirty="0" err="1"/>
              <a:t>Puede</a:t>
            </a:r>
            <a:r>
              <a:rPr lang="en-US" altLang="en-US" sz="2800" dirty="0"/>
              <a:t> </a:t>
            </a:r>
            <a:r>
              <a:rPr lang="en-US" altLang="en-US" sz="2800" dirty="0" err="1"/>
              <a:t>obtener</a:t>
            </a:r>
            <a:r>
              <a:rPr lang="en-US" altLang="en-US" sz="2800" dirty="0"/>
              <a:t> un </a:t>
            </a:r>
            <a:r>
              <a:rPr lang="en-US" altLang="en-US" sz="2800" dirty="0" err="1"/>
              <a:t>formulario</a:t>
            </a:r>
            <a:r>
              <a:rPr lang="en-US" altLang="en-US" sz="2800" dirty="0"/>
              <a:t> de Directive </a:t>
            </a:r>
            <a:r>
              <a:rPr lang="en-US" altLang="en-US" sz="2800" dirty="0" err="1"/>
              <a:t>Anticipada</a:t>
            </a:r>
            <a:r>
              <a:rPr lang="en-US" altLang="en-US" sz="2800" dirty="0"/>
              <a:t> que </a:t>
            </a:r>
            <a:r>
              <a:rPr lang="en-US" altLang="en-US" sz="2800" dirty="0" err="1"/>
              <a:t>cumpla</a:t>
            </a:r>
            <a:r>
              <a:rPr lang="en-US" altLang="en-US" sz="2800" dirty="0"/>
              <a:t> con la ley de </a:t>
            </a:r>
            <a:r>
              <a:rPr lang="en-US" altLang="en-US" sz="2800" dirty="0" err="1"/>
              <a:t>su</a:t>
            </a:r>
            <a:r>
              <a:rPr lang="en-US" altLang="en-US" sz="2800" dirty="0"/>
              <a:t> </a:t>
            </a:r>
            <a:r>
              <a:rPr lang="en-US" altLang="en-US" sz="2800" dirty="0" err="1"/>
              <a:t>estado</a:t>
            </a:r>
            <a:endParaRPr lang="en-US" altLang="en-US" sz="2800" dirty="0"/>
          </a:p>
          <a:p>
            <a:pPr lvl="1"/>
            <a:r>
              <a:rPr lang="en-US" altLang="en-US" sz="2400" dirty="0" err="1"/>
              <a:t>Comuníquese</a:t>
            </a:r>
            <a:r>
              <a:rPr lang="en-US" altLang="en-US" sz="2400" dirty="0"/>
              <a:t> con la </a:t>
            </a:r>
            <a:r>
              <a:rPr lang="en-US" altLang="en-US" sz="2400" dirty="0" err="1"/>
              <a:t>Organización</a:t>
            </a:r>
            <a:r>
              <a:rPr lang="en-US" altLang="en-US" sz="2400" dirty="0"/>
              <a:t>  National de </a:t>
            </a:r>
            <a:r>
              <a:rPr lang="en-US" altLang="en-US" sz="2400" dirty="0" err="1"/>
              <a:t>Cuidados</a:t>
            </a:r>
            <a:r>
              <a:rPr lang="en-US" altLang="en-US" sz="2400" dirty="0"/>
              <a:t> </a:t>
            </a:r>
            <a:r>
              <a:rPr lang="en-US" altLang="en-US" sz="2400" dirty="0" err="1"/>
              <a:t>Paliativos</a:t>
            </a:r>
            <a:r>
              <a:rPr lang="en-US" altLang="en-US" sz="2400" dirty="0"/>
              <a:t> y </a:t>
            </a:r>
            <a:r>
              <a:rPr lang="en-US" altLang="en-US" sz="2400" dirty="0" err="1"/>
              <a:t>Hospicios</a:t>
            </a:r>
            <a:r>
              <a:rPr lang="en-US" altLang="en-US" sz="2400" dirty="0"/>
              <a:t> (800-658-8898)</a:t>
            </a:r>
          </a:p>
          <a:p>
            <a:pPr lvl="1"/>
            <a:r>
              <a:rPr lang="en-US" altLang="en-US" sz="2400" dirty="0"/>
              <a:t>Vaya </a:t>
            </a:r>
            <a:r>
              <a:rPr lang="en-US" altLang="en-US" sz="2400" dirty="0" err="1"/>
              <a:t>en</a:t>
            </a:r>
            <a:r>
              <a:rPr lang="en-US" altLang="en-US" sz="2400" dirty="0"/>
              <a:t> </a:t>
            </a:r>
            <a:r>
              <a:rPr lang="en-US" altLang="en-US" sz="2400" dirty="0" err="1"/>
              <a:t>línea</a:t>
            </a:r>
            <a:r>
              <a:rPr lang="en-US" altLang="en-US" sz="2400" dirty="0"/>
              <a:t> a </a:t>
            </a:r>
            <a:r>
              <a:rPr lang="en-US" altLang="en-US" sz="2400" dirty="0">
                <a:solidFill>
                  <a:schemeClr val="accent1"/>
                </a:solidFill>
                <a:hlinkClick r:id="rId3"/>
              </a:rPr>
              <a:t>www.abanet.org/aging</a:t>
            </a:r>
            <a:endParaRPr lang="en-US" altLang="en-US" sz="2400" dirty="0">
              <a:solidFill>
                <a:schemeClr val="accent1"/>
              </a:solidFill>
            </a:endParaRPr>
          </a:p>
          <a:p>
            <a:pPr lvl="1"/>
            <a:r>
              <a:rPr lang="en-US" altLang="en-US" sz="2400" dirty="0" err="1"/>
              <a:t>Visite</a:t>
            </a:r>
            <a:r>
              <a:rPr lang="en-US" altLang="en-US" sz="2400" dirty="0"/>
              <a:t> </a:t>
            </a:r>
            <a:r>
              <a:rPr lang="en-US" altLang="en-US" sz="2400" dirty="0" err="1"/>
              <a:t>su</a:t>
            </a:r>
            <a:r>
              <a:rPr lang="en-US" altLang="en-US" sz="2400" dirty="0"/>
              <a:t> </a:t>
            </a:r>
            <a:r>
              <a:rPr lang="en-US" altLang="en-US" sz="2400" dirty="0" err="1"/>
              <a:t>biblioteca</a:t>
            </a:r>
            <a:endParaRPr lang="en-US" altLang="en-US" sz="2400" dirty="0"/>
          </a:p>
        </p:txBody>
      </p:sp>
    </p:spTree>
    <p:extLst>
      <p:ext uri="{BB962C8B-B14F-4D97-AF65-F5344CB8AC3E}">
        <p14:creationId xmlns:p14="http://schemas.microsoft.com/office/powerpoint/2010/main" val="225173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altLang="en-US" sz="4000" dirty="0" err="1"/>
              <a:t>Hospicio</a:t>
            </a:r>
            <a:r>
              <a:rPr lang="en-US" altLang="en-US" sz="4000" dirty="0"/>
              <a:t> versus </a:t>
            </a:r>
            <a:r>
              <a:rPr lang="en-US" altLang="en-US" sz="4000" dirty="0" err="1"/>
              <a:t>Paliativos</a:t>
            </a:r>
            <a:r>
              <a:rPr lang="en-US" altLang="en-US" sz="4000" dirty="0"/>
              <a:t> </a:t>
            </a:r>
            <a:r>
              <a:rPr lang="en-US" altLang="en-US" sz="4000" dirty="0" err="1"/>
              <a:t>Cuidados</a:t>
            </a:r>
            <a:endParaRPr lang="en-US" altLang="en-US" sz="4000" dirty="0"/>
          </a:p>
        </p:txBody>
      </p:sp>
      <p:sp>
        <p:nvSpPr>
          <p:cNvPr id="43011" name="Rectangle 3"/>
          <p:cNvSpPr>
            <a:spLocks noGrp="1" noChangeArrowheads="1"/>
          </p:cNvSpPr>
          <p:nvPr>
            <p:ph sz="half" idx="1"/>
          </p:nvPr>
        </p:nvSpPr>
        <p:spPr>
          <a:xfrm>
            <a:off x="457200" y="1600201"/>
            <a:ext cx="4038600" cy="4724399"/>
          </a:xfrm>
        </p:spPr>
        <p:txBody>
          <a:bodyPr>
            <a:noAutofit/>
          </a:bodyPr>
          <a:lstStyle/>
          <a:p>
            <a:pPr marL="0" indent="0">
              <a:buNone/>
            </a:pPr>
            <a:r>
              <a:rPr lang="en-US" altLang="en-US" sz="2400" b="1" u="sng" dirty="0" err="1"/>
              <a:t>Hospicio</a:t>
            </a:r>
            <a:r>
              <a:rPr lang="en-US" altLang="en-US" sz="2400" b="1" u="sng" dirty="0"/>
              <a:t>:</a:t>
            </a:r>
          </a:p>
          <a:p>
            <a:r>
              <a:rPr lang="en-US" altLang="en-US" sz="2400" dirty="0" err="1"/>
              <a:t>Apoye</a:t>
            </a:r>
            <a:r>
              <a:rPr lang="en-US" altLang="en-US" sz="2400" dirty="0"/>
              <a:t> a las personas </a:t>
            </a:r>
            <a:r>
              <a:rPr lang="en-US" altLang="en-US" sz="2400" dirty="0" err="1"/>
              <a:t>en</a:t>
            </a:r>
            <a:r>
              <a:rPr lang="en-US" altLang="en-US" sz="2400" dirty="0"/>
              <a:t> </a:t>
            </a:r>
            <a:r>
              <a:rPr lang="en-US" altLang="en-US" sz="2400" dirty="0" err="1"/>
              <a:t>todos</a:t>
            </a:r>
            <a:r>
              <a:rPr lang="en-US" altLang="en-US" sz="2400" dirty="0"/>
              <a:t> los </a:t>
            </a:r>
            <a:r>
              <a:rPr lang="en-US" altLang="en-US" sz="2400" dirty="0" err="1"/>
              <a:t>aspectos</a:t>
            </a:r>
            <a:r>
              <a:rPr lang="en-US" altLang="en-US" sz="2400" dirty="0"/>
              <a:t> del </a:t>
            </a:r>
            <a:r>
              <a:rPr lang="en-US" altLang="en-US" sz="2400" dirty="0" err="1"/>
              <a:t>proceso</a:t>
            </a:r>
            <a:r>
              <a:rPr lang="en-US" altLang="en-US" sz="2400" dirty="0"/>
              <a:t> de la </a:t>
            </a:r>
            <a:r>
              <a:rPr lang="en-US" altLang="en-US" sz="2400" dirty="0" err="1"/>
              <a:t>muerte</a:t>
            </a:r>
            <a:endParaRPr lang="en-US" altLang="en-US" sz="2400" dirty="0"/>
          </a:p>
          <a:p>
            <a:r>
              <a:rPr lang="en-US" altLang="en-US" sz="2400" dirty="0"/>
              <a:t>Brinda </a:t>
            </a:r>
            <a:r>
              <a:rPr lang="en-US" altLang="en-US" sz="2400" dirty="0" err="1"/>
              <a:t>apoyo</a:t>
            </a:r>
            <a:r>
              <a:rPr lang="en-US" altLang="en-US" sz="2400" dirty="0"/>
              <a:t> familiar</a:t>
            </a:r>
          </a:p>
          <a:p>
            <a:r>
              <a:rPr lang="en-US" altLang="en-US" sz="2400" dirty="0" err="1"/>
              <a:t>Proporciona</a:t>
            </a:r>
            <a:r>
              <a:rPr lang="en-US" altLang="en-US" sz="2400" dirty="0"/>
              <a:t> </a:t>
            </a:r>
            <a:r>
              <a:rPr lang="en-US" altLang="en-US" sz="2400" dirty="0" err="1"/>
              <a:t>manejo</a:t>
            </a:r>
            <a:r>
              <a:rPr lang="en-US" altLang="en-US" sz="2400" dirty="0"/>
              <a:t> del dolor</a:t>
            </a:r>
          </a:p>
          <a:p>
            <a:r>
              <a:rPr lang="en-US" altLang="en-US" sz="2400" dirty="0"/>
              <a:t>Se </a:t>
            </a:r>
            <a:r>
              <a:rPr lang="en-US" altLang="en-US" sz="2400" dirty="0" err="1"/>
              <a:t>puede</a:t>
            </a:r>
            <a:r>
              <a:rPr lang="en-US" altLang="en-US" sz="2400" dirty="0"/>
              <a:t> </a:t>
            </a:r>
            <a:r>
              <a:rPr lang="en-US" altLang="en-US" sz="2400" dirty="0" err="1"/>
              <a:t>realizar</a:t>
            </a:r>
            <a:r>
              <a:rPr lang="en-US" altLang="en-US" sz="2400" dirty="0"/>
              <a:t> </a:t>
            </a:r>
            <a:r>
              <a:rPr lang="en-US" altLang="en-US" sz="2400" dirty="0" err="1"/>
              <a:t>en</a:t>
            </a:r>
            <a:r>
              <a:rPr lang="en-US" altLang="en-US" sz="2400" dirty="0"/>
              <a:t>:</a:t>
            </a:r>
          </a:p>
          <a:p>
            <a:pPr lvl="1"/>
            <a:r>
              <a:rPr lang="en-US" altLang="en-US" sz="2000" dirty="0" err="1"/>
              <a:t>Su</a:t>
            </a:r>
            <a:r>
              <a:rPr lang="en-US" altLang="en-US" sz="2000" dirty="0"/>
              <a:t> </a:t>
            </a:r>
            <a:r>
              <a:rPr lang="en-US" altLang="en-US" sz="2000" dirty="0" err="1"/>
              <a:t>hogar</a:t>
            </a:r>
            <a:endParaRPr lang="en-US" altLang="en-US" sz="2000" dirty="0"/>
          </a:p>
          <a:p>
            <a:pPr lvl="1"/>
            <a:r>
              <a:rPr lang="en-US" altLang="en-US" sz="2000" dirty="0"/>
              <a:t>Un Centro de </a:t>
            </a:r>
            <a:r>
              <a:rPr lang="en-US" altLang="en-US" sz="2000" dirty="0" err="1"/>
              <a:t>Cuidados</a:t>
            </a:r>
            <a:r>
              <a:rPr lang="en-US" altLang="en-US" sz="2000" dirty="0"/>
              <a:t> </a:t>
            </a:r>
            <a:r>
              <a:rPr lang="en-US" altLang="en-US" sz="2000" dirty="0" err="1"/>
              <a:t>Paliativos</a:t>
            </a:r>
            <a:endParaRPr lang="en-US" altLang="en-US" sz="2000" dirty="0"/>
          </a:p>
          <a:p>
            <a:pPr lvl="1"/>
            <a:r>
              <a:rPr lang="en-US" altLang="en-US" sz="2000" dirty="0"/>
              <a:t>Un Hospital</a:t>
            </a:r>
          </a:p>
          <a:p>
            <a:pPr lvl="2"/>
            <a:endParaRPr lang="en-US" altLang="en-US" sz="2400" dirty="0"/>
          </a:p>
          <a:p>
            <a:pPr lvl="2"/>
            <a:endParaRPr lang="en-US" altLang="en-US" sz="2400" dirty="0"/>
          </a:p>
          <a:p>
            <a:pPr lvl="1"/>
            <a:endParaRPr lang="en-US" altLang="en-US" dirty="0"/>
          </a:p>
          <a:p>
            <a:endParaRPr lang="en-US" altLang="en-US" sz="2400" dirty="0"/>
          </a:p>
          <a:p>
            <a:endParaRPr lang="en-US" altLang="en-US" sz="2400" dirty="0"/>
          </a:p>
          <a:p>
            <a:pPr lvl="1"/>
            <a:endParaRPr lang="en-US" altLang="en-US" dirty="0"/>
          </a:p>
          <a:p>
            <a:endParaRPr lang="en-US" altLang="en-US" sz="2400" dirty="0"/>
          </a:p>
        </p:txBody>
      </p:sp>
      <p:sp>
        <p:nvSpPr>
          <p:cNvPr id="2" name="Content Placeholder 1"/>
          <p:cNvSpPr>
            <a:spLocks noGrp="1"/>
          </p:cNvSpPr>
          <p:nvPr>
            <p:ph sz="half" idx="2"/>
          </p:nvPr>
        </p:nvSpPr>
        <p:spPr/>
        <p:txBody>
          <a:bodyPr>
            <a:noAutofit/>
          </a:bodyPr>
          <a:lstStyle/>
          <a:p>
            <a:pPr marL="0" indent="0">
              <a:buNone/>
            </a:pPr>
            <a:r>
              <a:rPr lang="en-US" sz="2400" b="1" u="sng" dirty="0" err="1"/>
              <a:t>Paliativos</a:t>
            </a:r>
            <a:r>
              <a:rPr lang="en-US" sz="2400" b="1" u="sng" dirty="0"/>
              <a:t> </a:t>
            </a:r>
            <a:r>
              <a:rPr lang="en-US" sz="2400" b="1" u="sng" dirty="0" err="1"/>
              <a:t>Cuidados</a:t>
            </a:r>
            <a:r>
              <a:rPr lang="en-US" sz="2400" b="1" u="sng" dirty="0"/>
              <a:t>:</a:t>
            </a:r>
          </a:p>
          <a:p>
            <a:r>
              <a:rPr lang="en-US" sz="2400" dirty="0" err="1"/>
              <a:t>Maneja</a:t>
            </a:r>
            <a:r>
              <a:rPr lang="en-US" sz="2400" dirty="0"/>
              <a:t> los </a:t>
            </a:r>
            <a:r>
              <a:rPr lang="en-US" sz="2400" dirty="0" err="1"/>
              <a:t>síntomas</a:t>
            </a:r>
            <a:r>
              <a:rPr lang="en-US" sz="2400" dirty="0"/>
              <a:t> de </a:t>
            </a:r>
            <a:r>
              <a:rPr lang="en-US" sz="2400" dirty="0" err="1"/>
              <a:t>enfermedades</a:t>
            </a:r>
            <a:r>
              <a:rPr lang="en-US" sz="2400" dirty="0"/>
              <a:t> </a:t>
            </a:r>
            <a:r>
              <a:rPr lang="en-US" sz="2400" dirty="0" err="1"/>
              <a:t>crónicas</a:t>
            </a:r>
            <a:endParaRPr lang="en-US" sz="2400" dirty="0"/>
          </a:p>
          <a:p>
            <a:r>
              <a:rPr lang="en-US" sz="2400" dirty="0" err="1"/>
              <a:t>Apoya</a:t>
            </a:r>
            <a:r>
              <a:rPr lang="en-US" sz="2400" dirty="0"/>
              <a:t> a la </a:t>
            </a:r>
            <a:r>
              <a:rPr lang="en-US" sz="2400" dirty="0" err="1"/>
              <a:t>familia</a:t>
            </a:r>
            <a:r>
              <a:rPr lang="en-US" sz="2400" dirty="0"/>
              <a:t> y al </a:t>
            </a:r>
            <a:r>
              <a:rPr lang="en-US" sz="2400" dirty="0" err="1"/>
              <a:t>paciente</a:t>
            </a:r>
            <a:endParaRPr lang="en-US" sz="2400" dirty="0"/>
          </a:p>
          <a:p>
            <a:r>
              <a:rPr lang="en-US" sz="2400" dirty="0" err="1"/>
              <a:t>Puede</a:t>
            </a:r>
            <a:r>
              <a:rPr lang="en-US" sz="2400" dirty="0"/>
              <a:t> </a:t>
            </a:r>
            <a:r>
              <a:rPr lang="en-US" sz="2400" dirty="0" err="1"/>
              <a:t>utilizarse</a:t>
            </a:r>
            <a:r>
              <a:rPr lang="en-US" sz="2400" dirty="0"/>
              <a:t> </a:t>
            </a:r>
            <a:r>
              <a:rPr lang="en-US" sz="2400" dirty="0" err="1"/>
              <a:t>en</a:t>
            </a:r>
            <a:r>
              <a:rPr lang="en-US" sz="2400" dirty="0"/>
              <a:t> </a:t>
            </a:r>
            <a:r>
              <a:rPr lang="en-US" sz="2400" dirty="0" err="1"/>
              <a:t>cualquier</a:t>
            </a:r>
            <a:r>
              <a:rPr lang="en-US" sz="2400" dirty="0"/>
              <a:t> </a:t>
            </a:r>
            <a:r>
              <a:rPr lang="en-US" sz="2400" dirty="0" err="1"/>
              <a:t>momento</a:t>
            </a:r>
            <a:r>
              <a:rPr lang="en-US" sz="2400" dirty="0"/>
              <a:t> (n solo al final de </a:t>
            </a:r>
            <a:r>
              <a:rPr lang="en-US" sz="2400" dirty="0" err="1"/>
              <a:t>su</a:t>
            </a:r>
            <a:r>
              <a:rPr lang="en-US" sz="2400" dirty="0"/>
              <a:t> </a:t>
            </a:r>
            <a:r>
              <a:rPr lang="en-US" sz="2400" dirty="0" err="1"/>
              <a:t>vida</a:t>
            </a:r>
            <a:r>
              <a:rPr lang="en-US" sz="2400" dirty="0"/>
              <a:t> </a:t>
            </a:r>
            <a:r>
              <a:rPr lang="en-US" sz="2400" dirty="0" err="1"/>
              <a:t>útil</a:t>
            </a:r>
            <a:r>
              <a:rPr lang="en-US" sz="2400" dirty="0"/>
              <a:t>)</a:t>
            </a:r>
          </a:p>
          <a:p>
            <a:r>
              <a:rPr lang="en-US" sz="2400" dirty="0" err="1"/>
              <a:t>Demostrado</a:t>
            </a:r>
            <a:r>
              <a:rPr lang="en-US" sz="2400" dirty="0"/>
              <a:t> para extender la </a:t>
            </a:r>
            <a:r>
              <a:rPr lang="en-US" sz="2400" dirty="0" err="1"/>
              <a:t>vida</a:t>
            </a:r>
            <a:endParaRPr lang="en-US" sz="2400" dirty="0"/>
          </a:p>
        </p:txBody>
      </p:sp>
    </p:spTree>
    <p:extLst>
      <p:ext uri="{BB962C8B-B14F-4D97-AF65-F5344CB8AC3E}">
        <p14:creationId xmlns:p14="http://schemas.microsoft.com/office/powerpoint/2010/main" val="44732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err="1"/>
              <a:t>Preguntas</a:t>
            </a:r>
            <a:r>
              <a:rPr lang="en-US" altLang="en-US" dirty="0"/>
              <a:t> </a:t>
            </a:r>
            <a:r>
              <a:rPr lang="en-US" altLang="en-US" dirty="0" err="1"/>
              <a:t>Comunes</a:t>
            </a:r>
            <a:r>
              <a:rPr lang="en-US" altLang="en-US" dirty="0"/>
              <a:t>:</a:t>
            </a:r>
          </a:p>
        </p:txBody>
      </p:sp>
      <p:sp>
        <p:nvSpPr>
          <p:cNvPr id="3" name="Content Placeholder 2"/>
          <p:cNvSpPr>
            <a:spLocks noGrp="1"/>
          </p:cNvSpPr>
          <p:nvPr>
            <p:ph sz="half" idx="1"/>
          </p:nvPr>
        </p:nvSpPr>
        <p:spPr>
          <a:xfrm>
            <a:off x="457200" y="1600201"/>
            <a:ext cx="3505200" cy="4190999"/>
          </a:xfrm>
        </p:spPr>
        <p:txBody>
          <a:bodyPr>
            <a:noAutofit/>
          </a:bodyPr>
          <a:lstStyle/>
          <a:p>
            <a:pPr>
              <a:spcBef>
                <a:spcPct val="0"/>
              </a:spcBef>
            </a:pPr>
            <a:r>
              <a:rPr lang="en-US" altLang="en-US" sz="2400" dirty="0" err="1"/>
              <a:t>Siempre</a:t>
            </a:r>
            <a:r>
              <a:rPr lang="en-US" altLang="en-US" sz="2400" dirty="0"/>
              <a:t> hay algo nuevo para tartar la </a:t>
            </a:r>
            <a:r>
              <a:rPr lang="en-US" altLang="en-US" sz="2400" dirty="0" err="1"/>
              <a:t>enfermedad</a:t>
            </a:r>
            <a:r>
              <a:rPr lang="en-US" altLang="en-US" sz="2400" dirty="0"/>
              <a:t> renal</a:t>
            </a:r>
          </a:p>
          <a:p>
            <a:pPr>
              <a:spcBef>
                <a:spcPct val="0"/>
              </a:spcBef>
            </a:pPr>
            <a:r>
              <a:rPr lang="en-US" altLang="en-US" sz="2400" dirty="0" err="1"/>
              <a:t>Ahora</a:t>
            </a:r>
            <a:r>
              <a:rPr lang="en-US" altLang="en-US" sz="2400" dirty="0"/>
              <a:t> </a:t>
            </a:r>
            <a:r>
              <a:rPr lang="en-US" altLang="en-US" sz="2400" dirty="0" err="1"/>
              <a:t>está</a:t>
            </a:r>
            <a:r>
              <a:rPr lang="en-US" altLang="en-US" sz="2400" dirty="0"/>
              <a:t> </a:t>
            </a:r>
            <a:r>
              <a:rPr lang="en-US" altLang="en-US" sz="2400" dirty="0" err="1"/>
              <a:t>en</a:t>
            </a:r>
            <a:r>
              <a:rPr lang="en-US" altLang="en-US" sz="2400" dirty="0"/>
              <a:t> </a:t>
            </a:r>
            <a:r>
              <a:rPr lang="en-US" altLang="en-US" sz="2400" dirty="0" err="1"/>
              <a:t>Gestión</a:t>
            </a:r>
            <a:r>
              <a:rPr lang="en-US" altLang="en-US" sz="2400" dirty="0"/>
              <a:t> </a:t>
            </a:r>
            <a:r>
              <a:rPr lang="en-US" altLang="en-US" sz="2400" dirty="0" err="1"/>
              <a:t>Médica</a:t>
            </a:r>
            <a:endParaRPr lang="en-US" altLang="en-US" sz="2400" dirty="0"/>
          </a:p>
          <a:p>
            <a:pPr>
              <a:spcBef>
                <a:spcPct val="0"/>
              </a:spcBef>
            </a:pPr>
            <a:r>
              <a:rPr lang="en-US" altLang="en-US" sz="2400" dirty="0"/>
              <a:t>Si cambia a </a:t>
            </a:r>
            <a:r>
              <a:rPr lang="en-US" altLang="en-US" sz="2400" dirty="0" err="1"/>
              <a:t>otro</a:t>
            </a:r>
            <a:r>
              <a:rPr lang="en-US" altLang="en-US" sz="2400" dirty="0"/>
              <a:t> </a:t>
            </a:r>
            <a:r>
              <a:rPr lang="en-US" altLang="en-US" sz="2400" dirty="0" err="1"/>
              <a:t>tipo</a:t>
            </a:r>
            <a:r>
              <a:rPr lang="en-US" altLang="en-US" sz="2400" dirty="0"/>
              <a:t> de </a:t>
            </a:r>
            <a:r>
              <a:rPr lang="en-US" altLang="en-US" sz="2400" dirty="0" err="1"/>
              <a:t>tratamiento</a:t>
            </a:r>
            <a:r>
              <a:rPr lang="en-US" altLang="en-US" sz="2400" dirty="0"/>
              <a:t>, </a:t>
            </a:r>
            <a:r>
              <a:rPr lang="en-US" altLang="en-US" sz="2400" b="1" dirty="0" err="1"/>
              <a:t>depende</a:t>
            </a:r>
            <a:r>
              <a:rPr lang="en-US" altLang="en-US" sz="2400" b="1" dirty="0"/>
              <a:t> de sus </a:t>
            </a:r>
            <a:r>
              <a:rPr lang="en-US" altLang="en-US" sz="2400" b="1" dirty="0" err="1"/>
              <a:t>síntomas</a:t>
            </a:r>
            <a:r>
              <a:rPr lang="en-US" altLang="en-US" sz="2400" b="1" dirty="0"/>
              <a:t> y de </a:t>
            </a:r>
            <a:r>
              <a:rPr lang="en-US" altLang="en-US" sz="2400" b="1" dirty="0" err="1"/>
              <a:t>su</a:t>
            </a:r>
            <a:r>
              <a:rPr lang="en-US" altLang="en-US" sz="2400" b="1" dirty="0"/>
              <a:t> </a:t>
            </a:r>
            <a:r>
              <a:rPr lang="en-US" altLang="en-US" sz="2400" b="1" dirty="0" err="1"/>
              <a:t>elección</a:t>
            </a:r>
            <a:r>
              <a:rPr lang="en-US" altLang="en-US" sz="2400" b="1" dirty="0"/>
              <a:t>.</a:t>
            </a:r>
            <a:endParaRPr lang="en-US" sz="2400" b="1" dirty="0"/>
          </a:p>
        </p:txBody>
      </p:sp>
      <p:sp>
        <p:nvSpPr>
          <p:cNvPr id="32773" name="TextBox 6"/>
          <p:cNvSpPr txBox="1">
            <a:spLocks noChangeArrowheads="1"/>
          </p:cNvSpPr>
          <p:nvPr/>
        </p:nvSpPr>
        <p:spPr bwMode="auto">
          <a:xfrm>
            <a:off x="1981200" y="5450543"/>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i="1" dirty="0">
                <a:latin typeface="+mn-lt"/>
              </a:rPr>
              <a:t>Tu Tratamiento, Tu </a:t>
            </a:r>
            <a:r>
              <a:rPr lang="en-US" altLang="en-US" sz="2800" i="1" dirty="0" err="1">
                <a:latin typeface="+mn-lt"/>
              </a:rPr>
              <a:t>Elección</a:t>
            </a:r>
            <a:endParaRPr lang="en-US" altLang="en-US" sz="2800" i="1" dirty="0">
              <a:latin typeface="+mn-lt"/>
            </a:endParaRPr>
          </a:p>
        </p:txBody>
      </p:sp>
      <p:graphicFrame>
        <p:nvGraphicFramePr>
          <p:cNvPr id="7" name="Content Placeholder 5"/>
          <p:cNvGraphicFramePr>
            <a:graphicFrameLocks/>
          </p:cNvGraphicFramePr>
          <p:nvPr>
            <p:extLst>
              <p:ext uri="{D42A27DB-BD31-4B8C-83A1-F6EECF244321}">
                <p14:modId xmlns:p14="http://schemas.microsoft.com/office/powerpoint/2010/main" val="911599738"/>
              </p:ext>
            </p:extLst>
          </p:nvPr>
        </p:nvGraphicFramePr>
        <p:xfrm>
          <a:off x="3810000" y="1610381"/>
          <a:ext cx="5257800" cy="365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97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19200"/>
            <a:ext cx="8229600" cy="1143000"/>
          </a:xfrm>
        </p:spPr>
        <p:txBody>
          <a:bodyPr/>
          <a:lstStyle/>
          <a:p>
            <a:r>
              <a:rPr lang="en-US" altLang="en-US" dirty="0" err="1"/>
              <a:t>Preguntas</a:t>
            </a:r>
            <a:r>
              <a:rPr lang="en-US" altLang="en-US" dirty="0"/>
              <a:t> y </a:t>
            </a:r>
            <a:r>
              <a:rPr lang="en-US" altLang="en-US" dirty="0" err="1"/>
              <a:t>Discusión</a:t>
            </a:r>
            <a:endParaRPr lang="en-US" altLang="en-US" dirty="0"/>
          </a:p>
        </p:txBody>
      </p:sp>
    </p:spTree>
    <p:extLst>
      <p:ext uri="{BB962C8B-B14F-4D97-AF65-F5344CB8AC3E}">
        <p14:creationId xmlns:p14="http://schemas.microsoft.com/office/powerpoint/2010/main" val="128532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ormAutofit/>
          </a:bodyPr>
          <a:lstStyle/>
          <a:p>
            <a:pPr algn="ctr" eaLnBrk="1" hangingPunct="1"/>
            <a:r>
              <a:rPr lang="en-US" altLang="en-US" sz="4000" dirty="0">
                <a:latin typeface="+mn-lt"/>
              </a:rPr>
              <a:t>¿QUÉ </a:t>
            </a:r>
            <a:r>
              <a:rPr lang="en-US" altLang="en-US" sz="4000" dirty="0" err="1">
                <a:latin typeface="+mn-lt"/>
              </a:rPr>
              <a:t>Sucede</a:t>
            </a:r>
            <a:r>
              <a:rPr lang="en-US" altLang="en-US" sz="4000" dirty="0">
                <a:latin typeface="+mn-lt"/>
              </a:rPr>
              <a:t> </a:t>
            </a:r>
            <a:r>
              <a:rPr lang="en-US" altLang="en-US" sz="4000" dirty="0" err="1">
                <a:latin typeface="+mn-lt"/>
              </a:rPr>
              <a:t>en</a:t>
            </a:r>
            <a:r>
              <a:rPr lang="en-US" altLang="en-US" sz="4000" dirty="0">
                <a:latin typeface="+mn-lt"/>
              </a:rPr>
              <a:t> la </a:t>
            </a:r>
            <a:r>
              <a:rPr lang="en-US" altLang="en-US" sz="4000" dirty="0" err="1">
                <a:latin typeface="+mn-lt"/>
              </a:rPr>
              <a:t>Diálisis</a:t>
            </a:r>
            <a:r>
              <a:rPr lang="en-US" altLang="en-US" sz="4000" dirty="0">
                <a:latin typeface="+mn-lt"/>
              </a:rPr>
              <a:t>?</a:t>
            </a:r>
          </a:p>
        </p:txBody>
      </p:sp>
      <p:pic>
        <p:nvPicPr>
          <p:cNvPr id="409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2147888"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4"/>
          <p:cNvSpPr txBox="1">
            <a:spLocks noChangeArrowheads="1"/>
          </p:cNvSpPr>
          <p:nvPr/>
        </p:nvSpPr>
        <p:spPr bwMode="auto">
          <a:xfrm>
            <a:off x="4114800" y="3000375"/>
            <a:ext cx="396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0" dirty="0">
                <a:latin typeface="+mn-lt"/>
              </a:rPr>
              <a:t>La </a:t>
            </a:r>
            <a:r>
              <a:rPr lang="en-US" altLang="en-US" sz="2800" b="0" dirty="0" err="1">
                <a:latin typeface="+mn-lt"/>
              </a:rPr>
              <a:t>Diáisis</a:t>
            </a:r>
            <a:r>
              <a:rPr lang="en-US" altLang="en-US" sz="2800" b="0" dirty="0">
                <a:latin typeface="+mn-lt"/>
              </a:rPr>
              <a:t> se </a:t>
            </a:r>
            <a:r>
              <a:rPr lang="en-US" altLang="en-US" sz="2800" b="0" dirty="0" err="1">
                <a:latin typeface="+mn-lt"/>
              </a:rPr>
              <a:t>puede</a:t>
            </a:r>
            <a:r>
              <a:rPr lang="en-US" altLang="en-US" sz="2800" b="0" dirty="0">
                <a:latin typeface="+mn-lt"/>
              </a:rPr>
              <a:t> comparer a preparer </a:t>
            </a:r>
            <a:r>
              <a:rPr lang="en-US" altLang="en-US" sz="2800" b="0" dirty="0" err="1">
                <a:latin typeface="+mn-lt"/>
              </a:rPr>
              <a:t>té</a:t>
            </a:r>
            <a:r>
              <a:rPr lang="en-US" altLang="en-US" sz="2800" b="0" dirty="0">
                <a:latin typeface="+mn-lt"/>
              </a:rPr>
              <a:t> con una </a:t>
            </a:r>
            <a:r>
              <a:rPr lang="en-US" altLang="en-US" sz="2800" b="0" dirty="0" err="1">
                <a:latin typeface="+mn-lt"/>
              </a:rPr>
              <a:t>bolsita</a:t>
            </a:r>
            <a:r>
              <a:rPr lang="en-US" altLang="en-US" sz="2800" b="0" dirty="0">
                <a:latin typeface="+mn-lt"/>
              </a:rPr>
              <a:t> de </a:t>
            </a:r>
            <a:r>
              <a:rPr lang="en-US" altLang="en-US" sz="2800" b="0" dirty="0" err="1">
                <a:latin typeface="+mn-lt"/>
              </a:rPr>
              <a:t>té</a:t>
            </a:r>
            <a:r>
              <a:rPr lang="en-US" altLang="en-US" sz="2800" b="0" dirty="0">
                <a:latin typeface="+mn-lt"/>
              </a:rPr>
              <a:t>.</a:t>
            </a:r>
          </a:p>
          <a:p>
            <a:pPr eaLnBrk="1" hangingPunct="1">
              <a:spcBef>
                <a:spcPct val="0"/>
              </a:spcBef>
              <a:buFontTx/>
              <a:buNone/>
            </a:pPr>
            <a:endParaRPr lang="en-US" altLang="en-US" sz="2800" b="0" dirty="0">
              <a:latin typeface="+mn-lt"/>
            </a:endParaRPr>
          </a:p>
        </p:txBody>
      </p:sp>
    </p:spTree>
    <p:extLst>
      <p:ext uri="{BB962C8B-B14F-4D97-AF65-F5344CB8AC3E}">
        <p14:creationId xmlns:p14="http://schemas.microsoft.com/office/powerpoint/2010/main" val="341564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algn="ctr"/>
            <a:r>
              <a:rPr lang="en-US" altLang="en-US" dirty="0" err="1"/>
              <a:t>Tipos</a:t>
            </a:r>
            <a:r>
              <a:rPr lang="en-US" altLang="en-US" dirty="0"/>
              <a:t> de </a:t>
            </a:r>
            <a:r>
              <a:rPr lang="en-US" altLang="en-US" dirty="0" err="1"/>
              <a:t>Diálisis</a:t>
            </a:r>
            <a:endParaRPr lang="en-US" altLang="en-US" dirty="0"/>
          </a:p>
        </p:txBody>
      </p:sp>
      <p:sp>
        <p:nvSpPr>
          <p:cNvPr id="5123" name="Rectangle 7"/>
          <p:cNvSpPr>
            <a:spLocks noGrp="1" noChangeArrowheads="1"/>
          </p:cNvSpPr>
          <p:nvPr>
            <p:ph type="body" idx="1"/>
          </p:nvPr>
        </p:nvSpPr>
        <p:spPr>
          <a:xfrm>
            <a:off x="0" y="1535113"/>
            <a:ext cx="4346574" cy="884238"/>
          </a:xfrm>
        </p:spPr>
        <p:txBody>
          <a:bodyPr/>
          <a:lstStyle/>
          <a:p>
            <a:pPr lvl="1" algn="ctr"/>
            <a:r>
              <a:rPr lang="en-US" altLang="en-US" dirty="0"/>
              <a:t>La </a:t>
            </a:r>
            <a:r>
              <a:rPr lang="en-US" altLang="en-US" dirty="0" err="1"/>
              <a:t>Diálisis</a:t>
            </a:r>
            <a:r>
              <a:rPr lang="en-US" altLang="en-US" dirty="0"/>
              <a:t> peritoneal (DP o PD) </a:t>
            </a:r>
            <a:r>
              <a:rPr lang="en-US" altLang="en-US" b="0" dirty="0" err="1"/>
              <a:t>Utiliza</a:t>
            </a:r>
            <a:r>
              <a:rPr lang="en-US" altLang="en-US" b="0" dirty="0"/>
              <a:t> </a:t>
            </a:r>
            <a:r>
              <a:rPr lang="en-US" altLang="en-US" b="0" dirty="0" err="1"/>
              <a:t>en</a:t>
            </a:r>
            <a:r>
              <a:rPr lang="en-US" altLang="en-US" b="0" dirty="0"/>
              <a:t> </a:t>
            </a:r>
            <a:r>
              <a:rPr lang="en-US" altLang="en-US" b="0" dirty="0" err="1"/>
              <a:t>revestimiento</a:t>
            </a:r>
            <a:r>
              <a:rPr lang="en-US" altLang="en-US" b="0" dirty="0"/>
              <a:t> peritoneal para </a:t>
            </a:r>
            <a:r>
              <a:rPr lang="en-US" altLang="en-US" b="0" dirty="0" err="1"/>
              <a:t>filtrar</a:t>
            </a:r>
            <a:r>
              <a:rPr lang="en-US" altLang="en-US" b="0" dirty="0"/>
              <a:t> la </a:t>
            </a:r>
            <a:r>
              <a:rPr lang="en-US" altLang="en-US" b="0" dirty="0" err="1"/>
              <a:t>sangre</a:t>
            </a:r>
            <a:endParaRPr lang="en-US" altLang="en-US" b="0" dirty="0"/>
          </a:p>
          <a:p>
            <a:pPr lvl="1" algn="ctr"/>
            <a:endParaRPr lang="en-US" altLang="en-US" b="0" dirty="0"/>
          </a:p>
        </p:txBody>
      </p:sp>
      <p:sp>
        <p:nvSpPr>
          <p:cNvPr id="5124" name="Text Placeholder 7"/>
          <p:cNvSpPr>
            <a:spLocks noGrp="1"/>
          </p:cNvSpPr>
          <p:nvPr>
            <p:ph type="body" sz="quarter" idx="3"/>
          </p:nvPr>
        </p:nvSpPr>
        <p:spPr/>
        <p:txBody>
          <a:bodyPr/>
          <a:lstStyle/>
          <a:p>
            <a:pPr algn="ctr"/>
            <a:r>
              <a:rPr lang="en-US" altLang="en-US" sz="2000" b="1" dirty="0"/>
              <a:t>La </a:t>
            </a:r>
            <a:r>
              <a:rPr lang="en-US" altLang="en-US" sz="2000" b="1" dirty="0" err="1"/>
              <a:t>Diálisis</a:t>
            </a:r>
            <a:r>
              <a:rPr lang="en-US" altLang="en-US" sz="2000" b="1" dirty="0"/>
              <a:t> Hemodialysis (HD) </a:t>
            </a:r>
          </a:p>
          <a:p>
            <a:pPr algn="ctr"/>
            <a:r>
              <a:rPr lang="en-US" altLang="en-US" sz="2000" dirty="0" err="1"/>
              <a:t>Utiliza</a:t>
            </a:r>
            <a:r>
              <a:rPr lang="en-US" altLang="en-US" sz="2000" dirty="0"/>
              <a:t> una </a:t>
            </a:r>
            <a:r>
              <a:rPr lang="en-US" altLang="en-US" sz="2000" dirty="0" err="1"/>
              <a:t>máquina</a:t>
            </a:r>
            <a:r>
              <a:rPr lang="en-US" altLang="en-US" sz="2000" dirty="0"/>
              <a:t> y filtra la </a:t>
            </a:r>
            <a:r>
              <a:rPr lang="en-US" altLang="en-US" sz="2000" dirty="0" err="1"/>
              <a:t>sangre</a:t>
            </a:r>
            <a:r>
              <a:rPr lang="en-US" altLang="en-US" sz="2000" dirty="0"/>
              <a:t> </a:t>
            </a:r>
            <a:r>
              <a:rPr lang="en-US" altLang="en-US" sz="2000" dirty="0" err="1"/>
              <a:t>fuera</a:t>
            </a:r>
            <a:r>
              <a:rPr lang="en-US" altLang="en-US" sz="2000" dirty="0"/>
              <a:t> del </a:t>
            </a:r>
            <a:r>
              <a:rPr lang="en-US" altLang="en-US" sz="2000" dirty="0" err="1"/>
              <a:t>cuerpo</a:t>
            </a:r>
            <a:endParaRPr lang="en-US" altLang="en-US" sz="2000" dirty="0"/>
          </a:p>
        </p:txBody>
      </p:sp>
      <p:pic>
        <p:nvPicPr>
          <p:cNvPr id="5125" name="Picture 2"/>
          <p:cNvPicPr>
            <a:picLocks noChangeAspect="1"/>
          </p:cNvPicPr>
          <p:nvPr/>
        </p:nvPicPr>
        <p:blipFill>
          <a:blip r:embed="rId3"/>
          <a:srcRect l="15311" t="25502" r="29518"/>
          <a:stretch>
            <a:fillRect/>
          </a:stretch>
        </p:blipFill>
        <p:spPr bwMode="auto">
          <a:xfrm>
            <a:off x="609600" y="2803524"/>
            <a:ext cx="3409950" cy="3046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9876" t="16552" r="5000"/>
          <a:stretch/>
        </p:blipFill>
        <p:spPr>
          <a:xfrm>
            <a:off x="4551452" y="2743200"/>
            <a:ext cx="4309973" cy="3167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¿QUÉ ES (DP o PD)?</a:t>
            </a:r>
          </a:p>
        </p:txBody>
      </p:sp>
      <p:sp>
        <p:nvSpPr>
          <p:cNvPr id="6147" name="Rectangle 3"/>
          <p:cNvSpPr>
            <a:spLocks noGrp="1" noChangeArrowheads="1"/>
          </p:cNvSpPr>
          <p:nvPr>
            <p:ph type="body" sz="half" idx="4294967295"/>
          </p:nvPr>
        </p:nvSpPr>
        <p:spPr>
          <a:xfrm>
            <a:off x="4876800" y="1600200"/>
            <a:ext cx="4038600" cy="3687763"/>
          </a:xfrm>
        </p:spPr>
        <p:txBody>
          <a:bodyPr>
            <a:normAutofit fontScale="85000" lnSpcReduction="20000"/>
          </a:bodyPr>
          <a:lstStyle/>
          <a:p>
            <a:pPr marL="0" indent="0" algn="ctr">
              <a:buNone/>
            </a:pPr>
            <a:r>
              <a:rPr lang="en-US" altLang="en-US" b="1" dirty="0" err="1"/>
              <a:t>Intercambios</a:t>
            </a:r>
            <a:r>
              <a:rPr lang="en-US" altLang="en-US" dirty="0"/>
              <a:t>:</a:t>
            </a:r>
          </a:p>
          <a:p>
            <a:endParaRPr lang="en-US" altLang="en-US" dirty="0"/>
          </a:p>
          <a:p>
            <a:r>
              <a:rPr lang="en-US" altLang="en-US" dirty="0" err="1"/>
              <a:t>Llenar</a:t>
            </a:r>
            <a:endParaRPr lang="en-US" altLang="en-US" dirty="0"/>
          </a:p>
          <a:p>
            <a:r>
              <a:rPr lang="en-US" altLang="en-US" dirty="0" err="1"/>
              <a:t>Dejar</a:t>
            </a:r>
            <a:r>
              <a:rPr lang="en-US" altLang="en-US" dirty="0"/>
              <a:t> hasta del </a:t>
            </a:r>
            <a:r>
              <a:rPr lang="en-US" altLang="en-US" dirty="0" err="1"/>
              <a:t>tiempo</a:t>
            </a:r>
            <a:r>
              <a:rPr lang="en-US" altLang="en-US" dirty="0"/>
              <a:t> </a:t>
            </a:r>
            <a:r>
              <a:rPr lang="en-US" altLang="en-US" dirty="0" err="1"/>
              <a:t>permanencia</a:t>
            </a:r>
            <a:r>
              <a:rPr lang="en-US" altLang="en-US" dirty="0"/>
              <a:t>  </a:t>
            </a:r>
          </a:p>
          <a:p>
            <a:r>
              <a:rPr lang="en-US" altLang="en-US" dirty="0" err="1"/>
              <a:t>Drenaje</a:t>
            </a:r>
            <a:endParaRPr lang="en-US" altLang="en-US" dirty="0"/>
          </a:p>
          <a:p>
            <a:r>
              <a:rPr lang="en-US" altLang="en-US" dirty="0" err="1"/>
              <a:t>Aproximadamente</a:t>
            </a:r>
            <a:endParaRPr lang="en-US" altLang="en-US" dirty="0"/>
          </a:p>
          <a:p>
            <a:pPr marL="0" indent="0">
              <a:buNone/>
            </a:pPr>
            <a:r>
              <a:rPr lang="en-US" altLang="en-US" dirty="0"/>
              <a:t>    30 min/</a:t>
            </a:r>
            <a:r>
              <a:rPr lang="en-US" altLang="en-US" dirty="0" err="1"/>
              <a:t>Lenar</a:t>
            </a:r>
            <a:r>
              <a:rPr lang="en-US" altLang="en-US" dirty="0"/>
              <a:t>/</a:t>
            </a:r>
            <a:r>
              <a:rPr lang="en-US" altLang="en-US" dirty="0" err="1"/>
              <a:t>Vaciar</a:t>
            </a:r>
            <a:endParaRPr lang="en-US" altLang="en-US" dirty="0"/>
          </a:p>
          <a:p>
            <a:r>
              <a:rPr lang="en-US" altLang="en-US" dirty="0" err="1"/>
              <a:t>Promedio</a:t>
            </a:r>
            <a:r>
              <a:rPr lang="en-US" altLang="en-US" dirty="0"/>
              <a:t> 4 </a:t>
            </a:r>
            <a:r>
              <a:rPr lang="en-US" altLang="en-US" dirty="0" err="1"/>
              <a:t>veces</a:t>
            </a:r>
            <a:r>
              <a:rPr lang="en-US" altLang="en-US" dirty="0"/>
              <a:t> /día</a:t>
            </a:r>
          </a:p>
          <a:p>
            <a:endParaRPr lang="en-US" altLang="en-US" dirty="0"/>
          </a:p>
        </p:txBody>
      </p:sp>
      <p:pic>
        <p:nvPicPr>
          <p:cNvPr id="13" name="Content Placeholder 12" descr="Diagram&#10;&#10;Description automatically generated">
            <a:extLst>
              <a:ext uri="{FF2B5EF4-FFF2-40B4-BE49-F238E27FC236}">
                <a16:creationId xmlns:a16="http://schemas.microsoft.com/office/drawing/2014/main" id="{4B085A03-92C6-3246-84DE-31EEFD020E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579" y="1600200"/>
            <a:ext cx="3581401" cy="4953000"/>
          </a:xfrm>
        </p:spPr>
      </p:pic>
    </p:spTree>
    <p:extLst>
      <p:ext uri="{BB962C8B-B14F-4D97-AF65-F5344CB8AC3E}">
        <p14:creationId xmlns:p14="http://schemas.microsoft.com/office/powerpoint/2010/main" val="349821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a:t>
            </a:r>
            <a:r>
              <a:rPr lang="en-US" altLang="en-US" dirty="0" err="1"/>
              <a:t>Cómo</a:t>
            </a:r>
            <a:r>
              <a:rPr lang="en-US" altLang="en-US" dirty="0"/>
              <a:t> </a:t>
            </a:r>
            <a:r>
              <a:rPr lang="en-US" altLang="en-US" dirty="0" err="1"/>
              <a:t>Funciona</a:t>
            </a:r>
            <a:r>
              <a:rPr lang="en-US" altLang="en-US" dirty="0"/>
              <a:t> la (DP o PD)?</a:t>
            </a:r>
          </a:p>
        </p:txBody>
      </p:sp>
      <p:sp>
        <p:nvSpPr>
          <p:cNvPr id="7171" name="Rectangle 3"/>
          <p:cNvSpPr>
            <a:spLocks noGrp="1" noChangeArrowheads="1"/>
          </p:cNvSpPr>
          <p:nvPr>
            <p:ph type="body" idx="1"/>
          </p:nvPr>
        </p:nvSpPr>
        <p:spPr>
          <a:xfrm>
            <a:off x="528637" y="1600200"/>
            <a:ext cx="8158163" cy="4190999"/>
          </a:xfrm>
        </p:spPr>
        <p:txBody>
          <a:bodyPr>
            <a:noAutofit/>
          </a:bodyPr>
          <a:lstStyle/>
          <a:p>
            <a:r>
              <a:rPr lang="en-US" altLang="en-US" sz="2400" dirty="0"/>
              <a:t>Tiene </a:t>
            </a:r>
            <a:r>
              <a:rPr lang="en-US" altLang="en-US" sz="2400" dirty="0" err="1"/>
              <a:t>lugar</a:t>
            </a:r>
            <a:r>
              <a:rPr lang="en-US" altLang="en-US" sz="2400" dirty="0"/>
              <a:t> dentro del Cuerpo</a:t>
            </a:r>
          </a:p>
          <a:p>
            <a:r>
              <a:rPr lang="en-US" altLang="en-US" sz="2400" dirty="0"/>
              <a:t>Debe </a:t>
            </a:r>
            <a:r>
              <a:rPr lang="en-US" altLang="en-US" sz="2400" dirty="0" err="1"/>
              <a:t>hacerse</a:t>
            </a:r>
            <a:r>
              <a:rPr lang="en-US" altLang="en-US" sz="2400" dirty="0"/>
              <a:t> </a:t>
            </a:r>
            <a:r>
              <a:rPr lang="en-US" altLang="en-US" sz="2400" dirty="0" err="1"/>
              <a:t>todos</a:t>
            </a:r>
            <a:r>
              <a:rPr lang="en-US" altLang="en-US" sz="2400" dirty="0"/>
              <a:t> los días</a:t>
            </a:r>
          </a:p>
          <a:p>
            <a:r>
              <a:rPr lang="en-US" altLang="en-US" sz="2400" dirty="0" err="1"/>
              <a:t>Hecho</a:t>
            </a:r>
            <a:r>
              <a:rPr lang="en-US" altLang="en-US" sz="2400" dirty="0"/>
              <a:t> </a:t>
            </a:r>
            <a:r>
              <a:rPr lang="en-US" altLang="en-US" sz="2400" dirty="0" err="1"/>
              <a:t>en</a:t>
            </a:r>
            <a:r>
              <a:rPr lang="en-US" altLang="en-US" sz="2400" dirty="0"/>
              <a:t> casa, </a:t>
            </a:r>
            <a:r>
              <a:rPr lang="en-US" altLang="en-US" sz="2400" dirty="0" err="1"/>
              <a:t>pero</a:t>
            </a:r>
            <a:r>
              <a:rPr lang="en-US" altLang="en-US" sz="2400" dirty="0"/>
              <a:t> </a:t>
            </a:r>
            <a:r>
              <a:rPr lang="en-US" altLang="en-US" sz="2400" dirty="0" err="1"/>
              <a:t>móvil</a:t>
            </a:r>
            <a:endParaRPr lang="en-US" altLang="en-US" sz="2400" dirty="0"/>
          </a:p>
          <a:p>
            <a:r>
              <a:rPr lang="en-US" altLang="en-US" sz="2400" dirty="0"/>
              <a:t>Da una </a:t>
            </a:r>
            <a:r>
              <a:rPr lang="en-US" altLang="en-US" sz="2400" dirty="0" err="1"/>
              <a:t>diálisis</a:t>
            </a:r>
            <a:r>
              <a:rPr lang="en-US" altLang="en-US" sz="2400" dirty="0"/>
              <a:t> </a:t>
            </a:r>
            <a:r>
              <a:rPr lang="en-US" altLang="en-US" sz="2400" dirty="0" err="1"/>
              <a:t>más</a:t>
            </a:r>
            <a:r>
              <a:rPr lang="en-US" altLang="en-US" sz="2400" dirty="0"/>
              <a:t> </a:t>
            </a:r>
            <a:r>
              <a:rPr lang="en-US" altLang="en-US" sz="2400" dirty="0" err="1"/>
              <a:t>estable</a:t>
            </a:r>
            <a:endParaRPr lang="en-US" altLang="en-US" sz="2400" dirty="0"/>
          </a:p>
          <a:p>
            <a:r>
              <a:rPr lang="en-US" altLang="en-US" sz="2400" dirty="0" err="1"/>
              <a:t>Puede</a:t>
            </a:r>
            <a:r>
              <a:rPr lang="en-US" altLang="en-US" sz="2400" dirty="0"/>
              <a:t> usar la </a:t>
            </a:r>
            <a:r>
              <a:rPr lang="en-US" altLang="en-US" sz="2400" dirty="0" err="1"/>
              <a:t>gravedad</a:t>
            </a:r>
            <a:r>
              <a:rPr lang="en-US" altLang="en-US" sz="2400" dirty="0"/>
              <a:t> y no la </a:t>
            </a:r>
            <a:r>
              <a:rPr lang="en-US" altLang="en-US" sz="2400" dirty="0" err="1"/>
              <a:t>máquina</a:t>
            </a:r>
            <a:r>
              <a:rPr lang="en-US" altLang="en-US" sz="2400" dirty="0"/>
              <a:t> (</a:t>
            </a:r>
            <a:r>
              <a:rPr lang="en-US" altLang="en-US" sz="2400" dirty="0" err="1"/>
              <a:t>aproximadamente</a:t>
            </a:r>
            <a:r>
              <a:rPr lang="en-US" altLang="en-US" sz="2400" dirty="0"/>
              <a:t> 4 </a:t>
            </a:r>
            <a:r>
              <a:rPr lang="en-US" altLang="en-US" sz="2400" dirty="0" err="1"/>
              <a:t>veces</a:t>
            </a:r>
            <a:r>
              <a:rPr lang="en-US" altLang="en-US" sz="2400" dirty="0"/>
              <a:t> al día)</a:t>
            </a:r>
          </a:p>
          <a:p>
            <a:r>
              <a:rPr lang="en-US" altLang="en-US" sz="2400" dirty="0" err="1"/>
              <a:t>Todos</a:t>
            </a:r>
            <a:r>
              <a:rPr lang="en-US" altLang="en-US" sz="2400" dirty="0"/>
              <a:t> </a:t>
            </a:r>
            <a:r>
              <a:rPr lang="en-US" altLang="en-US" sz="2400" dirty="0" err="1"/>
              <a:t>aprenden</a:t>
            </a:r>
            <a:r>
              <a:rPr lang="en-US" altLang="en-US" sz="2400" dirty="0"/>
              <a:t> a </a:t>
            </a:r>
            <a:r>
              <a:rPr lang="en-US" altLang="en-US" sz="2400" dirty="0" err="1"/>
              <a:t>hacer</a:t>
            </a:r>
            <a:r>
              <a:rPr lang="en-US" altLang="en-US" sz="2400" dirty="0"/>
              <a:t>  (DP o PD) por </a:t>
            </a:r>
            <a:r>
              <a:rPr lang="en-US" altLang="en-US" sz="2400" dirty="0" err="1"/>
              <a:t>gravedad</a:t>
            </a:r>
            <a:r>
              <a:rPr lang="en-US" altLang="en-US" sz="2400" dirty="0"/>
              <a:t> (CAPD)</a:t>
            </a:r>
          </a:p>
          <a:p>
            <a:pPr marL="0" indent="0">
              <a:buNone/>
            </a:pPr>
            <a:r>
              <a:rPr lang="en-US" altLang="en-US" sz="2400" b="1" dirty="0"/>
              <a:t>O</a:t>
            </a:r>
            <a:r>
              <a:rPr lang="en-US" altLang="en-US" sz="2400" dirty="0"/>
              <a:t>….   </a:t>
            </a:r>
            <a:r>
              <a:rPr lang="en-US" altLang="en-US" sz="2400" dirty="0" err="1"/>
              <a:t>Puede</a:t>
            </a:r>
            <a:r>
              <a:rPr lang="en-US" altLang="en-US" sz="2400" dirty="0"/>
              <a:t> usar una </a:t>
            </a:r>
            <a:r>
              <a:rPr lang="en-US" altLang="en-US" sz="2400" dirty="0" err="1"/>
              <a:t>máquina</a:t>
            </a:r>
            <a:r>
              <a:rPr lang="en-US" altLang="en-US" sz="2400" dirty="0"/>
              <a:t> (</a:t>
            </a:r>
            <a:r>
              <a:rPr lang="en-US" altLang="en-US" sz="2400" dirty="0" err="1"/>
              <a:t>cicladora</a:t>
            </a:r>
            <a:r>
              <a:rPr lang="en-US" altLang="en-US" sz="2400" dirty="0"/>
              <a:t>) por la </a:t>
            </a:r>
            <a:r>
              <a:rPr lang="en-US" altLang="en-US" sz="2400" dirty="0" err="1"/>
              <a:t>noche</a:t>
            </a:r>
            <a:endParaRPr lang="en-US" altLang="en-US" sz="2400" dirty="0"/>
          </a:p>
          <a:p>
            <a:pPr marL="0" indent="0">
              <a:buNone/>
            </a:pPr>
            <a:r>
              <a:rPr lang="en-US" altLang="en-US" sz="2400" dirty="0"/>
              <a:t>     (8 horas/día O (</a:t>
            </a:r>
            <a:r>
              <a:rPr lang="en-US" altLang="en-US" sz="2400" dirty="0" err="1"/>
              <a:t>noche</a:t>
            </a:r>
            <a:r>
              <a:rPr lang="en-US" altLang="en-US" sz="2400" dirty="0"/>
              <a:t>)</a:t>
            </a:r>
          </a:p>
          <a:p>
            <a:r>
              <a:rPr lang="en-US" altLang="en-US" sz="2400" dirty="0" err="1"/>
              <a:t>Utiliza</a:t>
            </a:r>
            <a:r>
              <a:rPr lang="en-US" altLang="en-US" sz="2400" dirty="0"/>
              <a:t> </a:t>
            </a:r>
            <a:r>
              <a:rPr lang="en-US" altLang="en-US" sz="2400" dirty="0" err="1"/>
              <a:t>en</a:t>
            </a:r>
            <a:r>
              <a:rPr lang="en-US" altLang="en-US" sz="2400" dirty="0"/>
              <a:t> </a:t>
            </a:r>
            <a:r>
              <a:rPr lang="en-US" altLang="en-US" sz="2400" dirty="0" err="1"/>
              <a:t>revestimiento</a:t>
            </a:r>
            <a:r>
              <a:rPr lang="en-US" altLang="en-US" sz="2400" dirty="0"/>
              <a:t> peritoneal </a:t>
            </a:r>
            <a:r>
              <a:rPr lang="en-US" altLang="en-US" sz="2400" dirty="0" err="1"/>
              <a:t>como</a:t>
            </a:r>
            <a:r>
              <a:rPr lang="en-US" altLang="en-US" sz="2400" dirty="0"/>
              <a:t> </a:t>
            </a:r>
            <a:r>
              <a:rPr lang="en-US" altLang="en-US" sz="2400" dirty="0" err="1"/>
              <a:t>filtro</a:t>
            </a:r>
            <a:r>
              <a:rPr lang="en-US" altLang="en-US" sz="2400" dirty="0"/>
              <a:t>.  Este </a:t>
            </a:r>
            <a:r>
              <a:rPr lang="en-US" altLang="en-US" sz="2400" dirty="0" err="1"/>
              <a:t>revestimiento</a:t>
            </a:r>
            <a:r>
              <a:rPr lang="en-US" altLang="en-US" sz="2400" dirty="0"/>
              <a:t> </a:t>
            </a:r>
            <a:r>
              <a:rPr lang="en-US" altLang="en-US" sz="2400" dirty="0" err="1"/>
              <a:t>cubre</a:t>
            </a:r>
            <a:r>
              <a:rPr lang="en-US" altLang="en-US" sz="2400" dirty="0"/>
              <a:t> </a:t>
            </a:r>
            <a:r>
              <a:rPr lang="en-US" altLang="en-US" sz="2400" dirty="0" err="1"/>
              <a:t>todos</a:t>
            </a:r>
            <a:r>
              <a:rPr lang="en-US" altLang="en-US" sz="2400" dirty="0"/>
              <a:t> sus </a:t>
            </a:r>
            <a:r>
              <a:rPr lang="en-US" altLang="en-US" sz="2400" dirty="0" err="1"/>
              <a:t>óganos</a:t>
            </a:r>
            <a:r>
              <a:rPr lang="en-US" altLang="en-US" sz="2400" dirty="0"/>
              <a:t> </a:t>
            </a:r>
            <a:r>
              <a:rPr lang="en-US" altLang="en-US" sz="2400" dirty="0" err="1"/>
              <a:t>abdominales</a:t>
            </a:r>
            <a:endParaRPr lang="en-US" altLang="en-US" sz="2400" dirty="0"/>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28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42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err="1"/>
              <a:t>Catéteres</a:t>
            </a:r>
            <a:r>
              <a:rPr lang="en-US" altLang="en-US" dirty="0"/>
              <a:t> PD</a:t>
            </a:r>
          </a:p>
        </p:txBody>
      </p:sp>
      <p:sp>
        <p:nvSpPr>
          <p:cNvPr id="7" name="Content Placeholder 6"/>
          <p:cNvSpPr>
            <a:spLocks noGrp="1"/>
          </p:cNvSpPr>
          <p:nvPr>
            <p:ph idx="1"/>
          </p:nvPr>
        </p:nvSpPr>
        <p:spPr>
          <a:xfrm>
            <a:off x="838200" y="1600200"/>
            <a:ext cx="4572000" cy="4953000"/>
          </a:xfrm>
        </p:spPr>
        <p:txBody>
          <a:bodyPr>
            <a:normAutofit fontScale="85000" lnSpcReduction="20000"/>
          </a:bodyPr>
          <a:lstStyle/>
          <a:p>
            <a:pPr marL="457200" indent="-457200">
              <a:buFont typeface="Arial" panose="020B0604020202020204" pitchFamily="34" charset="0"/>
              <a:buChar char="•"/>
              <a:defRPr/>
            </a:pPr>
            <a:r>
              <a:rPr lang="en-US" dirty="0" err="1"/>
              <a:t>Cirugía</a:t>
            </a:r>
            <a:r>
              <a:rPr lang="en-US" dirty="0"/>
              <a:t> </a:t>
            </a:r>
            <a:r>
              <a:rPr lang="en-US" dirty="0" err="1"/>
              <a:t>ambulatoria</a:t>
            </a:r>
            <a:endParaRPr lang="en-US" dirty="0"/>
          </a:p>
          <a:p>
            <a:pPr marL="457200" indent="-457200">
              <a:buFont typeface="Arial" panose="020B0604020202020204" pitchFamily="34" charset="0"/>
              <a:buChar char="•"/>
              <a:defRPr/>
            </a:pPr>
            <a:r>
              <a:rPr lang="en-US" dirty="0"/>
              <a:t>Se </a:t>
            </a:r>
            <a:r>
              <a:rPr lang="en-US" dirty="0" err="1"/>
              <a:t>puede</a:t>
            </a:r>
            <a:r>
              <a:rPr lang="en-US" dirty="0"/>
              <a:t> </a:t>
            </a:r>
            <a:r>
              <a:rPr lang="en-US" dirty="0" err="1"/>
              <a:t>realizar</a:t>
            </a:r>
            <a:r>
              <a:rPr lang="en-US" dirty="0"/>
              <a:t> </a:t>
            </a:r>
            <a:r>
              <a:rPr lang="en-US" dirty="0" err="1"/>
              <a:t>en</a:t>
            </a:r>
            <a:r>
              <a:rPr lang="en-US" dirty="0"/>
              <a:t> </a:t>
            </a:r>
            <a:r>
              <a:rPr lang="en-US" dirty="0" err="1"/>
              <a:t>quirófano</a:t>
            </a:r>
            <a:r>
              <a:rPr lang="en-US" dirty="0"/>
              <a:t> o </a:t>
            </a:r>
            <a:r>
              <a:rPr lang="en-US" dirty="0" err="1"/>
              <a:t>radiología</a:t>
            </a:r>
            <a:endParaRPr lang="en-US" dirty="0"/>
          </a:p>
          <a:p>
            <a:pPr marL="457200" indent="-457200">
              <a:buFont typeface="Arial" panose="020B0604020202020204" pitchFamily="34" charset="0"/>
              <a:buChar char="•"/>
              <a:defRPr/>
            </a:pPr>
            <a:r>
              <a:rPr lang="en-US" dirty="0"/>
              <a:t>El </a:t>
            </a:r>
            <a:r>
              <a:rPr lang="en-US" dirty="0" err="1"/>
              <a:t>catéter</a:t>
            </a:r>
            <a:r>
              <a:rPr lang="en-US" dirty="0"/>
              <a:t> se </a:t>
            </a:r>
            <a:r>
              <a:rPr lang="en-US" dirty="0" err="1"/>
              <a:t>colocará</a:t>
            </a:r>
            <a:r>
              <a:rPr lang="en-US" dirty="0"/>
              <a:t> de 2 a 4 </a:t>
            </a:r>
            <a:r>
              <a:rPr lang="en-US" dirty="0" err="1"/>
              <a:t>semanas</a:t>
            </a:r>
            <a:r>
              <a:rPr lang="en-US" dirty="0"/>
              <a:t> antes de que </a:t>
            </a:r>
            <a:r>
              <a:rPr lang="en-US" dirty="0" err="1"/>
              <a:t>pueda</a:t>
            </a:r>
            <a:r>
              <a:rPr lang="en-US" dirty="0"/>
              <a:t> </a:t>
            </a:r>
            <a:r>
              <a:rPr lang="en-US" dirty="0" err="1"/>
              <a:t>usarse</a:t>
            </a:r>
            <a:r>
              <a:rPr lang="en-US" dirty="0"/>
              <a:t> para </a:t>
            </a:r>
            <a:r>
              <a:rPr lang="en-US" dirty="0" err="1"/>
              <a:t>diálisis</a:t>
            </a:r>
            <a:endParaRPr lang="en-US" dirty="0"/>
          </a:p>
          <a:p>
            <a:pPr marL="457200" indent="-457200">
              <a:buFont typeface="Arial" panose="020B0604020202020204" pitchFamily="34" charset="0"/>
              <a:buChar char="•"/>
              <a:defRPr/>
            </a:pPr>
            <a:r>
              <a:rPr lang="en-US" dirty="0" err="1"/>
              <a:t>Vendrá</a:t>
            </a:r>
            <a:r>
              <a:rPr lang="en-US" dirty="0"/>
              <a:t> al </a:t>
            </a:r>
            <a:r>
              <a:rPr lang="en-US" dirty="0" err="1"/>
              <a:t>centro</a:t>
            </a:r>
            <a:r>
              <a:rPr lang="en-US" dirty="0"/>
              <a:t> de PD para </a:t>
            </a:r>
            <a:r>
              <a:rPr lang="en-US" dirty="0" err="1"/>
              <a:t>aprender</a:t>
            </a:r>
            <a:r>
              <a:rPr lang="en-US" dirty="0"/>
              <a:t> </a:t>
            </a:r>
            <a:r>
              <a:rPr lang="en-US" dirty="0" err="1"/>
              <a:t>personalmente</a:t>
            </a:r>
            <a:r>
              <a:rPr lang="en-US" dirty="0"/>
              <a:t> </a:t>
            </a:r>
            <a:r>
              <a:rPr lang="en-US" dirty="0" err="1"/>
              <a:t>sobre</a:t>
            </a:r>
            <a:r>
              <a:rPr lang="en-US" dirty="0"/>
              <a:t> </a:t>
            </a:r>
            <a:r>
              <a:rPr lang="en-US" dirty="0" err="1"/>
              <a:t>cómo</a:t>
            </a:r>
            <a:r>
              <a:rPr lang="en-US" dirty="0"/>
              <a:t> </a:t>
            </a:r>
            <a:r>
              <a:rPr lang="en-US" dirty="0" err="1"/>
              <a:t>hacer</a:t>
            </a:r>
            <a:r>
              <a:rPr lang="en-US" dirty="0"/>
              <a:t> la </a:t>
            </a:r>
            <a:r>
              <a:rPr lang="en-US" dirty="0" err="1"/>
              <a:t>diálisis</a:t>
            </a:r>
            <a:r>
              <a:rPr lang="en-US" dirty="0"/>
              <a:t> que </a:t>
            </a:r>
            <a:r>
              <a:rPr lang="en-US" dirty="0" err="1"/>
              <a:t>será</a:t>
            </a:r>
            <a:r>
              <a:rPr lang="en-US" dirty="0"/>
              <a:t> </a:t>
            </a:r>
            <a:r>
              <a:rPr lang="en-US" dirty="0" err="1"/>
              <a:t>enseñado</a:t>
            </a:r>
            <a:r>
              <a:rPr lang="en-US" dirty="0"/>
              <a:t> por una </a:t>
            </a:r>
            <a:r>
              <a:rPr lang="en-US" dirty="0" err="1"/>
              <a:t>enfermera</a:t>
            </a:r>
            <a:r>
              <a:rPr lang="en-US" dirty="0"/>
              <a:t> </a:t>
            </a:r>
            <a:r>
              <a:rPr lang="en-US" dirty="0" err="1"/>
              <a:t>capacitada</a:t>
            </a:r>
            <a:r>
              <a:rPr lang="en-US" dirty="0"/>
              <a:t> </a:t>
            </a:r>
            <a:r>
              <a:rPr lang="en-US" dirty="0" err="1"/>
              <a:t>en</a:t>
            </a:r>
            <a:r>
              <a:rPr lang="en-US" dirty="0"/>
              <a:t> PD</a:t>
            </a:r>
          </a:p>
        </p:txBody>
      </p:sp>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l="6552" t="8447" b="4311"/>
          <a:stretch>
            <a:fillRect/>
          </a:stretch>
        </p:blipFill>
        <p:spPr bwMode="auto">
          <a:xfrm>
            <a:off x="5638800" y="1747463"/>
            <a:ext cx="29511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76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838200"/>
          </a:xfrm>
        </p:spPr>
        <p:txBody>
          <a:bodyPr>
            <a:normAutofit/>
          </a:bodyPr>
          <a:lstStyle/>
          <a:p>
            <a:pPr algn="ctr"/>
            <a:r>
              <a:rPr lang="en-US" altLang="en-US" sz="4000" dirty="0" err="1">
                <a:latin typeface="+mn-lt"/>
              </a:rPr>
              <a:t>Suministros</a:t>
            </a:r>
            <a:r>
              <a:rPr lang="en-US" altLang="en-US" sz="4000" dirty="0">
                <a:latin typeface="+mn-lt"/>
              </a:rPr>
              <a:t> de PD</a:t>
            </a:r>
          </a:p>
        </p:txBody>
      </p:sp>
      <p:pic>
        <p:nvPicPr>
          <p:cNvPr id="2" name="Content Placeholder 1"/>
          <p:cNvPicPr>
            <a:picLocks noGrp="1" noChangeAspect="1"/>
          </p:cNvPicPr>
          <p:nvPr>
            <p:ph sz="half" idx="1"/>
          </p:nvPr>
        </p:nvPicPr>
        <p:blipFill>
          <a:blip r:embed="rId3"/>
          <a:stretch>
            <a:fillRect/>
          </a:stretch>
        </p:blipFill>
        <p:spPr>
          <a:xfrm>
            <a:off x="152400" y="1295400"/>
            <a:ext cx="2743200" cy="1666875"/>
          </a:xfrm>
          <a:effectLst>
            <a:outerShdw blurRad="292100" dist="139700" dir="2700000" algn="tl" rotWithShape="0">
              <a:srgbClr val="333333">
                <a:alpha val="65000"/>
              </a:srgbClr>
            </a:outerShdw>
          </a:effectLst>
        </p:spPr>
      </p:pic>
      <p:sp>
        <p:nvSpPr>
          <p:cNvPr id="9220" name="Text Placeholder 3"/>
          <p:cNvSpPr>
            <a:spLocks noGrp="1"/>
          </p:cNvSpPr>
          <p:nvPr>
            <p:ph type="body" sz="half" idx="2"/>
          </p:nvPr>
        </p:nvSpPr>
        <p:spPr/>
        <p:txBody>
          <a:bodyPr/>
          <a:lstStyle/>
          <a:p>
            <a:endParaRPr lang="en-US" alt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482" t="6896" r="12242" b="23218"/>
          <a:stretch/>
        </p:blipFill>
        <p:spPr>
          <a:xfrm>
            <a:off x="4724400" y="1676400"/>
            <a:ext cx="4138449" cy="317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stretch>
            <a:fillRect/>
          </a:stretch>
        </p:blipFill>
        <p:spPr>
          <a:xfrm>
            <a:off x="2971800" y="2170113"/>
            <a:ext cx="2076450" cy="21907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6"/>
          <a:srcRect l="13310" t="2414" r="11126" b="6276"/>
          <a:stretch/>
        </p:blipFill>
        <p:spPr>
          <a:xfrm>
            <a:off x="228600" y="3265488"/>
            <a:ext cx="2446338" cy="29559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5104152"/>
            <a:ext cx="3867150"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a:stretch>
            <a:fillRect/>
          </a:stretch>
        </p:blipFill>
        <p:spPr>
          <a:xfrm>
            <a:off x="5853113" y="3922713"/>
            <a:ext cx="3038475" cy="22479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417064" y="5303520"/>
            <a:ext cx="914400" cy="1517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05200" y="5104152"/>
            <a:ext cx="762000" cy="153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72652"/>
      </p:ext>
    </p:extLst>
  </p:cSld>
  <p:clrMapOvr>
    <a:masterClrMapping/>
  </p:clrMapOvr>
</p:sld>
</file>

<file path=ppt/theme/theme1.xml><?xml version="1.0" encoding="utf-8"?>
<a:theme xmlns:a="http://schemas.openxmlformats.org/drawingml/2006/main" name="nkf_powerpointtemplate_041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F">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8541</TotalTime>
  <Words>3339</Words>
  <Application>Microsoft Office PowerPoint</Application>
  <PresentationFormat>On-screen Show (4:3)</PresentationFormat>
  <Paragraphs>371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Segoe UI</vt:lpstr>
      <vt:lpstr>Segoe UI Semibold</vt:lpstr>
      <vt:lpstr>nkf_powerpointtemplate_041414</vt:lpstr>
      <vt:lpstr>PowerPoint Presentation</vt:lpstr>
      <vt:lpstr>Tratamiento Para la Insuficiencia Renal</vt:lpstr>
      <vt:lpstr>¿QUE ES LA DIÁLISAS?</vt:lpstr>
      <vt:lpstr>¿QUÉ Sucede en la Diálisis?</vt:lpstr>
      <vt:lpstr>Tipos de Diálisis</vt:lpstr>
      <vt:lpstr>¿QUÉ ES (DP o PD)?</vt:lpstr>
      <vt:lpstr>¿Cómo Funciona la (DP o PD)?</vt:lpstr>
      <vt:lpstr>Catéteres PD</vt:lpstr>
      <vt:lpstr>Suministros de PD</vt:lpstr>
      <vt:lpstr>Pros y Contras de PD</vt:lpstr>
      <vt:lpstr>¿Cómo Funciona la Hemodiálisis? </vt:lpstr>
      <vt:lpstr>Hemodiálisis Típica</vt:lpstr>
      <vt:lpstr>¿Còmo Llega la Sangre a la Máquina de Diálisis?</vt:lpstr>
      <vt:lpstr>Fístula</vt:lpstr>
      <vt:lpstr>Injerto o Catéter</vt:lpstr>
      <vt:lpstr> PD (DP) vs Hemodiálisis</vt:lpstr>
      <vt:lpstr>Puede Viajar con Diálisis</vt:lpstr>
      <vt:lpstr>¿Qué es un Transplante de Riñón?</vt:lpstr>
      <vt:lpstr>¿Quién Puede Someterse a un Transplante de Riñón? </vt:lpstr>
      <vt:lpstr>Ventajas de un Trasplante de Riñón</vt:lpstr>
      <vt:lpstr>Desventajas de un Transplante:</vt:lpstr>
      <vt:lpstr>¿De Dónde Viene el Riñón?</vt:lpstr>
      <vt:lpstr>Ventajas de un Donate Vivo</vt:lpstr>
      <vt:lpstr>Desventajas Para el Donante Vivo </vt:lpstr>
      <vt:lpstr>Datos Sobre la Lista de Espera:</vt:lpstr>
      <vt:lpstr>¿Qué es la Gestión Médica?</vt:lpstr>
      <vt:lpstr>Elección del Tratamiento Médico Para  la Insuficiencia Renal:</vt:lpstr>
      <vt:lpstr>Preguntas Comunes:</vt:lpstr>
      <vt:lpstr>Directiva Anticipada o Testamento Vital</vt:lpstr>
      <vt:lpstr>Directiva Anticipada O Testamento Vital</vt:lpstr>
      <vt:lpstr>Hospicio versus Paliativos Cuidados</vt:lpstr>
      <vt:lpstr>Preguntas Comunes:</vt:lpstr>
      <vt:lpstr>Preguntas y Discusión</vt:lpstr>
    </vt:vector>
  </TitlesOfParts>
  <Company>National Kidney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Disease Education PART TWO: Treatment Options</dc:title>
  <dc:creator>DD</dc:creator>
  <cp:lastModifiedBy>Kiley Thornton</cp:lastModifiedBy>
  <cp:revision>82</cp:revision>
  <cp:lastPrinted>2021-10-06T00:57:48Z</cp:lastPrinted>
  <dcterms:created xsi:type="dcterms:W3CDTF">2014-06-10T19:07:25Z</dcterms:created>
  <dcterms:modified xsi:type="dcterms:W3CDTF">2022-03-09T19:19:53Z</dcterms:modified>
</cp:coreProperties>
</file>