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20" r:id="rId1"/>
    <p:sldMasterId id="2147483737" r:id="rId2"/>
  </p:sldMasterIdLst>
  <p:notesMasterIdLst>
    <p:notesMasterId r:id="rId30"/>
  </p:notesMasterIdLst>
  <p:handoutMasterIdLst>
    <p:handoutMasterId r:id="rId31"/>
  </p:handoutMasterIdLst>
  <p:sldIdLst>
    <p:sldId id="388" r:id="rId3"/>
    <p:sldId id="389" r:id="rId4"/>
    <p:sldId id="390"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Lst>
  <p:sldSz cx="12192000" cy="6858000"/>
  <p:notesSz cx="6858000" cy="9144000"/>
  <p:embeddedFontLst>
    <p:embeddedFont>
      <p:font typeface="Arial" panose="020B0604020202020204" pitchFamily="34" charset="0"/>
      <p:regular r:id="rId32"/>
      <p: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40" userDrawn="1">
          <p15:clr>
            <a:srgbClr val="A4A3A4"/>
          </p15:clr>
        </p15:guide>
        <p15:guide id="2" orient="horz" pos="480" userDrawn="1">
          <p15:clr>
            <a:srgbClr val="A4A3A4"/>
          </p15:clr>
        </p15:guide>
        <p15:guide id="3" pos="74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il Vyas" initials="SV" lastIdx="1" clrIdx="0">
    <p:extLst>
      <p:ext uri="{19B8F6BF-5375-455C-9EA6-DF929625EA0E}">
        <p15:presenceInfo xmlns:p15="http://schemas.microsoft.com/office/powerpoint/2012/main" userId="S::Sunil.Vyas@kidney.org::f36450cb-7eb0-42dd-aa41-d2fcf25e8d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5" autoAdjust="0"/>
    <p:restoredTop sz="88249" autoAdjust="0"/>
  </p:normalViewPr>
  <p:slideViewPr>
    <p:cSldViewPr snapToGrid="0" snapToObjects="1" showGuides="1">
      <p:cViewPr varScale="1">
        <p:scale>
          <a:sx n="98" d="100"/>
          <a:sy n="98" d="100"/>
        </p:scale>
        <p:origin x="846" y="-18"/>
      </p:cViewPr>
      <p:guideLst>
        <p:guide pos="240"/>
        <p:guide orient="horz" pos="480"/>
        <p:guide pos="7440"/>
      </p:guideLst>
    </p:cSldViewPr>
  </p:slideViewPr>
  <p:outlineViewPr>
    <p:cViewPr>
      <p:scale>
        <a:sx n="33" d="100"/>
        <a:sy n="33" d="100"/>
      </p:scale>
      <p:origin x="0" y="-13696"/>
    </p:cViewPr>
  </p:outlineViewPr>
  <p:notesTextViewPr>
    <p:cViewPr>
      <p:scale>
        <a:sx n="1" d="1"/>
        <a:sy n="1" d="1"/>
      </p:scale>
      <p:origin x="0" y="0"/>
    </p:cViewPr>
  </p:notesTextViewPr>
  <p:sorterViewPr>
    <p:cViewPr varScale="1">
      <p:scale>
        <a:sx n="1" d="1"/>
        <a:sy n="1" d="1"/>
      </p:scale>
      <p:origin x="0" y="-15376"/>
    </p:cViewPr>
  </p:sorterViewPr>
  <p:notesViewPr>
    <p:cSldViewPr snapToGrid="0" snapToObjects="1" showGuides="1">
      <p:cViewPr varScale="1">
        <p:scale>
          <a:sx n="100" d="100"/>
          <a:sy n="100" d="100"/>
        </p:scale>
        <p:origin x="261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19E508-4301-4A60-9EF3-4003273261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DDEF1D29-32AF-482A-9A6C-6B8DCDFE43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EDFD06-F9BB-4B9C-976A-01390DD6A1A9}" type="datetimeFigureOut">
              <a:rPr lang="en-US" smtClean="0">
                <a:latin typeface="Arial" panose="020B0604020202020204" pitchFamily="34" charset="0"/>
              </a:rPr>
              <a:t>4/15/2022</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A72B0904-8F1D-41E0-B62E-3510E0AB66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A12FBEED-9894-468D-92D1-95E5250F6B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8C32F6-2F11-40F1-ADB6-62E066A6A1C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149561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344847AB-3B75-FF4A-B0A2-6BEB5C2F7506}" type="datetimeFigureOut">
              <a:rPr lang="en-US" smtClean="0"/>
              <a:pPr/>
              <a:t>4/15/2022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DB9A84A-733A-0C47-AC2B-F0C70F83A7E9}" type="slidenum">
              <a:rPr lang="en-US" smtClean="0"/>
              <a:pPr/>
              <a:t>‹#›</a:t>
            </a:fld>
            <a:endParaRPr lang="en-US" dirty="0"/>
          </a:p>
        </p:txBody>
      </p:sp>
    </p:spTree>
    <p:extLst>
      <p:ext uri="{BB962C8B-B14F-4D97-AF65-F5344CB8AC3E}">
        <p14:creationId xmlns:p14="http://schemas.microsoft.com/office/powerpoint/2010/main" val="121479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099"/>
            <a:r>
              <a:rPr lang="en-US" altLang="en-US" sz="1200" dirty="0">
                <a:latin typeface="Arial" panose="020B0604020202020204" pitchFamily="34" charset="0"/>
                <a:cs typeface="Arial" panose="020B0604020202020204" pitchFamily="34" charset="0"/>
              </a:rPr>
              <a:t>In presentation mode, there are two diagrams – one basic, one more detailed. Click to have the more detailed photo animate in.</a:t>
            </a:r>
          </a:p>
          <a:p>
            <a:pPr defTabSz="1021099"/>
            <a:endParaRPr lang="en-US" altLang="en-US" sz="1200" dirty="0">
              <a:latin typeface="Arial" panose="020B0604020202020204" pitchFamily="34" charset="0"/>
              <a:cs typeface="Arial" panose="020B0604020202020204" pitchFamily="34" charset="0"/>
            </a:endParaRPr>
          </a:p>
          <a:p>
            <a:pPr defTabSz="1021099"/>
            <a:r>
              <a:rPr lang="en-US" altLang="en-US" sz="1200" dirty="0">
                <a:latin typeface="Arial" panose="020B0604020202020204" pitchFamily="34" charset="0"/>
                <a:cs typeface="Arial" panose="020B0604020202020204" pitchFamily="34" charset="0"/>
              </a:rPr>
              <a:t>Comparing the kidneys to a Brita filter or a water treatment site seems to work well.</a:t>
            </a: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3</a:t>
            </a:fld>
            <a:endParaRPr lang="en-US" dirty="0"/>
          </a:p>
        </p:txBody>
      </p:sp>
    </p:spTree>
    <p:extLst>
      <p:ext uri="{BB962C8B-B14F-4D97-AF65-F5344CB8AC3E}">
        <p14:creationId xmlns:p14="http://schemas.microsoft.com/office/powerpoint/2010/main" val="53880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113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099">
              <a:lnSpc>
                <a:spcPct val="90000"/>
              </a:lnSpc>
            </a:pPr>
            <a:r>
              <a:rPr lang="en-US" altLang="en-US" sz="1200" dirty="0">
                <a:latin typeface="Arial" panose="020B0604020202020204" pitchFamily="34" charset="0"/>
                <a:cs typeface="Arial" panose="020B0604020202020204" pitchFamily="34" charset="0"/>
              </a:rPr>
              <a:t>A useful factoid is that Stage = days to get NACL out of your system as taught by Charlies </a:t>
            </a:r>
            <a:r>
              <a:rPr lang="en-US" altLang="en-US" sz="1200" dirty="0" err="1">
                <a:latin typeface="Arial" panose="020B0604020202020204" pitchFamily="34" charset="0"/>
                <a:cs typeface="Arial" panose="020B0604020202020204" pitchFamily="34" charset="0"/>
              </a:rPr>
              <a:t>Foulks</a:t>
            </a:r>
            <a:r>
              <a:rPr lang="en-US" altLang="en-US" sz="1200" dirty="0">
                <a:latin typeface="Arial" panose="020B0604020202020204" pitchFamily="34" charset="0"/>
                <a:cs typeface="Arial" panose="020B0604020202020204" pitchFamily="34" charset="0"/>
              </a:rPr>
              <a:t>, MD, who helped develop the KDOQI dietary guidelines.  Stage 4 means 4 days to get NACL out of your system.  Helps for trying to convince patients to cut back on pork.  </a:t>
            </a:r>
          </a:p>
          <a:p>
            <a:pPr defTabSz="1021099">
              <a:lnSpc>
                <a:spcPct val="90000"/>
              </a:lnSpc>
            </a:pPr>
            <a:endParaRPr lang="en-US" altLang="en-US" sz="1200" dirty="0">
              <a:latin typeface="Arial" panose="020B0604020202020204" pitchFamily="34" charset="0"/>
              <a:cs typeface="Arial" panose="020B0604020202020204" pitchFamily="34" charset="0"/>
            </a:endParaRPr>
          </a:p>
          <a:p>
            <a:pPr defTabSz="1021099">
              <a:lnSpc>
                <a:spcPct val="90000"/>
              </a:lnSpc>
            </a:pPr>
            <a:r>
              <a:rPr lang="en-US" altLang="en-US" sz="1200" dirty="0">
                <a:latin typeface="Arial" panose="020B0604020202020204" pitchFamily="34" charset="0"/>
                <a:cs typeface="Arial" panose="020B0604020202020204" pitchFamily="34" charset="0"/>
              </a:rPr>
              <a:t>Double check the K level and the meds (spironolactone/ACE/ARB) and mention the common K-heavy foods (bananas, avocados, citrus fruits, potatoes, tomatoes).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600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87194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099"/>
            <a:r>
              <a:rPr lang="en-US" altLang="en-US" dirty="0"/>
              <a:t>Since Na bicarb has been shown to slow progression of CKD, mention the need for monitoring metabolic acidosis.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99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8766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Suggest non-weight bearing exercise when your w/c bound total knee replacement diabetics balk at exercise.  Orthopedics (AAOS) feels that water exercises are safe for any orthopedic problem by removing the joint compression.  It may be worth researching handicapped accessed pools in your area to refer patients.  You may need a cardiac referral for clearance for exercise.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90005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newest KDIGO guidelines were published in 2013:  </a:t>
            </a:r>
          </a:p>
          <a:p>
            <a:pPr eaLnBrk="1" hangingPunct="1"/>
            <a:r>
              <a:rPr lang="en-US" altLang="en-US" dirty="0"/>
              <a:t>http://kdigo.org/home/guidelines/lipids/</a:t>
            </a:r>
          </a:p>
          <a:p>
            <a:pPr eaLnBrk="1" hangingPunct="1"/>
            <a:r>
              <a:rPr lang="en-US" altLang="en-US" i="1" dirty="0"/>
              <a:t>Kidney Disease: Improving Global Outcomes (KDIGO) Lipid Work Group. KDIGO Clinical Practice Guideline for Lipid Management in Chronic Kidney Disease. Kidney inter., Suppl. 2013; 3: 259–305.</a:t>
            </a:r>
          </a:p>
          <a:p>
            <a:pPr eaLnBrk="1" hangingPunct="1"/>
            <a:endParaRPr lang="en-US" altLang="en-US" i="1" dirty="0"/>
          </a:p>
          <a:p>
            <a:pPr eaLnBrk="1" hangingPunct="1"/>
            <a:r>
              <a:rPr lang="en-US" altLang="en-US" i="0" dirty="0"/>
              <a:t>Reinforce importance of having all medication dosed appropriately to degree of kidney function (esp. fenofibrate, statins, and others)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2345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t>We didn’t have room on the slide to review what hemoglobin was. You may need to explain the point</a:t>
            </a:r>
          </a:p>
          <a:p>
            <a:pPr>
              <a:lnSpc>
                <a:spcPct val="90000"/>
              </a:lnSpc>
            </a:pPr>
            <a:r>
              <a:rPr lang="en-US" altLang="en-US" dirty="0"/>
              <a:t>http://kdigo.org/home/guidelines/anemia-in-ckd/</a:t>
            </a:r>
          </a:p>
          <a:p>
            <a:pPr>
              <a:lnSpc>
                <a:spcPct val="90000"/>
              </a:lnSpc>
            </a:pPr>
            <a:r>
              <a:rPr lang="en-US" altLang="en-US" i="1" dirty="0"/>
              <a:t>Kidney Disease: Improving Global Outcomes (KDIGO) Anemia Work Group. KDIGO Clinical Practice Guideline for Anemia in Chronic Kidney Disease. Kidney inter., Suppl. 2012; 2: 279–335</a:t>
            </a:r>
          </a:p>
          <a:p>
            <a:pPr lvl="1" eaLnBrk="1" hangingPunct="1">
              <a:lnSpc>
                <a:spcPct val="90000"/>
              </a:lnSpc>
            </a:pPr>
            <a:endParaRPr lang="en-US" alt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1303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 see-saw suggestion to explain balance in CKD works for patients to understand.  </a:t>
            </a:r>
          </a:p>
          <a:p>
            <a:pPr eaLnBrk="1" hangingPunct="1"/>
            <a:endParaRPr lang="en-US" altLang="en-US" dirty="0"/>
          </a:p>
          <a:p>
            <a:pPr eaLnBrk="1" hangingPunct="1"/>
            <a:r>
              <a:rPr lang="en-US" altLang="en-US" dirty="0"/>
              <a:t>http://kdigo.org/home/mineral-bone-disorder/</a:t>
            </a:r>
          </a:p>
          <a:p>
            <a:pPr eaLnBrk="1" hangingPunct="1"/>
            <a:r>
              <a:rPr lang="en-US" altLang="en-US" i="1" dirty="0"/>
              <a:t>Kidney Disease: Improving Global Outcomes (KDIGO) CKD–MBD Work Group. KDIGO clinical practice guideline for chronic kidney disease–mineral and bone disorder (CKD–MBD) 2017. </a:t>
            </a:r>
            <a:endParaRPr lang="en-US" altLang="en-US" dirty="0"/>
          </a:p>
          <a:p>
            <a:pPr lvl="1" eaLnBrk="1" hangingPunct="1">
              <a:lnSpc>
                <a:spcPct val="90000"/>
              </a:lnSpc>
            </a:pPr>
            <a:endParaRPr lang="en-US" alt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26317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State of course depression affects everyone differently and the symptoms may be different for your patients.</a:t>
            </a:r>
          </a:p>
          <a:p>
            <a:pPr lvl="1" eaLnBrk="1" hangingPunct="1">
              <a:lnSpc>
                <a:spcPct val="90000"/>
              </a:lnSpc>
            </a:pPr>
            <a:endParaRPr lang="en-US" alt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552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We repeat this when we talk about the symptoms of uremia. </a:t>
            </a:r>
            <a:endParaRPr lang="en-US" altLang="en-US" sz="1200" dirty="0">
              <a:solidFill>
                <a:srgbClr val="00B05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0DB9A84A-733A-0C47-AC2B-F0C70F83A7E9}" type="slidenum">
              <a:rPr lang="en-US" smtClean="0"/>
              <a:pPr/>
              <a:t>4</a:t>
            </a:fld>
            <a:endParaRPr lang="en-US" dirty="0"/>
          </a:p>
        </p:txBody>
      </p:sp>
    </p:spTree>
    <p:extLst>
      <p:ext uri="{BB962C8B-B14F-4D97-AF65-F5344CB8AC3E}">
        <p14:creationId xmlns:p14="http://schemas.microsoft.com/office/powerpoint/2010/main" val="2896859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is just the synopsis of the last 7 slides to go over one more time… </a:t>
            </a:r>
          </a:p>
          <a:p>
            <a:pPr lvl="1" eaLnBrk="1" hangingPunct="1">
              <a:lnSpc>
                <a:spcPct val="90000"/>
              </a:lnSpc>
            </a:pPr>
            <a:endParaRPr lang="en-US" alt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7402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Some patients will ask when you start dialysis.  Review current literature for most current recommendations (early vs. late start)</a:t>
            </a:r>
          </a:p>
          <a:p>
            <a:pPr lvl="1" eaLnBrk="1" hangingPunct="1">
              <a:lnSpc>
                <a:spcPct val="90000"/>
              </a:lnSpc>
            </a:pPr>
            <a:endParaRPr lang="en-US" alt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7821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dirty="0"/>
              <a:t>These are some of the more common signs of uremia. </a:t>
            </a:r>
          </a:p>
          <a:p>
            <a:pPr lvl="1" eaLnBrk="1" hangingPunct="1">
              <a:lnSpc>
                <a:spcPct val="90000"/>
              </a:lnSpc>
            </a:pPr>
            <a:endParaRPr lang="en-US" alt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5635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233" indent="-216233" defTabSz="1021099">
              <a:lnSpc>
                <a:spcPct val="80000"/>
              </a:lnSpc>
            </a:pPr>
            <a:r>
              <a:rPr lang="en-US" altLang="en-US" dirty="0"/>
              <a:t>Let your patients know that these are topics that are covered in the 2</a:t>
            </a:r>
            <a:r>
              <a:rPr lang="en-US" altLang="en-US" baseline="30000" dirty="0"/>
              <a:t>nd</a:t>
            </a:r>
            <a:r>
              <a:rPr lang="en-US" altLang="en-US" dirty="0"/>
              <a:t> PPT of this series. Remind patients that Medicare only pays 80% and has both co-payments and deductibles.  If you feel comfortable with it, Medicare part A is hospital, part B is outpatient (including dialysis…all types), part C is Medicare Advantage plans (you join an HMO or PPO) and part D is the drug benefit. Always remind patients that all insurances cover all treatments, including medical management.  </a:t>
            </a:r>
          </a:p>
          <a:p>
            <a:pPr marL="216233" indent="-216233" defTabSz="1021099">
              <a:lnSpc>
                <a:spcPct val="80000"/>
              </a:lnSpc>
            </a:pPr>
            <a:endParaRPr lang="en-US" altLang="en-US" dirty="0"/>
          </a:p>
          <a:p>
            <a:pPr marL="216233" indent="-216233" defTabSz="1021099">
              <a:lnSpc>
                <a:spcPct val="80000"/>
              </a:lnSpc>
            </a:pPr>
            <a:r>
              <a:rPr lang="en-US" altLang="en-US" dirty="0"/>
              <a:t>Often you will be asked ‘when will I need to start dialysis’ which is really hard to predict for anyone but the UACR ratio is the most predictive factor:</a:t>
            </a:r>
          </a:p>
          <a:p>
            <a:pPr lvl="1" eaLnBrk="1" hangingPunct="1">
              <a:lnSpc>
                <a:spcPct val="90000"/>
              </a:lnSpc>
            </a:pPr>
            <a:endParaRPr lang="en-US" altLang="en-US" i="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1668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3799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52272" indent="-252272" defTabSz="1021099"/>
            <a:r>
              <a:rPr lang="en-US" altLang="en-US" dirty="0"/>
              <a:t>Note there are a lot of web charlatans out there.</a:t>
            </a:r>
          </a:p>
          <a:p>
            <a:pPr marL="252272" indent="-252272" defTabSz="1021099"/>
            <a:r>
              <a:rPr lang="en-US" altLang="en-US" dirty="0"/>
              <a:t>Encourage further reading on the websites that are reliable: </a:t>
            </a:r>
          </a:p>
          <a:p>
            <a:pPr marL="252272" indent="-252272" defTabSz="1021099">
              <a:buFont typeface="Arial" panose="020B0604020202020204" pitchFamily="34" charset="0"/>
              <a:buChar char="•"/>
            </a:pPr>
            <a:r>
              <a:rPr lang="en-US" altLang="en-US" dirty="0"/>
              <a:t>NKF (kidney.org) </a:t>
            </a:r>
          </a:p>
          <a:p>
            <a:pPr marL="252272" indent="-252272" defTabSz="1021099">
              <a:buFont typeface="Arial" panose="020B0604020202020204" pitchFamily="34" charset="0"/>
              <a:buChar char="•"/>
            </a:pPr>
            <a:r>
              <a:rPr lang="en-US" altLang="en-US" dirty="0"/>
              <a:t>NKDEP (NKDEP.gov),</a:t>
            </a:r>
          </a:p>
          <a:p>
            <a:pPr marL="252272" indent="-252272" defTabSz="1021099">
              <a:buFont typeface="Arial" panose="020B0604020202020204" pitchFamily="34" charset="0"/>
              <a:buChar char="•"/>
            </a:pPr>
            <a:r>
              <a:rPr lang="en-US" altLang="en-US" dirty="0"/>
              <a:t>KDIGO (KDIGO.org)</a:t>
            </a:r>
          </a:p>
          <a:p>
            <a:pPr marL="252272" indent="-252272" defTabSz="1021099">
              <a:buFont typeface="Arial" panose="020B0604020202020204" pitchFamily="34" charset="0"/>
              <a:buChar char="•"/>
            </a:pPr>
            <a:r>
              <a:rPr lang="en-US" altLang="en-US" dirty="0"/>
              <a:t>Renal Support Network (RSN.hope.org)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735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971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099">
              <a:lnSpc>
                <a:spcPct val="90000"/>
              </a:lnSpc>
            </a:pPr>
            <a:r>
              <a:rPr lang="en-US" altLang="en-US" sz="1200" dirty="0">
                <a:latin typeface="Arial" panose="020B0604020202020204" pitchFamily="34" charset="0"/>
                <a:cs typeface="Arial" panose="020B0604020202020204" pitchFamily="34" charset="0"/>
              </a:rPr>
              <a:t>You will have patients who do not fall into the big categories but just tell them these are the most common but not all the causes.</a:t>
            </a:r>
          </a:p>
          <a:p>
            <a:pPr defTabSz="1021099">
              <a:lnSpc>
                <a:spcPct val="90000"/>
              </a:lnSpc>
            </a:pPr>
            <a:endParaRPr lang="en-US" altLang="en-US" sz="1200" dirty="0">
              <a:latin typeface="Arial" panose="020B0604020202020204" pitchFamily="34" charset="0"/>
              <a:cs typeface="Arial" panose="020B0604020202020204" pitchFamily="34" charset="0"/>
            </a:endParaRPr>
          </a:p>
          <a:p>
            <a:pPr defTabSz="1021099">
              <a:lnSpc>
                <a:spcPct val="90000"/>
              </a:lnSpc>
            </a:pPr>
            <a:r>
              <a:rPr lang="en-US" altLang="en-US" sz="1200" dirty="0">
                <a:latin typeface="Arial" panose="020B0604020202020204" pitchFamily="34" charset="0"/>
                <a:cs typeface="Arial" panose="020B0604020202020204" pitchFamily="34" charset="0"/>
              </a:rPr>
              <a:t>Examples of others would be hepatitis and HIV</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8821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099">
              <a:lnSpc>
                <a:spcPct val="90000"/>
              </a:lnSpc>
            </a:pPr>
            <a:r>
              <a:rPr lang="en-US" altLang="en-US" sz="1200" dirty="0">
                <a:latin typeface="Arial" panose="020B0604020202020204" pitchFamily="34" charset="0"/>
                <a:cs typeface="Arial" panose="020B0604020202020204" pitchFamily="34" charset="0"/>
              </a:rPr>
              <a:t>Reiterate the importance of UACR or UPCR spot checks, 24 urine collection may be used</a:t>
            </a:r>
          </a:p>
          <a:p>
            <a:pPr defTabSz="1021099">
              <a:lnSpc>
                <a:spcPct val="90000"/>
              </a:lnSpc>
            </a:pPr>
            <a:r>
              <a:rPr lang="en-US" altLang="en-US" sz="1200" dirty="0">
                <a:latin typeface="Arial" panose="020B0604020202020204" pitchFamily="34" charset="0"/>
                <a:cs typeface="Arial" panose="020B0604020202020204" pitchFamily="34" charset="0"/>
              </a:rPr>
              <a:t>Blood tests such as eGFR, serum creatinine, BUN, and others dependent upon presentation and potential etiology</a:t>
            </a:r>
          </a:p>
          <a:p>
            <a:pPr defTabSz="1021099">
              <a:lnSpc>
                <a:spcPct val="90000"/>
              </a:lnSpc>
            </a:pPr>
            <a:r>
              <a:rPr lang="en-US" altLang="en-US" sz="1200" dirty="0">
                <a:latin typeface="Arial" panose="020B0604020202020204" pitchFamily="34" charset="0"/>
                <a:cs typeface="Arial" panose="020B0604020202020204" pitchFamily="34" charset="0"/>
              </a:rPr>
              <a:t>eGFR is currently under review regarding race-based calculations- stay tuned for more info</a:t>
            </a:r>
          </a:p>
          <a:p>
            <a:pPr defTabSz="1021099">
              <a:lnSpc>
                <a:spcPct val="90000"/>
              </a:lnSpc>
            </a:pPr>
            <a:r>
              <a:rPr lang="en-US" altLang="en-US" sz="1200" dirty="0">
                <a:latin typeface="Arial" panose="020B0604020202020204" pitchFamily="34" charset="0"/>
                <a:cs typeface="Arial" panose="020B0604020202020204" pitchFamily="34" charset="0"/>
              </a:rPr>
              <a:t>There are multiple eGFR calculations currently available </a:t>
            </a:r>
          </a:p>
          <a:p>
            <a:pPr defTabSz="1021099">
              <a:lnSpc>
                <a:spcPct val="90000"/>
              </a:lnSpc>
            </a:pPr>
            <a:r>
              <a:rPr lang="en-US" altLang="en-US" sz="1200" dirty="0">
                <a:latin typeface="Arial" panose="020B0604020202020204" pitchFamily="34" charset="0"/>
                <a:cs typeface="Arial" panose="020B0604020202020204" pitchFamily="34" charset="0"/>
              </a:rPr>
              <a:t>* Please see NKF website for easy to use calculators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1408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The concept for this slide is to review the GFR calculations before we get to staging. A chance for you to share the GFR is dependent on age/gender and </a:t>
            </a:r>
            <a:r>
              <a:rPr lang="en-US" altLang="en-US" sz="1200" dirty="0" err="1">
                <a:latin typeface="Arial" panose="020B0604020202020204" pitchFamily="34" charset="0"/>
                <a:cs typeface="Arial" panose="020B0604020202020204" pitchFamily="34" charset="0"/>
              </a:rPr>
              <a:t>SCr</a:t>
            </a:r>
            <a:r>
              <a:rPr lang="en-US" altLang="en-US" sz="1200" dirty="0">
                <a:latin typeface="Arial" panose="020B0604020202020204" pitchFamily="34" charset="0"/>
                <a:cs typeface="Arial" panose="020B0604020202020204" pitchFamily="34" charset="0"/>
              </a:rPr>
              <a:t> before you share the patient's GFR.  Commonly patients think 1 kidney is 100% and 1 kidney is 0% for a total of 50%.  Also, you will often have nephrectomies. This is a chance for you to explain that function is measured after the fact so rarely can we know how much function each kidney has….(unless, of course, there is only 1 kidney or there is an anatomic difference, i.e.: nephrectomy, renal artery stenosis or on ultrasound, one shrunken kidney)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8498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Use the ‘cheat’ info of 1% loss/year of life above age 30 (although it is actually 0.8%, 1% makes it easier for patient calculation) and remind patients that we are all losing kidney function.  Remember that GFR uses a standard 70kg patient with normal muscle and so it is not as precise as we tell patients.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7840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latin typeface="Arial" panose="020B0604020202020204" pitchFamily="34" charset="0"/>
                <a:cs typeface="Arial" panose="020B0604020202020204" pitchFamily="34" charset="0"/>
              </a:rPr>
              <a:t>Red is bad, green is good!!</a:t>
            </a:r>
          </a:p>
          <a:p>
            <a:pPr eaLnBrk="1" hangingPunct="1"/>
            <a:r>
              <a:rPr lang="en-US" altLang="en-US" sz="1200" dirty="0">
                <a:latin typeface="Arial" panose="020B0604020202020204" pitchFamily="34" charset="0"/>
                <a:cs typeface="Arial" panose="020B0604020202020204" pitchFamily="34" charset="0"/>
              </a:rPr>
              <a:t>Your stage, and progression, is primarily dependent on both your GFR and how much albumin you have in your urine…again, mention the UACR and how important it is to follow that too.</a:t>
            </a:r>
          </a:p>
          <a:p>
            <a:pPr eaLnBrk="1" hangingPunct="1"/>
            <a:endParaRPr lang="en-US" altLang="en-US" sz="1200" dirty="0">
              <a:latin typeface="Arial" panose="020B0604020202020204" pitchFamily="34" charset="0"/>
              <a:cs typeface="Arial" panose="020B0604020202020204" pitchFamily="34" charset="0"/>
            </a:endParaRPr>
          </a:p>
          <a:p>
            <a:pPr eaLnBrk="1" hangingPunct="1"/>
            <a:r>
              <a:rPr lang="en-US" altLang="en-US" sz="1200" dirty="0">
                <a:latin typeface="Arial" panose="020B0604020202020204" pitchFamily="34" charset="0"/>
                <a:cs typeface="Arial" panose="020B0604020202020204" pitchFamily="34" charset="0"/>
              </a:rPr>
              <a:t>Reference link: </a:t>
            </a:r>
          </a:p>
          <a:p>
            <a:pPr eaLnBrk="1" hangingPunct="1"/>
            <a:r>
              <a:rPr lang="en-US" altLang="en-US" sz="1200" dirty="0">
                <a:latin typeface="Arial" panose="020B0604020202020204" pitchFamily="34" charset="0"/>
                <a:cs typeface="Arial" panose="020B0604020202020204" pitchFamily="34" charset="0"/>
              </a:rPr>
              <a:t>http://kdigo.org/home/guidelines/ckd-evaluation-management/ </a:t>
            </a:r>
          </a:p>
          <a:p>
            <a:pPr eaLnBrk="1" hangingPunct="1"/>
            <a:r>
              <a:rPr lang="en-US" altLang="en-US" sz="1200" i="1" dirty="0">
                <a:latin typeface="Arial" panose="020B0604020202020204" pitchFamily="34" charset="0"/>
                <a:cs typeface="Arial" panose="020B0604020202020204" pitchFamily="34" charset="0"/>
              </a:rPr>
              <a:t>Kidney Disease: Improving Global Outcomes (KDIGO) CKD Work Group. KDIGO 2012 Clinical Practice Guideline for the Evaluation and Management of Chronic Kidney Disease. Kidney inter., Suppl. 2013; 3: 1-150.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3685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Arial" panose="020B0604020202020204" pitchFamily="34" charset="0"/>
                <a:cs typeface="Arial" panose="020B0604020202020204" pitchFamily="34" charset="0"/>
              </a:rPr>
              <a:t>No matter how well you thought you covered this, we often find that the patients cannot answer these 2 simple questions.  Since this is the goal of the whole talk, we thought it helped to stop and go over it again.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8026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3997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C12D-A081-1C4A-9D64-C6A9AC3AD3D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7C4350C2-443A-7840-B8DB-CF543535E5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47DBBA-7954-D540-92A7-73F26A268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347C123-B581-B446-B7A7-790B5058DE28}"/>
              </a:ext>
            </a:extLst>
          </p:cNvPr>
          <p:cNvSpPr>
            <a:spLocks noGrp="1"/>
          </p:cNvSpPr>
          <p:nvPr>
            <p:ph type="dt" sz="half" idx="10"/>
          </p:nvPr>
        </p:nvSpPr>
        <p:spPr/>
        <p:txBody>
          <a:bodyPr/>
          <a:lstStyle/>
          <a:p>
            <a:fld id="{FF491EFC-8B24-9245-8538-9E095F60CDC9}" type="datetimeFigureOut">
              <a:rPr lang="en-US" smtClean="0"/>
              <a:t>4/15/2022</a:t>
            </a:fld>
            <a:endParaRPr lang="en-US"/>
          </a:p>
        </p:txBody>
      </p:sp>
      <p:sp>
        <p:nvSpPr>
          <p:cNvPr id="6" name="Footer Placeholder 5">
            <a:extLst>
              <a:ext uri="{FF2B5EF4-FFF2-40B4-BE49-F238E27FC236}">
                <a16:creationId xmlns:a16="http://schemas.microsoft.com/office/drawing/2014/main" id="{EA8C9022-8664-884A-AF42-56E82EE9F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0F8314-1EAE-A345-A2DD-2375DD23598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51427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90B7-97BC-2449-9082-15F2E961D0C1}"/>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0DABF6B0-8436-E240-AA21-A24B947DB064}"/>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CE36D4B-28EC-9542-BBB3-9F1FDF1F592E}"/>
              </a:ext>
            </a:extLst>
          </p:cNvPr>
          <p:cNvSpPr>
            <a:spLocks noGrp="1"/>
          </p:cNvSpPr>
          <p:nvPr>
            <p:ph type="dt" sz="half" idx="10"/>
          </p:nvPr>
        </p:nvSpPr>
        <p:spPr/>
        <p:txBody>
          <a:bodyPr/>
          <a:lstStyle/>
          <a:p>
            <a:fld id="{FF491EFC-8B24-9245-8538-9E095F60CDC9}" type="datetimeFigureOut">
              <a:rPr lang="en-US" smtClean="0"/>
              <a:t>4/15/2022</a:t>
            </a:fld>
            <a:endParaRPr lang="en-US"/>
          </a:p>
        </p:txBody>
      </p:sp>
      <p:sp>
        <p:nvSpPr>
          <p:cNvPr id="5" name="Footer Placeholder 4">
            <a:extLst>
              <a:ext uri="{FF2B5EF4-FFF2-40B4-BE49-F238E27FC236}">
                <a16:creationId xmlns:a16="http://schemas.microsoft.com/office/drawing/2014/main" id="{6FCF4F37-DFD8-DE48-8867-5D077FC8F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C28DF5-1766-F44C-BFCD-CDE486A1D8CE}"/>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65861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C7CA4-9402-8D43-BD3F-57D4C5FA4FBC}"/>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7316CE85-AC77-2248-A505-F9662DA9C1D0}"/>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49C768-E1F4-7440-A6DE-D44DB62F2FD2}"/>
              </a:ext>
            </a:extLst>
          </p:cNvPr>
          <p:cNvSpPr>
            <a:spLocks noGrp="1"/>
          </p:cNvSpPr>
          <p:nvPr>
            <p:ph type="dt" sz="half" idx="10"/>
          </p:nvPr>
        </p:nvSpPr>
        <p:spPr/>
        <p:txBody>
          <a:bodyPr/>
          <a:lstStyle/>
          <a:p>
            <a:fld id="{FF491EFC-8B24-9245-8538-9E095F60CDC9}" type="datetimeFigureOut">
              <a:rPr lang="en-US" smtClean="0"/>
              <a:t>4/15/2022</a:t>
            </a:fld>
            <a:endParaRPr lang="en-US"/>
          </a:p>
        </p:txBody>
      </p:sp>
      <p:sp>
        <p:nvSpPr>
          <p:cNvPr id="5" name="Footer Placeholder 4">
            <a:extLst>
              <a:ext uri="{FF2B5EF4-FFF2-40B4-BE49-F238E27FC236}">
                <a16:creationId xmlns:a16="http://schemas.microsoft.com/office/drawing/2014/main" id="{143A86BE-9BC5-534C-AB24-857884C5D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F1176-E08F-C843-B1E5-E18AF1D0D1E4}"/>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26117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DCB3-3E39-F441-BD7A-10514265F79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4381371-62F3-314F-AB00-4DD5D27647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58EDCC3-02A4-2D41-A9A2-074EEB730DA8}"/>
              </a:ext>
            </a:extLst>
          </p:cNvPr>
          <p:cNvSpPr>
            <a:spLocks noGrp="1"/>
          </p:cNvSpPr>
          <p:nvPr>
            <p:ph type="dt" sz="half" idx="10"/>
          </p:nvPr>
        </p:nvSpPr>
        <p:spPr/>
        <p:txBody>
          <a:bodyPr/>
          <a:lstStyle/>
          <a:p>
            <a:fld id="{FF491EFC-8B24-9245-8538-9E095F60CDC9}" type="datetimeFigureOut">
              <a:rPr lang="en-US" smtClean="0"/>
              <a:t>4/15/2022</a:t>
            </a:fld>
            <a:endParaRPr lang="en-US"/>
          </a:p>
        </p:txBody>
      </p:sp>
      <p:sp>
        <p:nvSpPr>
          <p:cNvPr id="5" name="Footer Placeholder 4">
            <a:extLst>
              <a:ext uri="{FF2B5EF4-FFF2-40B4-BE49-F238E27FC236}">
                <a16:creationId xmlns:a16="http://schemas.microsoft.com/office/drawing/2014/main" id="{353AA8D7-D092-C349-A462-7A6ABE7DC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697318-1A39-ED4E-A666-603E636E54A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317907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BF237-4FD7-6A44-BE34-B426E4C4B711}"/>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B2B51B1-E66F-A745-AC4F-DD11B94B7B2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BC39F9-B82B-AB4B-BD75-CCE7F50FDCA2}"/>
              </a:ext>
            </a:extLst>
          </p:cNvPr>
          <p:cNvSpPr>
            <a:spLocks noGrp="1"/>
          </p:cNvSpPr>
          <p:nvPr>
            <p:ph type="dt" sz="half" idx="10"/>
          </p:nvPr>
        </p:nvSpPr>
        <p:spPr/>
        <p:txBody>
          <a:bodyPr/>
          <a:lstStyle/>
          <a:p>
            <a:fld id="{FF491EFC-8B24-9245-8538-9E095F60CDC9}" type="datetimeFigureOut">
              <a:rPr lang="en-US" smtClean="0"/>
              <a:t>4/15/2022</a:t>
            </a:fld>
            <a:endParaRPr lang="en-US"/>
          </a:p>
        </p:txBody>
      </p:sp>
      <p:sp>
        <p:nvSpPr>
          <p:cNvPr id="5" name="Footer Placeholder 4">
            <a:extLst>
              <a:ext uri="{FF2B5EF4-FFF2-40B4-BE49-F238E27FC236}">
                <a16:creationId xmlns:a16="http://schemas.microsoft.com/office/drawing/2014/main" id="{2C912E99-0D99-BB44-B247-FFDF13E5B0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F3F2E-3611-CD49-883B-F05CB2C6D036}"/>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81155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37D8C-2B2E-A249-9899-0237FC3AE96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6752466-E48E-0B4C-866D-1CB9C1903F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C9FE6B9-D52F-834E-A881-AA89D1136F5D}"/>
              </a:ext>
            </a:extLst>
          </p:cNvPr>
          <p:cNvSpPr>
            <a:spLocks noGrp="1"/>
          </p:cNvSpPr>
          <p:nvPr>
            <p:ph type="dt" sz="half" idx="10"/>
          </p:nvPr>
        </p:nvSpPr>
        <p:spPr/>
        <p:txBody>
          <a:bodyPr/>
          <a:lstStyle/>
          <a:p>
            <a:fld id="{FF491EFC-8B24-9245-8538-9E095F60CDC9}" type="datetimeFigureOut">
              <a:rPr lang="en-US" smtClean="0"/>
              <a:t>4/15/2022</a:t>
            </a:fld>
            <a:endParaRPr lang="en-US"/>
          </a:p>
        </p:txBody>
      </p:sp>
      <p:sp>
        <p:nvSpPr>
          <p:cNvPr id="5" name="Footer Placeholder 4">
            <a:extLst>
              <a:ext uri="{FF2B5EF4-FFF2-40B4-BE49-F238E27FC236}">
                <a16:creationId xmlns:a16="http://schemas.microsoft.com/office/drawing/2014/main" id="{3DBFD822-9E53-0D44-86FC-D50B205FA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C975C-CD00-3746-AFF9-36A71DCEDB1B}"/>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4539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58C5-17C1-204A-BD8E-214BD6E9367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6BED0FC-8791-534B-8D78-72761BB6FAB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1A66A46-B689-8E45-BF31-30DCF2707CEE}"/>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5A7B140-4146-0446-945A-794975526B40}"/>
              </a:ext>
            </a:extLst>
          </p:cNvPr>
          <p:cNvSpPr>
            <a:spLocks noGrp="1"/>
          </p:cNvSpPr>
          <p:nvPr>
            <p:ph type="dt" sz="half" idx="10"/>
          </p:nvPr>
        </p:nvSpPr>
        <p:spPr/>
        <p:txBody>
          <a:bodyPr/>
          <a:lstStyle/>
          <a:p>
            <a:fld id="{FF491EFC-8B24-9245-8538-9E095F60CDC9}" type="datetimeFigureOut">
              <a:rPr lang="en-US" smtClean="0"/>
              <a:t>4/15/2022</a:t>
            </a:fld>
            <a:endParaRPr lang="en-US"/>
          </a:p>
        </p:txBody>
      </p:sp>
      <p:sp>
        <p:nvSpPr>
          <p:cNvPr id="6" name="Footer Placeholder 5">
            <a:extLst>
              <a:ext uri="{FF2B5EF4-FFF2-40B4-BE49-F238E27FC236}">
                <a16:creationId xmlns:a16="http://schemas.microsoft.com/office/drawing/2014/main" id="{BA53126D-C82A-404E-A3E6-AF616FB5C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0924-44E6-EA47-9447-044AD2B0E989}"/>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20956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9EA9-4CED-E54A-84E6-F1B2ADF82BE8}"/>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4280664-4A8D-7C4B-B10B-272FC05E35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C5F3F7-5991-5744-B135-54D0E959B12B}"/>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A617B9A-950B-9546-898B-FEB193F42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6A9804C-A1F1-3F4E-AC52-121D328AC055}"/>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90B151D-FF21-0B44-A001-65863DB1A6D6}"/>
              </a:ext>
            </a:extLst>
          </p:cNvPr>
          <p:cNvSpPr>
            <a:spLocks noGrp="1"/>
          </p:cNvSpPr>
          <p:nvPr>
            <p:ph type="dt" sz="half" idx="10"/>
          </p:nvPr>
        </p:nvSpPr>
        <p:spPr/>
        <p:txBody>
          <a:bodyPr/>
          <a:lstStyle/>
          <a:p>
            <a:fld id="{FF491EFC-8B24-9245-8538-9E095F60CDC9}" type="datetimeFigureOut">
              <a:rPr lang="en-US" smtClean="0"/>
              <a:t>4/15/2022</a:t>
            </a:fld>
            <a:endParaRPr lang="en-US"/>
          </a:p>
        </p:txBody>
      </p:sp>
      <p:sp>
        <p:nvSpPr>
          <p:cNvPr id="8" name="Footer Placeholder 7">
            <a:extLst>
              <a:ext uri="{FF2B5EF4-FFF2-40B4-BE49-F238E27FC236}">
                <a16:creationId xmlns:a16="http://schemas.microsoft.com/office/drawing/2014/main" id="{5EB56399-78B8-DB48-8065-4F59178AB0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4AA7D-FF95-D444-AD67-F67FF9741A6D}"/>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6306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32206-30E6-6A47-83CB-1A71B86037C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C2EF7B4-5BB1-9346-BA70-42C328C1DDD4}"/>
              </a:ext>
            </a:extLst>
          </p:cNvPr>
          <p:cNvSpPr>
            <a:spLocks noGrp="1"/>
          </p:cNvSpPr>
          <p:nvPr>
            <p:ph type="dt" sz="half" idx="10"/>
          </p:nvPr>
        </p:nvSpPr>
        <p:spPr/>
        <p:txBody>
          <a:bodyPr/>
          <a:lstStyle/>
          <a:p>
            <a:fld id="{FF491EFC-8B24-9245-8538-9E095F60CDC9}" type="datetimeFigureOut">
              <a:rPr lang="en-US" smtClean="0"/>
              <a:t>4/15/2022</a:t>
            </a:fld>
            <a:endParaRPr lang="en-US"/>
          </a:p>
        </p:txBody>
      </p:sp>
      <p:sp>
        <p:nvSpPr>
          <p:cNvPr id="4" name="Footer Placeholder 3">
            <a:extLst>
              <a:ext uri="{FF2B5EF4-FFF2-40B4-BE49-F238E27FC236}">
                <a16:creationId xmlns:a16="http://schemas.microsoft.com/office/drawing/2014/main" id="{854A2EAC-BAB8-7540-ACBB-63FD37E63D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ADBEE-0BB6-9F48-A4D8-F26B3C6B6006}"/>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307896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F23D6-CF48-5445-B71E-14375219A7ED}"/>
              </a:ext>
            </a:extLst>
          </p:cNvPr>
          <p:cNvSpPr>
            <a:spLocks noGrp="1"/>
          </p:cNvSpPr>
          <p:nvPr>
            <p:ph type="dt" sz="half" idx="10"/>
          </p:nvPr>
        </p:nvSpPr>
        <p:spPr/>
        <p:txBody>
          <a:bodyPr/>
          <a:lstStyle/>
          <a:p>
            <a:fld id="{FF491EFC-8B24-9245-8538-9E095F60CDC9}" type="datetimeFigureOut">
              <a:rPr lang="en-US" smtClean="0"/>
              <a:t>4/15/2022</a:t>
            </a:fld>
            <a:endParaRPr lang="en-US"/>
          </a:p>
        </p:txBody>
      </p:sp>
      <p:sp>
        <p:nvSpPr>
          <p:cNvPr id="3" name="Footer Placeholder 2">
            <a:extLst>
              <a:ext uri="{FF2B5EF4-FFF2-40B4-BE49-F238E27FC236}">
                <a16:creationId xmlns:a16="http://schemas.microsoft.com/office/drawing/2014/main" id="{D6EAA6A2-FC3C-3C4B-9939-4CE4B27FF4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F90652-6C59-7C4E-9AE7-8FA5435ED96A}"/>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177144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339DA-40A2-9A4D-B71E-980FF0657200}"/>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E00DC6B-648F-5045-9844-41EC36430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CA758CA-810A-D44A-943B-741DBB3D3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8399A92-3C92-794A-B83B-04E6C4336B81}"/>
              </a:ext>
            </a:extLst>
          </p:cNvPr>
          <p:cNvSpPr>
            <a:spLocks noGrp="1"/>
          </p:cNvSpPr>
          <p:nvPr>
            <p:ph type="dt" sz="half" idx="10"/>
          </p:nvPr>
        </p:nvSpPr>
        <p:spPr/>
        <p:txBody>
          <a:bodyPr/>
          <a:lstStyle/>
          <a:p>
            <a:fld id="{FF491EFC-8B24-9245-8538-9E095F60CDC9}" type="datetimeFigureOut">
              <a:rPr lang="en-US" smtClean="0"/>
              <a:t>4/15/2022</a:t>
            </a:fld>
            <a:endParaRPr lang="en-US"/>
          </a:p>
        </p:txBody>
      </p:sp>
      <p:sp>
        <p:nvSpPr>
          <p:cNvPr id="6" name="Footer Placeholder 5">
            <a:extLst>
              <a:ext uri="{FF2B5EF4-FFF2-40B4-BE49-F238E27FC236}">
                <a16:creationId xmlns:a16="http://schemas.microsoft.com/office/drawing/2014/main" id="{B011C0BA-7211-784D-B6DC-CE9477EA0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BAE25-0F04-274A-96EC-15857605491C}"/>
              </a:ext>
            </a:extLst>
          </p:cNvPr>
          <p:cNvSpPr>
            <a:spLocks noGrp="1"/>
          </p:cNvSpPr>
          <p:nvPr>
            <p:ph type="sldNum" sz="quarter" idx="12"/>
          </p:nvPr>
        </p:nvSpPr>
        <p:spPr/>
        <p:txBody>
          <a:bodyPr/>
          <a:lstStyle/>
          <a:p>
            <a:fld id="{207531EF-5BB4-C447-A63F-82C13D9301E6}" type="slidenum">
              <a:rPr lang="en-US" smtClean="0"/>
              <a:t>‹#›</a:t>
            </a:fld>
            <a:endParaRPr lang="en-US"/>
          </a:p>
        </p:txBody>
      </p:sp>
    </p:spTree>
    <p:extLst>
      <p:ext uri="{BB962C8B-B14F-4D97-AF65-F5344CB8AC3E}">
        <p14:creationId xmlns:p14="http://schemas.microsoft.com/office/powerpoint/2010/main" val="923837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227301"/>
      </p:ext>
    </p:extLst>
  </p:cSld>
  <p:clrMap bg1="lt1" tx1="dk1" bg2="lt2" tx2="dk2" accent1="accent1" accent2="accent2" accent3="accent3" accent4="accent4" accent5="accent5" accent6="accent6" hlink="hlink" folHlink="folHlink"/>
  <p:sldLayoutIdLst>
    <p:sldLayoutId id="214748371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200" kern="1200">
          <a:solidFill>
            <a:schemeClr val="tx1"/>
          </a:solidFill>
          <a:latin typeface="Arial" panose="020B050303020206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pos="1128">
          <p15:clr>
            <a:srgbClr val="F26B43"/>
          </p15:clr>
        </p15:guide>
        <p15:guide id="6" pos="6552">
          <p15:clr>
            <a:srgbClr val="F26B43"/>
          </p15:clr>
        </p15:guide>
        <p15:guide id="7" orient="horz" pos="480">
          <p15:clr>
            <a:srgbClr val="F26B43"/>
          </p15:clr>
        </p15:guide>
        <p15:guide id="8"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icon, rectangle&#10;&#10;Description automatically generated">
            <a:extLst>
              <a:ext uri="{FF2B5EF4-FFF2-40B4-BE49-F238E27FC236}">
                <a16:creationId xmlns:a16="http://schemas.microsoft.com/office/drawing/2014/main" id="{CBE3D0A5-9377-1947-A883-1868BF1AE8C8}"/>
              </a:ext>
            </a:extLst>
          </p:cNvPr>
          <p:cNvPicPr>
            <a:picLocks noChangeAspect="1"/>
          </p:cNvPicPr>
          <p:nvPr userDrawn="1"/>
        </p:nvPicPr>
        <p:blipFill rotWithShape="1">
          <a:blip r:embed="rId13"/>
          <a:srcRect l="4022" t="-1" b="47668"/>
          <a:stretch/>
        </p:blipFill>
        <p:spPr>
          <a:xfrm rot="21347814">
            <a:off x="4601653" y="5975587"/>
            <a:ext cx="7684868" cy="1512299"/>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92077EA0-32BA-E640-ADA8-C7B7765613DA}"/>
              </a:ext>
            </a:extLst>
          </p:cNvPr>
          <p:cNvPicPr>
            <a:picLocks noChangeAspect="1"/>
          </p:cNvPicPr>
          <p:nvPr userDrawn="1"/>
        </p:nvPicPr>
        <p:blipFill>
          <a:blip r:embed="rId14"/>
          <a:stretch>
            <a:fillRect/>
          </a:stretch>
        </p:blipFill>
        <p:spPr>
          <a:xfrm>
            <a:off x="200227" y="6240802"/>
            <a:ext cx="2435969" cy="473482"/>
          </a:xfrm>
          <a:prstGeom prst="rect">
            <a:avLst/>
          </a:prstGeom>
        </p:spPr>
      </p:pic>
      <p:sp>
        <p:nvSpPr>
          <p:cNvPr id="2" name="Title Placeholder 1">
            <a:extLst>
              <a:ext uri="{FF2B5EF4-FFF2-40B4-BE49-F238E27FC236}">
                <a16:creationId xmlns:a16="http://schemas.microsoft.com/office/drawing/2014/main" id="{C69B2E5E-5C88-0848-9C57-C70165E6C7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239974B-BE74-2D4A-A57A-CAD73F532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27D0555-8249-D54E-8720-E59B89967311}"/>
              </a:ext>
            </a:extLst>
          </p:cNvPr>
          <p:cNvSpPr>
            <a:spLocks noGrp="1"/>
          </p:cNvSpPr>
          <p:nvPr>
            <p:ph type="dt" sz="half" idx="2"/>
          </p:nvPr>
        </p:nvSpPr>
        <p:spPr>
          <a:xfrm>
            <a:off x="2754086" y="6356350"/>
            <a:ext cx="770164" cy="365125"/>
          </a:xfrm>
          <a:prstGeom prst="rect">
            <a:avLst/>
          </a:prstGeom>
        </p:spPr>
        <p:txBody>
          <a:bodyPr vert="horz" lIns="91440" tIns="45720" rIns="91440" bIns="45720" rtlCol="0" anchor="ctr"/>
          <a:lstStyle>
            <a:lvl1pPr algn="l">
              <a:defRPr sz="1200" b="0" i="0">
                <a:solidFill>
                  <a:schemeClr val="tx1">
                    <a:tint val="75000"/>
                  </a:schemeClr>
                </a:solidFill>
                <a:latin typeface="Arial" panose="020B0604020202020204" pitchFamily="34" charset="0"/>
              </a:defRPr>
            </a:lvl1pPr>
          </a:lstStyle>
          <a:p>
            <a:fld id="{FF491EFC-8B24-9245-8538-9E095F60CDC9}" type="datetimeFigureOut">
              <a:rPr lang="en-US" smtClean="0"/>
              <a:pPr/>
              <a:t>4/15/2022</a:t>
            </a:fld>
            <a:endParaRPr lang="en-US" dirty="0"/>
          </a:p>
        </p:txBody>
      </p:sp>
      <p:sp>
        <p:nvSpPr>
          <p:cNvPr id="5" name="Footer Placeholder 4">
            <a:extLst>
              <a:ext uri="{FF2B5EF4-FFF2-40B4-BE49-F238E27FC236}">
                <a16:creationId xmlns:a16="http://schemas.microsoft.com/office/drawing/2014/main" id="{3A287515-F042-8546-9423-811E12487831}"/>
              </a:ext>
            </a:extLst>
          </p:cNvPr>
          <p:cNvSpPr>
            <a:spLocks noGrp="1"/>
          </p:cNvSpPr>
          <p:nvPr>
            <p:ph type="ftr" sz="quarter" idx="3"/>
          </p:nvPr>
        </p:nvSpPr>
        <p:spPr>
          <a:xfrm>
            <a:off x="3932018"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5EA1DAED-7FFE-2743-B9F9-87ECB19FF573}"/>
              </a:ext>
            </a:extLst>
          </p:cNvPr>
          <p:cNvSpPr>
            <a:spLocks noGrp="1"/>
          </p:cNvSpPr>
          <p:nvPr>
            <p:ph type="sldNum" sz="quarter" idx="4"/>
          </p:nvPr>
        </p:nvSpPr>
        <p:spPr>
          <a:xfrm>
            <a:off x="10689770" y="6356350"/>
            <a:ext cx="664029" cy="365125"/>
          </a:xfrm>
          <a:prstGeom prst="rect">
            <a:avLst/>
          </a:prstGeom>
        </p:spPr>
        <p:txBody>
          <a:bodyPr vert="horz" lIns="91440" tIns="45720" rIns="91440" bIns="45720" rtlCol="0" anchor="ctr"/>
          <a:lstStyle>
            <a:lvl1pPr algn="r">
              <a:defRPr sz="1200" b="0" i="0">
                <a:solidFill>
                  <a:schemeClr val="tx1">
                    <a:tint val="75000"/>
                  </a:schemeClr>
                </a:solidFill>
                <a:latin typeface="Arial" panose="020B0604020202020204" pitchFamily="34" charset="0"/>
              </a:defRPr>
            </a:lvl1pPr>
          </a:lstStyle>
          <a:p>
            <a:fld id="{207531EF-5BB4-C447-A63F-82C13D9301E6}" type="slidenum">
              <a:rPr lang="en-US" smtClean="0"/>
              <a:pPr/>
              <a:t>‹#›</a:t>
            </a:fld>
            <a:endParaRPr lang="en-US" dirty="0"/>
          </a:p>
        </p:txBody>
      </p:sp>
      <p:sp>
        <p:nvSpPr>
          <p:cNvPr id="8" name="Rectangle 7">
            <a:extLst>
              <a:ext uri="{FF2B5EF4-FFF2-40B4-BE49-F238E27FC236}">
                <a16:creationId xmlns:a16="http://schemas.microsoft.com/office/drawing/2014/main" id="{6261F76D-8962-7743-B5C0-11FA7098832F}"/>
              </a:ext>
            </a:extLst>
          </p:cNvPr>
          <p:cNvSpPr/>
          <p:nvPr userDrawn="1"/>
        </p:nvSpPr>
        <p:spPr bwMode="auto">
          <a:xfrm>
            <a:off x="0" y="0"/>
            <a:ext cx="12192000" cy="315686"/>
          </a:xfrm>
          <a:prstGeom prst="rect">
            <a:avLst/>
          </a:prstGeom>
          <a:solidFill>
            <a:schemeClr val="accent3">
              <a:lumMod val="60000"/>
              <a:lumOff val="40000"/>
            </a:schemeClr>
          </a:solidFill>
          <a:ln>
            <a:noFill/>
          </a:ln>
        </p:spPr>
        <p:txBody>
          <a:bodyPr lIns="0" tIns="0" rIns="0" bIns="0" rtlCol="0" anchor="ctr"/>
          <a:lstStyle/>
          <a:p>
            <a:pPr algn="ctr"/>
            <a:endParaRPr lang="en-US"/>
          </a:p>
        </p:txBody>
      </p:sp>
    </p:spTree>
    <p:extLst>
      <p:ext uri="{BB962C8B-B14F-4D97-AF65-F5344CB8AC3E}">
        <p14:creationId xmlns:p14="http://schemas.microsoft.com/office/powerpoint/2010/main" val="204987016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A770D4-AECF-4BAA-95AE-4AD5429FF9C1}"/>
              </a:ext>
            </a:extLst>
          </p:cNvPr>
          <p:cNvCxnSpPr>
            <a:cxnSpLocks/>
          </p:cNvCxnSpPr>
          <p:nvPr/>
        </p:nvCxnSpPr>
        <p:spPr>
          <a:xfrm>
            <a:off x="968768" y="2982451"/>
            <a:ext cx="46629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25C9A8F-68B7-384D-8970-E65035C63FE2}"/>
              </a:ext>
            </a:extLst>
          </p:cNvPr>
          <p:cNvSpPr txBox="1"/>
          <p:nvPr/>
        </p:nvSpPr>
        <p:spPr>
          <a:xfrm>
            <a:off x="968768" y="1612350"/>
            <a:ext cx="5147309" cy="1292662"/>
          </a:xfrm>
          <a:prstGeom prst="rect">
            <a:avLst/>
          </a:prstGeom>
          <a:noFill/>
        </p:spPr>
        <p:txBody>
          <a:bodyPr wrap="none" lIns="0" tIns="0" rIns="0" bIns="0" rtlCol="0" anchor="b" anchorCtr="0">
            <a:normAutofit/>
          </a:bodyPr>
          <a:lstStyle/>
          <a:p>
            <a:r>
              <a:rPr lang="en-US" sz="1400" spc="600" dirty="0">
                <a:solidFill>
                  <a:schemeClr val="accent3"/>
                </a:solidFill>
                <a:latin typeface="+mj-lt"/>
                <a:ea typeface="Titillium Light" charset="0"/>
                <a:cs typeface="Titillium Light" charset="0"/>
              </a:rPr>
              <a:t>KIDNEY DISEASE EDUCATION</a:t>
            </a:r>
          </a:p>
          <a:p>
            <a:r>
              <a:rPr lang="en-US" sz="3600" b="1" dirty="0">
                <a:solidFill>
                  <a:schemeClr val="bg1"/>
                </a:solidFill>
                <a:latin typeface="Arial" panose="020B0604020202020204" pitchFamily="34" charset="0"/>
                <a:ea typeface="Titillium Light" charset="0"/>
                <a:cs typeface="Titillium Light" charset="0"/>
              </a:rPr>
              <a:t>Part 1: CKD Overview</a:t>
            </a:r>
          </a:p>
        </p:txBody>
      </p:sp>
      <p:pic>
        <p:nvPicPr>
          <p:cNvPr id="3" name="Picture 2" descr="A picture containing logo&#10;&#10;Description automatically generated">
            <a:extLst>
              <a:ext uri="{FF2B5EF4-FFF2-40B4-BE49-F238E27FC236}">
                <a16:creationId xmlns:a16="http://schemas.microsoft.com/office/drawing/2014/main" id="{307CC320-D1F9-443E-BCD8-DE67CF790A39}"/>
              </a:ext>
            </a:extLst>
          </p:cNvPr>
          <p:cNvPicPr>
            <a:picLocks noChangeAspect="1"/>
          </p:cNvPicPr>
          <p:nvPr/>
        </p:nvPicPr>
        <p:blipFill>
          <a:blip r:embed="rId2"/>
          <a:stretch>
            <a:fillRect/>
          </a:stretch>
        </p:blipFill>
        <p:spPr>
          <a:xfrm>
            <a:off x="615819" y="-390373"/>
            <a:ext cx="3390910" cy="2373637"/>
          </a:xfrm>
          <a:prstGeom prst="rect">
            <a:avLst/>
          </a:prstGeom>
        </p:spPr>
      </p:pic>
    </p:spTree>
    <p:extLst>
      <p:ext uri="{BB962C8B-B14F-4D97-AF65-F5344CB8AC3E}">
        <p14:creationId xmlns:p14="http://schemas.microsoft.com/office/powerpoint/2010/main" val="109715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p:txBody>
          <a:bodyPr/>
          <a:lstStyle/>
          <a:p>
            <a:r>
              <a:rPr lang="en-US" dirty="0"/>
              <a:t>Stages of Kidney Disease</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pic>
        <p:nvPicPr>
          <p:cNvPr id="8" name="Picture 2">
            <a:extLst>
              <a:ext uri="{FF2B5EF4-FFF2-40B4-BE49-F238E27FC236}">
                <a16:creationId xmlns:a16="http://schemas.microsoft.com/office/drawing/2014/main" id="{E205EED9-23C7-4443-B6C8-CFD76366C3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83" t="19017" r="20550" b="10938"/>
          <a:stretch/>
        </p:blipFill>
        <p:spPr bwMode="auto">
          <a:xfrm>
            <a:off x="3059969" y="1490522"/>
            <a:ext cx="6072062" cy="4923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882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p:txBody>
          <a:bodyPr/>
          <a:lstStyle/>
          <a:p>
            <a:r>
              <a:rPr lang="en-US" dirty="0"/>
              <a:t>What is Your GFR?</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7" name="Title 1">
            <a:extLst>
              <a:ext uri="{FF2B5EF4-FFF2-40B4-BE49-F238E27FC236}">
                <a16:creationId xmlns:a16="http://schemas.microsoft.com/office/drawing/2014/main" id="{4DCE3FEF-8ABB-4F3B-AF31-C4015566C9D8}"/>
              </a:ext>
            </a:extLst>
          </p:cNvPr>
          <p:cNvSpPr txBox="1">
            <a:spLocks/>
          </p:cNvSpPr>
          <p:nvPr/>
        </p:nvSpPr>
        <p:spPr>
          <a:xfrm>
            <a:off x="2201543" y="2747962"/>
            <a:ext cx="7772400" cy="136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mj-cs"/>
              </a:defRPr>
            </a:lvl1pPr>
          </a:lstStyle>
          <a:p>
            <a:pPr algn="ctr"/>
            <a:r>
              <a:rPr lang="en-US" altLang="en-US"/>
              <a:t>Do You Have Albumin </a:t>
            </a:r>
            <a:br>
              <a:rPr lang="en-US" altLang="en-US"/>
            </a:br>
            <a:r>
              <a:rPr lang="en-US" altLang="en-US"/>
              <a:t>(a type of protein) </a:t>
            </a:r>
            <a:br>
              <a:rPr lang="en-US" altLang="en-US"/>
            </a:br>
            <a:r>
              <a:rPr lang="en-US" altLang="en-US"/>
              <a:t>in Your Urine?</a:t>
            </a:r>
            <a:endParaRPr lang="en-US" dirty="0"/>
          </a:p>
        </p:txBody>
      </p:sp>
    </p:spTree>
    <p:extLst>
      <p:ext uri="{BB962C8B-B14F-4D97-AF65-F5344CB8AC3E}">
        <p14:creationId xmlns:p14="http://schemas.microsoft.com/office/powerpoint/2010/main" val="132393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448964"/>
            <a:ext cx="10515600" cy="1325563"/>
          </a:xfrm>
        </p:spPr>
        <p:txBody>
          <a:bodyPr/>
          <a:lstStyle/>
          <a:p>
            <a:r>
              <a:rPr lang="en-US" dirty="0"/>
              <a:t>Stage 4 CKD</a:t>
            </a:r>
            <a:br>
              <a:rPr lang="en-US" dirty="0"/>
            </a:br>
            <a:r>
              <a:rPr lang="en-US" sz="2400" b="0" dirty="0"/>
              <a:t>(GFR 15 – 29)</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8" name="Content Placeholder 2">
            <a:extLst>
              <a:ext uri="{FF2B5EF4-FFF2-40B4-BE49-F238E27FC236}">
                <a16:creationId xmlns:a16="http://schemas.microsoft.com/office/drawing/2014/main" id="{1247A4C2-5D5C-4AD1-BDC0-F2C33151D6D5}"/>
              </a:ext>
            </a:extLst>
          </p:cNvPr>
          <p:cNvSpPr txBox="1">
            <a:spLocks/>
          </p:cNvSpPr>
          <p:nvPr/>
        </p:nvSpPr>
        <p:spPr>
          <a:xfrm>
            <a:off x="1021403" y="2047852"/>
            <a:ext cx="10437779"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Goal of treatment</a:t>
            </a:r>
          </a:p>
          <a:p>
            <a:pPr lvl="1"/>
            <a:r>
              <a:rPr lang="en-US" altLang="en-US"/>
              <a:t>Prevent or slow loss of kidney function </a:t>
            </a:r>
          </a:p>
          <a:p>
            <a:pPr lvl="1"/>
            <a:r>
              <a:rPr lang="en-US" altLang="en-US"/>
              <a:t>Treat the complications of CKD</a:t>
            </a:r>
          </a:p>
          <a:p>
            <a:r>
              <a:rPr lang="en-US" altLang="en-US"/>
              <a:t>Learn</a:t>
            </a:r>
          </a:p>
          <a:p>
            <a:pPr lvl="1"/>
            <a:r>
              <a:rPr lang="en-US" altLang="en-US"/>
              <a:t>What you can do to keep CKD from getting worse– and do it!</a:t>
            </a:r>
          </a:p>
          <a:p>
            <a:pPr lvl="1"/>
            <a:r>
              <a:rPr lang="en-US" altLang="en-US"/>
              <a:t>About options for treatment of kidney failure, so you’re </a:t>
            </a:r>
            <a:r>
              <a:rPr lang="en-US" altLang="en-US" u="sng"/>
              <a:t>prepared</a:t>
            </a:r>
            <a:r>
              <a:rPr lang="en-US" altLang="en-US"/>
              <a:t> to choose the one that’s best for you</a:t>
            </a:r>
          </a:p>
          <a:p>
            <a:pPr lvl="1"/>
            <a:r>
              <a:rPr lang="en-US" altLang="en-US"/>
              <a:t>About your treatment plan</a:t>
            </a:r>
          </a:p>
          <a:p>
            <a:endParaRPr lang="en-US" dirty="0"/>
          </a:p>
        </p:txBody>
      </p:sp>
    </p:spTree>
    <p:extLst>
      <p:ext uri="{BB962C8B-B14F-4D97-AF65-F5344CB8AC3E}">
        <p14:creationId xmlns:p14="http://schemas.microsoft.com/office/powerpoint/2010/main" val="95379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448964"/>
            <a:ext cx="10515600" cy="1325563"/>
          </a:xfrm>
        </p:spPr>
        <p:txBody>
          <a:bodyPr/>
          <a:lstStyle/>
          <a:p>
            <a:r>
              <a:rPr lang="en-US" dirty="0"/>
              <a:t>Stage 4 CKD: Diet and Fluid</a:t>
            </a:r>
            <a:br>
              <a:rPr lang="en-US" dirty="0"/>
            </a:br>
            <a:r>
              <a:rPr lang="en-US" sz="2400" b="0" dirty="0"/>
              <a:t>(GFR 15 – 29)</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7" name="Content Placeholder 2">
            <a:extLst>
              <a:ext uri="{FF2B5EF4-FFF2-40B4-BE49-F238E27FC236}">
                <a16:creationId xmlns:a16="http://schemas.microsoft.com/office/drawing/2014/main" id="{9BE49F9E-EEF3-4149-A227-A7FCAF1C5D94}"/>
              </a:ext>
            </a:extLst>
          </p:cNvPr>
          <p:cNvSpPr txBox="1">
            <a:spLocks/>
          </p:cNvSpPr>
          <p:nvPr/>
        </p:nvSpPr>
        <p:spPr>
          <a:xfrm>
            <a:off x="838200" y="1823460"/>
            <a:ext cx="10758791"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Prevent build-up of harmful waste products and extra fluid</a:t>
            </a:r>
          </a:p>
          <a:p>
            <a:r>
              <a:rPr lang="en-US" altLang="en-US" dirty="0"/>
              <a:t>Dietary changes</a:t>
            </a:r>
          </a:p>
          <a:p>
            <a:pPr lvl="1"/>
            <a:r>
              <a:rPr lang="en-US" altLang="en-US" sz="2000" dirty="0"/>
              <a:t>Sodium (Salt)</a:t>
            </a:r>
          </a:p>
          <a:p>
            <a:pPr lvl="1"/>
            <a:r>
              <a:rPr lang="en-US" altLang="en-US" sz="2000" dirty="0"/>
              <a:t>Protein</a:t>
            </a:r>
          </a:p>
          <a:p>
            <a:pPr lvl="1"/>
            <a:r>
              <a:rPr lang="en-US" altLang="en-US" sz="2000" dirty="0"/>
              <a:t>Carbohydrates</a:t>
            </a:r>
          </a:p>
          <a:p>
            <a:pPr lvl="1"/>
            <a:r>
              <a:rPr lang="en-US" altLang="en-US" sz="2000" dirty="0"/>
              <a:t>Fat</a:t>
            </a:r>
          </a:p>
          <a:p>
            <a:pPr lvl="1"/>
            <a:r>
              <a:rPr lang="en-US" altLang="en-US" sz="2000" dirty="0"/>
              <a:t>Fluid</a:t>
            </a:r>
          </a:p>
          <a:p>
            <a:pPr lvl="1"/>
            <a:r>
              <a:rPr lang="en-US" altLang="en-US" sz="2000" dirty="0"/>
              <a:t>Potassium</a:t>
            </a:r>
          </a:p>
          <a:p>
            <a:pPr lvl="1"/>
            <a:r>
              <a:rPr lang="en-US" altLang="en-US" sz="2000" dirty="0"/>
              <a:t>Phosphorus</a:t>
            </a:r>
          </a:p>
          <a:p>
            <a:endParaRPr lang="en-US" dirty="0"/>
          </a:p>
        </p:txBody>
      </p:sp>
      <p:pic>
        <p:nvPicPr>
          <p:cNvPr id="9" name="Picture 8">
            <a:extLst>
              <a:ext uri="{FF2B5EF4-FFF2-40B4-BE49-F238E27FC236}">
                <a16:creationId xmlns:a16="http://schemas.microsoft.com/office/drawing/2014/main" id="{00066FF8-45F6-4581-B857-22C80B67C1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0149" y="2407151"/>
            <a:ext cx="4714354" cy="3023616"/>
          </a:xfrm>
          <a:prstGeom prst="rect">
            <a:avLst/>
          </a:prstGeom>
          <a:ln>
            <a:noFill/>
          </a:ln>
          <a:effectLst>
            <a:softEdge rad="112500"/>
          </a:effectLst>
        </p:spPr>
      </p:pic>
    </p:spTree>
    <p:extLst>
      <p:ext uri="{BB962C8B-B14F-4D97-AF65-F5344CB8AC3E}">
        <p14:creationId xmlns:p14="http://schemas.microsoft.com/office/powerpoint/2010/main" val="284832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lstStyle/>
          <a:p>
            <a:r>
              <a:rPr lang="en-US" dirty="0"/>
              <a:t>Malnutrition in CKD</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8" name="Content Placeholder 2">
            <a:extLst>
              <a:ext uri="{FF2B5EF4-FFF2-40B4-BE49-F238E27FC236}">
                <a16:creationId xmlns:a16="http://schemas.microsoft.com/office/drawing/2014/main" id="{B7955C11-BC53-4235-8655-CA9E353344D0}"/>
              </a:ext>
            </a:extLst>
          </p:cNvPr>
          <p:cNvSpPr txBox="1">
            <a:spLocks/>
          </p:cNvSpPr>
          <p:nvPr/>
        </p:nvSpPr>
        <p:spPr>
          <a:xfrm>
            <a:off x="987164" y="1796012"/>
            <a:ext cx="10627662"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Happens when your body does not get important nutrients and energy</a:t>
            </a:r>
          </a:p>
          <a:p>
            <a:r>
              <a:rPr lang="en-US" altLang="en-US" dirty="0"/>
              <a:t>Watch for symptoms:</a:t>
            </a:r>
          </a:p>
          <a:p>
            <a:pPr lvl="1"/>
            <a:r>
              <a:rPr lang="en-US" altLang="en-US" dirty="0"/>
              <a:t>Tiredness</a:t>
            </a:r>
          </a:p>
          <a:p>
            <a:pPr lvl="1"/>
            <a:r>
              <a:rPr lang="en-US" altLang="en-US" dirty="0"/>
              <a:t>Dizziness</a:t>
            </a:r>
          </a:p>
          <a:p>
            <a:pPr lvl="1"/>
            <a:r>
              <a:rPr lang="en-US" altLang="en-US" dirty="0"/>
              <a:t>Weight loss</a:t>
            </a:r>
          </a:p>
          <a:p>
            <a:endParaRPr lang="en-US" dirty="0"/>
          </a:p>
        </p:txBody>
      </p:sp>
      <p:pic>
        <p:nvPicPr>
          <p:cNvPr id="10" name="Content Placeholder 4">
            <a:extLst>
              <a:ext uri="{FF2B5EF4-FFF2-40B4-BE49-F238E27FC236}">
                <a16:creationId xmlns:a16="http://schemas.microsoft.com/office/drawing/2014/main" id="{714FFD53-144C-48E1-831B-74D065D548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2370" y="2407866"/>
            <a:ext cx="4038600" cy="2692400"/>
          </a:xfrm>
          <a:prstGeom prst="rect">
            <a:avLst/>
          </a:prstGeom>
          <a:ln>
            <a:noFill/>
          </a:ln>
          <a:effectLst>
            <a:softEdge rad="112500"/>
          </a:effectLst>
        </p:spPr>
      </p:pic>
    </p:spTree>
    <p:extLst>
      <p:ext uri="{BB962C8B-B14F-4D97-AF65-F5344CB8AC3E}">
        <p14:creationId xmlns:p14="http://schemas.microsoft.com/office/powerpoint/2010/main" val="280762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448964"/>
            <a:ext cx="10515600" cy="1325563"/>
          </a:xfrm>
        </p:spPr>
        <p:txBody>
          <a:bodyPr/>
          <a:lstStyle/>
          <a:p>
            <a:r>
              <a:rPr lang="en-US" dirty="0"/>
              <a:t>Stage 4 CKD: Medications</a:t>
            </a:r>
            <a:br>
              <a:rPr lang="en-US" dirty="0"/>
            </a:br>
            <a:r>
              <a:rPr lang="en-US" sz="2400" b="0" dirty="0"/>
              <a:t>(GFR 15 – 29)</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8" name="Content Placeholder 2">
            <a:extLst>
              <a:ext uri="{FF2B5EF4-FFF2-40B4-BE49-F238E27FC236}">
                <a16:creationId xmlns:a16="http://schemas.microsoft.com/office/drawing/2014/main" id="{5E7F490F-E7AF-4914-B95E-AFF7C24F85BD}"/>
              </a:ext>
            </a:extLst>
          </p:cNvPr>
          <p:cNvSpPr txBox="1">
            <a:spLocks/>
          </p:cNvSpPr>
          <p:nvPr/>
        </p:nvSpPr>
        <p:spPr>
          <a:xfrm>
            <a:off x="992221" y="1960009"/>
            <a:ext cx="6819089"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600" dirty="0"/>
              <a:t>Balance vitamins and minerals</a:t>
            </a:r>
          </a:p>
          <a:p>
            <a:r>
              <a:rPr lang="en-US" altLang="en-US" sz="2600" dirty="0"/>
              <a:t>Control high blood pressure</a:t>
            </a:r>
          </a:p>
          <a:p>
            <a:r>
              <a:rPr lang="en-US" altLang="en-US" sz="2600" dirty="0"/>
              <a:t>Control cholesterol</a:t>
            </a:r>
          </a:p>
          <a:p>
            <a:r>
              <a:rPr lang="en-US" altLang="en-US" sz="2600" dirty="0"/>
              <a:t>Treat anemia</a:t>
            </a:r>
          </a:p>
          <a:p>
            <a:r>
              <a:rPr lang="en-US" altLang="en-US" sz="2600" dirty="0"/>
              <a:t>Treat high acid in blood</a:t>
            </a:r>
          </a:p>
          <a:p>
            <a:r>
              <a:rPr lang="en-US" altLang="en-US" sz="2600" dirty="0"/>
              <a:t>Keep bones strong/prevent bone disease</a:t>
            </a:r>
          </a:p>
          <a:p>
            <a:endParaRPr lang="en-US" sz="2600" dirty="0"/>
          </a:p>
        </p:txBody>
      </p:sp>
      <p:pic>
        <p:nvPicPr>
          <p:cNvPr id="10" name="Content Placeholder 4" descr="A pile of different colored pills&#10;&#10;Description automatically generated with low confidence">
            <a:extLst>
              <a:ext uri="{FF2B5EF4-FFF2-40B4-BE49-F238E27FC236}">
                <a16:creationId xmlns:a16="http://schemas.microsoft.com/office/drawing/2014/main" id="{A8B6BF3A-73CF-4519-8A6F-65E30295B2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190952" y="2220559"/>
            <a:ext cx="3759739" cy="2519024"/>
          </a:xfrm>
          <a:prstGeom prst="rect">
            <a:avLst/>
          </a:prstGeom>
          <a:noFill/>
          <a:ln>
            <a:noFill/>
          </a:ln>
          <a:effectLst>
            <a:softEdge rad="112500"/>
          </a:effectLst>
        </p:spPr>
      </p:pic>
    </p:spTree>
    <p:extLst>
      <p:ext uri="{BB962C8B-B14F-4D97-AF65-F5344CB8AC3E}">
        <p14:creationId xmlns:p14="http://schemas.microsoft.com/office/powerpoint/2010/main" val="38378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lstStyle/>
          <a:p>
            <a:r>
              <a:rPr lang="en-US" dirty="0"/>
              <a:t>Stage 4 CKD: Caution</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9" name="Content Placeholder 2">
            <a:extLst>
              <a:ext uri="{FF2B5EF4-FFF2-40B4-BE49-F238E27FC236}">
                <a16:creationId xmlns:a16="http://schemas.microsoft.com/office/drawing/2014/main" id="{F635A52E-04FE-4169-9982-0DA4AE968BCE}"/>
              </a:ext>
            </a:extLst>
          </p:cNvPr>
          <p:cNvSpPr txBox="1">
            <a:spLocks/>
          </p:cNvSpPr>
          <p:nvPr/>
        </p:nvSpPr>
        <p:spPr>
          <a:xfrm>
            <a:off x="1042481" y="1825467"/>
            <a:ext cx="10311319"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Check with your provider before use of:</a:t>
            </a:r>
          </a:p>
          <a:p>
            <a:pPr lvl="1"/>
            <a:r>
              <a:rPr lang="en-US"/>
              <a:t>Over the counter medications</a:t>
            </a:r>
          </a:p>
          <a:p>
            <a:pPr lvl="1"/>
            <a:r>
              <a:rPr lang="en-US"/>
              <a:t>Herbs</a:t>
            </a:r>
          </a:p>
          <a:p>
            <a:pPr lvl="1"/>
            <a:r>
              <a:rPr lang="en-US"/>
              <a:t>Dietary supplements</a:t>
            </a:r>
          </a:p>
          <a:p>
            <a:pPr lvl="1"/>
            <a:r>
              <a:rPr lang="en-US"/>
              <a:t>Energy drinks/Sports drinks</a:t>
            </a:r>
          </a:p>
          <a:p>
            <a:pPr lvl="1"/>
            <a:r>
              <a:rPr lang="en-US"/>
              <a:t>Designer diets</a:t>
            </a:r>
          </a:p>
          <a:p>
            <a:endParaRPr lang="en-US" dirty="0"/>
          </a:p>
        </p:txBody>
      </p:sp>
    </p:spTree>
    <p:extLst>
      <p:ext uri="{BB962C8B-B14F-4D97-AF65-F5344CB8AC3E}">
        <p14:creationId xmlns:p14="http://schemas.microsoft.com/office/powerpoint/2010/main" val="229216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448964"/>
            <a:ext cx="10515600" cy="1325563"/>
          </a:xfrm>
        </p:spPr>
        <p:txBody>
          <a:bodyPr/>
          <a:lstStyle/>
          <a:p>
            <a:r>
              <a:rPr lang="en-US" dirty="0"/>
              <a:t>Stage 4 CKD: Exercise</a:t>
            </a:r>
            <a:br>
              <a:rPr lang="en-US" dirty="0"/>
            </a:br>
            <a:r>
              <a:rPr lang="en-US" sz="2400" b="0" dirty="0"/>
              <a:t>(GFR 15 – 29)</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9" name="Content Placeholder 2">
            <a:extLst>
              <a:ext uri="{FF2B5EF4-FFF2-40B4-BE49-F238E27FC236}">
                <a16:creationId xmlns:a16="http://schemas.microsoft.com/office/drawing/2014/main" id="{72E14738-F2D1-4EBF-828C-BC138973950C}"/>
              </a:ext>
            </a:extLst>
          </p:cNvPr>
          <p:cNvSpPr txBox="1">
            <a:spLocks/>
          </p:cNvSpPr>
          <p:nvPr/>
        </p:nvSpPr>
        <p:spPr>
          <a:xfrm>
            <a:off x="1100771" y="1960009"/>
            <a:ext cx="5107021"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Increases strength</a:t>
            </a:r>
          </a:p>
          <a:p>
            <a:r>
              <a:rPr lang="en-US" altLang="en-US" dirty="0"/>
              <a:t>Lowers blood pressure</a:t>
            </a:r>
          </a:p>
          <a:p>
            <a:r>
              <a:rPr lang="en-US" altLang="en-US" dirty="0"/>
              <a:t>Reduces sleeplessness</a:t>
            </a:r>
          </a:p>
          <a:p>
            <a:r>
              <a:rPr lang="en-US" altLang="en-US" dirty="0"/>
              <a:t>Builds bone strength</a:t>
            </a:r>
          </a:p>
          <a:p>
            <a:r>
              <a:rPr lang="en-US" altLang="en-US" dirty="0"/>
              <a:t>Improves weight control</a:t>
            </a:r>
          </a:p>
          <a:p>
            <a:r>
              <a:rPr lang="en-US" altLang="en-US" dirty="0"/>
              <a:t>Lowers level of blood fats</a:t>
            </a:r>
          </a:p>
          <a:p>
            <a:r>
              <a:rPr lang="en-US" altLang="en-US" dirty="0"/>
              <a:t>Feel better</a:t>
            </a:r>
          </a:p>
          <a:p>
            <a:endParaRPr lang="en-US" dirty="0"/>
          </a:p>
        </p:txBody>
      </p:sp>
      <p:pic>
        <p:nvPicPr>
          <p:cNvPr id="11" name="Picture 1">
            <a:extLst>
              <a:ext uri="{FF2B5EF4-FFF2-40B4-BE49-F238E27FC236}">
                <a16:creationId xmlns:a16="http://schemas.microsoft.com/office/drawing/2014/main" id="{F431AA84-71FF-4F06-B454-497CC43A25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2188249"/>
            <a:ext cx="4038600" cy="270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89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542788"/>
            <a:ext cx="10515600" cy="1325563"/>
          </a:xfrm>
        </p:spPr>
        <p:txBody>
          <a:bodyPr/>
          <a:lstStyle/>
          <a:p>
            <a:r>
              <a:rPr lang="en-US" dirty="0"/>
              <a:t>What if Your </a:t>
            </a:r>
            <a:r>
              <a:rPr lang="en-US" dirty="0" err="1"/>
              <a:t>Cholesetrol</a:t>
            </a:r>
            <a:r>
              <a:rPr lang="en-US" dirty="0"/>
              <a:t> Levels Are Not at Target?</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7" name="Content Placeholder 2">
            <a:extLst>
              <a:ext uri="{FF2B5EF4-FFF2-40B4-BE49-F238E27FC236}">
                <a16:creationId xmlns:a16="http://schemas.microsoft.com/office/drawing/2014/main" id="{70438291-9661-4281-9EB6-B1320BA5D0D7}"/>
              </a:ext>
            </a:extLst>
          </p:cNvPr>
          <p:cNvSpPr txBox="1">
            <a:spLocks/>
          </p:cNvSpPr>
          <p:nvPr/>
        </p:nvSpPr>
        <p:spPr>
          <a:xfrm>
            <a:off x="1245139" y="1999214"/>
            <a:ext cx="6274342"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Lifestyle changes</a:t>
            </a:r>
          </a:p>
          <a:p>
            <a:pPr lvl="1"/>
            <a:r>
              <a:rPr lang="en-US" altLang="en-US" dirty="0"/>
              <a:t>Eat a diet low in saturated fats and cholesterol</a:t>
            </a:r>
          </a:p>
          <a:p>
            <a:pPr lvl="1"/>
            <a:r>
              <a:rPr lang="en-US" altLang="en-US" dirty="0"/>
              <a:t>Lose weight if necessary</a:t>
            </a:r>
          </a:p>
          <a:p>
            <a:pPr lvl="1"/>
            <a:r>
              <a:rPr lang="en-US" altLang="en-US" dirty="0"/>
              <a:t>Get regular physical activity                                   and exercise</a:t>
            </a:r>
          </a:p>
          <a:p>
            <a:pPr lvl="1"/>
            <a:r>
              <a:rPr lang="en-US" altLang="en-US" dirty="0"/>
              <a:t>Don’t smoke </a:t>
            </a:r>
          </a:p>
          <a:p>
            <a:pPr lvl="1"/>
            <a:r>
              <a:rPr lang="en-US" altLang="en-US" dirty="0"/>
              <a:t>Limit alcohol</a:t>
            </a:r>
          </a:p>
          <a:p>
            <a:r>
              <a:rPr lang="en-US" altLang="en-US" dirty="0"/>
              <a:t>Medicine may be needed</a:t>
            </a:r>
          </a:p>
          <a:p>
            <a:endParaRPr lang="en-US" dirty="0"/>
          </a:p>
        </p:txBody>
      </p:sp>
      <p:pic>
        <p:nvPicPr>
          <p:cNvPr id="8" name="Content Placeholder 4">
            <a:extLst>
              <a:ext uri="{FF2B5EF4-FFF2-40B4-BE49-F238E27FC236}">
                <a16:creationId xmlns:a16="http://schemas.microsoft.com/office/drawing/2014/main" id="{0349B1E5-A9A9-43F3-8C0B-8A499EDB7D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8436" y="2651835"/>
            <a:ext cx="3425364" cy="2269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7679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lstStyle/>
          <a:p>
            <a:r>
              <a:rPr lang="en-US" dirty="0"/>
              <a:t>Anemia in CKD</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7" name="Content Placeholder 2">
            <a:extLst>
              <a:ext uri="{FF2B5EF4-FFF2-40B4-BE49-F238E27FC236}">
                <a16:creationId xmlns:a16="http://schemas.microsoft.com/office/drawing/2014/main" id="{AD3C420E-57EF-4B6D-B3B2-66F5BB732C32}"/>
              </a:ext>
            </a:extLst>
          </p:cNvPr>
          <p:cNvSpPr txBox="1">
            <a:spLocks/>
          </p:cNvSpPr>
          <p:nvPr/>
        </p:nvSpPr>
        <p:spPr>
          <a:xfrm>
            <a:off x="1100771" y="1491212"/>
            <a:ext cx="7926497" cy="449579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Your red blood cell count is too low</a:t>
            </a:r>
          </a:p>
          <a:p>
            <a:r>
              <a:rPr lang="en-US" altLang="en-US" sz="2400" dirty="0"/>
              <a:t>This is common in CKD</a:t>
            </a:r>
          </a:p>
          <a:p>
            <a:r>
              <a:rPr lang="en-US" altLang="en-US" sz="2400" dirty="0"/>
              <a:t>Know your hemoglobin level </a:t>
            </a:r>
          </a:p>
          <a:p>
            <a:pPr marL="0" indent="0">
              <a:buFont typeface="Arial" panose="020B0604020202020204" pitchFamily="34" charset="0"/>
              <a:buNone/>
            </a:pPr>
            <a:r>
              <a:rPr lang="en-US" altLang="en-US" sz="2400" b="1" dirty="0"/>
              <a:t>AND</a:t>
            </a:r>
          </a:p>
          <a:p>
            <a:r>
              <a:rPr lang="en-US" altLang="en-US" sz="2400" dirty="0"/>
              <a:t>Know the symptoms:</a:t>
            </a:r>
          </a:p>
          <a:p>
            <a:pPr lvl="1"/>
            <a:r>
              <a:rPr lang="en-US" altLang="en-US" dirty="0"/>
              <a:t>Tired</a:t>
            </a:r>
          </a:p>
          <a:p>
            <a:pPr lvl="1"/>
            <a:r>
              <a:rPr lang="en-US" altLang="en-US" dirty="0"/>
              <a:t>Low energy</a:t>
            </a:r>
          </a:p>
          <a:p>
            <a:pPr lvl="1"/>
            <a:r>
              <a:rPr lang="en-US" altLang="en-US" dirty="0"/>
              <a:t>Poor appetite</a:t>
            </a:r>
          </a:p>
          <a:p>
            <a:pPr lvl="1"/>
            <a:r>
              <a:rPr lang="en-US" altLang="en-US" dirty="0"/>
              <a:t>Confusion</a:t>
            </a:r>
          </a:p>
          <a:p>
            <a:pPr lvl="1"/>
            <a:r>
              <a:rPr lang="en-US" altLang="en-US" dirty="0"/>
              <a:t>Dizzy</a:t>
            </a:r>
          </a:p>
          <a:p>
            <a:pPr lvl="1"/>
            <a:r>
              <a:rPr lang="en-US" altLang="en-US" dirty="0"/>
              <a:t>Headaches</a:t>
            </a:r>
          </a:p>
          <a:p>
            <a:pPr lvl="1"/>
            <a:r>
              <a:rPr lang="en-US" altLang="en-US" dirty="0"/>
              <a:t>Fast heartbeat</a:t>
            </a:r>
          </a:p>
          <a:p>
            <a:pPr lvl="1"/>
            <a:r>
              <a:rPr lang="en-US" altLang="en-US" dirty="0"/>
              <a:t>Short of breath, chest pain</a:t>
            </a:r>
          </a:p>
          <a:p>
            <a:pPr lvl="1"/>
            <a:r>
              <a:rPr lang="en-US" altLang="en-US" dirty="0"/>
              <a:t>Might feel cold</a:t>
            </a:r>
          </a:p>
          <a:p>
            <a:pPr lvl="1"/>
            <a:endParaRPr lang="en-US" altLang="en-US" sz="1600" dirty="0"/>
          </a:p>
          <a:p>
            <a:endParaRPr lang="en-US" altLang="en-US" dirty="0"/>
          </a:p>
          <a:p>
            <a:endParaRPr lang="en-US" dirty="0"/>
          </a:p>
        </p:txBody>
      </p:sp>
      <p:pic>
        <p:nvPicPr>
          <p:cNvPr id="8" name="Content Placeholder 4" descr="fotolia_532480">
            <a:extLst>
              <a:ext uri="{FF2B5EF4-FFF2-40B4-BE49-F238E27FC236}">
                <a16:creationId xmlns:a16="http://schemas.microsoft.com/office/drawing/2014/main" id="{7F3C8283-5ECF-4326-A9DD-DFB4FBA174B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0808" y="327687"/>
            <a:ext cx="2971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1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p:txBody>
          <a:bodyPr/>
          <a:lstStyle/>
          <a:p>
            <a:r>
              <a:rPr lang="en-US" dirty="0"/>
              <a:t>Why Learn About Kidney Disease?</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endParaRPr lang="en-US" dirty="0"/>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2"/>
          <a:srcRect t="23299" b="24718"/>
          <a:stretch/>
        </p:blipFill>
        <p:spPr>
          <a:xfrm>
            <a:off x="0" y="6056907"/>
            <a:ext cx="2201543" cy="801093"/>
          </a:xfrm>
          <a:prstGeom prst="rect">
            <a:avLst/>
          </a:prstGeom>
        </p:spPr>
      </p:pic>
      <p:sp>
        <p:nvSpPr>
          <p:cNvPr id="8" name="Content Placeholder 2">
            <a:extLst>
              <a:ext uri="{FF2B5EF4-FFF2-40B4-BE49-F238E27FC236}">
                <a16:creationId xmlns:a16="http://schemas.microsoft.com/office/drawing/2014/main" id="{24371BF3-EC74-4D47-A6B2-BA299B59A65B}"/>
              </a:ext>
            </a:extLst>
          </p:cNvPr>
          <p:cNvSpPr txBox="1">
            <a:spLocks/>
          </p:cNvSpPr>
          <p:nvPr/>
        </p:nvSpPr>
        <p:spPr>
          <a:xfrm>
            <a:off x="923658" y="1733893"/>
            <a:ext cx="9978639" cy="441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For more informed choices</a:t>
            </a:r>
          </a:p>
          <a:p>
            <a:r>
              <a:rPr lang="en-US" altLang="en-US" dirty="0"/>
              <a:t>Better quality of life</a:t>
            </a:r>
          </a:p>
          <a:p>
            <a:r>
              <a:rPr lang="en-US" altLang="en-US" dirty="0"/>
              <a:t>Handle the physical, emotional and financial changes ahead</a:t>
            </a:r>
          </a:p>
          <a:p>
            <a:r>
              <a:rPr lang="en-US" altLang="en-US" dirty="0"/>
              <a:t>Learn about:</a:t>
            </a:r>
          </a:p>
          <a:p>
            <a:pPr lvl="1"/>
            <a:r>
              <a:rPr lang="en-US" altLang="en-US" sz="2800" dirty="0"/>
              <a:t>Stages of kidney disease</a:t>
            </a:r>
          </a:p>
          <a:p>
            <a:pPr lvl="1"/>
            <a:r>
              <a:rPr lang="en-US" altLang="en-US" sz="2800" dirty="0"/>
              <a:t>What you can do to help</a:t>
            </a:r>
          </a:p>
          <a:p>
            <a:pPr lvl="1"/>
            <a:r>
              <a:rPr lang="en-US" altLang="en-US" sz="2800" dirty="0"/>
              <a:t>What to expect</a:t>
            </a:r>
          </a:p>
          <a:p>
            <a:endParaRPr lang="en-US" dirty="0"/>
          </a:p>
        </p:txBody>
      </p:sp>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r>
              <a:rPr lang="en-US" sz="1400" dirty="0">
                <a:solidFill>
                  <a:schemeClr val="bg1"/>
                </a:solidFill>
              </a:rPr>
              <a:t>Part 1: CKD Overview</a:t>
            </a:r>
          </a:p>
        </p:txBody>
      </p:sp>
    </p:spTree>
    <p:extLst>
      <p:ext uri="{BB962C8B-B14F-4D97-AF65-F5344CB8AC3E}">
        <p14:creationId xmlns:p14="http://schemas.microsoft.com/office/powerpoint/2010/main" val="233744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lstStyle/>
          <a:p>
            <a:r>
              <a:rPr lang="en-US" dirty="0"/>
              <a:t>Mineral &amp; Bone Problems in CKD</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9" name="Content Placeholder 2">
            <a:extLst>
              <a:ext uri="{FF2B5EF4-FFF2-40B4-BE49-F238E27FC236}">
                <a16:creationId xmlns:a16="http://schemas.microsoft.com/office/drawing/2014/main" id="{B8F1F20A-4E1A-4203-B6B6-1A01DED9DA7D}"/>
              </a:ext>
            </a:extLst>
          </p:cNvPr>
          <p:cNvSpPr txBox="1">
            <a:spLocks/>
          </p:cNvSpPr>
          <p:nvPr/>
        </p:nvSpPr>
        <p:spPr>
          <a:xfrm>
            <a:off x="1177046" y="1807633"/>
            <a:ext cx="6945549" cy="4495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Monitor early in CKD</a:t>
            </a:r>
          </a:p>
          <a:p>
            <a:r>
              <a:rPr lang="en-US" altLang="en-US" dirty="0"/>
              <a:t>Your kidneys cannot balance calcium, phosphorus and vitamin D</a:t>
            </a:r>
          </a:p>
          <a:p>
            <a:r>
              <a:rPr lang="en-US" altLang="en-US" dirty="0"/>
              <a:t>Some foods can make this worse: Dark Sodas, Nuts, Processed Foods, and Dairy</a:t>
            </a:r>
            <a:br>
              <a:rPr lang="en-US" altLang="en-US" dirty="0"/>
            </a:br>
            <a:r>
              <a:rPr lang="en-US" altLang="en-US" dirty="0"/>
              <a:t> </a:t>
            </a:r>
            <a:r>
              <a:rPr lang="en-US" altLang="en-US" sz="2000" dirty="0"/>
              <a:t>	</a:t>
            </a:r>
            <a:r>
              <a:rPr lang="en-US" altLang="en-US" sz="1600" dirty="0"/>
              <a:t>	</a:t>
            </a:r>
          </a:p>
          <a:p>
            <a:pPr marL="0" indent="0" algn="ctr">
              <a:buFont typeface="Arial" panose="020B0604020202020204" pitchFamily="34" charset="0"/>
              <a:buNone/>
            </a:pPr>
            <a:r>
              <a:rPr lang="en-US" altLang="en-US" sz="2400" b="1" dirty="0"/>
              <a:t>This is important for bone and blood vessel health!!!</a:t>
            </a:r>
          </a:p>
          <a:p>
            <a:endParaRPr lang="en-US" dirty="0"/>
          </a:p>
        </p:txBody>
      </p:sp>
      <p:pic>
        <p:nvPicPr>
          <p:cNvPr id="10" name="Content Placeholder 4" descr="bone 19076888">
            <a:extLst>
              <a:ext uri="{FF2B5EF4-FFF2-40B4-BE49-F238E27FC236}">
                <a16:creationId xmlns:a16="http://schemas.microsoft.com/office/drawing/2014/main" id="{30663C0A-6EEA-4C6C-8E7B-81FED178ED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40800" y="2228850"/>
            <a:ext cx="24130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326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lstStyle/>
          <a:p>
            <a:r>
              <a:rPr lang="en-US" dirty="0"/>
              <a:t>Depression in CKD</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8" name="Content Placeholder 2">
            <a:extLst>
              <a:ext uri="{FF2B5EF4-FFF2-40B4-BE49-F238E27FC236}">
                <a16:creationId xmlns:a16="http://schemas.microsoft.com/office/drawing/2014/main" id="{CA579956-6AE8-4BFA-9682-31101448C471}"/>
              </a:ext>
            </a:extLst>
          </p:cNvPr>
          <p:cNvSpPr txBox="1">
            <a:spLocks/>
          </p:cNvSpPr>
          <p:nvPr/>
        </p:nvSpPr>
        <p:spPr>
          <a:xfrm>
            <a:off x="1100771" y="1653250"/>
            <a:ext cx="9969306"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Affects many people with CKD</a:t>
            </a:r>
          </a:p>
          <a:p>
            <a:r>
              <a:rPr lang="en-US" altLang="en-US" dirty="0"/>
              <a:t>Can affect people in many ways</a:t>
            </a:r>
          </a:p>
          <a:p>
            <a:r>
              <a:rPr lang="en-US" altLang="en-US" dirty="0"/>
              <a:t>Watch for symptoms of depression</a:t>
            </a:r>
          </a:p>
          <a:p>
            <a:pPr lvl="2"/>
            <a:r>
              <a:rPr lang="en-US" altLang="en-US" dirty="0"/>
              <a:t>Sadness or irritability </a:t>
            </a:r>
          </a:p>
          <a:p>
            <a:pPr lvl="2"/>
            <a:r>
              <a:rPr lang="en-US" altLang="en-US" dirty="0"/>
              <a:t>Crying more than usual</a:t>
            </a:r>
          </a:p>
          <a:p>
            <a:pPr lvl="2"/>
            <a:r>
              <a:rPr lang="en-US" altLang="en-US" dirty="0"/>
              <a:t>Less interest in things that you used to enjoy</a:t>
            </a:r>
          </a:p>
          <a:p>
            <a:pPr lvl="2"/>
            <a:r>
              <a:rPr lang="en-US" altLang="en-US" dirty="0"/>
              <a:t>Loss of appetite</a:t>
            </a:r>
          </a:p>
          <a:p>
            <a:pPr lvl="2"/>
            <a:r>
              <a:rPr lang="en-US" altLang="en-US" dirty="0"/>
              <a:t>Thoughts of “giving up”</a:t>
            </a:r>
          </a:p>
          <a:p>
            <a:pPr lvl="2"/>
            <a:r>
              <a:rPr lang="en-US" altLang="en-US" dirty="0"/>
              <a:t>Feeling overwhelmed</a:t>
            </a:r>
          </a:p>
          <a:p>
            <a:r>
              <a:rPr lang="en-US" altLang="en-US" b="1" dirty="0"/>
              <a:t>Can be treated</a:t>
            </a:r>
          </a:p>
          <a:p>
            <a:endParaRPr lang="en-US" dirty="0"/>
          </a:p>
        </p:txBody>
      </p:sp>
    </p:spTree>
    <p:extLst>
      <p:ext uri="{BB962C8B-B14F-4D97-AF65-F5344CB8AC3E}">
        <p14:creationId xmlns:p14="http://schemas.microsoft.com/office/powerpoint/2010/main" val="145119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lstStyle/>
          <a:p>
            <a:r>
              <a:rPr lang="en-US" dirty="0"/>
              <a:t>Your Overall Plan of Care</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7" name="Content Placeholder 2">
            <a:extLst>
              <a:ext uri="{FF2B5EF4-FFF2-40B4-BE49-F238E27FC236}">
                <a16:creationId xmlns:a16="http://schemas.microsoft.com/office/drawing/2014/main" id="{D88969CC-B9B0-426C-8967-A3B4C32C9025}"/>
              </a:ext>
            </a:extLst>
          </p:cNvPr>
          <p:cNvSpPr txBox="1">
            <a:spLocks/>
          </p:cNvSpPr>
          <p:nvPr/>
        </p:nvSpPr>
        <p:spPr>
          <a:xfrm>
            <a:off x="984115" y="1607854"/>
            <a:ext cx="10223770"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Work with your health care team to create an overall plan of care that can help you:</a:t>
            </a:r>
          </a:p>
          <a:p>
            <a:pPr lvl="1"/>
            <a:r>
              <a:rPr lang="en-US" altLang="en-US"/>
              <a:t>Keep blood pressure controlled</a:t>
            </a:r>
          </a:p>
          <a:p>
            <a:pPr lvl="1"/>
            <a:r>
              <a:rPr lang="en-US" altLang="en-US"/>
              <a:t>Keep blood sugar under control</a:t>
            </a:r>
          </a:p>
          <a:p>
            <a:pPr lvl="1"/>
            <a:r>
              <a:rPr lang="en-US" altLang="en-US"/>
              <a:t>Lower high cholesterol levels</a:t>
            </a:r>
          </a:p>
          <a:p>
            <a:pPr lvl="1"/>
            <a:r>
              <a:rPr lang="en-US" altLang="en-US"/>
              <a:t>Manage anemia</a:t>
            </a:r>
          </a:p>
          <a:p>
            <a:pPr lvl="1"/>
            <a:r>
              <a:rPr lang="en-US" altLang="en-US"/>
              <a:t>Lower risk of mineral and bone problems</a:t>
            </a:r>
          </a:p>
          <a:p>
            <a:pPr lvl="1"/>
            <a:r>
              <a:rPr lang="en-US" altLang="en-US"/>
              <a:t>Prevent or manage malnutrition</a:t>
            </a:r>
          </a:p>
          <a:p>
            <a:pPr lvl="1"/>
            <a:r>
              <a:rPr lang="en-US" altLang="en-US"/>
              <a:t> Prevent or manage depression</a:t>
            </a:r>
          </a:p>
          <a:p>
            <a:endParaRPr lang="en-US" dirty="0"/>
          </a:p>
        </p:txBody>
      </p:sp>
    </p:spTree>
    <p:extLst>
      <p:ext uri="{BB962C8B-B14F-4D97-AF65-F5344CB8AC3E}">
        <p14:creationId xmlns:p14="http://schemas.microsoft.com/office/powerpoint/2010/main" val="11659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lstStyle/>
          <a:p>
            <a:r>
              <a:rPr lang="en-US" dirty="0"/>
              <a:t>Stage 5 CKD: Kidney Failure</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8" name="Content Placeholder 2">
            <a:extLst>
              <a:ext uri="{FF2B5EF4-FFF2-40B4-BE49-F238E27FC236}">
                <a16:creationId xmlns:a16="http://schemas.microsoft.com/office/drawing/2014/main" id="{A4F27722-10C7-409A-8B85-2E36D4CEA0C3}"/>
              </a:ext>
            </a:extLst>
          </p:cNvPr>
          <p:cNvSpPr txBox="1">
            <a:spLocks/>
          </p:cNvSpPr>
          <p:nvPr/>
        </p:nvSpPr>
        <p:spPr>
          <a:xfrm>
            <a:off x="838200" y="1700899"/>
            <a:ext cx="10896600" cy="4495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t>Despite the best treatment and your best efforts, kidneys can still fail</a:t>
            </a:r>
          </a:p>
          <a:p>
            <a:r>
              <a:rPr lang="en-US" altLang="en-US"/>
              <a:t>This is called “kidney failure”</a:t>
            </a:r>
          </a:p>
          <a:p>
            <a:pPr lvl="1"/>
            <a:r>
              <a:rPr lang="en-US" altLang="en-US"/>
              <a:t>When 85 – 90% of kidney function is gone</a:t>
            </a:r>
          </a:p>
          <a:p>
            <a:pPr lvl="1"/>
            <a:r>
              <a:rPr lang="en-US" altLang="en-US"/>
              <a:t>GFR falls below 15ml/min</a:t>
            </a:r>
          </a:p>
          <a:p>
            <a:r>
              <a:rPr lang="en-US" altLang="en-US"/>
              <a:t>Treatment Includes </a:t>
            </a:r>
          </a:p>
          <a:p>
            <a:pPr lvl="1"/>
            <a:r>
              <a:rPr lang="en-US" altLang="en-US"/>
              <a:t>Transplant, Peritoneal Dialysis, Hemodialysis and Palliative/Hospice</a:t>
            </a:r>
          </a:p>
          <a:p>
            <a:endParaRPr lang="en-US" dirty="0"/>
          </a:p>
        </p:txBody>
      </p:sp>
    </p:spTree>
    <p:extLst>
      <p:ext uri="{BB962C8B-B14F-4D97-AF65-F5344CB8AC3E}">
        <p14:creationId xmlns:p14="http://schemas.microsoft.com/office/powerpoint/2010/main" val="90216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lstStyle/>
          <a:p>
            <a:r>
              <a:rPr lang="en-US" dirty="0"/>
              <a:t>Stage 5 CKD: Symptoms</a:t>
            </a:r>
            <a:endParaRPr lang="en-US"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7" name="Content Placeholder 2">
            <a:extLst>
              <a:ext uri="{FF2B5EF4-FFF2-40B4-BE49-F238E27FC236}">
                <a16:creationId xmlns:a16="http://schemas.microsoft.com/office/drawing/2014/main" id="{F42EA1EC-A14B-4AA5-8E88-F04EC01A6A09}"/>
              </a:ext>
            </a:extLst>
          </p:cNvPr>
          <p:cNvSpPr txBox="1">
            <a:spLocks/>
          </p:cNvSpPr>
          <p:nvPr/>
        </p:nvSpPr>
        <p:spPr>
          <a:xfrm>
            <a:off x="1413753" y="1653250"/>
            <a:ext cx="4038600"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Nausea</a:t>
            </a:r>
          </a:p>
          <a:p>
            <a:r>
              <a:rPr lang="en-US" altLang="en-US" dirty="0"/>
              <a:t>Trouble sleeping</a:t>
            </a:r>
          </a:p>
          <a:p>
            <a:r>
              <a:rPr lang="en-US" altLang="en-US" dirty="0"/>
              <a:t>Poor appetite</a:t>
            </a:r>
          </a:p>
          <a:p>
            <a:r>
              <a:rPr lang="en-US" altLang="en-US" dirty="0"/>
              <a:t>Tired</a:t>
            </a:r>
          </a:p>
          <a:p>
            <a:r>
              <a:rPr lang="en-US" altLang="en-US" dirty="0"/>
              <a:t>Dry, itchy skin</a:t>
            </a:r>
          </a:p>
          <a:p>
            <a:r>
              <a:rPr lang="en-US" altLang="en-US" dirty="0"/>
              <a:t>Urinary changes</a:t>
            </a:r>
          </a:p>
          <a:p>
            <a:endParaRPr lang="en-US" altLang="en-US" dirty="0"/>
          </a:p>
          <a:p>
            <a:endParaRPr lang="en-US" altLang="en-US" dirty="0"/>
          </a:p>
          <a:p>
            <a:endParaRPr lang="en-US" dirty="0"/>
          </a:p>
        </p:txBody>
      </p:sp>
      <p:sp>
        <p:nvSpPr>
          <p:cNvPr id="9" name="Content Placeholder 3">
            <a:extLst>
              <a:ext uri="{FF2B5EF4-FFF2-40B4-BE49-F238E27FC236}">
                <a16:creationId xmlns:a16="http://schemas.microsoft.com/office/drawing/2014/main" id="{831F3B81-CF79-4799-ACA3-245103B22542}"/>
              </a:ext>
            </a:extLst>
          </p:cNvPr>
          <p:cNvSpPr txBox="1">
            <a:spLocks/>
          </p:cNvSpPr>
          <p:nvPr/>
        </p:nvSpPr>
        <p:spPr>
          <a:xfrm>
            <a:off x="6739647" y="1600200"/>
            <a:ext cx="4038600" cy="4190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Weight loss</a:t>
            </a:r>
          </a:p>
          <a:p>
            <a:r>
              <a:rPr lang="en-US" altLang="en-US" dirty="0"/>
              <a:t>Cramping </a:t>
            </a:r>
          </a:p>
          <a:p>
            <a:r>
              <a:rPr lang="en-US" altLang="en-US" dirty="0"/>
              <a:t>Abnormal bleeding</a:t>
            </a:r>
          </a:p>
          <a:p>
            <a:r>
              <a:rPr lang="en-US" altLang="en-US" dirty="0"/>
              <a:t>Swelling</a:t>
            </a:r>
          </a:p>
          <a:p>
            <a:r>
              <a:rPr lang="en-US" altLang="en-US" dirty="0"/>
              <a:t>Skin color changes</a:t>
            </a:r>
          </a:p>
          <a:p>
            <a:r>
              <a:rPr lang="en-US" altLang="en-US" dirty="0"/>
              <a:t>Trouble breathing</a:t>
            </a:r>
          </a:p>
          <a:p>
            <a:r>
              <a:rPr lang="en-US" altLang="en-US" dirty="0"/>
              <a:t>Confusion</a:t>
            </a:r>
          </a:p>
          <a:p>
            <a:endParaRPr lang="en-US" dirty="0"/>
          </a:p>
        </p:txBody>
      </p:sp>
    </p:spTree>
    <p:extLst>
      <p:ext uri="{BB962C8B-B14F-4D97-AF65-F5344CB8AC3E}">
        <p14:creationId xmlns:p14="http://schemas.microsoft.com/office/powerpoint/2010/main" val="234989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normAutofit/>
          </a:bodyPr>
          <a:lstStyle/>
          <a:p>
            <a:r>
              <a:rPr lang="en-US" sz="4000" dirty="0"/>
              <a:t>Common Worries about Kidney Disease</a:t>
            </a:r>
            <a:endParaRPr lang="en-US" sz="4000"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8" name="Content Placeholder 2">
            <a:extLst>
              <a:ext uri="{FF2B5EF4-FFF2-40B4-BE49-F238E27FC236}">
                <a16:creationId xmlns:a16="http://schemas.microsoft.com/office/drawing/2014/main" id="{1C149960-4DA4-4E75-A5D1-0624E7071523}"/>
              </a:ext>
            </a:extLst>
          </p:cNvPr>
          <p:cNvSpPr txBox="1">
            <a:spLocks/>
          </p:cNvSpPr>
          <p:nvPr/>
        </p:nvSpPr>
        <p:spPr>
          <a:xfrm>
            <a:off x="1233759" y="1801147"/>
            <a:ext cx="9724482" cy="41147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What is life like with CKD?</a:t>
            </a:r>
          </a:p>
          <a:p>
            <a:r>
              <a:rPr lang="en-US" altLang="en-US" dirty="0"/>
              <a:t>What type of treatments are available?</a:t>
            </a:r>
          </a:p>
          <a:p>
            <a:r>
              <a:rPr lang="en-US" altLang="en-US" dirty="0"/>
              <a:t>How will I pay for treatment?</a:t>
            </a:r>
          </a:p>
          <a:p>
            <a:pPr lvl="1"/>
            <a:r>
              <a:rPr lang="en-US" altLang="en-US" dirty="0"/>
              <a:t>Medicare</a:t>
            </a:r>
          </a:p>
          <a:p>
            <a:pPr lvl="1"/>
            <a:r>
              <a:rPr lang="en-US" altLang="en-US" dirty="0"/>
              <a:t>Private Insurance</a:t>
            </a:r>
          </a:p>
          <a:p>
            <a:pPr lvl="1"/>
            <a:r>
              <a:rPr lang="en-US" altLang="en-US" dirty="0"/>
              <a:t>Medicaid</a:t>
            </a:r>
          </a:p>
          <a:p>
            <a:endParaRPr lang="en-US" dirty="0"/>
          </a:p>
        </p:txBody>
      </p:sp>
    </p:spTree>
    <p:extLst>
      <p:ext uri="{BB962C8B-B14F-4D97-AF65-F5344CB8AC3E}">
        <p14:creationId xmlns:p14="http://schemas.microsoft.com/office/powerpoint/2010/main" val="413767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838200" y="327687"/>
            <a:ext cx="10515600" cy="1325563"/>
          </a:xfrm>
        </p:spPr>
        <p:txBody>
          <a:bodyPr>
            <a:normAutofit/>
          </a:bodyPr>
          <a:lstStyle/>
          <a:p>
            <a:r>
              <a:rPr lang="en-US" sz="4000" dirty="0"/>
              <a:t>Common Worries about Kidney Disease</a:t>
            </a:r>
            <a:endParaRPr lang="en-US" sz="4000"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7" name="Content Placeholder 2">
            <a:extLst>
              <a:ext uri="{FF2B5EF4-FFF2-40B4-BE49-F238E27FC236}">
                <a16:creationId xmlns:a16="http://schemas.microsoft.com/office/drawing/2014/main" id="{08A49A9C-E48E-424D-B77F-91D47EA537A5}"/>
              </a:ext>
            </a:extLst>
          </p:cNvPr>
          <p:cNvSpPr txBox="1">
            <a:spLocks/>
          </p:cNvSpPr>
          <p:nvPr/>
        </p:nvSpPr>
        <p:spPr>
          <a:xfrm>
            <a:off x="1202987" y="1829474"/>
            <a:ext cx="8252298"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Can I travel?</a:t>
            </a:r>
          </a:p>
          <a:p>
            <a:r>
              <a:rPr lang="en-US" dirty="0"/>
              <a:t>Can I work?</a:t>
            </a:r>
          </a:p>
          <a:p>
            <a:r>
              <a:rPr lang="en-US" dirty="0"/>
              <a:t>Will it hurt?</a:t>
            </a:r>
          </a:p>
          <a:p>
            <a:r>
              <a:rPr lang="en-US" dirty="0"/>
              <a:t>How will I know my kidneys are getting worse?</a:t>
            </a:r>
          </a:p>
          <a:p>
            <a:r>
              <a:rPr lang="en-US" dirty="0"/>
              <a:t>What can I eat?</a:t>
            </a:r>
          </a:p>
          <a:p>
            <a:endParaRPr lang="en-US" dirty="0"/>
          </a:p>
          <a:p>
            <a:endParaRPr lang="en-US" dirty="0"/>
          </a:p>
        </p:txBody>
      </p:sp>
    </p:spTree>
    <p:extLst>
      <p:ext uri="{BB962C8B-B14F-4D97-AF65-F5344CB8AC3E}">
        <p14:creationId xmlns:p14="http://schemas.microsoft.com/office/powerpoint/2010/main" val="190797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2201543" y="1210897"/>
            <a:ext cx="7127283" cy="1325563"/>
          </a:xfrm>
        </p:spPr>
        <p:txBody>
          <a:bodyPr>
            <a:normAutofit/>
          </a:bodyPr>
          <a:lstStyle/>
          <a:p>
            <a:r>
              <a:rPr lang="en-US" sz="4000" dirty="0"/>
              <a:t>Questions and Discussions</a:t>
            </a:r>
            <a:endParaRPr lang="en-US" sz="4000" b="0" dirty="0"/>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7" name="Content Placeholder 2">
            <a:extLst>
              <a:ext uri="{FF2B5EF4-FFF2-40B4-BE49-F238E27FC236}">
                <a16:creationId xmlns:a16="http://schemas.microsoft.com/office/drawing/2014/main" id="{08A49A9C-E48E-424D-B77F-91D47EA537A5}"/>
              </a:ext>
            </a:extLst>
          </p:cNvPr>
          <p:cNvSpPr txBox="1">
            <a:spLocks/>
          </p:cNvSpPr>
          <p:nvPr/>
        </p:nvSpPr>
        <p:spPr>
          <a:xfrm>
            <a:off x="1202987" y="1829474"/>
            <a:ext cx="9001328"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br>
              <a:rPr kumimoji="0" lang="en-US" sz="36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br>
            <a:br>
              <a:rPr kumimoji="0" lang="en-US" sz="36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br>
            <a:br>
              <a:rPr kumimoji="0" lang="en-US" sz="36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br>
            <a:r>
              <a:rPr kumimoji="0" lang="en-US" sz="36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Come Back for </a:t>
            </a:r>
            <a:br>
              <a:rPr kumimoji="0" lang="en-US" sz="36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br>
            <a:r>
              <a:rPr kumimoji="0" lang="en-US" sz="36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rPr>
              <a:t>Part 2: Kidney Treatment Options Class!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26262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7277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a:xfrm>
            <a:off x="589199" y="477277"/>
            <a:ext cx="10515600" cy="1325563"/>
          </a:xfrm>
        </p:spPr>
        <p:txBody>
          <a:bodyPr/>
          <a:lstStyle/>
          <a:p>
            <a:pPr algn="ctr"/>
            <a:r>
              <a:rPr lang="en-US" dirty="0"/>
              <a:t>How Do Kidneys Work?</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17804" y="6022991"/>
            <a:ext cx="2294749" cy="835009"/>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pic>
        <p:nvPicPr>
          <p:cNvPr id="9" name="Picture 4">
            <a:extLst>
              <a:ext uri="{FF2B5EF4-FFF2-40B4-BE49-F238E27FC236}">
                <a16:creationId xmlns:a16="http://schemas.microsoft.com/office/drawing/2014/main" id="{2330FD42-CCA1-4A01-924C-6DD71C742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8032" y="1978368"/>
            <a:ext cx="5426075" cy="393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How They Work">
            <a:extLst>
              <a:ext uri="{FF2B5EF4-FFF2-40B4-BE49-F238E27FC236}">
                <a16:creationId xmlns:a16="http://schemas.microsoft.com/office/drawing/2014/main" id="{B9CDA789-E941-49E1-B85E-AC03FA4DCC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78" t="1909" r="1437" b="2664"/>
          <a:stretch>
            <a:fillRect/>
          </a:stretch>
        </p:blipFill>
        <p:spPr>
          <a:xfrm>
            <a:off x="2837345" y="1620446"/>
            <a:ext cx="6019308" cy="4559763"/>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75367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p:txBody>
          <a:bodyPr/>
          <a:lstStyle/>
          <a:p>
            <a:r>
              <a:rPr lang="en-US" dirty="0"/>
              <a:t>What Do Your Kidneys Do?</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7" name="Content Placeholder 2">
            <a:extLst>
              <a:ext uri="{FF2B5EF4-FFF2-40B4-BE49-F238E27FC236}">
                <a16:creationId xmlns:a16="http://schemas.microsoft.com/office/drawing/2014/main" id="{7B373677-E35A-4EBD-874D-1BA5F7C20842}"/>
              </a:ext>
            </a:extLst>
          </p:cNvPr>
          <p:cNvSpPr txBox="1">
            <a:spLocks/>
          </p:cNvSpPr>
          <p:nvPr/>
        </p:nvSpPr>
        <p:spPr>
          <a:xfrm>
            <a:off x="1255519" y="1568155"/>
            <a:ext cx="9680961"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t>Remove waste products</a:t>
            </a:r>
          </a:p>
          <a:p>
            <a:r>
              <a:rPr lang="en-US" altLang="en-US" sz="3200"/>
              <a:t>Balance fluids</a:t>
            </a:r>
          </a:p>
          <a:p>
            <a:r>
              <a:rPr lang="en-US" altLang="en-US" sz="3200"/>
              <a:t>Help control blood pressure</a:t>
            </a:r>
          </a:p>
          <a:p>
            <a:r>
              <a:rPr lang="en-US" altLang="en-US" sz="3200"/>
              <a:t>Regulate hormones</a:t>
            </a:r>
          </a:p>
          <a:p>
            <a:r>
              <a:rPr lang="en-US" altLang="en-US" sz="3200"/>
              <a:t>Keep bones healthy</a:t>
            </a:r>
          </a:p>
          <a:p>
            <a:r>
              <a:rPr lang="en-US" altLang="en-US" sz="3200"/>
              <a:t>Balance minerals in the body</a:t>
            </a:r>
          </a:p>
          <a:p>
            <a:r>
              <a:rPr lang="en-US" altLang="en-US" sz="3200"/>
              <a:t>Help make red blood cells</a:t>
            </a:r>
          </a:p>
          <a:p>
            <a:endParaRPr lang="en-US" dirty="0"/>
          </a:p>
        </p:txBody>
      </p:sp>
    </p:spTree>
    <p:extLst>
      <p:ext uri="{BB962C8B-B14F-4D97-AF65-F5344CB8AC3E}">
        <p14:creationId xmlns:p14="http://schemas.microsoft.com/office/powerpoint/2010/main" val="201017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p:txBody>
          <a:bodyPr/>
          <a:lstStyle/>
          <a:p>
            <a:r>
              <a:rPr lang="en-US" dirty="0"/>
              <a:t>What is Chronic Kidney Disease?</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8" name="Content Placeholder 2">
            <a:extLst>
              <a:ext uri="{FF2B5EF4-FFF2-40B4-BE49-F238E27FC236}">
                <a16:creationId xmlns:a16="http://schemas.microsoft.com/office/drawing/2014/main" id="{9B2DA4F5-9D47-46C1-ACFE-1964C8412B13}"/>
              </a:ext>
            </a:extLst>
          </p:cNvPr>
          <p:cNvSpPr txBox="1">
            <a:spLocks/>
          </p:cNvSpPr>
          <p:nvPr/>
        </p:nvSpPr>
        <p:spPr>
          <a:xfrm>
            <a:off x="729574" y="2266454"/>
            <a:ext cx="10194587"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altLang="en-US" sz="3200"/>
              <a:t>Your kidneys are losing their ability to filter blood or do their other jobs well enough to keep you healthy</a:t>
            </a:r>
          </a:p>
          <a:p>
            <a:endParaRPr lang="en-US" dirty="0"/>
          </a:p>
        </p:txBody>
      </p:sp>
    </p:spTree>
    <p:extLst>
      <p:ext uri="{BB962C8B-B14F-4D97-AF65-F5344CB8AC3E}">
        <p14:creationId xmlns:p14="http://schemas.microsoft.com/office/powerpoint/2010/main" val="352823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p:txBody>
          <a:bodyPr/>
          <a:lstStyle/>
          <a:p>
            <a:r>
              <a:rPr lang="en-US" dirty="0"/>
              <a:t>What Causes Kidney Disease?</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8" name="Content Placeholder 2">
            <a:extLst>
              <a:ext uri="{FF2B5EF4-FFF2-40B4-BE49-F238E27FC236}">
                <a16:creationId xmlns:a16="http://schemas.microsoft.com/office/drawing/2014/main" id="{A19F4BF2-6401-4ACD-A8E8-AD436BE71D66}"/>
              </a:ext>
            </a:extLst>
          </p:cNvPr>
          <p:cNvSpPr txBox="1">
            <a:spLocks/>
          </p:cNvSpPr>
          <p:nvPr/>
        </p:nvSpPr>
        <p:spPr>
          <a:xfrm>
            <a:off x="1100771" y="1600201"/>
            <a:ext cx="10896600" cy="419099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t>Diabetes (leading cause of CKD in the U.S.)</a:t>
            </a:r>
          </a:p>
          <a:p>
            <a:r>
              <a:rPr lang="en-US" altLang="en-US" sz="3200"/>
              <a:t>Hypertension (2</a:t>
            </a:r>
            <a:r>
              <a:rPr lang="en-US" altLang="en-US" sz="3200" baseline="30000"/>
              <a:t>nd</a:t>
            </a:r>
            <a:r>
              <a:rPr lang="en-US" altLang="en-US" sz="3200"/>
              <a:t> leading cause of CKD in the U.S.)</a:t>
            </a:r>
          </a:p>
          <a:p>
            <a:r>
              <a:rPr lang="en-US" altLang="en-US" sz="3200"/>
              <a:t>Inherited</a:t>
            </a:r>
          </a:p>
          <a:p>
            <a:r>
              <a:rPr lang="en-US" altLang="en-US" sz="3200"/>
              <a:t>Drugs</a:t>
            </a:r>
          </a:p>
          <a:p>
            <a:r>
              <a:rPr lang="en-US" altLang="en-US" sz="3200"/>
              <a:t>Autoimmune Diseases</a:t>
            </a:r>
          </a:p>
          <a:p>
            <a:r>
              <a:rPr lang="en-US" altLang="en-US" sz="3200"/>
              <a:t>Congenital</a:t>
            </a:r>
          </a:p>
          <a:p>
            <a:r>
              <a:rPr lang="en-US" altLang="en-US" sz="3200"/>
              <a:t>Glomerular Nephritis (GN)</a:t>
            </a:r>
          </a:p>
          <a:p>
            <a:r>
              <a:rPr lang="en-US" altLang="en-US" sz="3200"/>
              <a:t>Other</a:t>
            </a:r>
          </a:p>
          <a:p>
            <a:endParaRPr lang="en-US" dirty="0"/>
          </a:p>
        </p:txBody>
      </p:sp>
    </p:spTree>
    <p:extLst>
      <p:ext uri="{BB962C8B-B14F-4D97-AF65-F5344CB8AC3E}">
        <p14:creationId xmlns:p14="http://schemas.microsoft.com/office/powerpoint/2010/main" val="163575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p:txBody>
          <a:bodyPr/>
          <a:lstStyle/>
          <a:p>
            <a:r>
              <a:rPr lang="en-US" dirty="0"/>
              <a:t>How is CKD Diagnosed?</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7" name="Content Placeholder 2">
            <a:extLst>
              <a:ext uri="{FF2B5EF4-FFF2-40B4-BE49-F238E27FC236}">
                <a16:creationId xmlns:a16="http://schemas.microsoft.com/office/drawing/2014/main" id="{DBA65B49-DF63-4D59-88E5-476DDC8CDB6E}"/>
              </a:ext>
            </a:extLst>
          </p:cNvPr>
          <p:cNvSpPr txBox="1">
            <a:spLocks/>
          </p:cNvSpPr>
          <p:nvPr/>
        </p:nvSpPr>
        <p:spPr>
          <a:xfrm>
            <a:off x="1100771" y="1690688"/>
            <a:ext cx="9601200"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t>Ways to diagnose kidney disease include:</a:t>
            </a:r>
          </a:p>
          <a:p>
            <a:pPr lvl="1"/>
            <a:r>
              <a:rPr lang="en-US" altLang="en-US" sz="3200"/>
              <a:t>Urine tests</a:t>
            </a:r>
          </a:p>
          <a:p>
            <a:pPr lvl="1"/>
            <a:r>
              <a:rPr lang="en-US" altLang="en-US" sz="3200"/>
              <a:t>Blood tests </a:t>
            </a:r>
          </a:p>
          <a:p>
            <a:pPr lvl="1"/>
            <a:r>
              <a:rPr lang="en-US" altLang="en-US" sz="3200"/>
              <a:t>Ultrasound or other imaging tests</a:t>
            </a:r>
          </a:p>
          <a:p>
            <a:pPr lvl="1"/>
            <a:r>
              <a:rPr lang="en-US" altLang="en-US" sz="3200"/>
              <a:t>Biopsy</a:t>
            </a:r>
          </a:p>
          <a:p>
            <a:r>
              <a:rPr lang="en-US" altLang="en-US" sz="3200"/>
              <a:t>Other tests may be needed</a:t>
            </a:r>
          </a:p>
          <a:p>
            <a:endParaRPr lang="en-US" dirty="0"/>
          </a:p>
        </p:txBody>
      </p:sp>
    </p:spTree>
    <p:extLst>
      <p:ext uri="{BB962C8B-B14F-4D97-AF65-F5344CB8AC3E}">
        <p14:creationId xmlns:p14="http://schemas.microsoft.com/office/powerpoint/2010/main" val="383028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p:txBody>
          <a:bodyPr/>
          <a:lstStyle/>
          <a:p>
            <a:r>
              <a:rPr lang="en-US" dirty="0"/>
              <a:t>CKD for the Ages</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8" name="Content Placeholder 2">
            <a:extLst>
              <a:ext uri="{FF2B5EF4-FFF2-40B4-BE49-F238E27FC236}">
                <a16:creationId xmlns:a16="http://schemas.microsoft.com/office/drawing/2014/main" id="{B1E60172-2DF7-4652-8E77-C1274DD41EB7}"/>
              </a:ext>
            </a:extLst>
          </p:cNvPr>
          <p:cNvSpPr txBox="1">
            <a:spLocks/>
          </p:cNvSpPr>
          <p:nvPr/>
        </p:nvSpPr>
        <p:spPr>
          <a:xfrm>
            <a:off x="1011677" y="1935803"/>
            <a:ext cx="10896600"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t>Since everyone loses kidney function as they get older, how do I know what is normal for me?</a:t>
            </a:r>
          </a:p>
          <a:p>
            <a:r>
              <a:rPr lang="en-US" altLang="en-US" sz="3200"/>
              <a:t>Is kidney function different based on gender?</a:t>
            </a:r>
          </a:p>
          <a:p>
            <a:r>
              <a:rPr lang="en-US" altLang="en-US" sz="3200"/>
              <a:t>Is one of my kidneys working better than the other?</a:t>
            </a:r>
          </a:p>
          <a:p>
            <a:endParaRPr lang="en-US" dirty="0"/>
          </a:p>
        </p:txBody>
      </p:sp>
    </p:spTree>
    <p:extLst>
      <p:ext uri="{BB962C8B-B14F-4D97-AF65-F5344CB8AC3E}">
        <p14:creationId xmlns:p14="http://schemas.microsoft.com/office/powerpoint/2010/main" val="35563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47030B7-C8AE-4343-8D29-3B6A7FC14809}"/>
              </a:ext>
            </a:extLst>
          </p:cNvPr>
          <p:cNvSpPr>
            <a:spLocks noGrp="1"/>
          </p:cNvSpPr>
          <p:nvPr>
            <p:ph type="title"/>
          </p:nvPr>
        </p:nvSpPr>
        <p:spPr/>
        <p:txBody>
          <a:bodyPr/>
          <a:lstStyle/>
          <a:p>
            <a:r>
              <a:rPr lang="en-US" dirty="0"/>
              <a:t>GFR (Glomerular Filtration Rate)</a:t>
            </a:r>
          </a:p>
        </p:txBody>
      </p:sp>
      <p:sp>
        <p:nvSpPr>
          <p:cNvPr id="3" name="TextBox 2">
            <a:extLst>
              <a:ext uri="{FF2B5EF4-FFF2-40B4-BE49-F238E27FC236}">
                <a16:creationId xmlns:a16="http://schemas.microsoft.com/office/drawing/2014/main" id="{191C1F3A-AB01-46FA-9D10-BE079B7E3D86}"/>
              </a:ext>
            </a:extLst>
          </p:cNvPr>
          <p:cNvSpPr txBox="1"/>
          <p:nvPr/>
        </p:nvSpPr>
        <p:spPr>
          <a:xfrm>
            <a:off x="165859" y="6196698"/>
            <a:ext cx="3295187" cy="66130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panose="020B0604020202020204"/>
              <a:ea typeface="+mn-ea"/>
              <a:cs typeface="+mn-cs"/>
            </a:endParaRPr>
          </a:p>
        </p:txBody>
      </p:sp>
      <p:pic>
        <p:nvPicPr>
          <p:cNvPr id="6" name="Content Placeholder 5" descr="A picture containing logo&#10;&#10;Description automatically generated">
            <a:extLst>
              <a:ext uri="{FF2B5EF4-FFF2-40B4-BE49-F238E27FC236}">
                <a16:creationId xmlns:a16="http://schemas.microsoft.com/office/drawing/2014/main" id="{3F431CC7-620B-43F2-A7F0-EE952FBEA645}"/>
              </a:ext>
            </a:extLst>
          </p:cNvPr>
          <p:cNvPicPr>
            <a:picLocks noGrp="1" noChangeAspect="1"/>
          </p:cNvPicPr>
          <p:nvPr>
            <p:ph idx="1"/>
          </p:nvPr>
        </p:nvPicPr>
        <p:blipFill rotWithShape="1">
          <a:blip r:embed="rId3"/>
          <a:srcRect t="23299" b="24718"/>
          <a:stretch/>
        </p:blipFill>
        <p:spPr>
          <a:xfrm>
            <a:off x="0" y="6056907"/>
            <a:ext cx="2201543" cy="801093"/>
          </a:xfrm>
          <a:prstGeom prst="rect">
            <a:avLst/>
          </a:prstGeom>
        </p:spPr>
      </p:pic>
      <p:sp>
        <p:nvSpPr>
          <p:cNvPr id="5" name="TextBox 4">
            <a:extLst>
              <a:ext uri="{FF2B5EF4-FFF2-40B4-BE49-F238E27FC236}">
                <a16:creationId xmlns:a16="http://schemas.microsoft.com/office/drawing/2014/main" id="{ECCDAB3A-2FFD-4A45-A9E2-706E28A505AA}"/>
              </a:ext>
            </a:extLst>
          </p:cNvPr>
          <p:cNvSpPr txBox="1"/>
          <p:nvPr/>
        </p:nvSpPr>
        <p:spPr>
          <a:xfrm>
            <a:off x="165859" y="-4207"/>
            <a:ext cx="348668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Part 1: CKD Overview</a:t>
            </a:r>
          </a:p>
        </p:txBody>
      </p:sp>
      <p:sp>
        <p:nvSpPr>
          <p:cNvPr id="7" name="Content Placeholder 2">
            <a:extLst>
              <a:ext uri="{FF2B5EF4-FFF2-40B4-BE49-F238E27FC236}">
                <a16:creationId xmlns:a16="http://schemas.microsoft.com/office/drawing/2014/main" id="{527F5A4F-ABE8-4AB9-93C1-C3A3D1BE007A}"/>
              </a:ext>
            </a:extLst>
          </p:cNvPr>
          <p:cNvSpPr txBox="1">
            <a:spLocks/>
          </p:cNvSpPr>
          <p:nvPr/>
        </p:nvSpPr>
        <p:spPr>
          <a:xfrm>
            <a:off x="943583" y="1708403"/>
            <a:ext cx="10896600" cy="41909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a:t>Normal is 90 or higher</a:t>
            </a:r>
          </a:p>
          <a:p>
            <a:r>
              <a:rPr lang="en-US" altLang="en-US" sz="3200" dirty="0"/>
              <a:t>Helps your health care professional to know how well your kidneys are working</a:t>
            </a:r>
          </a:p>
          <a:p>
            <a:r>
              <a:rPr lang="en-US" altLang="en-US" sz="3200" dirty="0"/>
              <a:t>Gets lower with age</a:t>
            </a:r>
          </a:p>
          <a:p>
            <a:r>
              <a:rPr lang="en-US" altLang="en-US" sz="3200" dirty="0"/>
              <a:t>Gets lower as kidney disease gets worse</a:t>
            </a:r>
          </a:p>
          <a:p>
            <a:r>
              <a:rPr lang="en-US" altLang="en-US" sz="3200" dirty="0"/>
              <a:t>Helps determine stage of kidney disease</a:t>
            </a:r>
          </a:p>
          <a:p>
            <a:endParaRPr lang="en-US" altLang="en-US" sz="3200" dirty="0"/>
          </a:p>
          <a:p>
            <a:endParaRPr lang="en-US" dirty="0"/>
          </a:p>
        </p:txBody>
      </p:sp>
    </p:spTree>
    <p:extLst>
      <p:ext uri="{BB962C8B-B14F-4D97-AF65-F5344CB8AC3E}">
        <p14:creationId xmlns:p14="http://schemas.microsoft.com/office/powerpoint/2010/main" val="391936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pening">
  <a:themeElements>
    <a:clrScheme name="NKF Colors">
      <a:dk1>
        <a:srgbClr val="262626"/>
      </a:dk1>
      <a:lt1>
        <a:sysClr val="window" lastClr="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xml" id="{092E6224-AE7E-43BD-B6CA-DAB7A4CBB242}" vid="{8FF4A613-9109-43C6-B397-64C38AF07F8D}"/>
    </a:ext>
  </a:extLst>
</a:theme>
</file>

<file path=ppt/theme/theme2.xml><?xml version="1.0" encoding="utf-8"?>
<a:theme xmlns:a="http://schemas.openxmlformats.org/drawingml/2006/main" name="Custom Design">
  <a:themeElements>
    <a:clrScheme name="Custom 2">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xml" id="{092E6224-AE7E-43BD-B6CA-DAB7A4CBB242}" vid="{69C634A5-4012-427B-AFB3-ABFFF98992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ECHO_Template3 (002)</Template>
  <TotalTime>39</TotalTime>
  <Words>2173</Words>
  <Application>Microsoft Office PowerPoint</Application>
  <PresentationFormat>Widescreen</PresentationFormat>
  <Paragraphs>284</Paragraphs>
  <Slides>27</Slides>
  <Notes>25</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27</vt:i4>
      </vt:variant>
    </vt:vector>
  </HeadingPairs>
  <TitlesOfParts>
    <vt:vector size="30" baseType="lpstr">
      <vt:lpstr>Arial</vt:lpstr>
      <vt:lpstr>1_Opening</vt:lpstr>
      <vt:lpstr>Custom Design</vt:lpstr>
      <vt:lpstr>PowerPoint Presentation</vt:lpstr>
      <vt:lpstr>Why Learn About Kidney Disease?</vt:lpstr>
      <vt:lpstr>How Do Kidneys Work?</vt:lpstr>
      <vt:lpstr>What Do Your Kidneys Do?</vt:lpstr>
      <vt:lpstr>What is Chronic Kidney Disease?</vt:lpstr>
      <vt:lpstr>What Causes Kidney Disease?</vt:lpstr>
      <vt:lpstr>How is CKD Diagnosed?</vt:lpstr>
      <vt:lpstr>CKD for the Ages</vt:lpstr>
      <vt:lpstr>GFR (Glomerular Filtration Rate)</vt:lpstr>
      <vt:lpstr>Stages of Kidney Disease</vt:lpstr>
      <vt:lpstr>What is Your GFR?</vt:lpstr>
      <vt:lpstr>Stage 4 CKD (GFR 15 – 29)</vt:lpstr>
      <vt:lpstr>Stage 4 CKD: Diet and Fluid (GFR 15 – 29)</vt:lpstr>
      <vt:lpstr>Malnutrition in CKD</vt:lpstr>
      <vt:lpstr>Stage 4 CKD: Medications (GFR 15 – 29)</vt:lpstr>
      <vt:lpstr>Stage 4 CKD: Caution</vt:lpstr>
      <vt:lpstr>Stage 4 CKD: Exercise (GFR 15 – 29)</vt:lpstr>
      <vt:lpstr>What if Your Cholesetrol Levels Are Not at Target?</vt:lpstr>
      <vt:lpstr>Anemia in CKD</vt:lpstr>
      <vt:lpstr>Mineral &amp; Bone Problems in CKD</vt:lpstr>
      <vt:lpstr>Depression in CKD</vt:lpstr>
      <vt:lpstr>Your Overall Plan of Care</vt:lpstr>
      <vt:lpstr>Stage 5 CKD: Kidney Failure</vt:lpstr>
      <vt:lpstr>Stage 5 CKD: Symptoms</vt:lpstr>
      <vt:lpstr>Common Worries about Kidney Disease</vt:lpstr>
      <vt:lpstr>Common Worries about Kidney Disease</vt:lpstr>
      <vt:lpstr>Questions and Discussions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Jessica Joseph</dc:creator>
  <cp:keywords/>
  <dc:description/>
  <cp:lastModifiedBy>Jessica Joseph</cp:lastModifiedBy>
  <cp:revision>3</cp:revision>
  <dcterms:created xsi:type="dcterms:W3CDTF">2021-03-04T15:01:56Z</dcterms:created>
  <dcterms:modified xsi:type="dcterms:W3CDTF">2022-04-15T14:02:35Z</dcterms:modified>
  <cp:category/>
</cp:coreProperties>
</file>