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0" r:id="rId1"/>
    <p:sldMasterId id="2147483737" r:id="rId2"/>
  </p:sldMasterIdLst>
  <p:notesMasterIdLst>
    <p:notesMasterId r:id="rId30"/>
  </p:notesMasterIdLst>
  <p:handoutMasterIdLst>
    <p:handoutMasterId r:id="rId31"/>
  </p:handoutMasterIdLst>
  <p:sldIdLst>
    <p:sldId id="388" r:id="rId3"/>
    <p:sldId id="389" r:id="rId4"/>
    <p:sldId id="263" r:id="rId5"/>
    <p:sldId id="264" r:id="rId6"/>
    <p:sldId id="265" r:id="rId7"/>
    <p:sldId id="266" r:id="rId8"/>
    <p:sldId id="267" r:id="rId9"/>
    <p:sldId id="268" r:id="rId10"/>
    <p:sldId id="269" r:id="rId11"/>
    <p:sldId id="270" r:id="rId12"/>
    <p:sldId id="271" r:id="rId13"/>
    <p:sldId id="272" r:id="rId14"/>
    <p:sldId id="273" r:id="rId15"/>
    <p:sldId id="401" r:id="rId16"/>
    <p:sldId id="274" r:id="rId17"/>
    <p:sldId id="403" r:id="rId18"/>
    <p:sldId id="275" r:id="rId19"/>
    <p:sldId id="276" r:id="rId20"/>
    <p:sldId id="277" r:id="rId21"/>
    <p:sldId id="278" r:id="rId22"/>
    <p:sldId id="280" r:id="rId23"/>
    <p:sldId id="281" r:id="rId24"/>
    <p:sldId id="282" r:id="rId25"/>
    <p:sldId id="283" r:id="rId26"/>
    <p:sldId id="284" r:id="rId27"/>
    <p:sldId id="413" r:id="rId28"/>
    <p:sldId id="285" r:id="rId29"/>
  </p:sldIdLst>
  <p:sldSz cx="12192000" cy="6858000"/>
  <p:notesSz cx="6858000" cy="9144000"/>
  <p:embeddedFontLst>
    <p:embeddedFont>
      <p:font typeface="Arial" panose="020B0604020202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480" userDrawn="1">
          <p15:clr>
            <a:srgbClr val="A4A3A4"/>
          </p15:clr>
        </p15:guide>
        <p15:guide id="3" pos="74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l Vyas" initials="SV" lastIdx="1" clrIdx="0">
    <p:extLst>
      <p:ext uri="{19B8F6BF-5375-455C-9EA6-DF929625EA0E}">
        <p15:presenceInfo xmlns:p15="http://schemas.microsoft.com/office/powerpoint/2012/main" userId="S::Sunil.Vyas@kidney.org::f36450cb-7eb0-42dd-aa41-d2fcf25e8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53D9A-4F57-468D-BBD7-394D1BF58927}" v="3" dt="2023-01-24T17:11:34.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84758" autoAdjust="0"/>
  </p:normalViewPr>
  <p:slideViewPr>
    <p:cSldViewPr snapToGrid="0" snapToObjects="1" showGuides="1">
      <p:cViewPr varScale="1">
        <p:scale>
          <a:sx n="53" d="100"/>
          <a:sy n="53" d="100"/>
        </p:scale>
        <p:origin x="1024" y="24"/>
      </p:cViewPr>
      <p:guideLst>
        <p:guide pos="240"/>
        <p:guide orient="horz" pos="480"/>
        <p:guide pos="7440"/>
      </p:guideLst>
    </p:cSldViewPr>
  </p:slideViewPr>
  <p:outlineViewPr>
    <p:cViewPr>
      <p:scale>
        <a:sx n="33" d="100"/>
        <a:sy n="33" d="100"/>
      </p:scale>
      <p:origin x="0" y="-13696"/>
    </p:cViewPr>
  </p:outlineViewPr>
  <p:notesTextViewPr>
    <p:cViewPr>
      <p:scale>
        <a:sx n="1" d="1"/>
        <a:sy n="1" d="1"/>
      </p:scale>
      <p:origin x="0" y="0"/>
    </p:cViewPr>
  </p:notesTextViewPr>
  <p:sorterViewPr>
    <p:cViewPr varScale="1">
      <p:scale>
        <a:sx n="1" d="1"/>
        <a:sy n="1" d="1"/>
      </p:scale>
      <p:origin x="0" y="-15376"/>
    </p:cViewPr>
  </p:sorterViewPr>
  <p:notesViewPr>
    <p:cSldViewPr snapToGrid="0" snapToObjects="1" showGuides="1">
      <p:cViewPr varScale="1">
        <p:scale>
          <a:sx n="100" d="100"/>
          <a:sy n="100" d="100"/>
        </p:scale>
        <p:origin x="26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ooper" userId="H1Wo2sdQk7In1+Ku8bNFd3wLLgYQKOhY+pDMS8qHeJo=" providerId="None" clId="Web-{72253D9A-4F57-468D-BBD7-394D1BF58927}"/>
    <pc:docChg chg="modSld">
      <pc:chgData name="Katie Cooper" userId="H1Wo2sdQk7In1+Ku8bNFd3wLLgYQKOhY+pDMS8qHeJo=" providerId="None" clId="Web-{72253D9A-4F57-468D-BBD7-394D1BF58927}" dt="2023-01-24T17:11:33.266" v="1" actId="20577"/>
      <pc:docMkLst>
        <pc:docMk/>
      </pc:docMkLst>
      <pc:sldChg chg="modSp">
        <pc:chgData name="Katie Cooper" userId="H1Wo2sdQk7In1+Ku8bNFd3wLLgYQKOhY+pDMS8qHeJo=" providerId="None" clId="Web-{72253D9A-4F57-468D-BBD7-394D1BF58927}" dt="2023-01-24T17:11:33.266" v="1" actId="20577"/>
        <pc:sldMkLst>
          <pc:docMk/>
          <pc:sldMk cId="1798107717" sldId="266"/>
        </pc:sldMkLst>
        <pc:spChg chg="mod">
          <ac:chgData name="Katie Cooper" userId="H1Wo2sdQk7In1+Ku8bNFd3wLLgYQKOhY+pDMS8qHeJo=" providerId="None" clId="Web-{72253D9A-4F57-468D-BBD7-394D1BF58927}" dt="2023-01-24T17:11:33.266" v="1" actId="20577"/>
          <ac:spMkLst>
            <pc:docMk/>
            <pc:sldMk cId="1798107717" sldId="266"/>
            <ac:spMk id="717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9E508-4301-4A60-9EF3-400327326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DDEF1D29-32AF-482A-9A6C-6B8DCDFE43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DFD06-F9BB-4B9C-976A-01390DD6A1A9}" type="datetimeFigureOut">
              <a:rPr lang="en-US" smtClean="0">
                <a:latin typeface="Arial" panose="020B0604020202020204" pitchFamily="34" charset="0"/>
              </a:rPr>
              <a:t>2/2/2023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72B0904-8F1D-41E0-B62E-3510E0AB66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12FBEED-9894-468D-92D1-95E5250F6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C32F6-2F11-40F1-ADB6-62E066A6A1C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14956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44847AB-3B75-FF4A-B0A2-6BEB5C2F7506}" type="datetimeFigureOut">
              <a:rPr lang="en-US" smtClean="0"/>
              <a:pPr/>
              <a:t>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DB9A84A-733A-0C47-AC2B-F0C70F83A7E9}" type="slidenum">
              <a:rPr lang="en-US" smtClean="0"/>
              <a:pPr/>
              <a:t>‹#›</a:t>
            </a:fld>
            <a:endParaRPr lang="en-US" dirty="0"/>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t>
            </a:r>
            <a:r>
              <a:rPr lang="en-US" altLang="en-US" sz="1200" dirty="0">
                <a:latin typeface="Arial" panose="020B0604020202020204" pitchFamily="34" charset="0"/>
                <a:cs typeface="Arial" panose="020B0604020202020204" pitchFamily="34" charset="0"/>
              </a:rPr>
              <a:t>is an educational program created by the National Kidney Foundation Council of Advanced Practitioners (NKF-CAP), adapted from the NKF/RPA program “</a:t>
            </a:r>
            <a:r>
              <a:rPr lang="en-US" altLang="en-US" sz="1200" i="1" dirty="0">
                <a:latin typeface="Arial" panose="020B0604020202020204" pitchFamily="34" charset="0"/>
                <a:cs typeface="Arial" panose="020B0604020202020204" pitchFamily="34" charset="0"/>
              </a:rPr>
              <a:t>Your Treatment, Your Choice</a:t>
            </a:r>
            <a:r>
              <a:rPr lang="en-US" altLang="en-US" sz="1200" dirty="0">
                <a:latin typeface="Arial" panose="020B0604020202020204" pitchFamily="34" charset="0"/>
                <a:cs typeface="Arial" panose="020B0604020202020204" pitchFamily="34" charset="0"/>
              </a:rPr>
              <a:t>.”  It is for people with kidney disease who need treatment for kidney failure – and for their families. The program is presented at an 8</a:t>
            </a:r>
            <a:r>
              <a:rPr lang="en-US" altLang="en-US" sz="1200" baseline="30000" dirty="0">
                <a:latin typeface="Arial" panose="020B0604020202020204" pitchFamily="34" charset="0"/>
                <a:cs typeface="Arial" panose="020B0604020202020204" pitchFamily="34" charset="0"/>
              </a:rPr>
              <a:t>th</a:t>
            </a:r>
            <a:r>
              <a:rPr lang="en-US" altLang="en-US" sz="1200" dirty="0">
                <a:latin typeface="Arial" panose="020B0604020202020204" pitchFamily="34" charset="0"/>
                <a:cs typeface="Arial" panose="020B0604020202020204" pitchFamily="34" charset="0"/>
              </a:rPr>
              <a:t> grade level but feel free to embellish it with the suggested references if needed. </a:t>
            </a:r>
          </a:p>
          <a:p>
            <a:pPr eaLnBrk="1" hangingPunct="1"/>
            <a:r>
              <a:rPr lang="en-US" altLang="en-US" sz="1200" b="1" dirty="0">
                <a:latin typeface="Arial" panose="020B0604020202020204" pitchFamily="34" charset="0"/>
                <a:cs typeface="Arial" panose="020B0604020202020204" pitchFamily="34" charset="0"/>
              </a:rPr>
              <a:t>Spanish translation</a:t>
            </a:r>
            <a:r>
              <a:rPr lang="en-US" altLang="en-US" sz="1200" dirty="0">
                <a:latin typeface="Arial" panose="020B0604020202020204" pitchFamily="34" charset="0"/>
                <a:cs typeface="Arial" panose="020B0604020202020204" pitchFamily="34" charset="0"/>
              </a:rPr>
              <a:t>: Este es un </a:t>
            </a:r>
            <a:r>
              <a:rPr lang="en-US" altLang="en-US" sz="1200" dirty="0" err="1">
                <a:latin typeface="Arial" panose="020B0604020202020204" pitchFamily="34" charset="0"/>
                <a:cs typeface="Arial" panose="020B0604020202020204" pitchFamily="34" charset="0"/>
              </a:rPr>
              <a:t>programa</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educativo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creado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por</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el</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Consejo</a:t>
            </a:r>
            <a:r>
              <a:rPr lang="en-US" altLang="en-US" sz="1200" dirty="0">
                <a:latin typeface="Arial" panose="020B0604020202020204" pitchFamily="34" charset="0"/>
                <a:cs typeface="Arial" panose="020B0604020202020204" pitchFamily="34" charset="0"/>
              </a:rPr>
              <a:t> de </a:t>
            </a:r>
            <a:r>
              <a:rPr lang="en-US" altLang="en-US" sz="1200" dirty="0" err="1">
                <a:latin typeface="Arial" panose="020B0604020202020204" pitchFamily="34" charset="0"/>
                <a:cs typeface="Arial" panose="020B0604020202020204" pitchFamily="34" charset="0"/>
              </a:rPr>
              <a:t>Profesionales</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Avanzados</a:t>
            </a:r>
            <a:r>
              <a:rPr lang="en-US" altLang="en-US" sz="1200" dirty="0">
                <a:latin typeface="Arial" panose="020B0604020202020204" pitchFamily="34" charset="0"/>
                <a:cs typeface="Arial" panose="020B0604020202020204" pitchFamily="34" charset="0"/>
              </a:rPr>
              <a:t> de la Fundación Nacional del </a:t>
            </a:r>
            <a:r>
              <a:rPr lang="en-US" altLang="en-US" sz="1200" dirty="0" err="1">
                <a:latin typeface="Arial" panose="020B0604020202020204" pitchFamily="34" charset="0"/>
                <a:cs typeface="Arial" panose="020B0604020202020204" pitchFamily="34" charset="0"/>
              </a:rPr>
              <a:t>Riñón</a:t>
            </a:r>
            <a:r>
              <a:rPr lang="en-US" altLang="en-US" sz="1200" dirty="0">
                <a:latin typeface="Arial" panose="020B0604020202020204" pitchFamily="34" charset="0"/>
                <a:cs typeface="Arial" panose="020B0604020202020204" pitchFamily="34" charset="0"/>
              </a:rPr>
              <a:t> (NKF-CAP), </a:t>
            </a:r>
            <a:r>
              <a:rPr lang="en-US" altLang="en-US" sz="1200" dirty="0" err="1">
                <a:latin typeface="Arial" panose="020B0604020202020204" pitchFamily="34" charset="0"/>
                <a:cs typeface="Arial" panose="020B0604020202020204" pitchFamily="34" charset="0"/>
              </a:rPr>
              <a:t>adaptado</a:t>
            </a:r>
            <a:r>
              <a:rPr lang="en-US" altLang="en-US" sz="1200" dirty="0">
                <a:latin typeface="Arial" panose="020B0604020202020204" pitchFamily="34" charset="0"/>
                <a:cs typeface="Arial" panose="020B0604020202020204" pitchFamily="34" charset="0"/>
              </a:rPr>
              <a:t> del </a:t>
            </a:r>
            <a:r>
              <a:rPr lang="en-US" altLang="en-US" sz="1200" dirty="0" err="1">
                <a:latin typeface="Arial" panose="020B0604020202020204" pitchFamily="34" charset="0"/>
                <a:cs typeface="Arial" panose="020B0604020202020204" pitchFamily="34" charset="0"/>
              </a:rPr>
              <a:t>programa</a:t>
            </a:r>
            <a:r>
              <a:rPr lang="en-US" altLang="en-US" sz="1200" dirty="0">
                <a:latin typeface="Arial" panose="020B0604020202020204" pitchFamily="34" charset="0"/>
                <a:cs typeface="Arial" panose="020B0604020202020204" pitchFamily="34" charset="0"/>
              </a:rPr>
              <a:t> NKF / RPA "</a:t>
            </a:r>
            <a:r>
              <a:rPr lang="en-US" altLang="en-US" sz="1200" dirty="0" err="1">
                <a:latin typeface="Arial" panose="020B0604020202020204" pitchFamily="34" charset="0"/>
                <a:cs typeface="Arial" panose="020B0604020202020204" pitchFamily="34" charset="0"/>
              </a:rPr>
              <a:t>Su</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tratamiento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su</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elección</a:t>
            </a:r>
            <a:r>
              <a:rPr lang="en-US" altLang="en-US" sz="1200" dirty="0">
                <a:latin typeface="Arial" panose="020B0604020202020204" pitchFamily="34" charset="0"/>
                <a:cs typeface="Arial" panose="020B0604020202020204" pitchFamily="34" charset="0"/>
              </a:rPr>
              <a:t>".  Es para personas con </a:t>
            </a:r>
            <a:r>
              <a:rPr lang="en-US" altLang="en-US" sz="1200" dirty="0" err="1">
                <a:latin typeface="Arial" panose="020B0604020202020204" pitchFamily="34" charset="0"/>
                <a:cs typeface="Arial" panose="020B0604020202020204" pitchFamily="34" charset="0"/>
              </a:rPr>
              <a:t>enfermedad</a:t>
            </a:r>
            <a:r>
              <a:rPr lang="en-US" altLang="en-US" sz="1200" dirty="0">
                <a:latin typeface="Arial" panose="020B0604020202020204" pitchFamily="34" charset="0"/>
                <a:cs typeface="Arial" panose="020B0604020202020204" pitchFamily="34" charset="0"/>
              </a:rPr>
              <a:t> renal que </a:t>
            </a:r>
            <a:r>
              <a:rPr lang="en-US" altLang="en-US" sz="1200" dirty="0" err="1">
                <a:latin typeface="Arial" panose="020B0604020202020204" pitchFamily="34" charset="0"/>
                <a:cs typeface="Arial" panose="020B0604020202020204" pitchFamily="34" charset="0"/>
              </a:rPr>
              <a:t>necesitan</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tratamiento</a:t>
            </a:r>
            <a:r>
              <a:rPr lang="en-US" altLang="en-US" sz="1200" dirty="0">
                <a:latin typeface="Arial" panose="020B0604020202020204" pitchFamily="34" charset="0"/>
                <a:cs typeface="Arial" panose="020B0604020202020204" pitchFamily="34" charset="0"/>
              </a:rPr>
              <a:t> para la </a:t>
            </a:r>
            <a:r>
              <a:rPr lang="en-US" altLang="en-US" sz="1200" dirty="0" err="1">
                <a:latin typeface="Arial" panose="020B0604020202020204" pitchFamily="34" charset="0"/>
                <a:cs typeface="Arial" panose="020B0604020202020204" pitchFamily="34" charset="0"/>
              </a:rPr>
              <a:t>insuficiencia</a:t>
            </a:r>
            <a:r>
              <a:rPr lang="en-US" altLang="en-US" sz="1200" dirty="0">
                <a:latin typeface="Arial" panose="020B0604020202020204" pitchFamily="34" charset="0"/>
                <a:cs typeface="Arial" panose="020B0604020202020204" pitchFamily="34" charset="0"/>
              </a:rPr>
              <a:t> renal, y para sus </a:t>
            </a:r>
            <a:r>
              <a:rPr lang="en-US" altLang="en-US" sz="1200" dirty="0" err="1">
                <a:latin typeface="Arial" panose="020B0604020202020204" pitchFamily="34" charset="0"/>
                <a:cs typeface="Arial" panose="020B0604020202020204" pitchFamily="34" charset="0"/>
              </a:rPr>
              <a:t>familias</a:t>
            </a:r>
            <a:r>
              <a:rPr lang="en-US" altLang="en-US" sz="1200" dirty="0">
                <a:latin typeface="Arial" panose="020B0604020202020204" pitchFamily="34" charset="0"/>
                <a:cs typeface="Arial" panose="020B0604020202020204" pitchFamily="34" charset="0"/>
              </a:rPr>
              <a:t>. El </a:t>
            </a:r>
            <a:r>
              <a:rPr lang="en-US" altLang="en-US" sz="1200" dirty="0" err="1">
                <a:latin typeface="Arial" panose="020B0604020202020204" pitchFamily="34" charset="0"/>
                <a:cs typeface="Arial" panose="020B0604020202020204" pitchFamily="34" charset="0"/>
              </a:rPr>
              <a:t>programa</a:t>
            </a:r>
            <a:r>
              <a:rPr lang="en-US" altLang="en-US" sz="1200" dirty="0">
                <a:latin typeface="Arial" panose="020B0604020202020204" pitchFamily="34" charset="0"/>
                <a:cs typeface="Arial" panose="020B0604020202020204" pitchFamily="34" charset="0"/>
              </a:rPr>
              <a:t> se </a:t>
            </a:r>
            <a:r>
              <a:rPr lang="en-US" altLang="en-US" sz="1200" dirty="0" err="1">
                <a:latin typeface="Arial" panose="020B0604020202020204" pitchFamily="34" charset="0"/>
                <a:cs typeface="Arial" panose="020B0604020202020204" pitchFamily="34" charset="0"/>
              </a:rPr>
              <a:t>presenta</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en</a:t>
            </a:r>
            <a:r>
              <a:rPr lang="en-US" altLang="en-US" sz="1200" dirty="0">
                <a:latin typeface="Arial" panose="020B0604020202020204" pitchFamily="34" charset="0"/>
                <a:cs typeface="Arial" panose="020B0604020202020204" pitchFamily="34" charset="0"/>
              </a:rPr>
              <a:t> un </a:t>
            </a:r>
            <a:r>
              <a:rPr lang="en-US" altLang="en-US" sz="1200" dirty="0" err="1">
                <a:latin typeface="Arial" panose="020B0604020202020204" pitchFamily="34" charset="0"/>
                <a:cs typeface="Arial" panose="020B0604020202020204" pitchFamily="34" charset="0"/>
              </a:rPr>
              <a:t>nivel</a:t>
            </a:r>
            <a:r>
              <a:rPr lang="en-US" altLang="en-US" sz="1200" dirty="0">
                <a:latin typeface="Arial" panose="020B0604020202020204" pitchFamily="34" charset="0"/>
                <a:cs typeface="Arial" panose="020B0604020202020204" pitchFamily="34" charset="0"/>
              </a:rPr>
              <a:t> de 8º </a:t>
            </a:r>
            <a:r>
              <a:rPr lang="en-US" altLang="en-US" sz="1200" dirty="0" err="1">
                <a:latin typeface="Arial" panose="020B0604020202020204" pitchFamily="34" charset="0"/>
                <a:cs typeface="Arial" panose="020B0604020202020204" pitchFamily="34" charset="0"/>
              </a:rPr>
              <a:t>grado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pero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siéntase</a:t>
            </a:r>
            <a:r>
              <a:rPr lang="en-US" altLang="en-US" sz="1200" dirty="0">
                <a:latin typeface="Arial" panose="020B0604020202020204" pitchFamily="34" charset="0"/>
                <a:cs typeface="Arial" panose="020B0604020202020204" pitchFamily="34" charset="0"/>
              </a:rPr>
              <a:t> libre de </a:t>
            </a:r>
            <a:r>
              <a:rPr lang="en-US" altLang="en-US" sz="1200" dirty="0" err="1">
                <a:latin typeface="Arial" panose="020B0604020202020204" pitchFamily="34" charset="0"/>
                <a:cs typeface="Arial" panose="020B0604020202020204" pitchFamily="34" charset="0"/>
              </a:rPr>
              <a:t>embellecerlo</a:t>
            </a:r>
            <a:r>
              <a:rPr lang="en-US" altLang="en-US" sz="1200" dirty="0">
                <a:latin typeface="Arial" panose="020B0604020202020204" pitchFamily="34" charset="0"/>
                <a:cs typeface="Arial" panose="020B0604020202020204" pitchFamily="34" charset="0"/>
              </a:rPr>
              <a:t> con las </a:t>
            </a:r>
            <a:r>
              <a:rPr lang="en-US" altLang="en-US" sz="1200" dirty="0" err="1">
                <a:latin typeface="Arial" panose="020B0604020202020204" pitchFamily="34" charset="0"/>
                <a:cs typeface="Arial" panose="020B0604020202020204" pitchFamily="34" charset="0"/>
              </a:rPr>
              <a:t>referencias</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sugeridas</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si</a:t>
            </a:r>
            <a:r>
              <a:rPr lang="en-US" altLang="en-US" sz="1200" dirty="0">
                <a:latin typeface="Arial" panose="020B0604020202020204" pitchFamily="34" charset="0"/>
                <a:cs typeface="Arial" panose="020B0604020202020204" pitchFamily="34" charset="0"/>
              </a:rPr>
              <a:t> es </a:t>
            </a:r>
            <a:r>
              <a:rPr lang="en-US" altLang="en-US" sz="1200" dirty="0" err="1">
                <a:latin typeface="Arial" panose="020B0604020202020204" pitchFamily="34" charset="0"/>
                <a:cs typeface="Arial" panose="020B0604020202020204" pitchFamily="34" charset="0"/>
              </a:rPr>
              <a:t>necesario</a:t>
            </a:r>
            <a:r>
              <a:rPr lang="en-US" altLang="en-US" sz="1200" dirty="0">
                <a:latin typeface="Arial" panose="020B0604020202020204" pitchFamily="34" charset="0"/>
                <a:cs typeface="Arial" panose="020B0604020202020204" pitchFamily="34" charset="0"/>
              </a:rPr>
              <a:t>. </a:t>
            </a:r>
          </a:p>
          <a:p>
            <a:pPr eaLnBrk="1" hangingPunct="1"/>
            <a:r>
              <a:rPr lang="en-US" altLang="en-US" sz="1200" dirty="0">
                <a:latin typeface="Arial" panose="020B0604020202020204" pitchFamily="34" charset="0"/>
                <a:cs typeface="Arial" panose="020B0604020202020204" pitchFamily="34" charset="0"/>
              </a:rPr>
              <a:t>The educational slides set is abbreviated from its source material and divided into two parts: </a:t>
            </a:r>
            <a:r>
              <a:rPr lang="en-US" altLang="en-US" sz="1200" b="1" i="1" dirty="0">
                <a:latin typeface="Arial" panose="020B0604020202020204" pitchFamily="34" charset="0"/>
                <a:cs typeface="Arial" panose="020B0604020202020204" pitchFamily="34" charset="0"/>
              </a:rPr>
              <a:t>Overview  of  Kidney Disease</a:t>
            </a:r>
            <a:r>
              <a:rPr lang="en-US" altLang="en-US" sz="1200" dirty="0">
                <a:latin typeface="Arial" panose="020B0604020202020204" pitchFamily="34" charset="0"/>
                <a:cs typeface="Arial" panose="020B0604020202020204" pitchFamily="34" charset="0"/>
              </a:rPr>
              <a:t> and </a:t>
            </a:r>
            <a:r>
              <a:rPr lang="en-US" altLang="en-US" sz="1200" b="1" i="1" dirty="0">
                <a:latin typeface="Arial" panose="020B0604020202020204" pitchFamily="34" charset="0"/>
                <a:cs typeface="Arial" panose="020B0604020202020204" pitchFamily="34" charset="0"/>
              </a:rPr>
              <a:t>Treatment Options</a:t>
            </a:r>
          </a:p>
          <a:p>
            <a:pPr eaLnBrk="1" hangingPunct="1"/>
            <a:endParaRPr lang="en-US" altLang="en-US" sz="1200" b="1" i="1"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Part 1: </a:t>
            </a:r>
            <a:r>
              <a:rPr lang="en-US" altLang="en-US" sz="1200" b="1" dirty="0">
                <a:latin typeface="Arial" panose="020B0604020202020204" pitchFamily="34" charset="0"/>
                <a:cs typeface="Arial" panose="020B0604020202020204" pitchFamily="34" charset="0"/>
              </a:rPr>
              <a:t>CKD Overview</a:t>
            </a:r>
            <a:r>
              <a:rPr lang="en-US" altLang="en-US" sz="1200" b="1" baseline="0"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will define CKD/stages/causes and what are common symptoms of uremia. </a:t>
            </a: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The original legislation on Kidney Disease Education (KDE) classes is: </a:t>
            </a:r>
          </a:p>
          <a:p>
            <a:pPr eaLnBrk="1" hangingPunct="1"/>
            <a:r>
              <a:rPr lang="en-US" altLang="en-US" sz="1200" dirty="0">
                <a:latin typeface="Arial" panose="020B0604020202020204" pitchFamily="34" charset="0"/>
                <a:cs typeface="Arial" panose="020B0604020202020204" pitchFamily="34" charset="0"/>
              </a:rPr>
              <a:t>Federal Register. 2009;74(226):62003</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a:t>
            </a:fld>
            <a:endParaRPr lang="en-US" dirty="0"/>
          </a:p>
        </p:txBody>
      </p:sp>
    </p:spTree>
    <p:extLst>
      <p:ext uri="{BB962C8B-B14F-4D97-AF65-F5344CB8AC3E}">
        <p14:creationId xmlns:p14="http://schemas.microsoft.com/office/powerpoint/2010/main" val="390200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z="1000" dirty="0">
                <a:latin typeface="Arial" panose="020B0604020202020204" pitchFamily="34" charset="0"/>
                <a:cs typeface="Arial" panose="020B0604020202020204" pitchFamily="34" charset="0"/>
              </a:rPr>
              <a:t>No matter how well you thought you covered this, we often find that the patients cannot answer these 2</a:t>
            </a:r>
          </a:p>
          <a:p>
            <a:r>
              <a:rPr lang="en-US" altLang="en-US" sz="1000" dirty="0">
                <a:latin typeface="Arial" panose="020B0604020202020204" pitchFamily="34" charset="0"/>
                <a:cs typeface="Arial" panose="020B0604020202020204" pitchFamily="34" charset="0"/>
              </a:rPr>
              <a:t> simple questions.  Since this is the goal of the whole talk, we thought it helped to stop and go over it again.</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No </a:t>
            </a:r>
            <a:r>
              <a:rPr lang="en-US" altLang="en-US" sz="1000" dirty="0" err="1">
                <a:latin typeface="Arial" panose="020B0604020202020204" pitchFamily="34" charset="0"/>
                <a:cs typeface="Arial" panose="020B0604020202020204" pitchFamily="34" charset="0"/>
              </a:rPr>
              <a:t>importa</a:t>
            </a:r>
            <a:r>
              <a:rPr lang="en-US" altLang="en-US" sz="1000" dirty="0">
                <a:latin typeface="Arial" panose="020B0604020202020204" pitchFamily="34" charset="0"/>
                <a:cs typeface="Arial" panose="020B0604020202020204" pitchFamily="34" charset="0"/>
              </a:rPr>
              <a:t> lo bien que </a:t>
            </a:r>
            <a:r>
              <a:rPr lang="en-US" altLang="en-US" sz="1000" dirty="0" err="1">
                <a:latin typeface="Arial" panose="020B0604020202020204" pitchFamily="34" charset="0"/>
                <a:cs typeface="Arial" panose="020B0604020202020204" pitchFamily="34" charset="0"/>
              </a:rPr>
              <a:t>haya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pensado</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cubrió</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esto</a:t>
            </a:r>
            <a:r>
              <a:rPr lang="en-US" altLang="en-US" sz="1000" dirty="0">
                <a:latin typeface="Arial" panose="020B0604020202020204" pitchFamily="34" charset="0"/>
                <a:cs typeface="Arial" panose="020B0604020202020204" pitchFamily="34" charset="0"/>
              </a:rPr>
              <a:t>, a menudo </a:t>
            </a:r>
            <a:r>
              <a:rPr lang="en-US" altLang="en-US" sz="1000" dirty="0" err="1">
                <a:latin typeface="Arial" panose="020B0604020202020204" pitchFamily="34" charset="0"/>
                <a:cs typeface="Arial" panose="020B0604020202020204" pitchFamily="34" charset="0"/>
              </a:rPr>
              <a:t>encontramos</a:t>
            </a:r>
            <a:r>
              <a:rPr lang="en-US" altLang="en-US" sz="1000" dirty="0">
                <a:latin typeface="Arial" panose="020B0604020202020204" pitchFamily="34" charset="0"/>
                <a:cs typeface="Arial" panose="020B0604020202020204" pitchFamily="34" charset="0"/>
              </a:rPr>
              <a:t> que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no </a:t>
            </a:r>
            <a:r>
              <a:rPr lang="en-US" altLang="en-US" sz="1000" dirty="0" err="1">
                <a:latin typeface="Arial" panose="020B0604020202020204" pitchFamily="34" charset="0"/>
                <a:cs typeface="Arial" panose="020B0604020202020204" pitchFamily="34" charset="0"/>
              </a:rPr>
              <a:t>pueden</a:t>
            </a:r>
            <a:r>
              <a:rPr lang="en-US" altLang="en-US" sz="1000" dirty="0">
                <a:latin typeface="Arial" panose="020B0604020202020204" pitchFamily="34" charset="0"/>
                <a:cs typeface="Arial" panose="020B0604020202020204" pitchFamily="34" charset="0"/>
              </a:rPr>
              <a:t> responder a </a:t>
            </a:r>
            <a:r>
              <a:rPr lang="en-US" altLang="en-US" sz="1000" dirty="0" err="1">
                <a:latin typeface="Arial" panose="020B0604020202020204" pitchFamily="34" charset="0"/>
                <a:cs typeface="Arial" panose="020B0604020202020204" pitchFamily="34" charset="0"/>
              </a:rPr>
              <a:t>estas</a:t>
            </a:r>
            <a:r>
              <a:rPr lang="en-US" altLang="en-US" sz="1000" dirty="0">
                <a:latin typeface="Arial" panose="020B0604020202020204" pitchFamily="34" charset="0"/>
                <a:cs typeface="Arial" panose="020B0604020202020204" pitchFamily="34" charset="0"/>
              </a:rPr>
              <a:t> 2 </a:t>
            </a:r>
            <a:r>
              <a:rPr lang="en-US" altLang="en-US" sz="1000" dirty="0" err="1">
                <a:latin typeface="Arial" panose="020B0604020202020204" pitchFamily="34" charset="0"/>
                <a:cs typeface="Arial" panose="020B0604020202020204" pitchFamily="34" charset="0"/>
              </a:rPr>
              <a:t>preguntas</a:t>
            </a:r>
            <a:r>
              <a:rPr lang="en-US" altLang="en-US" sz="1000" dirty="0">
                <a:latin typeface="Arial" panose="020B0604020202020204" pitchFamily="34" charset="0"/>
                <a:cs typeface="Arial" panose="020B0604020202020204" pitchFamily="34" charset="0"/>
              </a:rPr>
              <a:t> simples.  Dado que </a:t>
            </a:r>
            <a:r>
              <a:rPr lang="en-US" altLang="en-US" sz="1000" dirty="0" err="1">
                <a:latin typeface="Arial" panose="020B0604020202020204" pitchFamily="34" charset="0"/>
                <a:cs typeface="Arial" panose="020B0604020202020204" pitchFamily="34" charset="0"/>
              </a:rPr>
              <a:t>este</a:t>
            </a:r>
            <a:r>
              <a:rPr lang="en-US" altLang="en-US" sz="1000" dirty="0">
                <a:latin typeface="Arial" panose="020B0604020202020204" pitchFamily="34" charset="0"/>
                <a:cs typeface="Arial" panose="020B0604020202020204" pitchFamily="34" charset="0"/>
              </a:rPr>
              <a:t> es el </a:t>
            </a:r>
            <a:r>
              <a:rPr lang="en-US" altLang="en-US" sz="1000" dirty="0" err="1">
                <a:latin typeface="Arial" panose="020B0604020202020204" pitchFamily="34" charset="0"/>
                <a:cs typeface="Arial" panose="020B0604020202020204" pitchFamily="34" charset="0"/>
              </a:rPr>
              <a:t>objetivo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toda</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charla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pensamos</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ayudó</a:t>
            </a:r>
            <a:r>
              <a:rPr lang="en-US" altLang="en-US" sz="1000" dirty="0">
                <a:latin typeface="Arial" panose="020B0604020202020204" pitchFamily="34" charset="0"/>
                <a:cs typeface="Arial" panose="020B0604020202020204" pitchFamily="34" charset="0"/>
              </a:rPr>
              <a:t> a </a:t>
            </a:r>
            <a:r>
              <a:rPr lang="en-US" altLang="en-US" sz="1000" dirty="0" err="1">
                <a:latin typeface="Arial" panose="020B0604020202020204" pitchFamily="34" charset="0"/>
                <a:cs typeface="Arial" panose="020B0604020202020204" pitchFamily="34" charset="0"/>
              </a:rPr>
              <a:t>detenerse</a:t>
            </a:r>
            <a:r>
              <a:rPr lang="en-US" altLang="en-US" sz="1000" dirty="0">
                <a:latin typeface="Arial" panose="020B0604020202020204" pitchFamily="34" charset="0"/>
                <a:cs typeface="Arial" panose="020B0604020202020204" pitchFamily="34" charset="0"/>
              </a:rPr>
              <a:t> y </a:t>
            </a:r>
            <a:r>
              <a:rPr lang="en-US" altLang="en-US" sz="1000" dirty="0" err="1">
                <a:latin typeface="Arial" panose="020B0604020202020204" pitchFamily="34" charset="0"/>
                <a:cs typeface="Arial" panose="020B0604020202020204" pitchFamily="34" charset="0"/>
              </a:rPr>
              <a:t>repasarlo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nuevamente</a:t>
            </a:r>
            <a:r>
              <a:rPr lang="en-US" altLang="en-US" sz="1000" dirty="0">
                <a:latin typeface="Arial" panose="020B0604020202020204" pitchFamily="34" charset="0"/>
                <a:cs typeface="Arial" panose="020B0604020202020204" pitchFamily="34" charset="0"/>
              </a:rPr>
              <a:t>.</a:t>
            </a:r>
          </a:p>
          <a:p>
            <a:r>
              <a:rPr lang="en-US" altLang="en-US" sz="1000" dirty="0">
                <a:latin typeface="Arial" panose="020B0604020202020204" pitchFamily="34" charset="0"/>
                <a:cs typeface="Arial" panose="020B0604020202020204" pitchFamily="34" charset="0"/>
              </a:rPr>
              <a:t> </a:t>
            </a:r>
          </a:p>
        </p:txBody>
      </p:sp>
      <p:sp>
        <p:nvSpPr>
          <p:cNvPr id="38916" name="Slide Number Placeholder 3"/>
          <p:cNvSpPr>
            <a:spLocks noGrp="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C3D2F95A-F73C-4363-A9D7-F7C77378EDB6}" type="slidenum">
              <a:rPr lang="en-US" altLang="en-US" smtClean="0"/>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68B4528F-0033-4C9E-A135-855F5E3811F4}" type="slidenum">
              <a:rPr lang="en-US" altLang="en-US" smtClean="0"/>
              <a:pPr/>
              <a:t>12</a:t>
            </a:fld>
            <a:endParaRPr lang="en-US" altLang="en-US"/>
          </a:p>
        </p:txBody>
      </p:sp>
      <p:sp>
        <p:nvSpPr>
          <p:cNvPr id="39939" name="Rectangle 2"/>
          <p:cNvSpPr>
            <a:spLocks noGrp="1" noRot="1" noChangeAspect="1" noChangeArrowheads="1" noTextEdit="1"/>
          </p:cNvSpPr>
          <p:nvPr>
            <p:ph type="sldImg"/>
          </p:nvPr>
        </p:nvSpPr>
        <p:spPr>
          <a:xfrm>
            <a:off x="338138" y="739775"/>
            <a:ext cx="6183312" cy="3479800"/>
          </a:xfrm>
          <a:ln/>
        </p:spPr>
      </p:sp>
      <p:sp>
        <p:nvSpPr>
          <p:cNvPr id="39940"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sz="1000" dirty="0">
                <a:latin typeface="Arial" panose="020B0604020202020204" pitchFamily="34" charset="0"/>
                <a:cs typeface="Arial" panose="020B0604020202020204" pitchFamily="34" charset="0"/>
              </a:rPr>
              <a:t>If you are asked, the smoking reference is found in the NKF Primer on Kidney Diseases.  Some patients will argue the point.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E115E304-A3FC-47D3-941F-0B1D910AF087}" type="slidenum">
              <a:rPr lang="en-US" altLang="en-US" smtClean="0"/>
              <a:pPr/>
              <a:t>13</a:t>
            </a:fld>
            <a:endParaRPr lang="en-US" altLang="en-US"/>
          </a:p>
        </p:txBody>
      </p:sp>
      <p:sp>
        <p:nvSpPr>
          <p:cNvPr id="40963" name="Rectangle 2"/>
          <p:cNvSpPr>
            <a:spLocks noGrp="1" noRot="1" noChangeAspect="1" noChangeArrowheads="1" noTextEdit="1"/>
          </p:cNvSpPr>
          <p:nvPr>
            <p:ph type="sldImg"/>
          </p:nvPr>
        </p:nvSpPr>
        <p:spPr>
          <a:xfrm>
            <a:off x="338138" y="739775"/>
            <a:ext cx="6183312" cy="3479800"/>
          </a:xfrm>
          <a:ln/>
        </p:spPr>
      </p:sp>
      <p:sp>
        <p:nvSpPr>
          <p:cNvPr id="40964" name="Rectangle 3"/>
          <p:cNvSpPr>
            <a:spLocks noGrp="1" noChangeArrowheads="1"/>
          </p:cNvSpPr>
          <p:nvPr>
            <p:ph type="body" idx="1"/>
          </p:nvPr>
        </p:nvSpPr>
        <p:spPr>
          <a:xfrm>
            <a:off x="918271" y="4405338"/>
            <a:ext cx="5022949" cy="4151716"/>
          </a:xfrm>
          <a:noFill/>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A useful factoid is that Stage = days to get NACL out of your system as taught by Charlies </a:t>
            </a:r>
            <a:r>
              <a:rPr lang="en-US" altLang="en-US" sz="1000" dirty="0" err="1">
                <a:latin typeface="Arial" panose="020B0604020202020204" pitchFamily="34" charset="0"/>
                <a:cs typeface="Arial" panose="020B0604020202020204" pitchFamily="34" charset="0"/>
              </a:rPr>
              <a:t>Foulks</a:t>
            </a:r>
            <a:r>
              <a:rPr lang="en-US" altLang="en-US" sz="1000" dirty="0">
                <a:latin typeface="Arial" panose="020B0604020202020204" pitchFamily="34" charset="0"/>
                <a:cs typeface="Arial" panose="020B0604020202020204" pitchFamily="34" charset="0"/>
              </a:rPr>
              <a:t>, MD, who helped develop the KDOQI dietary guidelines.  Stage 4 means 4 days to get NACL out of your system.  Helps for trying to convince patients to cut back on pork.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a:latin typeface="Arial" panose="020B0604020202020204" pitchFamily="34" charset="0"/>
                <a:cs typeface="Arial" panose="020B0604020202020204" pitchFamily="34" charset="0"/>
              </a:rPr>
              <a:t>Un </a:t>
            </a:r>
            <a:r>
              <a:rPr lang="en-US" altLang="en-US" sz="1000" dirty="0" err="1">
                <a:latin typeface="Arial" panose="020B0604020202020204" pitchFamily="34" charset="0"/>
                <a:cs typeface="Arial" panose="020B0604020202020204" pitchFamily="34" charset="0"/>
              </a:rPr>
              <a:t>hecho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útil</a:t>
            </a:r>
            <a:r>
              <a:rPr lang="en-US" altLang="en-US" sz="1000" dirty="0">
                <a:latin typeface="Arial" panose="020B0604020202020204" pitchFamily="34" charset="0"/>
                <a:cs typeface="Arial" panose="020B0604020202020204" pitchFamily="34" charset="0"/>
              </a:rPr>
              <a:t> es que Etapa = días para </a:t>
            </a:r>
            <a:r>
              <a:rPr lang="en-US" altLang="en-US" sz="1000" dirty="0" err="1">
                <a:latin typeface="Arial" panose="020B0604020202020204" pitchFamily="34" charset="0"/>
                <a:cs typeface="Arial" panose="020B0604020202020204" pitchFamily="34" charset="0"/>
              </a:rPr>
              <a:t>sacar</a:t>
            </a:r>
            <a:r>
              <a:rPr lang="en-US" altLang="en-US" sz="1000" dirty="0">
                <a:latin typeface="Arial" panose="020B0604020202020204" pitchFamily="34" charset="0"/>
                <a:cs typeface="Arial" panose="020B0604020202020204" pitchFamily="34" charset="0"/>
              </a:rPr>
              <a:t> NACL de </a:t>
            </a:r>
            <a:r>
              <a:rPr lang="en-US" altLang="en-US" sz="1000" dirty="0" err="1">
                <a:latin typeface="Arial" panose="020B0604020202020204" pitchFamily="34" charset="0"/>
                <a:cs typeface="Arial" panose="020B0604020202020204" pitchFamily="34" charset="0"/>
              </a:rPr>
              <a:t>su</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sistema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según</a:t>
            </a:r>
            <a:r>
              <a:rPr lang="en-US" altLang="en-US" sz="1000" dirty="0">
                <a:latin typeface="Arial" panose="020B0604020202020204" pitchFamily="34" charset="0"/>
                <a:cs typeface="Arial" panose="020B0604020202020204" pitchFamily="34" charset="0"/>
              </a:rPr>
              <a:t> lo </a:t>
            </a:r>
            <a:r>
              <a:rPr lang="en-US" altLang="en-US" sz="1000" dirty="0" err="1">
                <a:latin typeface="Arial" panose="020B0604020202020204" pitchFamily="34" charset="0"/>
                <a:cs typeface="Arial" panose="020B0604020202020204" pitchFamily="34" charset="0"/>
              </a:rPr>
              <a:t>enseñado</a:t>
            </a:r>
            <a:r>
              <a:rPr lang="en-US" altLang="en-US" sz="1000" dirty="0">
                <a:latin typeface="Arial" panose="020B0604020202020204" pitchFamily="34" charset="0"/>
                <a:cs typeface="Arial" panose="020B0604020202020204" pitchFamily="34" charset="0"/>
              </a:rPr>
              <a:t> por Charlies </a:t>
            </a:r>
            <a:r>
              <a:rPr lang="en-US" altLang="en-US" sz="1000" dirty="0" err="1">
                <a:latin typeface="Arial" panose="020B0604020202020204" pitchFamily="34" charset="0"/>
                <a:cs typeface="Arial" panose="020B0604020202020204" pitchFamily="34" charset="0"/>
              </a:rPr>
              <a:t>Foulks</a:t>
            </a:r>
            <a:r>
              <a:rPr lang="en-US" altLang="en-US" sz="1000" dirty="0">
                <a:latin typeface="Arial" panose="020B0604020202020204" pitchFamily="34" charset="0"/>
                <a:cs typeface="Arial" panose="020B0604020202020204" pitchFamily="34" charset="0"/>
              </a:rPr>
              <a:t>, MD, </a:t>
            </a:r>
            <a:r>
              <a:rPr lang="en-US" altLang="en-US" sz="1000" dirty="0" err="1">
                <a:latin typeface="Arial" panose="020B0604020202020204" pitchFamily="34" charset="0"/>
                <a:cs typeface="Arial" panose="020B0604020202020204" pitchFamily="34" charset="0"/>
              </a:rPr>
              <a:t>quien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ayudó</a:t>
            </a:r>
            <a:r>
              <a:rPr lang="en-US" altLang="en-US" sz="1000" dirty="0">
                <a:latin typeface="Arial" panose="020B0604020202020204" pitchFamily="34" charset="0"/>
                <a:cs typeface="Arial" panose="020B0604020202020204" pitchFamily="34" charset="0"/>
              </a:rPr>
              <a:t> a </a:t>
            </a:r>
            <a:r>
              <a:rPr lang="en-US" altLang="en-US" sz="1000" dirty="0" err="1">
                <a:latin typeface="Arial" panose="020B0604020202020204" pitchFamily="34" charset="0"/>
                <a:cs typeface="Arial" panose="020B0604020202020204" pitchFamily="34" charset="0"/>
              </a:rPr>
              <a:t>desarrollar</a:t>
            </a:r>
            <a:r>
              <a:rPr lang="en-US" altLang="en-US" sz="1000" dirty="0">
                <a:latin typeface="Arial" panose="020B0604020202020204" pitchFamily="34" charset="0"/>
                <a:cs typeface="Arial" panose="020B0604020202020204" pitchFamily="34" charset="0"/>
              </a:rPr>
              <a:t> las </a:t>
            </a:r>
            <a:r>
              <a:rPr lang="en-US" altLang="en-US" sz="1000" dirty="0" err="1">
                <a:latin typeface="Arial" panose="020B0604020202020204" pitchFamily="34" charset="0"/>
                <a:cs typeface="Arial" panose="020B0604020202020204" pitchFamily="34" charset="0"/>
              </a:rPr>
              <a:t>pautas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dietéticas</a:t>
            </a:r>
            <a:r>
              <a:rPr lang="en-US" altLang="en-US" sz="1000" dirty="0">
                <a:latin typeface="Arial" panose="020B0604020202020204" pitchFamily="34" charset="0"/>
                <a:cs typeface="Arial" panose="020B0604020202020204" pitchFamily="34" charset="0"/>
              </a:rPr>
              <a:t> de KDOQI.  La </a:t>
            </a:r>
            <a:r>
              <a:rPr lang="en-US" altLang="en-US" sz="1000" dirty="0" err="1">
                <a:latin typeface="Arial" panose="020B0604020202020204" pitchFamily="34" charset="0"/>
                <a:cs typeface="Arial" panose="020B0604020202020204" pitchFamily="34" charset="0"/>
              </a:rPr>
              <a:t>etapa</a:t>
            </a:r>
            <a:r>
              <a:rPr lang="en-US" altLang="en-US" sz="1000" dirty="0">
                <a:latin typeface="Arial" panose="020B0604020202020204" pitchFamily="34" charset="0"/>
                <a:cs typeface="Arial" panose="020B0604020202020204" pitchFamily="34" charset="0"/>
              </a:rPr>
              <a:t> 4 </a:t>
            </a:r>
            <a:r>
              <a:rPr lang="en-US" altLang="en-US" sz="1000" dirty="0" err="1">
                <a:latin typeface="Arial" panose="020B0604020202020204" pitchFamily="34" charset="0"/>
                <a:cs typeface="Arial" panose="020B0604020202020204" pitchFamily="34" charset="0"/>
              </a:rPr>
              <a:t>significa</a:t>
            </a:r>
            <a:r>
              <a:rPr lang="en-US" altLang="en-US" sz="1000" dirty="0">
                <a:latin typeface="Arial" panose="020B0604020202020204" pitchFamily="34" charset="0"/>
                <a:cs typeface="Arial" panose="020B0604020202020204" pitchFamily="34" charset="0"/>
              </a:rPr>
              <a:t> 4 días para </a:t>
            </a:r>
            <a:r>
              <a:rPr lang="en-US" altLang="en-US" sz="1000" dirty="0" err="1">
                <a:latin typeface="Arial" panose="020B0604020202020204" pitchFamily="34" charset="0"/>
                <a:cs typeface="Arial" panose="020B0604020202020204" pitchFamily="34" charset="0"/>
              </a:rPr>
              <a:t>sacar</a:t>
            </a:r>
            <a:r>
              <a:rPr lang="en-US" altLang="en-US" sz="1000" dirty="0">
                <a:latin typeface="Arial" panose="020B0604020202020204" pitchFamily="34" charset="0"/>
                <a:cs typeface="Arial" panose="020B0604020202020204" pitchFamily="34" charset="0"/>
              </a:rPr>
              <a:t> NACL de </a:t>
            </a:r>
            <a:r>
              <a:rPr lang="en-US" altLang="en-US" sz="1000" dirty="0" err="1">
                <a:latin typeface="Arial" panose="020B0604020202020204" pitchFamily="34" charset="0"/>
                <a:cs typeface="Arial" panose="020B0604020202020204" pitchFamily="34" charset="0"/>
              </a:rPr>
              <a:t>su</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sistema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Ayuda</a:t>
            </a:r>
            <a:r>
              <a:rPr lang="en-US" altLang="en-US" sz="1000" dirty="0">
                <a:latin typeface="Arial" panose="020B0604020202020204" pitchFamily="34" charset="0"/>
                <a:cs typeface="Arial" panose="020B0604020202020204" pitchFamily="34" charset="0"/>
              </a:rPr>
              <a:t> a </a:t>
            </a:r>
            <a:r>
              <a:rPr lang="en-US" altLang="en-US" sz="1000" dirty="0" err="1">
                <a:latin typeface="Arial" panose="020B0604020202020204" pitchFamily="34" charset="0"/>
                <a:cs typeface="Arial" panose="020B0604020202020204" pitchFamily="34" charset="0"/>
              </a:rPr>
              <a:t>tratar</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convencer</a:t>
            </a:r>
            <a:r>
              <a:rPr lang="en-US" altLang="en-US" sz="1000" dirty="0">
                <a:latin typeface="Arial" panose="020B0604020202020204" pitchFamily="34" charset="0"/>
                <a:cs typeface="Arial" panose="020B0604020202020204" pitchFamily="34" charset="0"/>
              </a:rPr>
              <a:t>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de que </a:t>
            </a:r>
            <a:r>
              <a:rPr lang="en-US" altLang="en-US" sz="1000" dirty="0" err="1">
                <a:latin typeface="Arial" panose="020B0604020202020204" pitchFamily="34" charset="0"/>
                <a:cs typeface="Arial" panose="020B0604020202020204" pitchFamily="34" charset="0"/>
              </a:rPr>
              <a:t>reduzcan</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descaro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cerdo</a:t>
            </a:r>
            <a:r>
              <a:rPr lang="en-US" altLang="en-US" sz="1000" dirty="0">
                <a:latin typeface="Arial" panose="020B0604020202020204" pitchFamily="34" charset="0"/>
                <a:cs typeface="Arial" panose="020B0604020202020204" pitchFamily="34" charset="0"/>
              </a:rPr>
              <a:t>.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a:latin typeface="Arial" panose="020B0604020202020204" pitchFamily="34" charset="0"/>
                <a:cs typeface="Arial" panose="020B0604020202020204" pitchFamily="34" charset="0"/>
              </a:rPr>
              <a:t>Double check the K level and the meds (spironolactone/ACE/ARB) and mention the common K-heavy foods (bananas, avocados, citrus fruits, potatoes, tomatoes).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err="1">
                <a:latin typeface="Arial" panose="020B0604020202020204" pitchFamily="34" charset="0"/>
                <a:cs typeface="Arial" panose="020B0604020202020204" pitchFamily="34" charset="0"/>
              </a:rPr>
              <a:t>Verifique</a:t>
            </a:r>
            <a:r>
              <a:rPr lang="en-US" altLang="en-US" sz="1000" dirty="0">
                <a:latin typeface="Arial" panose="020B0604020202020204" pitchFamily="34" charset="0"/>
                <a:cs typeface="Arial" panose="020B0604020202020204" pitchFamily="34" charset="0"/>
              </a:rPr>
              <a:t> dos </a:t>
            </a:r>
            <a:r>
              <a:rPr lang="en-US" altLang="en-US" sz="1000" dirty="0" err="1">
                <a:latin typeface="Arial" panose="020B0604020202020204" pitchFamily="34" charset="0"/>
                <a:cs typeface="Arial" panose="020B0604020202020204" pitchFamily="34" charset="0"/>
              </a:rPr>
              <a:t>veces</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nivel</a:t>
            </a:r>
            <a:r>
              <a:rPr lang="en-US" altLang="en-US" sz="1000" dirty="0">
                <a:latin typeface="Arial" panose="020B0604020202020204" pitchFamily="34" charset="0"/>
                <a:cs typeface="Arial" panose="020B0604020202020204" pitchFamily="34" charset="0"/>
              </a:rPr>
              <a:t> de K y los </a:t>
            </a:r>
            <a:r>
              <a:rPr lang="en-US" altLang="en-US" sz="1000" dirty="0" err="1">
                <a:latin typeface="Arial" panose="020B0604020202020204" pitchFamily="34" charset="0"/>
                <a:cs typeface="Arial" panose="020B0604020202020204" pitchFamily="34" charset="0"/>
              </a:rPr>
              <a:t>medicamentos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espironolactona</a:t>
            </a:r>
            <a:r>
              <a:rPr lang="en-US" altLang="en-US" sz="1000" dirty="0">
                <a:latin typeface="Arial" panose="020B0604020202020204" pitchFamily="34" charset="0"/>
                <a:cs typeface="Arial" panose="020B0604020202020204" pitchFamily="34" charset="0"/>
              </a:rPr>
              <a:t> / ACE / ARB) y </a:t>
            </a:r>
            <a:r>
              <a:rPr lang="en-US" altLang="en-US" sz="1000" dirty="0" err="1">
                <a:latin typeface="Arial" panose="020B0604020202020204" pitchFamily="34" charset="0"/>
                <a:cs typeface="Arial" panose="020B0604020202020204" pitchFamily="34" charset="0"/>
              </a:rPr>
              <a:t>mencione</a:t>
            </a:r>
            <a:r>
              <a:rPr lang="en-US" altLang="en-US" sz="1000" dirty="0">
                <a:latin typeface="Arial" panose="020B0604020202020204" pitchFamily="34" charset="0"/>
                <a:cs typeface="Arial" panose="020B0604020202020204" pitchFamily="34" charset="0"/>
              </a:rPr>
              <a:t> los </a:t>
            </a:r>
            <a:r>
              <a:rPr lang="en-US" altLang="en-US" sz="1000" dirty="0" err="1">
                <a:latin typeface="Arial" panose="020B0604020202020204" pitchFamily="34" charset="0"/>
                <a:cs typeface="Arial" panose="020B0604020202020204" pitchFamily="34" charset="0"/>
              </a:rPr>
              <a:t>alimentos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comunes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ricos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K (</a:t>
            </a:r>
            <a:r>
              <a:rPr lang="en-US" altLang="en-US" sz="1000" dirty="0" err="1">
                <a:latin typeface="Arial" panose="020B0604020202020204" pitchFamily="34" charset="0"/>
                <a:cs typeface="Arial" panose="020B0604020202020204" pitchFamily="34" charset="0"/>
              </a:rPr>
              <a:t>plátanos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aguacates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cítricos</a:t>
            </a:r>
            <a:r>
              <a:rPr lang="en-US" altLang="en-US" sz="1000" dirty="0">
                <a:latin typeface="Arial" panose="020B0604020202020204" pitchFamily="34" charset="0"/>
                <a:cs typeface="Arial" panose="020B0604020202020204" pitchFamily="34" charset="0"/>
              </a:rPr>
              <a:t>, papas, </a:t>
            </a:r>
            <a:r>
              <a:rPr lang="en-US" altLang="en-US" sz="1000" dirty="0" err="1">
                <a:latin typeface="Arial" panose="020B0604020202020204" pitchFamily="34" charset="0"/>
                <a:cs typeface="Arial" panose="020B0604020202020204" pitchFamily="34" charset="0"/>
              </a:rPr>
              <a:t>tomates</a:t>
            </a:r>
            <a:r>
              <a:rPr lang="en-US" altLang="en-US" sz="1000" dirty="0">
                <a:latin typeface="Arial" panose="020B0604020202020204" pitchFamily="34" charset="0"/>
                <a:cs typeface="Arial" panose="020B0604020202020204" pitchFamily="34" charset="0"/>
              </a:rPr>
              <a:t>).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719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A51F90F6-CE5A-4FBD-AD02-B08F82948BE2}" type="slidenum">
              <a:rPr lang="en-US" altLang="en-US" smtClean="0"/>
              <a:pPr/>
              <a:t>15</a:t>
            </a:fld>
            <a:endParaRPr lang="en-US" altLang="en-US"/>
          </a:p>
        </p:txBody>
      </p:sp>
      <p:sp>
        <p:nvSpPr>
          <p:cNvPr id="41987" name="Rectangle 2"/>
          <p:cNvSpPr>
            <a:spLocks noGrp="1" noRot="1" noChangeAspect="1" noChangeArrowheads="1" noTextEdit="1"/>
          </p:cNvSpPr>
          <p:nvPr>
            <p:ph type="sldImg"/>
          </p:nvPr>
        </p:nvSpPr>
        <p:spPr>
          <a:xfrm>
            <a:off x="338138" y="739775"/>
            <a:ext cx="6183312" cy="3479800"/>
          </a:xfrm>
          <a:ln/>
        </p:spPr>
      </p:sp>
      <p:sp>
        <p:nvSpPr>
          <p:cNvPr id="41988" name="Rectangle 3"/>
          <p:cNvSpPr>
            <a:spLocks noGrp="1" noChangeArrowheads="1"/>
          </p:cNvSpPr>
          <p:nvPr>
            <p:ph type="body" idx="1"/>
          </p:nvPr>
        </p:nvSpPr>
        <p:spPr>
          <a:xfrm>
            <a:off x="918271" y="4405338"/>
            <a:ext cx="5022949" cy="4151716"/>
          </a:xfrm>
          <a:noFill/>
        </p:spPr>
        <p:txBody>
          <a:bodyPr/>
          <a:lstStyle/>
          <a:p>
            <a:pPr defTabSz="1021099"/>
            <a:r>
              <a:rPr lang="en-US" altLang="en-US" dirty="0"/>
              <a:t>Since Na </a:t>
            </a:r>
            <a:r>
              <a:rPr lang="en-US" altLang="en-US" dirty="0" err="1"/>
              <a:t>bicarb</a:t>
            </a:r>
            <a:r>
              <a:rPr lang="en-US" altLang="en-US" dirty="0"/>
              <a:t> has been shown to slow progression of CKD, mention the need for monitoring metabolic acidosis.</a:t>
            </a:r>
          </a:p>
          <a:p>
            <a:pPr marL="252272" indent="-252272" defTabSz="1021099"/>
            <a:r>
              <a:rPr lang="en-US" altLang="en-US" dirty="0"/>
              <a:t>Dado que se ha </a:t>
            </a:r>
            <a:r>
              <a:rPr lang="en-US" altLang="en-US" dirty="0" err="1"/>
              <a:t>demostrado</a:t>
            </a:r>
            <a:r>
              <a:rPr lang="en-US" altLang="en-US" dirty="0"/>
              <a:t> que el bicarb </a:t>
            </a:r>
            <a:r>
              <a:rPr lang="en-US" altLang="en-US" dirty="0" err="1"/>
              <a:t>sódico</a:t>
            </a:r>
            <a:r>
              <a:rPr lang="en-US" altLang="en-US" dirty="0"/>
              <a:t> </a:t>
            </a:r>
            <a:r>
              <a:rPr lang="en-US" altLang="en-US" dirty="0" err="1"/>
              <a:t>retrasa</a:t>
            </a:r>
            <a:r>
              <a:rPr lang="en-US" altLang="en-US" dirty="0"/>
              <a:t> la </a:t>
            </a:r>
            <a:r>
              <a:rPr lang="en-US" altLang="en-US" dirty="0" err="1"/>
              <a:t>progresión</a:t>
            </a:r>
            <a:r>
              <a:rPr lang="en-US" altLang="en-US" dirty="0"/>
              <a:t> de la ERC, </a:t>
            </a:r>
            <a:r>
              <a:rPr lang="en-US" altLang="en-US" dirty="0" err="1"/>
              <a:t>mencione</a:t>
            </a:r>
            <a:r>
              <a:rPr lang="en-US" altLang="en-US" dirty="0"/>
              <a:t> la </a:t>
            </a:r>
            <a:r>
              <a:rPr lang="en-US" altLang="en-US" dirty="0" err="1"/>
              <a:t>necesidad</a:t>
            </a:r>
            <a:r>
              <a:rPr lang="en-US" altLang="en-US" dirty="0"/>
              <a:t> de </a:t>
            </a:r>
            <a:r>
              <a:rPr lang="en-US" altLang="en-US" dirty="0" err="1"/>
              <a:t>controlar</a:t>
            </a:r>
            <a:r>
              <a:rPr lang="en-US" altLang="en-US" dirty="0"/>
              <a:t> la acidosis </a:t>
            </a:r>
            <a:r>
              <a:rPr lang="en-US" altLang="en-US" dirty="0" err="1"/>
              <a:t>metabólica</a:t>
            </a:r>
            <a:r>
              <a:rPr lang="en-US" altLang="en-US" dirty="0"/>
              <a:t>.</a:t>
            </a:r>
          </a:p>
          <a:p>
            <a:pPr marL="252272" indent="-252272" defTabSz="1021099"/>
            <a:endParaRPr lang="en-US" altLang="en-US" dirty="0"/>
          </a:p>
          <a:p>
            <a:pPr marL="252272" indent="-252272" defTabSz="1021099"/>
            <a:r>
              <a:rPr lang="en-US" altLang="en-US" dirty="0"/>
              <a:t>Reference: </a:t>
            </a:r>
            <a:r>
              <a:rPr lang="en-US" altLang="en-US" i="1" dirty="0"/>
              <a:t>Kidney Int. 2012 Feb;81(4):351-62. Treatment of chronic kidney disease. Turner JM, Bauer C, Abramowitz MK, </a:t>
            </a:r>
            <a:r>
              <a:rPr lang="en-US" altLang="en-US" i="1" dirty="0" err="1"/>
              <a:t>Melamed</a:t>
            </a:r>
            <a:r>
              <a:rPr lang="en-US" altLang="en-US" i="1" dirty="0"/>
              <a:t> ML, </a:t>
            </a:r>
            <a:r>
              <a:rPr lang="en-US" altLang="en-US" i="1" dirty="0" err="1"/>
              <a:t>Hostetter</a:t>
            </a:r>
            <a:r>
              <a:rPr lang="en-US" altLang="en-US" i="1" dirty="0"/>
              <a:t> TH</a:t>
            </a:r>
          </a:p>
          <a:p>
            <a:endParaRPr lang="en-US" altLang="en-US" dirty="0"/>
          </a:p>
          <a:p>
            <a:pPr marL="252272" indent="-252272" defTabSz="1021099"/>
            <a:endParaRPr lang="en-US" altLang="en-US"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76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4B171F6B-FE28-40E5-B885-5C974F446377}" type="slidenum">
              <a:rPr lang="en-US" altLang="en-US" smtClean="0"/>
              <a:pPr/>
              <a:t>17</a:t>
            </a:fld>
            <a:endParaRPr lang="en-US" altLang="en-US"/>
          </a:p>
        </p:txBody>
      </p:sp>
      <p:sp>
        <p:nvSpPr>
          <p:cNvPr id="43011" name="Rectangle 2"/>
          <p:cNvSpPr>
            <a:spLocks noGrp="1" noRot="1" noChangeAspect="1" noChangeArrowheads="1" noTextEdit="1"/>
          </p:cNvSpPr>
          <p:nvPr>
            <p:ph type="sldImg"/>
          </p:nvPr>
        </p:nvSpPr>
        <p:spPr>
          <a:xfrm>
            <a:off x="338138" y="739775"/>
            <a:ext cx="6183312" cy="3479800"/>
          </a:xfrm>
          <a:ln/>
        </p:spPr>
      </p:sp>
      <p:sp>
        <p:nvSpPr>
          <p:cNvPr id="43012"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dirty="0"/>
              <a:t>Suggest non-weight bearing exercise when your w/c bound total knee replacement diabetics balk at exercise.  Orthopedics (AAOS) feels that water exercises are safe for any orthopedic problem by removing the joint compression.  It may be worth researching handicapped accessed pools in your area to refer patients.  You may need a cardiac referral for clearance for exercise. </a:t>
            </a:r>
          </a:p>
          <a:p>
            <a:pPr defTabSz="1021099"/>
            <a:endParaRPr lang="en-US" altLang="en-US" dirty="0"/>
          </a:p>
          <a:p>
            <a:pPr defTabSz="1021099"/>
            <a:r>
              <a:rPr lang="en-US" altLang="en-US" dirty="0" err="1"/>
              <a:t>Sugiera</a:t>
            </a:r>
            <a:r>
              <a:rPr lang="en-US" altLang="en-US" dirty="0"/>
              <a:t> </a:t>
            </a:r>
            <a:r>
              <a:rPr lang="en-US" altLang="en-US" dirty="0" err="1"/>
              <a:t>ejercicio</a:t>
            </a:r>
            <a:r>
              <a:rPr lang="en-US" altLang="en-US" dirty="0"/>
              <a:t> sin </a:t>
            </a:r>
            <a:r>
              <a:rPr lang="en-US" altLang="en-US" dirty="0" err="1"/>
              <a:t>soportar</a:t>
            </a:r>
            <a:r>
              <a:rPr lang="en-US" altLang="en-US" dirty="0"/>
              <a:t> peso </a:t>
            </a:r>
            <a:r>
              <a:rPr lang="en-US" altLang="en-US" dirty="0" err="1"/>
              <a:t>cuando</a:t>
            </a:r>
            <a:r>
              <a:rPr lang="en-US" altLang="en-US" dirty="0"/>
              <a:t> sus </a:t>
            </a:r>
            <a:r>
              <a:rPr lang="en-US" altLang="en-US" dirty="0" err="1"/>
              <a:t>diabéticos</a:t>
            </a:r>
            <a:r>
              <a:rPr lang="en-US" altLang="en-US" dirty="0"/>
              <a:t> de </a:t>
            </a:r>
            <a:r>
              <a:rPr lang="en-US" altLang="en-US" dirty="0" err="1"/>
              <a:t>reemplazo</a:t>
            </a:r>
            <a:r>
              <a:rPr lang="en-US" altLang="en-US" dirty="0"/>
              <a:t> total de </a:t>
            </a:r>
            <a:r>
              <a:rPr lang="en-US" altLang="en-US" dirty="0" err="1"/>
              <a:t>rodilla</a:t>
            </a:r>
            <a:r>
              <a:rPr lang="en-US" altLang="en-US" dirty="0"/>
              <a:t> sin </a:t>
            </a:r>
            <a:r>
              <a:rPr lang="en-US" altLang="en-US" dirty="0" err="1"/>
              <a:t>compromiso</a:t>
            </a:r>
            <a:r>
              <a:rPr lang="en-US" altLang="en-US" dirty="0"/>
              <a:t> con el c se </a:t>
            </a:r>
            <a:r>
              <a:rPr lang="en-US" altLang="en-US" dirty="0" err="1"/>
              <a:t>resistan</a:t>
            </a:r>
            <a:r>
              <a:rPr lang="en-US" altLang="en-US" dirty="0"/>
              <a:t> al </a:t>
            </a:r>
            <a:r>
              <a:rPr lang="en-US" altLang="en-US" dirty="0" err="1"/>
              <a:t>ejercicio</a:t>
            </a:r>
            <a:r>
              <a:rPr lang="en-US" altLang="en-US" dirty="0"/>
              <a:t>.  Orthopedics (AAOS) </a:t>
            </a:r>
            <a:r>
              <a:rPr lang="en-US" altLang="en-US" dirty="0" err="1"/>
              <a:t>considera</a:t>
            </a:r>
            <a:r>
              <a:rPr lang="en-US" altLang="en-US" dirty="0"/>
              <a:t> que los </a:t>
            </a:r>
            <a:r>
              <a:rPr lang="en-US" altLang="en-US" dirty="0" err="1"/>
              <a:t>ejercicios</a:t>
            </a:r>
            <a:r>
              <a:rPr lang="en-US" altLang="en-US" dirty="0"/>
              <a:t> </a:t>
            </a:r>
            <a:r>
              <a:rPr lang="en-US" altLang="en-US" dirty="0" err="1"/>
              <a:t>acuáticos</a:t>
            </a:r>
            <a:r>
              <a:rPr lang="en-US" altLang="en-US" dirty="0"/>
              <a:t> son </a:t>
            </a:r>
            <a:r>
              <a:rPr lang="en-US" altLang="en-US" dirty="0" err="1"/>
              <a:t>seguros</a:t>
            </a:r>
            <a:r>
              <a:rPr lang="en-US" altLang="en-US" dirty="0"/>
              <a:t> para </a:t>
            </a:r>
            <a:r>
              <a:rPr lang="en-US" altLang="en-US" dirty="0" err="1"/>
              <a:t>cualquier</a:t>
            </a:r>
            <a:r>
              <a:rPr lang="en-US" altLang="en-US" dirty="0"/>
              <a:t> </a:t>
            </a:r>
            <a:r>
              <a:rPr lang="en-US" altLang="en-US" dirty="0" err="1"/>
              <a:t>problema</a:t>
            </a:r>
            <a:r>
              <a:rPr lang="en-US" altLang="en-US" dirty="0"/>
              <a:t> </a:t>
            </a:r>
            <a:r>
              <a:rPr lang="en-US" altLang="en-US" dirty="0" err="1"/>
              <a:t>ortopédico</a:t>
            </a:r>
            <a:r>
              <a:rPr lang="en-US" altLang="en-US" dirty="0"/>
              <a:t> al </a:t>
            </a:r>
            <a:r>
              <a:rPr lang="en-US" altLang="en-US" dirty="0" err="1"/>
              <a:t>eliminar</a:t>
            </a:r>
            <a:r>
              <a:rPr lang="en-US" altLang="en-US" dirty="0"/>
              <a:t> la </a:t>
            </a:r>
            <a:r>
              <a:rPr lang="en-US" altLang="en-US" dirty="0" err="1"/>
              <a:t>compresión</a:t>
            </a:r>
            <a:r>
              <a:rPr lang="en-US" altLang="en-US" dirty="0"/>
              <a:t> articular.  </a:t>
            </a:r>
            <a:r>
              <a:rPr lang="en-US" altLang="en-US" dirty="0" err="1"/>
              <a:t>Puede</a:t>
            </a:r>
            <a:r>
              <a:rPr lang="en-US" altLang="en-US" dirty="0"/>
              <a:t> </a:t>
            </a:r>
            <a:r>
              <a:rPr lang="en-US" altLang="en-US" dirty="0" err="1"/>
              <a:t>valer</a:t>
            </a:r>
            <a:r>
              <a:rPr lang="en-US" altLang="en-US" dirty="0"/>
              <a:t> la </a:t>
            </a:r>
            <a:r>
              <a:rPr lang="en-US" altLang="en-US" dirty="0" err="1"/>
              <a:t>pena</a:t>
            </a:r>
            <a:r>
              <a:rPr lang="en-US" altLang="en-US" dirty="0"/>
              <a:t> </a:t>
            </a:r>
            <a:r>
              <a:rPr lang="en-US" altLang="en-US" dirty="0" err="1"/>
              <a:t>investigar</a:t>
            </a:r>
            <a:r>
              <a:rPr lang="en-US" altLang="en-US" dirty="0"/>
              <a:t> las piscinas de </a:t>
            </a:r>
            <a:r>
              <a:rPr lang="en-US" altLang="en-US" dirty="0" err="1"/>
              <a:t>acceso</a:t>
            </a:r>
            <a:r>
              <a:rPr lang="en-US" altLang="en-US" dirty="0"/>
              <a:t> para </a:t>
            </a:r>
            <a:r>
              <a:rPr lang="en-US" altLang="en-US" dirty="0" err="1"/>
              <a:t>discapacitados</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área</a:t>
            </a:r>
            <a:r>
              <a:rPr lang="en-US" altLang="en-US" dirty="0"/>
              <a:t> para </a:t>
            </a:r>
            <a:r>
              <a:rPr lang="en-US" altLang="en-US" dirty="0" err="1"/>
              <a:t>referir</a:t>
            </a:r>
            <a:r>
              <a:rPr lang="en-US" altLang="en-US" dirty="0"/>
              <a:t> a los </a:t>
            </a:r>
            <a:r>
              <a:rPr lang="en-US" altLang="en-US" dirty="0" err="1"/>
              <a:t>pacientes</a:t>
            </a:r>
            <a:r>
              <a:rPr lang="en-US" altLang="en-US" dirty="0"/>
              <a:t>.  Es </a:t>
            </a:r>
            <a:r>
              <a:rPr lang="en-US" altLang="en-US" dirty="0" err="1"/>
              <a:t>posible</a:t>
            </a:r>
            <a:r>
              <a:rPr lang="en-US" altLang="en-US" dirty="0"/>
              <a:t> que </a:t>
            </a:r>
            <a:r>
              <a:rPr lang="en-US" altLang="en-US" dirty="0" err="1"/>
              <a:t>necesite</a:t>
            </a:r>
            <a:r>
              <a:rPr lang="en-US" altLang="en-US" dirty="0"/>
              <a:t> una </a:t>
            </a:r>
            <a:r>
              <a:rPr lang="en-US" altLang="en-US" dirty="0" err="1"/>
              <a:t>derivación</a:t>
            </a:r>
            <a:r>
              <a:rPr lang="en-US" altLang="en-US" dirty="0"/>
              <a:t> </a:t>
            </a:r>
            <a:r>
              <a:rPr lang="en-US" altLang="en-US" dirty="0" err="1"/>
              <a:t>cardíaca</a:t>
            </a:r>
            <a:r>
              <a:rPr lang="en-US" altLang="en-US" dirty="0"/>
              <a:t> para </a:t>
            </a:r>
            <a:r>
              <a:rPr lang="en-US" altLang="en-US" dirty="0" err="1"/>
              <a:t>obtener</a:t>
            </a:r>
            <a:r>
              <a:rPr lang="en-US" altLang="en-US" dirty="0"/>
              <a:t> </a:t>
            </a:r>
            <a:r>
              <a:rPr lang="en-US" altLang="en-US" dirty="0" err="1"/>
              <a:t>autorización</a:t>
            </a:r>
            <a:r>
              <a:rPr lang="en-US" altLang="en-US" dirty="0"/>
              <a:t> para el </a:t>
            </a:r>
            <a:r>
              <a:rPr lang="en-US" altLang="en-US" dirty="0" err="1"/>
              <a:t>ejercicio</a:t>
            </a:r>
            <a:r>
              <a:rPr lang="en-US" altLang="en-US"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3636346E-3FA3-47CC-B7EA-6D2C67001801}" type="slidenum">
              <a:rPr lang="en-US" altLang="en-US" sz="1200"/>
              <a:pPr>
                <a:spcBef>
                  <a:spcPct val="0"/>
                </a:spcBef>
              </a:pPr>
              <a:t>18</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t>The newest KDIGO guidelines were published in 2013:  </a:t>
            </a:r>
          </a:p>
          <a:p>
            <a:pPr eaLnBrk="1" hangingPunct="1"/>
            <a:r>
              <a:rPr lang="en-US" altLang="en-US" dirty="0"/>
              <a:t>http://kdigo.org/home/guidelines/lipids/</a:t>
            </a:r>
          </a:p>
          <a:p>
            <a:pPr eaLnBrk="1" hangingPunct="1"/>
            <a:r>
              <a:rPr lang="en-US" altLang="en-US" i="1" dirty="0"/>
              <a:t>Kidney Disease: Improving Global Outcomes (KDIGO) Lipid Work Group. KDIGO Clinical Practice Guideline for Lipid Management in Chronic Kidney Disease. Kidney inter., Suppl. 2013; 3: 259–305.</a:t>
            </a:r>
          </a:p>
          <a:p>
            <a:pPr eaLnBrk="1" hangingPunct="1"/>
            <a:endParaRPr lang="en-US" altLang="en-US" i="1" dirty="0"/>
          </a:p>
          <a:p>
            <a:pPr eaLnBrk="1" hangingPunct="1"/>
            <a:endParaRPr lang="en-US" altLang="en-US"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9C11C391-A2A7-49E4-A34E-0DCD25B09D50}" type="slidenum">
              <a:rPr lang="en-US" altLang="en-US" sz="1200"/>
              <a:pPr>
                <a:spcBef>
                  <a:spcPct val="0"/>
                </a:spcBef>
              </a:pPr>
              <a:t>19</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lnSpc>
                <a:spcPct val="90000"/>
              </a:lnSpc>
            </a:pPr>
            <a:r>
              <a:rPr lang="en-US" altLang="en-US" dirty="0"/>
              <a:t>We didn’t have room on the slide to review what hemoglobin was. You may need to explain the point</a:t>
            </a:r>
          </a:p>
          <a:p>
            <a:pPr>
              <a:lnSpc>
                <a:spcPct val="90000"/>
              </a:lnSpc>
            </a:pPr>
            <a:r>
              <a:rPr lang="en-US" altLang="en-US" dirty="0"/>
              <a:t>http://kdigo.org/home/guidelines/anemia-in-ckd/</a:t>
            </a:r>
          </a:p>
          <a:p>
            <a:pPr>
              <a:lnSpc>
                <a:spcPct val="90000"/>
              </a:lnSpc>
            </a:pPr>
            <a:r>
              <a:rPr lang="en-US" altLang="en-US" i="1" dirty="0"/>
              <a:t>Kidney Disease: Improving Global Outcomes (KDIGO) Anemia Work Group. KDIGO Clinical Practice Guideline for Anemia in Chronic Kidney Disease. Kidney inter., Suppl. 2012; 2: 279–335</a:t>
            </a:r>
          </a:p>
          <a:p>
            <a:pPr lvl="1" eaLnBrk="1" hangingPunct="1">
              <a:lnSpc>
                <a:spcPct val="90000"/>
              </a:lnSpc>
            </a:pPr>
            <a:endParaRPr lang="en-US" altLang="en-US" i="1" dirty="0"/>
          </a:p>
          <a:p>
            <a:pPr lvl="1" eaLnBrk="1" hangingPunct="1">
              <a:lnSpc>
                <a:spcPct val="90000"/>
              </a:lnSpc>
            </a:pPr>
            <a:endParaRPr lang="en-US" altLang="en-US"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D0BEAF73-AA0C-4C88-A4DD-632ED9B924A9}" type="slidenum">
              <a:rPr lang="en-US" altLang="en-US" sz="1200"/>
              <a:pPr>
                <a:spcBef>
                  <a:spcPct val="0"/>
                </a:spcBef>
              </a:pPr>
              <a:t>20</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t>A see-saw suggestion to explain balance in CKD works for patients to understand.  </a:t>
            </a:r>
          </a:p>
          <a:p>
            <a:pPr eaLnBrk="1" hangingPunct="1"/>
            <a:r>
              <a:rPr lang="en-US" altLang="en-US" dirty="0"/>
              <a:t>Una </a:t>
            </a:r>
            <a:r>
              <a:rPr lang="en-US" altLang="en-US" dirty="0" err="1"/>
              <a:t>sugerencia</a:t>
            </a:r>
            <a:r>
              <a:rPr lang="en-US" altLang="en-US" dirty="0"/>
              <a:t> de balancer para </a:t>
            </a:r>
            <a:r>
              <a:rPr lang="en-US" altLang="en-US" dirty="0" err="1"/>
              <a:t>explicar</a:t>
            </a:r>
            <a:r>
              <a:rPr lang="en-US" altLang="en-US" dirty="0"/>
              <a:t> el </a:t>
            </a:r>
            <a:r>
              <a:rPr lang="en-US" altLang="en-US" dirty="0" err="1"/>
              <a:t>equilibrio</a:t>
            </a:r>
            <a:r>
              <a:rPr lang="en-US" altLang="en-US" dirty="0"/>
              <a:t> </a:t>
            </a:r>
            <a:r>
              <a:rPr lang="en-US" altLang="en-US" dirty="0" err="1"/>
              <a:t>en</a:t>
            </a:r>
            <a:r>
              <a:rPr lang="en-US" altLang="en-US" dirty="0"/>
              <a:t> la ERC </a:t>
            </a:r>
            <a:r>
              <a:rPr lang="en-US" altLang="en-US" dirty="0" err="1"/>
              <a:t>funciona</a:t>
            </a:r>
            <a:r>
              <a:rPr lang="en-US" altLang="en-US" dirty="0"/>
              <a:t> para que los </a:t>
            </a:r>
            <a:r>
              <a:rPr lang="en-US" altLang="en-US" dirty="0" err="1"/>
              <a:t>pacientes</a:t>
            </a:r>
            <a:r>
              <a:rPr lang="en-US" altLang="en-US" dirty="0"/>
              <a:t> la </a:t>
            </a:r>
            <a:r>
              <a:rPr lang="en-US" altLang="en-US" dirty="0" err="1"/>
              <a:t>entiendan</a:t>
            </a:r>
            <a:r>
              <a:rPr lang="en-US" altLang="en-US" dirty="0"/>
              <a:t>. </a:t>
            </a:r>
          </a:p>
          <a:p>
            <a:pPr eaLnBrk="1" hangingPunct="1"/>
            <a:endParaRPr lang="en-US" altLang="en-US" dirty="0"/>
          </a:p>
          <a:p>
            <a:pPr eaLnBrk="1" hangingPunct="1"/>
            <a:r>
              <a:rPr lang="en-US" altLang="en-US" dirty="0"/>
              <a:t>http://kdigo.org/home/mineral-bone-disorder/</a:t>
            </a:r>
          </a:p>
          <a:p>
            <a:pPr eaLnBrk="1" hangingPunct="1"/>
            <a:r>
              <a:rPr lang="en-US" altLang="en-US" i="1" dirty="0"/>
              <a:t>Kidney Disease: Improving Global Outcomes (KDIGO) CKD–MBD Work Group. KDIGO clinical practice guideline for the diagnosis, evaluation, prevention, and treatment of chronic kidney disease–mineral and bone disorder (CKD–MBD). Kidney International 2009; 76 (</a:t>
            </a:r>
            <a:r>
              <a:rPr lang="en-US" altLang="en-US" i="1" dirty="0" err="1"/>
              <a:t>Suppl</a:t>
            </a:r>
            <a:r>
              <a:rPr lang="en-US" altLang="en-US" i="1" dirty="0"/>
              <a:t> 113): S1–S130</a:t>
            </a:r>
          </a:p>
          <a:p>
            <a:pPr lvl="1">
              <a:lnSpc>
                <a:spcPct val="90000"/>
              </a:lnSpc>
            </a:pPr>
            <a:endParaRPr lang="en-US" altLang="en-US" i="1" dirty="0"/>
          </a:p>
          <a:p>
            <a:endParaRPr lang="en-US" altLang="en-US" dirty="0"/>
          </a:p>
          <a:p>
            <a:pPr eaLnBrk="1" hangingPunct="1"/>
            <a:endParaRPr lang="en-US" altLang="en-US" i="1" dirty="0"/>
          </a:p>
          <a:p>
            <a:pPr eaLnBrk="1" hangingPunct="1"/>
            <a:endParaRPr lang="en-US" altLang="en-US" dirty="0"/>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4039C349-0423-4B49-9B87-84FB63E74545}" type="slidenum">
              <a:rPr lang="en-US" altLang="en-US" smtClean="0"/>
              <a:pPr/>
              <a:t>3</a:t>
            </a:fld>
            <a:endParaRPr lang="en-US" altLang="en-US"/>
          </a:p>
        </p:txBody>
      </p:sp>
      <p:sp>
        <p:nvSpPr>
          <p:cNvPr id="30723" name="Rectangle 2"/>
          <p:cNvSpPr>
            <a:spLocks noGrp="1" noRot="1" noChangeAspect="1" noChangeArrowheads="1" noTextEdit="1"/>
          </p:cNvSpPr>
          <p:nvPr>
            <p:ph type="sldImg"/>
          </p:nvPr>
        </p:nvSpPr>
        <p:spPr>
          <a:xfrm>
            <a:off x="338138" y="739775"/>
            <a:ext cx="6183312" cy="3479800"/>
          </a:xfrm>
          <a:ln/>
        </p:spPr>
      </p:sp>
      <p:sp>
        <p:nvSpPr>
          <p:cNvPr id="30724" name="Rectangle 3"/>
          <p:cNvSpPr>
            <a:spLocks noGrp="1" noChangeArrowheads="1"/>
          </p:cNvSpPr>
          <p:nvPr>
            <p:ph type="body" idx="1"/>
          </p:nvPr>
        </p:nvSpPr>
        <p:spPr>
          <a:xfrm>
            <a:off x="918271" y="4405338"/>
            <a:ext cx="5022949" cy="4151716"/>
          </a:xfrm>
          <a:noFill/>
        </p:spPr>
        <p:txBody>
          <a:bodyPr/>
          <a:lstStyle/>
          <a:p>
            <a:pPr defTabSz="1021099"/>
            <a:r>
              <a:rPr lang="en-US" altLang="en-US" sz="1000" dirty="0">
                <a:latin typeface="Arial" panose="020B0604020202020204" pitchFamily="34" charset="0"/>
                <a:cs typeface="Arial" panose="020B0604020202020204" pitchFamily="34" charset="0"/>
              </a:rPr>
              <a:t>In presentation mode, there are two diagrams – one basic, one more detailed. Click to have the more detailed photo animate in.</a:t>
            </a:r>
          </a:p>
          <a:p>
            <a:r>
              <a:rPr lang="en-US" sz="1000" b="1" kern="1200" dirty="0">
                <a:solidFill>
                  <a:schemeClr val="tx1"/>
                </a:solidFill>
                <a:effectLst/>
                <a:latin typeface="Arial" panose="020B0604020202020204" pitchFamily="34" charset="0"/>
                <a:ea typeface="+mn-ea"/>
                <a:cs typeface="Arial" panose="020B0604020202020204" pitchFamily="34" charset="0"/>
              </a:rPr>
              <a:t>¿</a:t>
            </a:r>
            <a:r>
              <a:rPr lang="en-US" sz="1000" b="1" kern="1200" dirty="0" err="1">
                <a:solidFill>
                  <a:schemeClr val="tx1"/>
                </a:solidFill>
                <a:effectLst/>
                <a:latin typeface="Arial" panose="020B0604020202020204" pitchFamily="34" charset="0"/>
                <a:ea typeface="+mn-ea"/>
                <a:cs typeface="Arial" panose="020B0604020202020204" pitchFamily="34" charset="0"/>
              </a:rPr>
              <a:t>Cómo</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b="1" kern="1200" dirty="0" err="1">
                <a:solidFill>
                  <a:schemeClr val="tx1"/>
                </a:solidFill>
                <a:effectLst/>
                <a:latin typeface="Arial" panose="020B0604020202020204" pitchFamily="34" charset="0"/>
                <a:ea typeface="+mn-ea"/>
                <a:cs typeface="Arial" panose="020B0604020202020204" pitchFamily="34" charset="0"/>
              </a:rPr>
              <a:t>funcionan</a:t>
            </a:r>
            <a:r>
              <a:rPr lang="en-US" sz="1000" b="1" kern="1200" dirty="0">
                <a:solidFill>
                  <a:schemeClr val="tx1"/>
                </a:solidFill>
                <a:effectLst/>
                <a:latin typeface="Arial" panose="020B0604020202020204" pitchFamily="34" charset="0"/>
                <a:ea typeface="+mn-ea"/>
                <a:cs typeface="Arial" panose="020B0604020202020204" pitchFamily="34" charset="0"/>
              </a:rPr>
              <a:t> los </a:t>
            </a:r>
            <a:r>
              <a:rPr lang="en-US" sz="1000" b="1" kern="1200" dirty="0" err="1">
                <a:solidFill>
                  <a:schemeClr val="tx1"/>
                </a:solidFill>
                <a:effectLst/>
                <a:latin typeface="Arial" panose="020B0604020202020204" pitchFamily="34" charset="0"/>
                <a:ea typeface="+mn-ea"/>
                <a:cs typeface="Arial" panose="020B0604020202020204" pitchFamily="34" charset="0"/>
              </a:rPr>
              <a:t>riñones</a:t>
            </a:r>
            <a:r>
              <a:rPr lang="en-US" sz="1000" b="1" kern="1200" dirty="0">
                <a:solidFill>
                  <a:schemeClr val="tx1"/>
                </a:solidFill>
                <a:effectLst/>
                <a:latin typeface="Arial" panose="020B0604020202020204" pitchFamily="34" charset="0"/>
                <a:ea typeface="+mn-ea"/>
                <a:cs typeface="Arial" panose="020B0604020202020204" pitchFamily="34" charset="0"/>
              </a:rPr>
              <a:t>? </a:t>
            </a:r>
          </a:p>
          <a:p>
            <a:r>
              <a:rPr lang="en-US" sz="1200" b="0" kern="1200" dirty="0">
                <a:solidFill>
                  <a:schemeClr val="tx1"/>
                </a:solidFill>
                <a:effectLst/>
                <a:latin typeface="Arial" panose="020B0604020202020204" pitchFamily="34" charset="0"/>
                <a:ea typeface="+mn-ea"/>
                <a:cs typeface="Arial" panose="020B0604020202020204" pitchFamily="34" charset="0"/>
              </a:rPr>
              <a:t>How they work. </a:t>
            </a:r>
            <a:r>
              <a:rPr lang="en-US" sz="1200" kern="1200" dirty="0" err="1">
                <a:solidFill>
                  <a:schemeClr val="tx1"/>
                </a:solidFill>
                <a:effectLst/>
                <a:latin typeface="Arial" panose="020B0604020202020204" pitchFamily="34" charset="0"/>
                <a:ea typeface="+mn-ea"/>
                <a:cs typeface="Arial" panose="020B0604020202020204" pitchFamily="34" charset="0"/>
              </a:rPr>
              <a:t>Cómo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funcionan</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La </a:t>
            </a:r>
            <a:r>
              <a:rPr lang="en-US" sz="1200" kern="1200" dirty="0" err="1">
                <a:solidFill>
                  <a:schemeClr val="tx1"/>
                </a:solidFill>
                <a:effectLst/>
                <a:latin typeface="Arial" panose="020B0604020202020204" pitchFamily="34" charset="0"/>
                <a:ea typeface="+mn-ea"/>
                <a:cs typeface="Arial" panose="020B0604020202020204" pitchFamily="34" charset="0"/>
              </a:rPr>
              <a:t>sangre</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ingresa</a:t>
            </a:r>
            <a:r>
              <a:rPr lang="en-US" sz="1200" kern="1200" dirty="0">
                <a:solidFill>
                  <a:schemeClr val="tx1"/>
                </a:solidFill>
                <a:effectLst/>
                <a:latin typeface="Arial" panose="020B0604020202020204" pitchFamily="34" charset="0"/>
                <a:ea typeface="+mn-ea"/>
                <a:cs typeface="Arial" panose="020B0604020202020204" pitchFamily="34" charset="0"/>
              </a:rPr>
              <a:t> a los </a:t>
            </a:r>
            <a:r>
              <a:rPr lang="en-US" sz="1200" kern="1200" dirty="0" err="1">
                <a:solidFill>
                  <a:schemeClr val="tx1"/>
                </a:solidFill>
                <a:effectLst/>
                <a:latin typeface="Arial" panose="020B0604020202020204" pitchFamily="34" charset="0"/>
                <a:ea typeface="+mn-ea"/>
                <a:cs typeface="Arial" panose="020B0604020202020204" pitchFamily="34" charset="0"/>
              </a:rPr>
              <a:t>riñones</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una arteria del </a:t>
            </a:r>
            <a:r>
              <a:rPr lang="en-US" sz="1200" kern="1200" dirty="0" err="1">
                <a:solidFill>
                  <a:schemeClr val="tx1"/>
                </a:solidFill>
                <a:effectLst/>
                <a:latin typeface="Arial" panose="020B0604020202020204" pitchFamily="34" charset="0"/>
                <a:ea typeface="+mn-ea"/>
                <a:cs typeface="Arial" panose="020B0604020202020204" pitchFamily="34" charset="0"/>
              </a:rPr>
              <a:t>corazón</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 La </a:t>
            </a:r>
            <a:r>
              <a:rPr lang="en-US" sz="1200" kern="1200" dirty="0" err="1">
                <a:solidFill>
                  <a:schemeClr val="tx1"/>
                </a:solidFill>
                <a:effectLst/>
                <a:latin typeface="Arial" panose="020B0604020202020204" pitchFamily="34" charset="0"/>
                <a:ea typeface="+mn-ea"/>
                <a:cs typeface="Arial" panose="020B0604020202020204" pitchFamily="34" charset="0"/>
              </a:rPr>
              <a:t>sangre</a:t>
            </a:r>
            <a:r>
              <a:rPr lang="en-US" sz="1200" kern="1200" dirty="0">
                <a:solidFill>
                  <a:schemeClr val="tx1"/>
                </a:solidFill>
                <a:effectLst/>
                <a:latin typeface="Arial" panose="020B0604020202020204" pitchFamily="34" charset="0"/>
                <a:ea typeface="+mn-ea"/>
                <a:cs typeface="Arial" panose="020B0604020202020204" pitchFamily="34" charset="0"/>
              </a:rPr>
              <a:t> se </a:t>
            </a:r>
            <a:r>
              <a:rPr lang="en-US" sz="1200" kern="1200" dirty="0" err="1">
                <a:solidFill>
                  <a:schemeClr val="tx1"/>
                </a:solidFill>
                <a:effectLst/>
                <a:latin typeface="Arial" panose="020B0604020202020204" pitchFamily="34" charset="0"/>
                <a:ea typeface="+mn-ea"/>
                <a:cs typeface="Arial" panose="020B0604020202020204" pitchFamily="34" charset="0"/>
              </a:rPr>
              <a:t>limpia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pasando</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a:t>
            </a:r>
            <a:r>
              <a:rPr lang="en-US" sz="1200" kern="1200" dirty="0" err="1">
                <a:solidFill>
                  <a:schemeClr val="tx1"/>
                </a:solidFill>
                <a:effectLst/>
                <a:latin typeface="Arial" panose="020B0604020202020204" pitchFamily="34" charset="0"/>
                <a:ea typeface="+mn-ea"/>
                <a:cs typeface="Arial" panose="020B0604020202020204" pitchFamily="34" charset="0"/>
              </a:rPr>
              <a:t>aproximadamente</a:t>
            </a:r>
            <a:r>
              <a:rPr lang="en-US" sz="1200" kern="1200" dirty="0">
                <a:solidFill>
                  <a:schemeClr val="tx1"/>
                </a:solidFill>
                <a:effectLst/>
                <a:latin typeface="Arial" panose="020B0604020202020204" pitchFamily="34" charset="0"/>
                <a:ea typeface="+mn-ea"/>
                <a:cs typeface="Arial" panose="020B0604020202020204" pitchFamily="34" charset="0"/>
              </a:rPr>
              <a:t> un </a:t>
            </a:r>
            <a:r>
              <a:rPr lang="en-US" sz="1200" kern="1200" dirty="0" err="1">
                <a:solidFill>
                  <a:schemeClr val="tx1"/>
                </a:solidFill>
                <a:effectLst/>
                <a:latin typeface="Arial" panose="020B0604020202020204" pitchFamily="34" charset="0"/>
                <a:ea typeface="+mn-ea"/>
                <a:cs typeface="Arial" panose="020B0604020202020204" pitchFamily="34" charset="0"/>
              </a:rPr>
              <a:t>millón</a:t>
            </a:r>
            <a:r>
              <a:rPr lang="en-US" sz="1200" kern="1200" dirty="0">
                <a:solidFill>
                  <a:schemeClr val="tx1"/>
                </a:solidFill>
                <a:effectLst/>
                <a:latin typeface="Arial" panose="020B0604020202020204" pitchFamily="34" charset="0"/>
                <a:ea typeface="+mn-ea"/>
                <a:cs typeface="Arial" panose="020B0604020202020204" pitchFamily="34" charset="0"/>
              </a:rPr>
              <a:t> de </a:t>
            </a:r>
            <a:r>
              <a:rPr lang="en-US" sz="1200" kern="1200" dirty="0" err="1">
                <a:solidFill>
                  <a:schemeClr val="tx1"/>
                </a:solidFill>
                <a:effectLst/>
                <a:latin typeface="Arial" panose="020B0604020202020204" pitchFamily="34" charset="0"/>
                <a:ea typeface="+mn-ea"/>
                <a:cs typeface="Arial" panose="020B0604020202020204" pitchFamily="34" charset="0"/>
              </a:rPr>
              <a:t>pequeños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filtros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sanguíneos</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 El material de </a:t>
            </a:r>
            <a:r>
              <a:rPr lang="en-US" sz="1200" kern="1200" dirty="0" err="1">
                <a:solidFill>
                  <a:schemeClr val="tx1"/>
                </a:solidFill>
                <a:effectLst/>
                <a:latin typeface="Arial" panose="020B0604020202020204" pitchFamily="34" charset="0"/>
                <a:ea typeface="+mn-ea"/>
                <a:cs typeface="Arial" panose="020B0604020202020204" pitchFamily="34" charset="0"/>
              </a:rPr>
              <a:t>desecho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pasa</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del </a:t>
            </a:r>
            <a:r>
              <a:rPr lang="en-US" sz="1200" kern="1200" dirty="0" err="1">
                <a:solidFill>
                  <a:schemeClr val="tx1"/>
                </a:solidFill>
                <a:effectLst/>
                <a:latin typeface="Arial" panose="020B0604020202020204" pitchFamily="34" charset="0"/>
                <a:ea typeface="+mn-ea"/>
                <a:cs typeface="Arial" panose="020B0604020202020204" pitchFamily="34" charset="0"/>
              </a:rPr>
              <a:t>uréter</a:t>
            </a:r>
            <a:r>
              <a:rPr lang="en-US" sz="1200" kern="1200" dirty="0">
                <a:solidFill>
                  <a:schemeClr val="tx1"/>
                </a:solidFill>
                <a:effectLst/>
                <a:latin typeface="Arial" panose="020B0604020202020204" pitchFamily="34" charset="0"/>
                <a:ea typeface="+mn-ea"/>
                <a:cs typeface="Arial" panose="020B0604020202020204" pitchFamily="34" charset="0"/>
              </a:rPr>
              <a:t> y se </a:t>
            </a:r>
            <a:r>
              <a:rPr lang="en-US" sz="1200" kern="1200" dirty="0" err="1">
                <a:solidFill>
                  <a:schemeClr val="tx1"/>
                </a:solidFill>
                <a:effectLst/>
                <a:latin typeface="Arial" panose="020B0604020202020204" pitchFamily="34" charset="0"/>
                <a:ea typeface="+mn-ea"/>
                <a:cs typeface="Arial" panose="020B0604020202020204" pitchFamily="34" charset="0"/>
              </a:rPr>
              <a:t>almacena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en</a:t>
            </a:r>
            <a:r>
              <a:rPr lang="en-US" sz="1200" kern="1200" dirty="0">
                <a:solidFill>
                  <a:schemeClr val="tx1"/>
                </a:solidFill>
                <a:effectLst/>
                <a:latin typeface="Arial" panose="020B0604020202020204" pitchFamily="34" charset="0"/>
                <a:ea typeface="+mn-ea"/>
                <a:cs typeface="Arial" panose="020B0604020202020204" pitchFamily="34" charset="0"/>
              </a:rPr>
              <a:t> la </a:t>
            </a:r>
            <a:r>
              <a:rPr lang="en-US" sz="1200" kern="1200" dirty="0" err="1">
                <a:solidFill>
                  <a:schemeClr val="tx1"/>
                </a:solidFill>
                <a:effectLst/>
                <a:latin typeface="Arial" panose="020B0604020202020204" pitchFamily="34" charset="0"/>
                <a:ea typeface="+mn-ea"/>
                <a:cs typeface="Arial" panose="020B0604020202020204" pitchFamily="34" charset="0"/>
              </a:rPr>
              <a:t>vejiga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como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orina</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La </a:t>
            </a:r>
            <a:r>
              <a:rPr lang="en-US" sz="1200" kern="1200" dirty="0" err="1">
                <a:solidFill>
                  <a:schemeClr val="tx1"/>
                </a:solidFill>
                <a:effectLst/>
                <a:latin typeface="Arial" panose="020B0604020202020204" pitchFamily="34" charset="0"/>
                <a:ea typeface="+mn-ea"/>
                <a:cs typeface="Arial" panose="020B0604020202020204" pitchFamily="34" charset="0"/>
              </a:rPr>
              <a:t>sangre</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recién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limpiada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regresa</a:t>
            </a:r>
            <a:r>
              <a:rPr lang="en-US" sz="1200" kern="1200" dirty="0">
                <a:solidFill>
                  <a:schemeClr val="tx1"/>
                </a:solidFill>
                <a:effectLst/>
                <a:latin typeface="Arial" panose="020B0604020202020204" pitchFamily="34" charset="0"/>
                <a:ea typeface="+mn-ea"/>
                <a:cs typeface="Arial" panose="020B0604020202020204" pitchFamily="34" charset="0"/>
              </a:rPr>
              <a:t> al </a:t>
            </a:r>
            <a:r>
              <a:rPr lang="en-US" sz="1200" kern="1200" dirty="0" err="1">
                <a:solidFill>
                  <a:schemeClr val="tx1"/>
                </a:solidFill>
                <a:effectLst/>
                <a:latin typeface="Arial" panose="020B0604020202020204" pitchFamily="34" charset="0"/>
                <a:ea typeface="+mn-ea"/>
                <a:cs typeface="Arial" panose="020B0604020202020204" pitchFamily="34" charset="0"/>
              </a:rPr>
              <a:t>torrente</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sanguíneo</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las </a:t>
            </a:r>
            <a:r>
              <a:rPr lang="en-US" sz="1200" kern="1200" dirty="0" err="1">
                <a:solidFill>
                  <a:schemeClr val="tx1"/>
                </a:solidFill>
                <a:effectLst/>
                <a:latin typeface="Arial" panose="020B0604020202020204" pitchFamily="34" charset="0"/>
                <a:ea typeface="+mn-ea"/>
                <a:cs typeface="Arial" panose="020B0604020202020204" pitchFamily="34" charset="0"/>
              </a:rPr>
              <a:t>venas</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Una </a:t>
            </a:r>
            <a:r>
              <a:rPr lang="en-US" sz="1200" kern="1200" dirty="0" err="1">
                <a:solidFill>
                  <a:schemeClr val="tx1"/>
                </a:solidFill>
                <a:effectLst/>
                <a:latin typeface="Arial" panose="020B0604020202020204" pitchFamily="34" charset="0"/>
                <a:ea typeface="+mn-ea"/>
                <a:cs typeface="Arial" panose="020B0604020202020204" pitchFamily="34" charset="0"/>
              </a:rPr>
              <a:t>vez</a:t>
            </a:r>
            <a:r>
              <a:rPr lang="en-US" sz="1200" kern="1200" dirty="0">
                <a:solidFill>
                  <a:schemeClr val="tx1"/>
                </a:solidFill>
                <a:effectLst/>
                <a:latin typeface="Arial" panose="020B0604020202020204" pitchFamily="34" charset="0"/>
                <a:ea typeface="+mn-ea"/>
                <a:cs typeface="Arial" panose="020B0604020202020204" pitchFamily="34" charset="0"/>
              </a:rPr>
              <a:t> que la </a:t>
            </a:r>
            <a:r>
              <a:rPr lang="en-US" sz="1200" kern="1200" dirty="0" err="1">
                <a:solidFill>
                  <a:schemeClr val="tx1"/>
                </a:solidFill>
                <a:effectLst/>
                <a:latin typeface="Arial" panose="020B0604020202020204" pitchFamily="34" charset="0"/>
                <a:ea typeface="+mn-ea"/>
                <a:cs typeface="Arial" panose="020B0604020202020204" pitchFamily="34" charset="0"/>
              </a:rPr>
              <a:t>vejiga</a:t>
            </a:r>
            <a:r>
              <a:rPr lang="en-US" sz="1200" kern="1200" dirty="0">
                <a:solidFill>
                  <a:schemeClr val="tx1"/>
                </a:solidFill>
                <a:effectLst/>
                <a:latin typeface="Arial" panose="020B0604020202020204" pitchFamily="34" charset="0"/>
                <a:ea typeface="+mn-ea"/>
                <a:cs typeface="Arial" panose="020B0604020202020204" pitchFamily="34" charset="0"/>
              </a:rPr>
              <a:t> se </a:t>
            </a:r>
            <a:r>
              <a:rPr lang="en-US" sz="1200" kern="1200" dirty="0" err="1">
                <a:solidFill>
                  <a:schemeClr val="tx1"/>
                </a:solidFill>
                <a:effectLst/>
                <a:latin typeface="Arial" panose="020B0604020202020204" pitchFamily="34" charset="0"/>
                <a:ea typeface="+mn-ea"/>
                <a:cs typeface="Arial" panose="020B0604020202020204" pitchFamily="34" charset="0"/>
              </a:rPr>
              <a:t>llena</a:t>
            </a:r>
            <a:r>
              <a:rPr lang="en-US" sz="1200" kern="1200" dirty="0">
                <a:solidFill>
                  <a:schemeClr val="tx1"/>
                </a:solidFill>
                <a:effectLst/>
                <a:latin typeface="Arial" panose="020B0604020202020204" pitchFamily="34" charset="0"/>
                <a:ea typeface="+mn-ea"/>
                <a:cs typeface="Arial" panose="020B0604020202020204" pitchFamily="34" charset="0"/>
              </a:rPr>
              <a:t>, la </a:t>
            </a:r>
            <a:r>
              <a:rPr lang="en-US" sz="1200" kern="1200" dirty="0" err="1">
                <a:solidFill>
                  <a:schemeClr val="tx1"/>
                </a:solidFill>
                <a:effectLst/>
                <a:latin typeface="Arial" panose="020B0604020202020204" pitchFamily="34" charset="0"/>
                <a:ea typeface="+mn-ea"/>
                <a:cs typeface="Arial" panose="020B0604020202020204" pitchFamily="34" charset="0"/>
              </a:rPr>
              <a:t>orina</a:t>
            </a:r>
            <a:r>
              <a:rPr lang="en-US" sz="1200" kern="1200" dirty="0">
                <a:solidFill>
                  <a:schemeClr val="tx1"/>
                </a:solidFill>
                <a:effectLst/>
                <a:latin typeface="Arial" panose="020B0604020202020204" pitchFamily="34" charset="0"/>
                <a:ea typeface="+mn-ea"/>
                <a:cs typeface="Arial" panose="020B0604020202020204" pitchFamily="34" charset="0"/>
              </a:rPr>
              <a:t> sale del </a:t>
            </a:r>
            <a:r>
              <a:rPr lang="en-US" sz="1200" kern="1200" dirty="0" err="1">
                <a:solidFill>
                  <a:schemeClr val="tx1"/>
                </a:solidFill>
                <a:effectLst/>
                <a:latin typeface="Arial" panose="020B0604020202020204" pitchFamily="34" charset="0"/>
                <a:ea typeface="+mn-ea"/>
                <a:cs typeface="Arial" panose="020B0604020202020204" pitchFamily="34" charset="0"/>
              </a:rPr>
              <a:t>cuerpo</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la </a:t>
            </a:r>
            <a:r>
              <a:rPr lang="en-US" sz="1200" kern="1200" dirty="0" err="1">
                <a:solidFill>
                  <a:schemeClr val="tx1"/>
                </a:solidFill>
                <a:effectLst/>
                <a:latin typeface="Arial" panose="020B0604020202020204" pitchFamily="34" charset="0"/>
                <a:ea typeface="+mn-ea"/>
                <a:cs typeface="Arial" panose="020B0604020202020204" pitchFamily="34" charset="0"/>
              </a:rPr>
              <a:t>uretra</a:t>
            </a:r>
            <a:r>
              <a:rPr lang="en-US" sz="1000" kern="1200" dirty="0">
                <a:solidFill>
                  <a:schemeClr val="tx1"/>
                </a:solidFill>
                <a:effectLst/>
                <a:latin typeface="Arial" panose="020B0604020202020204" pitchFamily="34" charset="0"/>
                <a:ea typeface="+mn-ea"/>
                <a:cs typeface="Arial" panose="020B0604020202020204" pitchFamily="34" charset="0"/>
              </a:rPr>
              <a:t>.</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a:p>
            <a:pPr defTabSz="1021099"/>
            <a:r>
              <a:rPr lang="en-US" altLang="en-US" sz="1000" dirty="0">
                <a:latin typeface="Arial" panose="020B0604020202020204" pitchFamily="34" charset="0"/>
                <a:cs typeface="Arial" panose="020B0604020202020204" pitchFamily="34" charset="0"/>
              </a:rPr>
              <a:t>Comparing the kidneys to a Brita filter or a water treatment site seems to work well.</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0A88F86C-3CC2-46A8-A8BC-36A808DD5779}" type="slidenum">
              <a:rPr lang="en-US" altLang="en-US" sz="1200"/>
              <a:pPr>
                <a:spcBef>
                  <a:spcPct val="0"/>
                </a:spcBef>
              </a:pPr>
              <a:t>21</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dirty="0"/>
              <a:t>State of course, depression affects everyone differently and the symptoms may be different for your patients.</a:t>
            </a:r>
          </a:p>
          <a:p>
            <a:pPr eaLnBrk="1" hangingPunct="1"/>
            <a:endParaRPr lang="en-US" altLang="en-US" dirty="0"/>
          </a:p>
          <a:p>
            <a:pPr eaLnBrk="1" hangingPunct="1"/>
            <a:r>
              <a:rPr lang="en-US" altLang="en-US" dirty="0"/>
              <a:t>la </a:t>
            </a:r>
            <a:r>
              <a:rPr lang="en-US" altLang="en-US" dirty="0" err="1"/>
              <a:t>depresión</a:t>
            </a:r>
            <a:r>
              <a:rPr lang="en-US" altLang="en-US" dirty="0"/>
              <a:t> </a:t>
            </a:r>
            <a:r>
              <a:rPr lang="en-US" altLang="en-US" dirty="0" err="1"/>
              <a:t>afecta</a:t>
            </a:r>
            <a:r>
              <a:rPr lang="en-US" altLang="en-US" dirty="0"/>
              <a:t> a </a:t>
            </a:r>
            <a:r>
              <a:rPr lang="en-US" altLang="en-US" dirty="0" err="1"/>
              <a:t>todos</a:t>
            </a:r>
            <a:r>
              <a:rPr lang="en-US" altLang="en-US" dirty="0"/>
              <a:t> de </a:t>
            </a:r>
            <a:r>
              <a:rPr lang="en-US" altLang="en-US" dirty="0" err="1"/>
              <a:t>manera</a:t>
            </a:r>
            <a:r>
              <a:rPr lang="en-US" altLang="en-US" dirty="0"/>
              <a:t> </a:t>
            </a:r>
            <a:r>
              <a:rPr lang="en-US" altLang="en-US" dirty="0" err="1"/>
              <a:t>diferente</a:t>
            </a:r>
            <a:r>
              <a:rPr lang="en-US" altLang="en-US" dirty="0"/>
              <a:t> y los </a:t>
            </a:r>
            <a:r>
              <a:rPr lang="en-US" altLang="en-US" dirty="0" err="1"/>
              <a:t>síntomas</a:t>
            </a:r>
            <a:r>
              <a:rPr lang="en-US" altLang="en-US" dirty="0"/>
              <a:t> </a:t>
            </a:r>
            <a:r>
              <a:rPr lang="en-US" altLang="en-US" dirty="0" err="1"/>
              <a:t>pueden</a:t>
            </a:r>
            <a:r>
              <a:rPr lang="en-US" altLang="en-US" dirty="0"/>
              <a:t> ser </a:t>
            </a:r>
            <a:r>
              <a:rPr lang="en-US" altLang="en-US" dirty="0" err="1"/>
              <a:t>diferentes</a:t>
            </a:r>
            <a:r>
              <a:rPr lang="en-US" altLang="en-US" dirty="0"/>
              <a:t> para sus </a:t>
            </a:r>
            <a:r>
              <a:rPr lang="en-US" altLang="en-US" dirty="0" err="1"/>
              <a:t>pacientes</a:t>
            </a:r>
            <a:r>
              <a:rPr lang="en-US" altLang="en-US" dirty="0"/>
              <a:t>.</a:t>
            </a:r>
          </a:p>
          <a:p>
            <a:pPr eaLnBrk="1" hangingPunct="1"/>
            <a:endParaRPr lang="en-US" altLang="en-US" dirty="0"/>
          </a:p>
          <a:p>
            <a:pPr eaLnBrk="1" hangingPunct="1"/>
            <a:endParaRPr lang="en-US" altLang="en-US" dirty="0"/>
          </a:p>
          <a:p>
            <a:pPr eaLnBrk="1" hangingPunct="1"/>
            <a:endParaRPr lang="en-US" altLang="en-US" dirty="0"/>
          </a:p>
          <a:p>
            <a:endParaRPr lang="en-US" altLang="en-US" dirty="0"/>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BC656B5C-39A7-41C6-82A9-E39CB3FEBD0B}" type="slidenum">
              <a:rPr lang="en-US" altLang="en-US" sz="1200"/>
              <a:pPr>
                <a:spcBef>
                  <a:spcPct val="0"/>
                </a:spcBef>
              </a:pPr>
              <a:t>22</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lnSpc>
                <a:spcPct val="80000"/>
              </a:lnSpc>
            </a:pPr>
            <a:r>
              <a:rPr lang="en-US" altLang="en-US" dirty="0"/>
              <a:t>This is just the synopsis of the last 7 slides to go over one more time… </a:t>
            </a:r>
          </a:p>
          <a:p>
            <a:pPr eaLnBrk="1" hangingPunct="1">
              <a:lnSpc>
                <a:spcPct val="80000"/>
              </a:lnSpc>
            </a:pPr>
            <a:endParaRPr lang="en-US" altLang="en-US" dirty="0"/>
          </a:p>
          <a:p>
            <a:pPr eaLnBrk="1" hangingPunct="1">
              <a:lnSpc>
                <a:spcPct val="80000"/>
              </a:lnSpc>
            </a:pPr>
            <a:endParaRPr lang="en-US" altLang="en-US" dirty="0"/>
          </a:p>
          <a:p>
            <a:endParaRPr lang="en-US" altLang="en-US" dirty="0"/>
          </a:p>
          <a:p>
            <a:pPr eaLnBrk="1" hangingPunct="1">
              <a:lnSpc>
                <a:spcPct val="80000"/>
              </a:lnSpc>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C82B5FD5-3ADD-44DD-BE37-1D79B99721B1}" type="slidenum">
              <a:rPr lang="en-US" altLang="en-US" smtClean="0"/>
              <a:pPr/>
              <a:t>23</a:t>
            </a:fld>
            <a:endParaRPr lang="en-US" altLang="en-US"/>
          </a:p>
        </p:txBody>
      </p:sp>
      <p:sp>
        <p:nvSpPr>
          <p:cNvPr id="50179" name="Rectangle 2"/>
          <p:cNvSpPr>
            <a:spLocks noGrp="1" noRot="1" noChangeAspect="1" noChangeArrowheads="1" noTextEdit="1"/>
          </p:cNvSpPr>
          <p:nvPr>
            <p:ph type="sldImg"/>
          </p:nvPr>
        </p:nvSpPr>
        <p:spPr>
          <a:xfrm>
            <a:off x="338138" y="739775"/>
            <a:ext cx="6183312" cy="3479800"/>
          </a:xfrm>
          <a:ln/>
        </p:spPr>
      </p:sp>
      <p:sp>
        <p:nvSpPr>
          <p:cNvPr id="50180"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dirty="0"/>
              <a:t>Some patients will ask when you start dialysis.  The most current guideline is the IDEAL study which showed that early start did not extend lifespans.  Discuss what the triggers are in your practice for when to start.  Most practices have different triggers for PD and HD, some TX centers will start a w/u at GFR 25 but not list until the GFR drops to 20.  The GFR of 20 is a UNOS regulation so you are safe to mention this. </a:t>
            </a:r>
          </a:p>
          <a:p>
            <a:pPr defTabSz="1021099"/>
            <a:endParaRPr lang="en-US" altLang="en-US" dirty="0"/>
          </a:p>
          <a:p>
            <a:pPr defTabSz="1021099"/>
            <a:r>
              <a:rPr lang="en-US" altLang="en-US" dirty="0" err="1"/>
              <a:t>Algunos</a:t>
            </a:r>
            <a:r>
              <a:rPr lang="en-US" altLang="en-US" dirty="0"/>
              <a:t> </a:t>
            </a:r>
            <a:r>
              <a:rPr lang="en-US" altLang="en-US" dirty="0" err="1"/>
              <a:t>pacientes</a:t>
            </a:r>
            <a:r>
              <a:rPr lang="en-US" altLang="en-US" dirty="0"/>
              <a:t> le </a:t>
            </a:r>
            <a:r>
              <a:rPr lang="en-US" altLang="en-US" dirty="0" err="1"/>
              <a:t>preguntarán</a:t>
            </a:r>
            <a:r>
              <a:rPr lang="en-US" altLang="en-US" dirty="0"/>
              <a:t> </a:t>
            </a:r>
            <a:r>
              <a:rPr lang="en-US" altLang="en-US" dirty="0" err="1"/>
              <a:t>cuándo</a:t>
            </a:r>
            <a:r>
              <a:rPr lang="en-US" altLang="en-US" dirty="0"/>
              <a:t> </a:t>
            </a:r>
            <a:r>
              <a:rPr lang="en-US" altLang="en-US" dirty="0" err="1"/>
              <a:t>comienza</a:t>
            </a:r>
            <a:r>
              <a:rPr lang="en-US" altLang="en-US" dirty="0"/>
              <a:t> la </a:t>
            </a:r>
            <a:r>
              <a:rPr lang="en-US" altLang="en-US" dirty="0" err="1"/>
              <a:t>diálisis</a:t>
            </a:r>
            <a:r>
              <a:rPr lang="en-US" altLang="en-US" dirty="0"/>
              <a:t>.  La </a:t>
            </a:r>
            <a:r>
              <a:rPr lang="en-US" altLang="en-US" dirty="0" err="1"/>
              <a:t>guía</a:t>
            </a:r>
            <a:r>
              <a:rPr lang="en-US" altLang="en-US" dirty="0"/>
              <a:t> </a:t>
            </a:r>
            <a:r>
              <a:rPr lang="en-US" altLang="en-US" dirty="0" err="1"/>
              <a:t>más</a:t>
            </a:r>
            <a:r>
              <a:rPr lang="en-US" altLang="en-US" dirty="0"/>
              <a:t> actual es el </a:t>
            </a:r>
            <a:r>
              <a:rPr lang="en-US" altLang="en-US" dirty="0" err="1"/>
              <a:t>estudio</a:t>
            </a:r>
            <a:r>
              <a:rPr lang="en-US" altLang="en-US" dirty="0"/>
              <a:t> IDEAL que </a:t>
            </a:r>
            <a:r>
              <a:rPr lang="en-US" altLang="en-US" dirty="0" err="1"/>
              <a:t>mostró</a:t>
            </a:r>
            <a:r>
              <a:rPr lang="en-US" altLang="en-US" dirty="0"/>
              <a:t> que el </a:t>
            </a:r>
            <a:r>
              <a:rPr lang="en-US" altLang="en-US" dirty="0" err="1"/>
              <a:t>inicio</a:t>
            </a:r>
            <a:r>
              <a:rPr lang="en-US" altLang="en-US" dirty="0"/>
              <a:t> </a:t>
            </a:r>
            <a:r>
              <a:rPr lang="en-US" altLang="en-US" dirty="0" err="1"/>
              <a:t>temprano</a:t>
            </a:r>
            <a:r>
              <a:rPr lang="en-US" altLang="en-US" dirty="0"/>
              <a:t> no </a:t>
            </a:r>
            <a:r>
              <a:rPr lang="en-US" altLang="en-US" dirty="0" err="1"/>
              <a:t>extendió</a:t>
            </a:r>
            <a:r>
              <a:rPr lang="en-US" altLang="en-US" dirty="0"/>
              <a:t> la </a:t>
            </a:r>
            <a:r>
              <a:rPr lang="en-US" altLang="en-US" dirty="0" err="1"/>
              <a:t>vida</a:t>
            </a:r>
            <a:r>
              <a:rPr lang="en-US" altLang="en-US" dirty="0"/>
              <a:t> </a:t>
            </a:r>
            <a:r>
              <a:rPr lang="en-US" altLang="en-US" dirty="0" err="1"/>
              <a:t>útil</a:t>
            </a:r>
            <a:r>
              <a:rPr lang="en-US" altLang="en-US" dirty="0"/>
              <a:t>.  </a:t>
            </a:r>
            <a:r>
              <a:rPr lang="en-US" altLang="en-US" dirty="0" err="1"/>
              <a:t>Discuta</a:t>
            </a:r>
            <a:r>
              <a:rPr lang="en-US" altLang="en-US" dirty="0"/>
              <a:t> </a:t>
            </a:r>
            <a:r>
              <a:rPr lang="en-US" altLang="en-US" dirty="0" err="1"/>
              <a:t>cuáles</a:t>
            </a:r>
            <a:r>
              <a:rPr lang="en-US" altLang="en-US" dirty="0"/>
              <a:t> son los </a:t>
            </a:r>
            <a:r>
              <a:rPr lang="en-US" altLang="en-US" dirty="0" err="1"/>
              <a:t>desencadenantes</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práctica</a:t>
            </a:r>
            <a:r>
              <a:rPr lang="en-US" altLang="en-US" dirty="0"/>
              <a:t> para </a:t>
            </a:r>
            <a:r>
              <a:rPr lang="en-US" altLang="en-US" dirty="0" err="1"/>
              <a:t>cuándo</a:t>
            </a:r>
            <a:r>
              <a:rPr lang="en-US" altLang="en-US" dirty="0"/>
              <a:t> </a:t>
            </a:r>
            <a:r>
              <a:rPr lang="en-US" altLang="en-US" dirty="0" err="1"/>
              <a:t>comenzar</a:t>
            </a:r>
            <a:r>
              <a:rPr lang="en-US" altLang="en-US" dirty="0"/>
              <a:t>.  La </a:t>
            </a:r>
            <a:r>
              <a:rPr lang="en-US" altLang="en-US" dirty="0" err="1"/>
              <a:t>mayoría</a:t>
            </a:r>
            <a:r>
              <a:rPr lang="en-US" altLang="en-US" dirty="0"/>
              <a:t> de las </a:t>
            </a:r>
            <a:r>
              <a:rPr lang="en-US" altLang="en-US" dirty="0" err="1"/>
              <a:t>prácticas</a:t>
            </a:r>
            <a:r>
              <a:rPr lang="en-US" altLang="en-US" dirty="0"/>
              <a:t> </a:t>
            </a:r>
            <a:r>
              <a:rPr lang="en-US" altLang="en-US" dirty="0" err="1"/>
              <a:t>tienen</a:t>
            </a:r>
            <a:r>
              <a:rPr lang="en-US" altLang="en-US" dirty="0"/>
              <a:t> </a:t>
            </a:r>
            <a:r>
              <a:rPr lang="en-US" altLang="en-US" dirty="0" err="1"/>
              <a:t>diferentes</a:t>
            </a:r>
            <a:r>
              <a:rPr lang="en-US" altLang="en-US" dirty="0"/>
              <a:t> </a:t>
            </a:r>
            <a:r>
              <a:rPr lang="en-US" altLang="en-US" dirty="0" err="1"/>
              <a:t>desencadenantes</a:t>
            </a:r>
            <a:r>
              <a:rPr lang="en-US" altLang="en-US" dirty="0"/>
              <a:t> para la EP y la EH.  La IFG  O </a:t>
            </a:r>
            <a:r>
              <a:rPr lang="en-US" altLang="en-US" dirty="0" err="1"/>
              <a:t>GFRde</a:t>
            </a:r>
            <a:r>
              <a:rPr lang="en-US" altLang="en-US" dirty="0"/>
              <a:t> 20 es una </a:t>
            </a:r>
            <a:r>
              <a:rPr lang="en-US" altLang="en-US" dirty="0" err="1"/>
              <a:t>regulación</a:t>
            </a:r>
            <a:r>
              <a:rPr lang="en-US" altLang="en-US" dirty="0"/>
              <a:t> UNOS, por lo que es </a:t>
            </a:r>
            <a:r>
              <a:rPr lang="en-US" altLang="en-US" dirty="0" err="1"/>
              <a:t>seguro</a:t>
            </a:r>
            <a:r>
              <a:rPr lang="en-US" altLang="en-US" dirty="0"/>
              <a:t> </a:t>
            </a:r>
            <a:r>
              <a:rPr lang="en-US" altLang="en-US" dirty="0" err="1"/>
              <a:t>mencionar</a:t>
            </a:r>
            <a:r>
              <a:rPr lang="en-US" altLang="en-US" dirty="0"/>
              <a:t> </a:t>
            </a:r>
            <a:r>
              <a:rPr lang="en-US" altLang="en-US" dirty="0" err="1"/>
              <a:t>esto</a:t>
            </a:r>
            <a:r>
              <a:rPr lang="en-US" altLang="en-US" dirty="0"/>
              <a:t>. </a:t>
            </a:r>
          </a:p>
          <a:p>
            <a:pPr defTabSz="1021099"/>
            <a:r>
              <a:rPr lang="en-US" altLang="en-US" i="1" dirty="0"/>
              <a:t>N </a:t>
            </a:r>
            <a:r>
              <a:rPr lang="en-US" altLang="en-US" i="1" dirty="0" err="1"/>
              <a:t>Engl</a:t>
            </a:r>
            <a:r>
              <a:rPr lang="en-US" altLang="en-US" i="1" dirty="0"/>
              <a:t> J Med. 2010 Aug 12;363(7):609-19.  A randomized, controlled trial of early versus late initiation of dialysis. Cooper BA, </a:t>
            </a:r>
            <a:r>
              <a:rPr lang="en-US" altLang="en-US" i="1" dirty="0" err="1"/>
              <a:t>Branley</a:t>
            </a:r>
            <a:r>
              <a:rPr lang="en-US" altLang="en-US" i="1" dirty="0"/>
              <a:t> P, </a:t>
            </a:r>
            <a:r>
              <a:rPr lang="en-US" altLang="en-US" i="1" dirty="0" err="1"/>
              <a:t>Bulfone</a:t>
            </a:r>
            <a:r>
              <a:rPr lang="en-US" altLang="en-US" i="1" dirty="0"/>
              <a:t> L, Collins JF, Craig JC, </a:t>
            </a:r>
            <a:r>
              <a:rPr lang="en-US" altLang="en-US" i="1" dirty="0" err="1"/>
              <a:t>Fraenkel</a:t>
            </a:r>
            <a:r>
              <a:rPr lang="en-US" altLang="en-US" i="1" dirty="0"/>
              <a:t> MB, Harris A, Johnson DW, </a:t>
            </a:r>
            <a:r>
              <a:rPr lang="en-US" altLang="en-US" i="1" dirty="0" err="1"/>
              <a:t>Kesselhut</a:t>
            </a:r>
            <a:r>
              <a:rPr lang="en-US" altLang="en-US" i="1" dirty="0"/>
              <a:t> J, Li JJ, </a:t>
            </a:r>
            <a:r>
              <a:rPr lang="en-US" altLang="en-US" i="1" dirty="0" err="1"/>
              <a:t>Luxton</a:t>
            </a:r>
            <a:r>
              <a:rPr lang="en-US" altLang="en-US" i="1" dirty="0"/>
              <a:t> G, </a:t>
            </a:r>
            <a:r>
              <a:rPr lang="en-US" altLang="en-US" i="1" dirty="0" err="1"/>
              <a:t>Pilmore</a:t>
            </a:r>
            <a:r>
              <a:rPr lang="en-US" altLang="en-US" i="1" dirty="0"/>
              <a:t> A, Tiller DJ, Harris DC, Pollock CA; IDEAL Study.</a:t>
            </a:r>
          </a:p>
          <a:p>
            <a:pPr defTabSz="1021099"/>
            <a:endParaRPr lang="en-US" altLang="en-US" dirty="0"/>
          </a:p>
          <a:p>
            <a:pPr defTabSz="1021099"/>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7195F38A-D891-4C85-8E75-B837D0F85CF7}" type="slidenum">
              <a:rPr lang="en-US" altLang="en-US" sz="1200"/>
              <a:pPr>
                <a:spcBef>
                  <a:spcPct val="0"/>
                </a:spcBef>
              </a:pPr>
              <a:t>24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r>
              <a:rPr lang="en-US" altLang="en-US" dirty="0"/>
              <a:t>These are some of the more common signs of uremia. </a:t>
            </a:r>
          </a:p>
          <a:p>
            <a:pPr eaLnBrk="1" hangingPunct="1">
              <a:lnSpc>
                <a:spcPct val="80000"/>
              </a:lnSpc>
            </a:pPr>
            <a:endParaRPr lang="en-US" altLang="en-US" dirty="0"/>
          </a:p>
          <a:p>
            <a:pPr eaLnBrk="1" hangingPunct="1">
              <a:lnSpc>
                <a:spcPct val="80000"/>
              </a:lnSpc>
            </a:pPr>
            <a:r>
              <a:rPr lang="en-US" altLang="en-US" dirty="0" err="1"/>
              <a:t>Estos</a:t>
            </a:r>
            <a:r>
              <a:rPr lang="en-US" altLang="en-US" dirty="0"/>
              <a:t> son </a:t>
            </a:r>
            <a:r>
              <a:rPr lang="en-US" altLang="en-US" dirty="0" err="1"/>
              <a:t>algunos</a:t>
            </a:r>
            <a:r>
              <a:rPr lang="en-US" altLang="en-US" dirty="0"/>
              <a:t> de los </a:t>
            </a:r>
            <a:r>
              <a:rPr lang="en-US" altLang="en-US" dirty="0" err="1"/>
              <a:t>signos</a:t>
            </a:r>
            <a:r>
              <a:rPr lang="en-US" altLang="en-US" dirty="0"/>
              <a:t> </a:t>
            </a:r>
            <a:r>
              <a:rPr lang="en-US" altLang="en-US" dirty="0" err="1"/>
              <a:t>más</a:t>
            </a:r>
            <a:r>
              <a:rPr lang="en-US" altLang="en-US" dirty="0"/>
              <a:t> </a:t>
            </a:r>
            <a:r>
              <a:rPr lang="en-US" altLang="en-US" dirty="0" err="1"/>
              <a:t>comunes</a:t>
            </a:r>
            <a:r>
              <a:rPr lang="en-US" altLang="en-US" dirty="0"/>
              <a:t> de uremia. </a:t>
            </a:r>
          </a:p>
          <a:p>
            <a:pPr eaLnBrk="1" hangingPunct="1">
              <a:lnSpc>
                <a:spcPct val="80000"/>
              </a:lnSpc>
            </a:pPr>
            <a:endParaRPr lang="en-US" altLang="en-US" dirty="0"/>
          </a:p>
          <a:p>
            <a:pPr eaLnBrk="1" hangingPunct="1">
              <a:lnSpc>
                <a:spcPct val="80000"/>
              </a:lnSpc>
            </a:pPr>
            <a:r>
              <a:rPr lang="en-US" altLang="en-US" dirty="0"/>
              <a:t>A great, funny 5 min video is available from the </a:t>
            </a:r>
            <a:r>
              <a:rPr lang="en-US" altLang="en-US" i="1" dirty="0"/>
              <a:t>Renal Support Network </a:t>
            </a:r>
            <a:r>
              <a:rPr lang="en-US" altLang="en-US" dirty="0"/>
              <a:t>or free via You Tube:</a:t>
            </a:r>
          </a:p>
          <a:p>
            <a:pPr eaLnBrk="1" hangingPunct="1">
              <a:lnSpc>
                <a:spcPct val="80000"/>
              </a:lnSpc>
            </a:pPr>
            <a:r>
              <a:rPr lang="en-US" altLang="en-US" i="1" dirty="0"/>
              <a:t>Seymour Jones and the Temple of Chronic Kidney Disease</a:t>
            </a:r>
            <a:r>
              <a:rPr lang="en-US" altLang="en-US" dirty="0"/>
              <a:t>: http://www.youtube.com/watch?v=lDJZHIVTNzo</a:t>
            </a:r>
          </a:p>
          <a:p>
            <a:pPr eaLnBrk="1" hangingPunct="1">
              <a:lnSpc>
                <a:spcPct val="80000"/>
              </a:lnSpc>
            </a:pPr>
            <a:endParaRPr lang="en-US" altLang="en-US" dirty="0"/>
          </a:p>
          <a:p>
            <a:pPr eaLnBrk="1" hangingPunct="1">
              <a:lnSpc>
                <a:spcPct val="80000"/>
              </a:lnSpc>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2654A411-07C4-4DEE-BD01-13F193C8C566}" type="slidenum">
              <a:rPr lang="en-US" altLang="en-US" smtClean="0"/>
              <a:pPr/>
              <a:t>25</a:t>
            </a:fld>
            <a:endParaRPr lang="en-US" altLang="en-US"/>
          </a:p>
        </p:txBody>
      </p:sp>
      <p:sp>
        <p:nvSpPr>
          <p:cNvPr id="52227" name="Rectangle 2"/>
          <p:cNvSpPr>
            <a:spLocks noGrp="1" noRot="1" noChangeAspect="1" noChangeArrowheads="1" noTextEdit="1"/>
          </p:cNvSpPr>
          <p:nvPr>
            <p:ph type="sldImg"/>
          </p:nvPr>
        </p:nvSpPr>
        <p:spPr>
          <a:xfrm>
            <a:off x="339725" y="739775"/>
            <a:ext cx="6183313" cy="3479800"/>
          </a:xfrm>
          <a:ln/>
        </p:spPr>
      </p:sp>
      <p:sp>
        <p:nvSpPr>
          <p:cNvPr id="52228" name="Rectangle 3"/>
          <p:cNvSpPr>
            <a:spLocks noGrp="1" noChangeArrowheads="1"/>
          </p:cNvSpPr>
          <p:nvPr>
            <p:ph type="body" idx="1"/>
          </p:nvPr>
        </p:nvSpPr>
        <p:spPr>
          <a:xfrm>
            <a:off x="918271" y="4406875"/>
            <a:ext cx="5022949" cy="4150179"/>
          </a:xfrm>
          <a:noFill/>
        </p:spPr>
        <p:txBody>
          <a:bodyPr/>
          <a:lstStyle/>
          <a:p>
            <a:pPr marL="216233" indent="-216233" defTabSz="1021099">
              <a:lnSpc>
                <a:spcPct val="80000"/>
              </a:lnSpc>
            </a:pPr>
            <a:r>
              <a:rPr lang="en-US" altLang="en-US" dirty="0"/>
              <a:t>Let your patients know that these are topics that are covered in the 2</a:t>
            </a:r>
            <a:r>
              <a:rPr lang="en-US" altLang="en-US" baseline="30000" dirty="0"/>
              <a:t>nd</a:t>
            </a:r>
            <a:r>
              <a:rPr lang="en-US" altLang="en-US" dirty="0"/>
              <a:t> PPT of this series. Remind patients that Medicare only pays 80% and has both co-payments and deductibles.  If you feel comfortable with it, Medicare part A is hospital, part B is outpatient (including dialysis…all types), part C is Medicare Advantage plans (you join an HMO or PPO) and part D is the drug benefit. Always remind patients that all insurances cover all treatments, including medical management.  </a:t>
            </a:r>
          </a:p>
          <a:p>
            <a:pPr marL="216233" indent="-216233" defTabSz="1021099">
              <a:lnSpc>
                <a:spcPct val="80000"/>
              </a:lnSpc>
            </a:pPr>
            <a:endParaRPr lang="en-US" altLang="en-US" dirty="0"/>
          </a:p>
          <a:p>
            <a:pPr marL="216233" indent="-216233" defTabSz="1021099">
              <a:lnSpc>
                <a:spcPct val="80000"/>
              </a:lnSpc>
            </a:pPr>
            <a:r>
              <a:rPr lang="en-US" altLang="en-US" dirty="0" err="1"/>
              <a:t>Hágales</a:t>
            </a:r>
            <a:r>
              <a:rPr lang="en-US" altLang="en-US" dirty="0"/>
              <a:t> saber a sus </a:t>
            </a:r>
            <a:r>
              <a:rPr lang="en-US" altLang="en-US" dirty="0" err="1"/>
              <a:t>pacientes</a:t>
            </a:r>
            <a:r>
              <a:rPr lang="en-US" altLang="en-US" dirty="0"/>
              <a:t> que </a:t>
            </a:r>
            <a:r>
              <a:rPr lang="en-US" altLang="en-US" dirty="0" err="1"/>
              <a:t>estos</a:t>
            </a:r>
            <a:r>
              <a:rPr lang="en-US" altLang="en-US" dirty="0"/>
              <a:t> son </a:t>
            </a:r>
            <a:r>
              <a:rPr lang="en-US" altLang="en-US" dirty="0" err="1"/>
              <a:t>temas</a:t>
            </a:r>
            <a:r>
              <a:rPr lang="en-US" altLang="en-US" dirty="0"/>
              <a:t> que se </a:t>
            </a:r>
            <a:r>
              <a:rPr lang="en-US" altLang="en-US" dirty="0" err="1"/>
              <a:t>tratan</a:t>
            </a:r>
            <a:r>
              <a:rPr lang="en-US" altLang="en-US" dirty="0"/>
              <a:t> </a:t>
            </a:r>
            <a:r>
              <a:rPr lang="en-US" altLang="en-US" dirty="0" err="1"/>
              <a:t>en</a:t>
            </a:r>
            <a:r>
              <a:rPr lang="en-US" altLang="en-US" dirty="0"/>
              <a:t> el 2º PPT de </a:t>
            </a:r>
            <a:r>
              <a:rPr lang="en-US" altLang="en-US" dirty="0" err="1"/>
              <a:t>esta</a:t>
            </a:r>
            <a:r>
              <a:rPr lang="en-US" altLang="en-US" dirty="0"/>
              <a:t> </a:t>
            </a:r>
            <a:r>
              <a:rPr lang="en-US" altLang="en-US" dirty="0" err="1"/>
              <a:t>serie</a:t>
            </a:r>
            <a:r>
              <a:rPr lang="en-US" altLang="en-US" dirty="0"/>
              <a:t>. </a:t>
            </a:r>
            <a:r>
              <a:rPr lang="en-US" altLang="en-US" dirty="0" err="1"/>
              <a:t>Recuerde</a:t>
            </a:r>
            <a:r>
              <a:rPr lang="en-US" altLang="en-US" dirty="0"/>
              <a:t> a los </a:t>
            </a:r>
            <a:r>
              <a:rPr lang="en-US" altLang="en-US" dirty="0" err="1"/>
              <a:t>pacientes</a:t>
            </a:r>
            <a:r>
              <a:rPr lang="en-US" altLang="en-US" dirty="0"/>
              <a:t> que Medicare solo </a:t>
            </a:r>
            <a:r>
              <a:rPr lang="en-US" altLang="en-US" dirty="0" err="1"/>
              <a:t>paga</a:t>
            </a:r>
            <a:r>
              <a:rPr lang="en-US" altLang="en-US" dirty="0"/>
              <a:t> el 80% y </a:t>
            </a:r>
            <a:r>
              <a:rPr lang="en-US" altLang="en-US" dirty="0" err="1"/>
              <a:t>tiene</a:t>
            </a:r>
            <a:r>
              <a:rPr lang="en-US" altLang="en-US" dirty="0"/>
              <a:t> </a:t>
            </a:r>
            <a:r>
              <a:rPr lang="en-US" altLang="en-US" dirty="0" err="1"/>
              <a:t>copagos</a:t>
            </a:r>
            <a:r>
              <a:rPr lang="en-US" altLang="en-US" dirty="0"/>
              <a:t> y </a:t>
            </a:r>
            <a:r>
              <a:rPr lang="en-US" altLang="en-US" dirty="0" err="1"/>
              <a:t>deducibles</a:t>
            </a:r>
            <a:r>
              <a:rPr lang="en-US" altLang="en-US" dirty="0"/>
              <a:t>. Si se </a:t>
            </a:r>
            <a:r>
              <a:rPr lang="en-US" altLang="en-US" dirty="0" err="1"/>
              <a:t>siente</a:t>
            </a:r>
            <a:r>
              <a:rPr lang="en-US" altLang="en-US" dirty="0"/>
              <a:t> </a:t>
            </a:r>
            <a:r>
              <a:rPr lang="en-US" altLang="en-US" dirty="0" err="1"/>
              <a:t>cómodo</a:t>
            </a:r>
            <a:r>
              <a:rPr lang="en-US" altLang="en-US" dirty="0"/>
              <a:t> con </a:t>
            </a:r>
            <a:r>
              <a:rPr lang="en-US" altLang="en-US" dirty="0" err="1"/>
              <a:t>él</a:t>
            </a:r>
            <a:r>
              <a:rPr lang="en-US" altLang="en-US" dirty="0"/>
              <a:t>, la </a:t>
            </a:r>
            <a:r>
              <a:rPr lang="en-US" altLang="en-US" dirty="0" err="1"/>
              <a:t>parte</a:t>
            </a:r>
            <a:r>
              <a:rPr lang="en-US" altLang="en-US" dirty="0"/>
              <a:t> A de Medicare es </a:t>
            </a:r>
            <a:r>
              <a:rPr lang="en-US" altLang="en-US" dirty="0" err="1"/>
              <a:t>hospitalaria</a:t>
            </a:r>
            <a:r>
              <a:rPr lang="en-US" altLang="en-US" dirty="0"/>
              <a:t>, la </a:t>
            </a:r>
            <a:r>
              <a:rPr lang="en-US" altLang="en-US" dirty="0" err="1"/>
              <a:t>parte</a:t>
            </a:r>
            <a:r>
              <a:rPr lang="en-US" altLang="en-US" dirty="0"/>
              <a:t> B es </a:t>
            </a:r>
            <a:r>
              <a:rPr lang="en-US" altLang="en-US" dirty="0" err="1"/>
              <a:t>ambulatoria</a:t>
            </a:r>
            <a:r>
              <a:rPr lang="en-US" altLang="en-US" dirty="0"/>
              <a:t> (</a:t>
            </a:r>
            <a:r>
              <a:rPr lang="en-US" altLang="en-US" dirty="0" err="1"/>
              <a:t>incluida</a:t>
            </a:r>
            <a:r>
              <a:rPr lang="en-US" altLang="en-US" dirty="0"/>
              <a:t> la </a:t>
            </a:r>
            <a:r>
              <a:rPr lang="en-US" altLang="en-US" dirty="0" err="1"/>
              <a:t>diálisis</a:t>
            </a:r>
            <a:r>
              <a:rPr lang="en-US" altLang="en-US" dirty="0"/>
              <a:t>... </a:t>
            </a:r>
            <a:r>
              <a:rPr lang="en-US" altLang="en-US" dirty="0" err="1"/>
              <a:t>todos</a:t>
            </a:r>
            <a:r>
              <a:rPr lang="en-US" altLang="en-US" dirty="0"/>
              <a:t> los </a:t>
            </a:r>
            <a:r>
              <a:rPr lang="en-US" altLang="en-US" dirty="0" err="1"/>
              <a:t>tipos</a:t>
            </a:r>
            <a:r>
              <a:rPr lang="en-US" altLang="en-US" dirty="0"/>
              <a:t>), la </a:t>
            </a:r>
            <a:r>
              <a:rPr lang="en-US" altLang="en-US" dirty="0" err="1"/>
              <a:t>parte</a:t>
            </a:r>
            <a:r>
              <a:rPr lang="en-US" altLang="en-US" dirty="0"/>
              <a:t> C son los planes Medicare Advantage (</a:t>
            </a:r>
            <a:r>
              <a:rPr lang="en-US" altLang="en-US" dirty="0" err="1"/>
              <a:t>usted</a:t>
            </a:r>
            <a:r>
              <a:rPr lang="en-US" altLang="en-US" dirty="0"/>
              <a:t> se </a:t>
            </a:r>
            <a:r>
              <a:rPr lang="en-US" altLang="en-US" dirty="0" err="1"/>
              <a:t>une</a:t>
            </a:r>
            <a:r>
              <a:rPr lang="en-US" altLang="en-US" dirty="0"/>
              <a:t> a una HMO o PPO) y la </a:t>
            </a:r>
            <a:r>
              <a:rPr lang="en-US" altLang="en-US" dirty="0" err="1"/>
              <a:t>parte</a:t>
            </a:r>
            <a:r>
              <a:rPr lang="en-US" altLang="en-US" dirty="0"/>
              <a:t> D es el </a:t>
            </a:r>
            <a:r>
              <a:rPr lang="en-US" altLang="en-US" dirty="0" err="1"/>
              <a:t>beneficio</a:t>
            </a:r>
            <a:r>
              <a:rPr lang="en-US" altLang="en-US" dirty="0"/>
              <a:t> del </a:t>
            </a:r>
            <a:r>
              <a:rPr lang="en-US" altLang="en-US" dirty="0" err="1"/>
              <a:t>medicamento</a:t>
            </a:r>
            <a:r>
              <a:rPr lang="en-US" altLang="en-US" dirty="0"/>
              <a:t>. </a:t>
            </a:r>
            <a:r>
              <a:rPr lang="en-US" altLang="en-US" dirty="0" err="1"/>
              <a:t>Recuerde</a:t>
            </a:r>
            <a:r>
              <a:rPr lang="en-US" altLang="en-US" dirty="0"/>
              <a:t> </a:t>
            </a:r>
            <a:r>
              <a:rPr lang="en-US" altLang="en-US" dirty="0" err="1"/>
              <a:t>siempre</a:t>
            </a:r>
            <a:r>
              <a:rPr lang="en-US" altLang="en-US" dirty="0"/>
              <a:t> a los </a:t>
            </a:r>
            <a:r>
              <a:rPr lang="en-US" altLang="en-US" dirty="0" err="1"/>
              <a:t>pacientes</a:t>
            </a:r>
            <a:r>
              <a:rPr lang="en-US" altLang="en-US" dirty="0"/>
              <a:t> que </a:t>
            </a:r>
            <a:r>
              <a:rPr lang="en-US" altLang="en-US" dirty="0" err="1"/>
              <a:t>todos</a:t>
            </a:r>
            <a:r>
              <a:rPr lang="en-US" altLang="en-US" dirty="0"/>
              <a:t> los </a:t>
            </a:r>
            <a:r>
              <a:rPr lang="en-US" altLang="en-US" dirty="0" err="1"/>
              <a:t>seguros</a:t>
            </a:r>
            <a:r>
              <a:rPr lang="en-US" altLang="en-US" dirty="0"/>
              <a:t> </a:t>
            </a:r>
            <a:r>
              <a:rPr lang="en-US" altLang="en-US" dirty="0" err="1"/>
              <a:t>cubren</a:t>
            </a:r>
            <a:r>
              <a:rPr lang="en-US" altLang="en-US" dirty="0"/>
              <a:t> </a:t>
            </a:r>
            <a:r>
              <a:rPr lang="en-US" altLang="en-US" dirty="0" err="1"/>
              <a:t>todos</a:t>
            </a:r>
            <a:r>
              <a:rPr lang="en-US" altLang="en-US" dirty="0"/>
              <a:t> los </a:t>
            </a:r>
            <a:r>
              <a:rPr lang="en-US" altLang="en-US" dirty="0" err="1"/>
              <a:t>tratamientos</a:t>
            </a:r>
            <a:r>
              <a:rPr lang="en-US" altLang="en-US" dirty="0"/>
              <a:t>, </a:t>
            </a:r>
            <a:r>
              <a:rPr lang="en-US" altLang="en-US" dirty="0" err="1"/>
              <a:t>incluida</a:t>
            </a:r>
            <a:r>
              <a:rPr lang="en-US" altLang="en-US" dirty="0"/>
              <a:t> </a:t>
            </a:r>
            <a:r>
              <a:rPr lang="en-US" altLang="en-US" dirty="0" err="1"/>
              <a:t>todos</a:t>
            </a:r>
            <a:r>
              <a:rPr lang="en-US" altLang="en-US" dirty="0"/>
              <a:t> los </a:t>
            </a:r>
            <a:r>
              <a:rPr lang="en-US" altLang="en-US" dirty="0" err="1"/>
              <a:t>tratamientos</a:t>
            </a:r>
            <a:r>
              <a:rPr lang="en-US" altLang="en-US" dirty="0"/>
              <a:t>, </a:t>
            </a:r>
            <a:r>
              <a:rPr lang="en-US" altLang="en-US" dirty="0" err="1"/>
              <a:t>incluida</a:t>
            </a:r>
            <a:r>
              <a:rPr lang="en-US" altLang="en-US" dirty="0"/>
              <a:t> la </a:t>
            </a:r>
            <a:r>
              <a:rPr lang="en-US" altLang="en-US" dirty="0" err="1"/>
              <a:t>gestión</a:t>
            </a:r>
            <a:r>
              <a:rPr lang="en-US" altLang="en-US" dirty="0"/>
              <a:t> </a:t>
            </a:r>
            <a:r>
              <a:rPr lang="en-US" altLang="en-US" dirty="0" err="1"/>
              <a:t>médica</a:t>
            </a:r>
            <a:r>
              <a:rPr lang="en-US" altLang="en-US" dirty="0"/>
              <a:t>. </a:t>
            </a:r>
          </a:p>
          <a:p>
            <a:pPr marL="216233" indent="-216233" defTabSz="1021099">
              <a:lnSpc>
                <a:spcPct val="80000"/>
              </a:lnSpc>
            </a:pPr>
            <a:r>
              <a:rPr lang="en-US" altLang="en-US" dirty="0"/>
              <a:t> </a:t>
            </a:r>
          </a:p>
          <a:p>
            <a:pPr marL="216233" indent="-216233" defTabSz="1021099">
              <a:lnSpc>
                <a:spcPct val="80000"/>
              </a:lnSpc>
            </a:pPr>
            <a:endParaRPr lang="en-US" altLang="en-US" dirty="0"/>
          </a:p>
          <a:p>
            <a:pPr marL="216233" indent="-216233" defTabSz="1021099">
              <a:lnSpc>
                <a:spcPct val="80000"/>
              </a:lnSpc>
            </a:pPr>
            <a:endParaRPr lang="en-US" altLang="en-US" dirty="0"/>
          </a:p>
          <a:p>
            <a:pPr marL="216233" indent="-216233" defTabSz="1021099">
              <a:lnSpc>
                <a:spcPct val="80000"/>
              </a:lnSpc>
            </a:pPr>
            <a:r>
              <a:rPr lang="en-US" altLang="en-US" dirty="0"/>
              <a:t>Often you will be asked ‘when will I need to start dialysis’ which is really hard to predict for anyone but the UACR ratio is the most predictive factor:</a:t>
            </a:r>
          </a:p>
          <a:p>
            <a:pPr marL="216233" indent="-216233" defTabSz="1021099">
              <a:lnSpc>
                <a:spcPct val="80000"/>
              </a:lnSpc>
            </a:pPr>
            <a:r>
              <a:rPr lang="en-US" altLang="en-US" i="1" dirty="0"/>
              <a:t>JAMA</a:t>
            </a:r>
            <a:r>
              <a:rPr lang="en-US" altLang="en-US" dirty="0"/>
              <a:t>. 2011 Apr 20;305(15):1553-9.  A predictive model for progression of chronic kidney disease to kidney failure. </a:t>
            </a:r>
            <a:r>
              <a:rPr lang="en-US" altLang="en-US" dirty="0" err="1"/>
              <a:t>Tangri</a:t>
            </a:r>
            <a:r>
              <a:rPr lang="en-US" altLang="en-US" dirty="0"/>
              <a:t> N, Stevens LA, Griffith J, </a:t>
            </a:r>
            <a:r>
              <a:rPr lang="en-US" altLang="en-US" dirty="0" err="1"/>
              <a:t>Tighiouart</a:t>
            </a:r>
            <a:r>
              <a:rPr lang="en-US" altLang="en-US" dirty="0"/>
              <a:t> H, </a:t>
            </a:r>
            <a:r>
              <a:rPr lang="en-US" altLang="en-US" dirty="0" err="1"/>
              <a:t>Djurdjev</a:t>
            </a:r>
            <a:r>
              <a:rPr lang="en-US" altLang="en-US" dirty="0"/>
              <a:t> O, </a:t>
            </a:r>
            <a:r>
              <a:rPr lang="en-US" altLang="en-US" dirty="0" err="1"/>
              <a:t>Naimark</a:t>
            </a:r>
            <a:r>
              <a:rPr lang="en-US" altLang="en-US" dirty="0"/>
              <a:t> D, Levin A, </a:t>
            </a:r>
            <a:r>
              <a:rPr lang="en-US" altLang="en-US" dirty="0" err="1"/>
              <a:t>Levey</a:t>
            </a:r>
            <a:r>
              <a:rPr lang="en-US" altLang="en-US" dirty="0"/>
              <a:t> AS.</a:t>
            </a:r>
          </a:p>
          <a:p>
            <a:pPr marL="216233" indent="-216233" defTabSz="1021099">
              <a:lnSpc>
                <a:spcPct val="80000"/>
              </a:lnSpc>
            </a:pPr>
            <a:endParaRPr lang="en-US" altLang="en-US" dirty="0"/>
          </a:p>
          <a:p>
            <a:pPr marL="228600" indent="-228600" defTabSz="1079500">
              <a:lnSpc>
                <a:spcPct val="80000"/>
              </a:lnSpc>
            </a:pPr>
            <a:endParaRPr lang="en-US" altLang="en-US" dirty="0"/>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3799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B679B7EA-A2C8-4800-9473-468D22FCB9EA}" type="slidenum">
              <a:rPr lang="en-US" altLang="en-US" smtClean="0"/>
              <a:pPr/>
              <a:t>27</a:t>
            </a:fld>
            <a:endParaRPr lang="en-US" altLang="en-US"/>
          </a:p>
        </p:txBody>
      </p:sp>
      <p:sp>
        <p:nvSpPr>
          <p:cNvPr id="53251" name="Rectangle 2"/>
          <p:cNvSpPr>
            <a:spLocks noGrp="1" noRot="1" noChangeAspect="1" noChangeArrowheads="1" noTextEdit="1"/>
          </p:cNvSpPr>
          <p:nvPr>
            <p:ph type="sldImg"/>
          </p:nvPr>
        </p:nvSpPr>
        <p:spPr>
          <a:xfrm>
            <a:off x="338138" y="739775"/>
            <a:ext cx="6183312" cy="3479800"/>
          </a:xfrm>
          <a:ln/>
        </p:spPr>
      </p:sp>
      <p:sp>
        <p:nvSpPr>
          <p:cNvPr id="53252" name="Rectangle 3"/>
          <p:cNvSpPr>
            <a:spLocks noGrp="1" noChangeArrowheads="1"/>
          </p:cNvSpPr>
          <p:nvPr>
            <p:ph type="body" idx="1"/>
          </p:nvPr>
        </p:nvSpPr>
        <p:spPr>
          <a:xfrm>
            <a:off x="918271" y="4405338"/>
            <a:ext cx="5022949" cy="4151716"/>
          </a:xfrm>
          <a:noFill/>
        </p:spPr>
        <p:txBody>
          <a:bodyPr lIns="97798" tIns="48901" rIns="97798" bIns="48901"/>
          <a:lstStyle/>
          <a:p>
            <a:pPr marL="252272" indent="-252272" defTabSz="1021099"/>
            <a:r>
              <a:rPr lang="en-US" altLang="en-US" dirty="0"/>
              <a:t>Note there are a lot of web charlatans out there.</a:t>
            </a:r>
          </a:p>
          <a:p>
            <a:pPr marL="252272" indent="-252272" defTabSz="1021099"/>
            <a:r>
              <a:rPr lang="en-US" altLang="en-US" dirty="0"/>
              <a:t>Encourage further reading on the websites that are reliable: </a:t>
            </a:r>
          </a:p>
          <a:p>
            <a:pPr marL="252272" indent="-252272" defTabSz="1021099"/>
            <a:endParaRPr lang="en-US" altLang="en-US" dirty="0"/>
          </a:p>
          <a:p>
            <a:pPr marL="252272" indent="-252272" defTabSz="1021099"/>
            <a:r>
              <a:rPr lang="en-US" altLang="en-US" dirty="0" err="1"/>
              <a:t>Tenga</a:t>
            </a:r>
            <a:r>
              <a:rPr lang="en-US" altLang="en-US" dirty="0"/>
              <a:t> </a:t>
            </a:r>
            <a:r>
              <a:rPr lang="en-US" altLang="en-US" dirty="0" err="1"/>
              <a:t>en</a:t>
            </a:r>
            <a:r>
              <a:rPr lang="en-US" altLang="en-US" dirty="0"/>
              <a:t> </a:t>
            </a:r>
            <a:r>
              <a:rPr lang="en-US" altLang="en-US" dirty="0" err="1"/>
              <a:t>cuenta</a:t>
            </a:r>
            <a:r>
              <a:rPr lang="en-US" altLang="en-US" dirty="0"/>
              <a:t> que hay </a:t>
            </a:r>
            <a:r>
              <a:rPr lang="en-US" altLang="en-US" dirty="0" err="1"/>
              <a:t>muchos</a:t>
            </a:r>
            <a:r>
              <a:rPr lang="en-US" altLang="en-US" dirty="0"/>
              <a:t> </a:t>
            </a:r>
            <a:r>
              <a:rPr lang="en-US" altLang="en-US" dirty="0" err="1"/>
              <a:t>charlatanes</a:t>
            </a:r>
            <a:r>
              <a:rPr lang="en-US" altLang="en-US" dirty="0"/>
              <a:t> web por </a:t>
            </a:r>
            <a:r>
              <a:rPr lang="en-US" altLang="en-US" dirty="0" err="1"/>
              <a:t>ahí</a:t>
            </a:r>
            <a:r>
              <a:rPr lang="en-US" altLang="en-US" dirty="0"/>
              <a:t>.</a:t>
            </a:r>
          </a:p>
          <a:p>
            <a:pPr marL="252272" indent="-252272" defTabSz="1021099"/>
            <a:r>
              <a:rPr lang="en-US" altLang="en-US" dirty="0" err="1"/>
              <a:t>Fomente</a:t>
            </a:r>
            <a:r>
              <a:rPr lang="en-US" altLang="en-US" dirty="0"/>
              <a:t> la </a:t>
            </a:r>
            <a:r>
              <a:rPr lang="en-US" altLang="en-US" dirty="0" err="1"/>
              <a:t>lectura</a:t>
            </a:r>
            <a:r>
              <a:rPr lang="en-US" altLang="en-US" dirty="0"/>
              <a:t> </a:t>
            </a:r>
            <a:r>
              <a:rPr lang="en-US" altLang="en-US" dirty="0" err="1"/>
              <a:t>adicional</a:t>
            </a:r>
            <a:r>
              <a:rPr lang="en-US" altLang="en-US" dirty="0"/>
              <a:t> </a:t>
            </a:r>
            <a:r>
              <a:rPr lang="en-US" altLang="en-US" dirty="0" err="1"/>
              <a:t>en</a:t>
            </a:r>
            <a:r>
              <a:rPr lang="en-US" altLang="en-US" dirty="0"/>
              <a:t> los sitios web que son </a:t>
            </a:r>
            <a:r>
              <a:rPr lang="en-US" altLang="en-US" dirty="0" err="1"/>
              <a:t>confiables</a:t>
            </a:r>
            <a:r>
              <a:rPr lang="en-US" altLang="en-US" dirty="0"/>
              <a:t>: </a:t>
            </a:r>
          </a:p>
          <a:p>
            <a:pPr marL="252272" indent="-252272" defTabSz="1021099"/>
            <a:endParaRPr lang="en-US" altLang="en-US" dirty="0"/>
          </a:p>
          <a:p>
            <a:pPr marL="252272" indent="-252272" defTabSz="1021099">
              <a:buFont typeface="Arial" panose="020B0604020202020204" pitchFamily="34" charset="0"/>
              <a:buChar char="•"/>
            </a:pPr>
            <a:r>
              <a:rPr lang="en-US" altLang="en-US" dirty="0"/>
              <a:t>NKF (kidney.org) </a:t>
            </a:r>
          </a:p>
          <a:p>
            <a:pPr marL="252272" indent="-252272" defTabSz="1021099">
              <a:buFont typeface="Arial" panose="020B0604020202020204" pitchFamily="34" charset="0"/>
              <a:buChar char="•"/>
            </a:pPr>
            <a:r>
              <a:rPr lang="en-US" altLang="en-US" dirty="0"/>
              <a:t>NKDEP (NKDEP.gov),</a:t>
            </a:r>
          </a:p>
          <a:p>
            <a:pPr marL="252272" indent="-252272" defTabSz="1021099">
              <a:buFont typeface="Arial" panose="020B0604020202020204" pitchFamily="34" charset="0"/>
              <a:buChar char="•"/>
            </a:pPr>
            <a:r>
              <a:rPr lang="en-US" altLang="en-US" dirty="0"/>
              <a:t>KDIGO (KDIGO.org)</a:t>
            </a:r>
          </a:p>
          <a:p>
            <a:pPr marL="252272" indent="-252272" defTabSz="1021099">
              <a:buFont typeface="Arial" panose="020B0604020202020204" pitchFamily="34" charset="0"/>
              <a:buChar char="•"/>
            </a:pPr>
            <a:r>
              <a:rPr lang="en-US" altLang="en-US" dirty="0"/>
              <a:t>Renal Support Network (RSN.hope.org) </a:t>
            </a:r>
          </a:p>
          <a:p>
            <a:pPr marL="252272" indent="-252272" defTabSz="1021099">
              <a:buFont typeface="Arial" panose="020B0604020202020204" pitchFamily="34" charset="0"/>
              <a:buChar cha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14503FFE-D117-4303-AD25-78EB5DF5EF96}" type="slidenum">
              <a:rPr lang="en-US" altLang="en-US" smtClean="0"/>
              <a:pPr/>
              <a:t>4</a:t>
            </a:fld>
            <a:endParaRPr lang="en-US" altLang="en-US"/>
          </a:p>
        </p:txBody>
      </p:sp>
      <p:sp>
        <p:nvSpPr>
          <p:cNvPr id="31747" name="Rectangle 2"/>
          <p:cNvSpPr>
            <a:spLocks noGrp="1" noRot="1" noChangeAspect="1" noChangeArrowheads="1" noTextEdit="1"/>
          </p:cNvSpPr>
          <p:nvPr>
            <p:ph type="sldImg"/>
          </p:nvPr>
        </p:nvSpPr>
        <p:spPr>
          <a:xfrm>
            <a:off x="338138" y="739775"/>
            <a:ext cx="6183312" cy="3479800"/>
          </a:xfrm>
          <a:ln/>
        </p:spPr>
      </p:sp>
      <p:sp>
        <p:nvSpPr>
          <p:cNvPr id="31748"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sz="1000" dirty="0">
                <a:latin typeface="Arial" panose="020B0604020202020204" pitchFamily="34" charset="0"/>
                <a:cs typeface="Arial" panose="020B0604020202020204" pitchFamily="34" charset="0"/>
              </a:rPr>
              <a:t>We repeat this when we talk about the symptoms of uremia. </a:t>
            </a:r>
          </a:p>
          <a:p>
            <a:pPr defTabSz="1021099"/>
            <a:endParaRPr lang="en-US" altLang="en-US" sz="1000" dirty="0">
              <a:solidFill>
                <a:srgbClr val="00B050"/>
              </a:solidFill>
              <a:latin typeface="Arial" panose="020B0604020202020204" pitchFamily="34" charset="0"/>
              <a:cs typeface="Arial" panose="020B0604020202020204" pitchFamily="34" charset="0"/>
            </a:endParaRPr>
          </a:p>
          <a:p>
            <a:pPr defTabSz="1021099"/>
            <a:r>
              <a:rPr lang="en-US" altLang="en-US" sz="1000" dirty="0" err="1">
                <a:solidFill>
                  <a:srgbClr val="00B050"/>
                </a:solidFill>
                <a:latin typeface="Arial" panose="020B0604020202020204" pitchFamily="34" charset="0"/>
                <a:cs typeface="Arial" panose="020B0604020202020204" pitchFamily="34" charset="0"/>
              </a:rPr>
              <a:t>Repetimos</a:t>
            </a:r>
            <a:r>
              <a:rPr lang="en-US" altLang="en-US" sz="1000" dirty="0">
                <a:solidFill>
                  <a:srgbClr val="00B050"/>
                </a:solidFill>
                <a:latin typeface="Arial" panose="020B0604020202020204" pitchFamily="34" charset="0"/>
                <a:cs typeface="Arial" panose="020B0604020202020204" pitchFamily="34" charset="0"/>
              </a:rPr>
              <a:t> </a:t>
            </a:r>
            <a:r>
              <a:rPr lang="en-US" altLang="en-US" sz="1000" dirty="0" err="1">
                <a:solidFill>
                  <a:srgbClr val="00B050"/>
                </a:solidFill>
                <a:latin typeface="Arial" panose="020B0604020202020204" pitchFamily="34" charset="0"/>
                <a:cs typeface="Arial" panose="020B0604020202020204" pitchFamily="34" charset="0"/>
              </a:rPr>
              <a:t>esto</a:t>
            </a:r>
            <a:r>
              <a:rPr lang="en-US" altLang="en-US" sz="1000" dirty="0">
                <a:solidFill>
                  <a:srgbClr val="00B050"/>
                </a:solidFill>
                <a:latin typeface="Arial" panose="020B0604020202020204" pitchFamily="34" charset="0"/>
                <a:cs typeface="Arial" panose="020B0604020202020204" pitchFamily="34" charset="0"/>
              </a:rPr>
              <a:t> </a:t>
            </a:r>
            <a:r>
              <a:rPr lang="en-US" altLang="en-US" sz="1000" dirty="0" err="1">
                <a:solidFill>
                  <a:srgbClr val="00B050"/>
                </a:solidFill>
                <a:latin typeface="Arial" panose="020B0604020202020204" pitchFamily="34" charset="0"/>
                <a:cs typeface="Arial" panose="020B0604020202020204" pitchFamily="34" charset="0"/>
              </a:rPr>
              <a:t>cuando</a:t>
            </a:r>
            <a:r>
              <a:rPr lang="en-US" altLang="en-US" sz="1000" dirty="0">
                <a:solidFill>
                  <a:srgbClr val="00B050"/>
                </a:solidFill>
                <a:latin typeface="Arial" panose="020B0604020202020204" pitchFamily="34" charset="0"/>
                <a:cs typeface="Arial" panose="020B0604020202020204" pitchFamily="34" charset="0"/>
              </a:rPr>
              <a:t> </a:t>
            </a:r>
            <a:r>
              <a:rPr lang="en-US" altLang="en-US" sz="1000" dirty="0" err="1">
                <a:solidFill>
                  <a:srgbClr val="00B050"/>
                </a:solidFill>
                <a:latin typeface="Arial" panose="020B0604020202020204" pitchFamily="34" charset="0"/>
                <a:cs typeface="Arial" panose="020B0604020202020204" pitchFamily="34" charset="0"/>
              </a:rPr>
              <a:t>hablamos</a:t>
            </a:r>
            <a:r>
              <a:rPr lang="en-US" altLang="en-US" sz="1000" dirty="0">
                <a:solidFill>
                  <a:srgbClr val="00B050"/>
                </a:solidFill>
                <a:latin typeface="Arial" panose="020B0604020202020204" pitchFamily="34" charset="0"/>
                <a:cs typeface="Arial" panose="020B0604020202020204" pitchFamily="34" charset="0"/>
              </a:rPr>
              <a:t> de los </a:t>
            </a:r>
            <a:r>
              <a:rPr lang="en-US" altLang="en-US" sz="1000" dirty="0" err="1">
                <a:solidFill>
                  <a:srgbClr val="00B050"/>
                </a:solidFill>
                <a:latin typeface="Arial" panose="020B0604020202020204" pitchFamily="34" charset="0"/>
                <a:cs typeface="Arial" panose="020B0604020202020204" pitchFamily="34" charset="0"/>
              </a:rPr>
              <a:t>síntomas</a:t>
            </a:r>
            <a:r>
              <a:rPr lang="en-US" altLang="en-US" sz="1000" dirty="0">
                <a:solidFill>
                  <a:srgbClr val="00B050"/>
                </a:solidFill>
                <a:latin typeface="Arial" panose="020B0604020202020204" pitchFamily="34" charset="0"/>
                <a:cs typeface="Arial" panose="020B0604020202020204" pitchFamily="34" charset="0"/>
              </a:rPr>
              <a:t> de la uremia. </a:t>
            </a:r>
          </a:p>
          <a:p>
            <a:pPr defTabSz="1021099"/>
            <a:endParaRPr lang="en-US" altLang="en-US" sz="1000" dirty="0">
              <a:solidFill>
                <a:srgbClr val="00B050"/>
              </a:solidFill>
              <a:latin typeface="Arial" panose="020B0604020202020204" pitchFamily="34" charset="0"/>
              <a:cs typeface="Arial" panose="020B0604020202020204" pitchFamily="34" charset="0"/>
            </a:endParaRPr>
          </a:p>
          <a:p>
            <a:pPr defTabSz="1021099"/>
            <a:endParaRPr lang="en-US" altLang="en-US" sz="1000" dirty="0">
              <a:solidFill>
                <a:srgbClr val="00B050"/>
              </a:solidFil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D63C0295-0127-45EC-ADA7-EF36D340B853}" type="slidenum">
              <a:rPr lang="en-US" altLang="en-US" smtClean="0"/>
              <a:pPr/>
              <a:t>5</a:t>
            </a:fld>
            <a:endParaRPr lang="en-US" altLang="en-US"/>
          </a:p>
        </p:txBody>
      </p:sp>
      <p:sp>
        <p:nvSpPr>
          <p:cNvPr id="32771" name="Rectangle 2"/>
          <p:cNvSpPr>
            <a:spLocks noGrp="1" noRot="1" noChangeAspect="1" noChangeArrowheads="1" noTextEdit="1"/>
          </p:cNvSpPr>
          <p:nvPr>
            <p:ph type="sldImg"/>
          </p:nvPr>
        </p:nvSpPr>
        <p:spPr>
          <a:xfrm>
            <a:off x="338138" y="739775"/>
            <a:ext cx="6183312" cy="3479800"/>
          </a:xfrm>
          <a:ln/>
        </p:spPr>
      </p:sp>
      <p:sp>
        <p:nvSpPr>
          <p:cNvPr id="32772" name="Rectangle 3"/>
          <p:cNvSpPr>
            <a:spLocks noGrp="1" noChangeArrowheads="1"/>
          </p:cNvSpPr>
          <p:nvPr>
            <p:ph type="body" idx="1"/>
          </p:nvPr>
        </p:nvSpPr>
        <p:spPr>
          <a:xfrm>
            <a:off x="918271" y="4405338"/>
            <a:ext cx="5022949" cy="4151716"/>
          </a:xfrm>
          <a:noFill/>
        </p:spPr>
        <p:txBody>
          <a:bodyPr/>
          <a:lstStyle/>
          <a:p>
            <a:endParaRPr lang="en-US" altLang="en-US" dirty="0"/>
          </a:p>
          <a:p>
            <a:pPr eaLnBrk="1" hangingPunct="1"/>
            <a:endParaRPr lang="en-US" altLang="en-US" sz="1000" dirty="0">
              <a:latin typeface="Arial" panose="020B0604020202020204" pitchFamily="34" charset="0"/>
              <a:cs typeface="Arial" panose="020B0604020202020204" pitchFamily="34" charset="0"/>
            </a:endParaRPr>
          </a:p>
          <a:p>
            <a:pPr lvl="1">
              <a:buFontTx/>
              <a:buAutoNum type="arabicPeriod"/>
            </a:pPr>
            <a:endParaRPr lang="en-US" altLang="en-US" sz="1000" dirty="0">
              <a:latin typeface="Arial" panose="020B0604020202020204" pitchFamily="34" charset="0"/>
              <a:cs typeface="Arial" panose="020B0604020202020204" pitchFamily="34" charset="0"/>
            </a:endParaRPr>
          </a:p>
          <a:p>
            <a:pPr eaLnBrk="1" hangingPunct="1"/>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DA13BEF8-E3A5-487D-BE1A-67E54EC6C41B}" type="slidenum">
              <a:rPr lang="en-US" altLang="en-US" smtClean="0"/>
              <a:pPr/>
              <a:t>6</a:t>
            </a:fld>
            <a:endParaRPr lang="en-US" altLang="en-US"/>
          </a:p>
        </p:txBody>
      </p:sp>
      <p:sp>
        <p:nvSpPr>
          <p:cNvPr id="33795" name="Rectangle 2"/>
          <p:cNvSpPr>
            <a:spLocks noGrp="1" noRot="1" noChangeAspect="1" noChangeArrowheads="1" noTextEdit="1"/>
          </p:cNvSpPr>
          <p:nvPr>
            <p:ph type="sldImg"/>
          </p:nvPr>
        </p:nvSpPr>
        <p:spPr>
          <a:xfrm>
            <a:off x="338138" y="739775"/>
            <a:ext cx="6183312" cy="3479800"/>
          </a:xfrm>
          <a:ln/>
        </p:spPr>
      </p:sp>
      <p:sp>
        <p:nvSpPr>
          <p:cNvPr id="33796" name="Rectangle 3"/>
          <p:cNvSpPr>
            <a:spLocks noGrp="1" noChangeArrowheads="1"/>
          </p:cNvSpPr>
          <p:nvPr>
            <p:ph type="body" idx="1"/>
          </p:nvPr>
        </p:nvSpPr>
        <p:spPr>
          <a:xfrm>
            <a:off x="918271" y="4405338"/>
            <a:ext cx="5022949" cy="4151716"/>
          </a:xfrm>
          <a:noFill/>
        </p:spPr>
        <p:txBody>
          <a:bodyPr lIns="97798" tIns="48901" rIns="97798" bIns="48901"/>
          <a:lstStyle/>
          <a:p>
            <a:pPr defTabSz="1021099">
              <a:lnSpc>
                <a:spcPct val="90000"/>
              </a:lnSpc>
            </a:pPr>
            <a:r>
              <a:rPr lang="en-US" altLang="en-US" sz="1000" dirty="0">
                <a:latin typeface="Arial" panose="020B0604020202020204" pitchFamily="34" charset="0"/>
                <a:cs typeface="Arial" panose="020B0604020202020204" pitchFamily="34" charset="0"/>
              </a:rPr>
              <a:t>You will have patients who do not fall into the big categories but just tell them these are the most common but not all the causes.</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err="1">
                <a:latin typeface="Arial" panose="020B0604020202020204" pitchFamily="34" charset="0"/>
                <a:cs typeface="Arial" panose="020B0604020202020204" pitchFamily="34" charset="0"/>
              </a:rPr>
              <a:t>Tendrá</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que no </a:t>
            </a:r>
            <a:r>
              <a:rPr lang="en-US" altLang="en-US" sz="1000" dirty="0" err="1">
                <a:latin typeface="Arial" panose="020B0604020202020204" pitchFamily="34" charset="0"/>
                <a:cs typeface="Arial" panose="020B0604020202020204" pitchFamily="34" charset="0"/>
              </a:rPr>
              <a:t>caen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las </a:t>
            </a:r>
            <a:r>
              <a:rPr lang="en-US" altLang="en-US" sz="1000" dirty="0" err="1">
                <a:latin typeface="Arial" panose="020B0604020202020204" pitchFamily="34" charset="0"/>
                <a:cs typeface="Arial" panose="020B0604020202020204" pitchFamily="34" charset="0"/>
              </a:rPr>
              <a:t>grandes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categorías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pero</a:t>
            </a:r>
            <a:r>
              <a:rPr lang="en-US" altLang="en-US" sz="1000" dirty="0">
                <a:latin typeface="Arial" panose="020B0604020202020204" pitchFamily="34" charset="0"/>
                <a:cs typeface="Arial" panose="020B0604020202020204" pitchFamily="34" charset="0"/>
              </a:rPr>
              <a:t> solo </a:t>
            </a:r>
            <a:r>
              <a:rPr lang="en-US" altLang="en-US" sz="1000" dirty="0" err="1">
                <a:latin typeface="Arial" panose="020B0604020202020204" pitchFamily="34" charset="0"/>
                <a:cs typeface="Arial" panose="020B0604020202020204" pitchFamily="34" charset="0"/>
              </a:rPr>
              <a:t>dígales</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estas</a:t>
            </a:r>
            <a:r>
              <a:rPr lang="en-US" altLang="en-US" sz="1000" dirty="0">
                <a:latin typeface="Arial" panose="020B0604020202020204" pitchFamily="34" charset="0"/>
                <a:cs typeface="Arial" panose="020B0604020202020204" pitchFamily="34" charset="0"/>
              </a:rPr>
              <a:t> son las </a:t>
            </a:r>
            <a:r>
              <a:rPr lang="en-US" altLang="en-US" sz="1000" dirty="0" err="1">
                <a:latin typeface="Arial" panose="020B0604020202020204" pitchFamily="34" charset="0"/>
                <a:cs typeface="Arial" panose="020B0604020202020204" pitchFamily="34" charset="0"/>
              </a:rPr>
              <a:t>causas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más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comunes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pero</a:t>
            </a:r>
            <a:r>
              <a:rPr lang="en-US" altLang="en-US" sz="1000" dirty="0">
                <a:latin typeface="Arial" panose="020B0604020202020204" pitchFamily="34" charset="0"/>
                <a:cs typeface="Arial" panose="020B0604020202020204" pitchFamily="34" charset="0"/>
              </a:rPr>
              <a:t> no </a:t>
            </a:r>
            <a:r>
              <a:rPr lang="en-US" altLang="en-US" sz="1000" dirty="0" err="1">
                <a:latin typeface="Arial" panose="020B0604020202020204" pitchFamily="34" charset="0"/>
                <a:cs typeface="Arial" panose="020B0604020202020204" pitchFamily="34" charset="0"/>
              </a:rPr>
              <a:t>todas</a:t>
            </a:r>
            <a:r>
              <a:rPr lang="en-US" altLang="en-US" sz="1000" dirty="0">
                <a:latin typeface="Arial" panose="020B0604020202020204" pitchFamily="34" charset="0"/>
                <a:cs typeface="Arial" panose="020B0604020202020204" pitchFamily="34" charset="0"/>
              </a:rPr>
              <a:t>.</a:t>
            </a:r>
          </a:p>
          <a:p>
            <a:pPr defTabSz="1021099">
              <a:lnSpc>
                <a:spcPct val="90000"/>
              </a:lnSpc>
            </a:pPr>
            <a:endParaRPr lang="en-US" altLang="en-US" sz="1000" dirty="0">
              <a:latin typeface="Arial" panose="020B0604020202020204" pitchFamily="34" charset="0"/>
              <a:cs typeface="Arial" panose="020B0604020202020204" pitchFamily="34" charset="0"/>
            </a:endParaRPr>
          </a:p>
          <a:p>
            <a:endParaRPr lang="en-US" altLang="en-US" dirty="0"/>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DE52322F-5C8B-47D2-9172-281EE3D0E8E0}" type="slidenum">
              <a:rPr lang="en-US" altLang="en-US" smtClean="0"/>
              <a:pPr/>
              <a:t>7</a:t>
            </a:fld>
            <a:endParaRPr lang="en-US" altLang="en-US"/>
          </a:p>
        </p:txBody>
      </p:sp>
      <p:sp>
        <p:nvSpPr>
          <p:cNvPr id="34819" name="Rectangle 2"/>
          <p:cNvSpPr>
            <a:spLocks noGrp="1" noRot="1" noChangeAspect="1" noChangeArrowheads="1" noTextEdit="1"/>
          </p:cNvSpPr>
          <p:nvPr>
            <p:ph type="sldImg"/>
          </p:nvPr>
        </p:nvSpPr>
        <p:spPr>
          <a:xfrm>
            <a:off x="338138" y="739775"/>
            <a:ext cx="6183312" cy="3479800"/>
          </a:xfrm>
          <a:ln/>
        </p:spPr>
      </p:sp>
      <p:sp>
        <p:nvSpPr>
          <p:cNvPr id="34820" name="Rectangle 3"/>
          <p:cNvSpPr>
            <a:spLocks noGrp="1" noChangeArrowheads="1"/>
          </p:cNvSpPr>
          <p:nvPr>
            <p:ph type="body" idx="1"/>
          </p:nvPr>
        </p:nvSpPr>
        <p:spPr>
          <a:xfrm>
            <a:off x="918271" y="4405338"/>
            <a:ext cx="5022949" cy="4151716"/>
          </a:xfrm>
          <a:noFill/>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Reiterate the importance of UACR spot checks.  Often the PCP will send the patients over without the urine spot.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err="1">
                <a:latin typeface="Arial" panose="020B0604020202020204" pitchFamily="34" charset="0"/>
                <a:cs typeface="Arial" panose="020B0604020202020204" pitchFamily="34" charset="0"/>
              </a:rPr>
              <a:t>Reiterar</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importancia</a:t>
            </a:r>
            <a:r>
              <a:rPr lang="en-US" altLang="en-US" sz="1000" dirty="0">
                <a:latin typeface="Arial" panose="020B0604020202020204" pitchFamily="34" charset="0"/>
                <a:cs typeface="Arial" panose="020B0604020202020204" pitchFamily="34" charset="0"/>
              </a:rPr>
              <a:t> de los </a:t>
            </a:r>
            <a:r>
              <a:rPr lang="en-US" altLang="en-US" sz="1000" dirty="0" err="1">
                <a:latin typeface="Arial" panose="020B0604020202020204" pitchFamily="34" charset="0"/>
                <a:cs typeface="Arial" panose="020B0604020202020204" pitchFamily="34" charset="0"/>
              </a:rPr>
              <a:t>controles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puntuales</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uacr</a:t>
            </a:r>
            <a:r>
              <a:rPr lang="en-US" altLang="en-US" sz="1000" dirty="0">
                <a:latin typeface="Arial" panose="020B0604020202020204" pitchFamily="34" charset="0"/>
                <a:cs typeface="Arial" panose="020B0604020202020204" pitchFamily="34" charset="0"/>
              </a:rPr>
              <a:t>.  A menudo, el PMD </a:t>
            </a:r>
            <a:r>
              <a:rPr lang="en-US" altLang="en-US" sz="1000" dirty="0" err="1">
                <a:latin typeface="Arial" panose="020B0604020202020204" pitchFamily="34" charset="0"/>
                <a:cs typeface="Arial" panose="020B0604020202020204" pitchFamily="34" charset="0"/>
              </a:rPr>
              <a:t>enviará</a:t>
            </a:r>
            <a:r>
              <a:rPr lang="en-US" altLang="en-US" sz="1000" dirty="0">
                <a:latin typeface="Arial" panose="020B0604020202020204" pitchFamily="34" charset="0"/>
                <a:cs typeface="Arial" panose="020B0604020202020204" pitchFamily="34" charset="0"/>
              </a:rPr>
              <a:t>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sin la </a:t>
            </a:r>
            <a:r>
              <a:rPr lang="en-US" altLang="en-US" sz="1000" dirty="0" err="1">
                <a:latin typeface="Arial" panose="020B0604020202020204" pitchFamily="34" charset="0"/>
                <a:cs typeface="Arial" panose="020B0604020202020204" pitchFamily="34" charset="0"/>
              </a:rPr>
              <a:t>mancha</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orina</a:t>
            </a:r>
            <a:r>
              <a:rPr lang="en-US" altLang="en-US" sz="1000" dirty="0">
                <a:latin typeface="Arial" panose="020B0604020202020204" pitchFamily="34" charset="0"/>
                <a:cs typeface="Arial" panose="020B0604020202020204" pitchFamily="34" charset="0"/>
              </a:rPr>
              <a:t>. </a:t>
            </a:r>
          </a:p>
          <a:p>
            <a:endParaRPr lang="en-US" altLang="en-US" dirty="0"/>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sz="1000" dirty="0">
                <a:latin typeface="Arial" panose="020B0604020202020204" pitchFamily="34" charset="0"/>
                <a:cs typeface="Arial" panose="020B0604020202020204" pitchFamily="34" charset="0"/>
              </a:rPr>
              <a:t>The concept for this slide is to review the GFR calculations before we get to staging. A chance for you to share the GFR is dependent on age/race/gender and </a:t>
            </a:r>
            <a:r>
              <a:rPr lang="en-US" altLang="en-US" sz="1000" dirty="0" err="1">
                <a:latin typeface="Arial" panose="020B0604020202020204" pitchFamily="34" charset="0"/>
                <a:cs typeface="Arial" panose="020B0604020202020204" pitchFamily="34" charset="0"/>
              </a:rPr>
              <a:t>SCr</a:t>
            </a:r>
            <a:r>
              <a:rPr lang="en-US" altLang="en-US" sz="1000" dirty="0">
                <a:latin typeface="Arial" panose="020B0604020202020204" pitchFamily="34" charset="0"/>
                <a:cs typeface="Arial" panose="020B0604020202020204" pitchFamily="34" charset="0"/>
              </a:rPr>
              <a:t> before you share the patient's GFR.  Commonly patients think 1 kidney is 100% and 1 kidney is 0% for a total of 50%.  Also, you will often have nephrectomies. This is a chance for you to explain that function is measured after the fact so rarely can we know how much function each kidney has….(unless, of course, there is only 1 kidney or there is an anatomic difference, i.e.: nephrectomy, renal artery stenosis or on ultrasound, one shrunken kidney)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El </a:t>
            </a:r>
            <a:r>
              <a:rPr lang="en-US" altLang="en-US" sz="1000" dirty="0" err="1">
                <a:latin typeface="Arial" panose="020B0604020202020204" pitchFamily="34" charset="0"/>
                <a:cs typeface="Arial" panose="020B0604020202020204" pitchFamily="34" charset="0"/>
              </a:rPr>
              <a:t>concepto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esta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diapositiva</a:t>
            </a:r>
            <a:r>
              <a:rPr lang="en-US" altLang="en-US" sz="1000" dirty="0">
                <a:latin typeface="Arial" panose="020B0604020202020204" pitchFamily="34" charset="0"/>
                <a:cs typeface="Arial" panose="020B0604020202020204" pitchFamily="34" charset="0"/>
              </a:rPr>
              <a:t> es </a:t>
            </a:r>
            <a:r>
              <a:rPr lang="en-US" altLang="en-US" sz="1000" dirty="0" err="1">
                <a:latin typeface="Arial" panose="020B0604020202020204" pitchFamily="34" charset="0"/>
                <a:cs typeface="Arial" panose="020B0604020202020204" pitchFamily="34" charset="0"/>
              </a:rPr>
              <a:t>revisar</a:t>
            </a:r>
            <a:r>
              <a:rPr lang="en-US" altLang="en-US" sz="1000" dirty="0">
                <a:latin typeface="Arial" panose="020B0604020202020204" pitchFamily="34" charset="0"/>
                <a:cs typeface="Arial" panose="020B0604020202020204" pitchFamily="34" charset="0"/>
              </a:rPr>
              <a:t> los </a:t>
            </a:r>
            <a:r>
              <a:rPr lang="en-US" altLang="en-US" sz="1000" dirty="0" err="1">
                <a:latin typeface="Arial" panose="020B0604020202020204" pitchFamily="34" charset="0"/>
                <a:cs typeface="Arial" panose="020B0604020202020204" pitchFamily="34" charset="0"/>
              </a:rPr>
              <a:t>cálculos</a:t>
            </a:r>
            <a:r>
              <a:rPr lang="en-US" altLang="en-US" sz="1000" dirty="0">
                <a:latin typeface="Arial" panose="020B0604020202020204" pitchFamily="34" charset="0"/>
                <a:cs typeface="Arial" panose="020B0604020202020204" pitchFamily="34" charset="0"/>
              </a:rPr>
              <a:t> de la TFG antes de </a:t>
            </a:r>
            <a:r>
              <a:rPr lang="en-US" altLang="en-US" sz="1000" dirty="0" err="1">
                <a:latin typeface="Arial" panose="020B0604020202020204" pitchFamily="34" charset="0"/>
                <a:cs typeface="Arial" panose="020B0604020202020204" pitchFamily="34" charset="0"/>
              </a:rPr>
              <a:t>llegar</a:t>
            </a:r>
            <a:r>
              <a:rPr lang="en-US" altLang="en-US" sz="1000" dirty="0">
                <a:latin typeface="Arial" panose="020B0604020202020204" pitchFamily="34" charset="0"/>
                <a:cs typeface="Arial" panose="020B0604020202020204" pitchFamily="34" charset="0"/>
              </a:rPr>
              <a:t> a la </a:t>
            </a:r>
            <a:r>
              <a:rPr lang="en-US" altLang="en-US" sz="1000" dirty="0" err="1">
                <a:latin typeface="Arial" panose="020B0604020202020204" pitchFamily="34" charset="0"/>
                <a:cs typeface="Arial" panose="020B0604020202020204" pitchFamily="34" charset="0"/>
              </a:rPr>
              <a:t>puesta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escena</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oportunidad</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compartir</a:t>
            </a:r>
            <a:r>
              <a:rPr lang="en-US" altLang="en-US" sz="1000" dirty="0">
                <a:latin typeface="Arial" panose="020B0604020202020204" pitchFamily="34" charset="0"/>
                <a:cs typeface="Arial" panose="020B0604020202020204" pitchFamily="34" charset="0"/>
              </a:rPr>
              <a:t> la IFG o GFR </a:t>
            </a:r>
            <a:r>
              <a:rPr lang="en-US" altLang="en-US" sz="1000" dirty="0" err="1">
                <a:latin typeface="Arial" panose="020B0604020202020204" pitchFamily="34" charset="0"/>
                <a:cs typeface="Arial" panose="020B0604020202020204" pitchFamily="34" charset="0"/>
              </a:rPr>
              <a:t>depende</a:t>
            </a:r>
            <a:r>
              <a:rPr lang="en-US" altLang="en-US" sz="1000" dirty="0">
                <a:latin typeface="Arial" panose="020B0604020202020204" pitchFamily="34" charset="0"/>
                <a:cs typeface="Arial" panose="020B0604020202020204" pitchFamily="34" charset="0"/>
              </a:rPr>
              <a:t> de la </a:t>
            </a:r>
            <a:r>
              <a:rPr lang="en-US" altLang="en-US" sz="1000" dirty="0" err="1">
                <a:latin typeface="Arial" panose="020B0604020202020204" pitchFamily="34" charset="0"/>
                <a:cs typeface="Arial" panose="020B0604020202020204" pitchFamily="34" charset="0"/>
              </a:rPr>
              <a:t>edad</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raza</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sexo</a:t>
            </a:r>
            <a:r>
              <a:rPr lang="en-US" altLang="en-US" sz="1000" dirty="0">
                <a:latin typeface="Arial" panose="020B0604020202020204" pitchFamily="34" charset="0"/>
                <a:cs typeface="Arial" panose="020B0604020202020204" pitchFamily="34" charset="0"/>
              </a:rPr>
              <a:t> y </a:t>
            </a:r>
            <a:r>
              <a:rPr lang="en-US" altLang="en-US" sz="1000" dirty="0" err="1">
                <a:latin typeface="Arial" panose="020B0604020202020204" pitchFamily="34" charset="0"/>
                <a:cs typeface="Arial" panose="020B0604020202020204" pitchFamily="34" charset="0"/>
              </a:rPr>
              <a:t>SCr</a:t>
            </a:r>
            <a:r>
              <a:rPr lang="en-US" altLang="en-US" sz="1000" dirty="0">
                <a:latin typeface="Arial" panose="020B0604020202020204" pitchFamily="34" charset="0"/>
                <a:cs typeface="Arial" panose="020B0604020202020204" pitchFamily="34" charset="0"/>
              </a:rPr>
              <a:t> antes de </a:t>
            </a:r>
            <a:r>
              <a:rPr lang="en-US" altLang="en-US" sz="1000" dirty="0" err="1">
                <a:latin typeface="Arial" panose="020B0604020202020204" pitchFamily="34" charset="0"/>
                <a:cs typeface="Arial" panose="020B0604020202020204" pitchFamily="34" charset="0"/>
              </a:rPr>
              <a:t>compartir</a:t>
            </a:r>
            <a:r>
              <a:rPr lang="en-US" altLang="en-US" sz="1000" dirty="0">
                <a:latin typeface="Arial" panose="020B0604020202020204" pitchFamily="34" charset="0"/>
                <a:cs typeface="Arial" panose="020B0604020202020204" pitchFamily="34" charset="0"/>
              </a:rPr>
              <a:t> la IFG o FR del </a:t>
            </a:r>
            <a:r>
              <a:rPr lang="en-US" altLang="en-US" sz="1000" dirty="0" err="1">
                <a:latin typeface="Arial" panose="020B0604020202020204" pitchFamily="34" charset="0"/>
                <a:cs typeface="Arial" panose="020B0604020202020204" pitchFamily="34" charset="0"/>
              </a:rPr>
              <a:t>paciente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Comúnmente</a:t>
            </a:r>
            <a:r>
              <a:rPr lang="en-US" altLang="en-US" sz="1000" dirty="0">
                <a:latin typeface="Arial" panose="020B0604020202020204" pitchFamily="34" charset="0"/>
                <a:cs typeface="Arial" panose="020B0604020202020204" pitchFamily="34" charset="0"/>
              </a:rPr>
              <a:t>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piensan</a:t>
            </a:r>
            <a:r>
              <a:rPr lang="en-US" altLang="en-US" sz="1000" dirty="0">
                <a:latin typeface="Arial" panose="020B0604020202020204" pitchFamily="34" charset="0"/>
                <a:cs typeface="Arial" panose="020B0604020202020204" pitchFamily="34" charset="0"/>
              </a:rPr>
              <a:t> que 1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es 100% y 1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es 0% para un total de 50%.  </a:t>
            </a:r>
            <a:r>
              <a:rPr lang="en-US" altLang="en-US" sz="1000" dirty="0" err="1">
                <a:latin typeface="Arial" panose="020B0604020202020204" pitchFamily="34" charset="0"/>
                <a:cs typeface="Arial" panose="020B0604020202020204" pitchFamily="34" charset="0"/>
              </a:rPr>
              <a:t>Además</a:t>
            </a:r>
            <a:r>
              <a:rPr lang="en-US" altLang="en-US" sz="1000" dirty="0">
                <a:latin typeface="Arial" panose="020B0604020202020204" pitchFamily="34" charset="0"/>
                <a:cs typeface="Arial" panose="020B0604020202020204" pitchFamily="34" charset="0"/>
              </a:rPr>
              <a:t>, a menudo </a:t>
            </a:r>
            <a:r>
              <a:rPr lang="en-US" altLang="en-US" sz="1000" dirty="0" err="1">
                <a:latin typeface="Arial" panose="020B0604020202020204" pitchFamily="34" charset="0"/>
                <a:cs typeface="Arial" panose="020B0604020202020204" pitchFamily="34" charset="0"/>
              </a:rPr>
              <a:t>tendrá</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nefrectomías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Esta</a:t>
            </a:r>
            <a:r>
              <a:rPr lang="en-US" altLang="en-US" sz="1000" dirty="0">
                <a:latin typeface="Arial" panose="020B0604020202020204" pitchFamily="34" charset="0"/>
                <a:cs typeface="Arial" panose="020B0604020202020204" pitchFamily="34" charset="0"/>
              </a:rPr>
              <a:t> es una </a:t>
            </a:r>
            <a:r>
              <a:rPr lang="en-US" altLang="en-US" sz="1000" dirty="0" err="1">
                <a:latin typeface="Arial" panose="020B0604020202020204" pitchFamily="34" charset="0"/>
                <a:cs typeface="Arial" panose="020B0604020202020204" pitchFamily="34" charset="0"/>
              </a:rPr>
              <a:t>oportunidad</a:t>
            </a:r>
            <a:r>
              <a:rPr lang="en-US" altLang="en-US" sz="1000" dirty="0">
                <a:latin typeface="Arial" panose="020B0604020202020204" pitchFamily="34" charset="0"/>
                <a:cs typeface="Arial" panose="020B0604020202020204" pitchFamily="34" charset="0"/>
              </a:rPr>
              <a:t> para que </a:t>
            </a:r>
            <a:r>
              <a:rPr lang="en-US" altLang="en-US" sz="1000" dirty="0" err="1">
                <a:latin typeface="Arial" panose="020B0604020202020204" pitchFamily="34" charset="0"/>
                <a:cs typeface="Arial" panose="020B0604020202020204" pitchFamily="34" charset="0"/>
              </a:rPr>
              <a:t>usted</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explique</a:t>
            </a:r>
            <a:r>
              <a:rPr lang="en-US" altLang="en-US" sz="1000" dirty="0">
                <a:latin typeface="Arial" panose="020B0604020202020204" pitchFamily="34" charset="0"/>
                <a:cs typeface="Arial" panose="020B0604020202020204" pitchFamily="34" charset="0"/>
              </a:rPr>
              <a:t> que la </a:t>
            </a:r>
            <a:r>
              <a:rPr lang="en-US" altLang="en-US" sz="1000" dirty="0" err="1">
                <a:latin typeface="Arial" panose="020B0604020202020204" pitchFamily="34" charset="0"/>
                <a:cs typeface="Arial" panose="020B0604020202020204" pitchFamily="34" charset="0"/>
              </a:rPr>
              <a:t>función</a:t>
            </a:r>
            <a:r>
              <a:rPr lang="en-US" altLang="en-US" sz="1000" dirty="0">
                <a:latin typeface="Arial" panose="020B0604020202020204" pitchFamily="34" charset="0"/>
                <a:cs typeface="Arial" panose="020B0604020202020204" pitchFamily="34" charset="0"/>
              </a:rPr>
              <a:t> se </a:t>
            </a:r>
            <a:r>
              <a:rPr lang="en-US" altLang="en-US" sz="1000" dirty="0" err="1">
                <a:latin typeface="Arial" panose="020B0604020202020204" pitchFamily="34" charset="0"/>
                <a:cs typeface="Arial" panose="020B0604020202020204" pitchFamily="34" charset="0"/>
              </a:rPr>
              <a:t>mide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después</a:t>
            </a:r>
            <a:r>
              <a:rPr lang="en-US" altLang="en-US" sz="1000" dirty="0">
                <a:latin typeface="Arial" panose="020B0604020202020204" pitchFamily="34" charset="0"/>
                <a:cs typeface="Arial" panose="020B0604020202020204" pitchFamily="34" charset="0"/>
              </a:rPr>
              <a:t> del </a:t>
            </a:r>
            <a:r>
              <a:rPr lang="en-US" altLang="en-US" sz="1000" dirty="0" err="1">
                <a:latin typeface="Arial" panose="020B0604020202020204" pitchFamily="34" charset="0"/>
                <a:cs typeface="Arial" panose="020B0604020202020204" pitchFamily="34" charset="0"/>
              </a:rPr>
              <a:t>hecho</a:t>
            </a:r>
            <a:r>
              <a:rPr lang="en-US" altLang="en-US" sz="1000" dirty="0">
                <a:latin typeface="Arial" panose="020B0604020202020204" pitchFamily="34" charset="0"/>
                <a:cs typeface="Arial" panose="020B0604020202020204" pitchFamily="34" charset="0"/>
              </a:rPr>
              <a:t>, por lo que rara </a:t>
            </a:r>
            <a:r>
              <a:rPr lang="en-US" altLang="en-US" sz="1000" dirty="0" err="1">
                <a:latin typeface="Arial" panose="020B0604020202020204" pitchFamily="34" charset="0"/>
                <a:cs typeface="Arial" panose="020B0604020202020204" pitchFamily="34" charset="0"/>
              </a:rPr>
              <a:t>vez</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podemos</a:t>
            </a:r>
            <a:r>
              <a:rPr lang="en-US" altLang="en-US" sz="1000" dirty="0">
                <a:latin typeface="Arial" panose="020B0604020202020204" pitchFamily="34" charset="0"/>
                <a:cs typeface="Arial" panose="020B0604020202020204" pitchFamily="34" charset="0"/>
              </a:rPr>
              <a:t> saber </a:t>
            </a:r>
            <a:r>
              <a:rPr lang="en-US" altLang="en-US" sz="1000" dirty="0" err="1">
                <a:latin typeface="Arial" panose="020B0604020202020204" pitchFamily="34" charset="0"/>
                <a:cs typeface="Arial" panose="020B0604020202020204" pitchFamily="34" charset="0"/>
              </a:rPr>
              <a:t>cuánta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función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tiene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cada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 (a </a:t>
            </a:r>
            <a:r>
              <a:rPr lang="en-US" altLang="en-US" sz="1000" dirty="0" err="1">
                <a:latin typeface="Arial" panose="020B0604020202020204" pitchFamily="34" charset="0"/>
                <a:cs typeface="Arial" panose="020B0604020202020204" pitchFamily="34" charset="0"/>
              </a:rPr>
              <a:t>menos</a:t>
            </a:r>
            <a:r>
              <a:rPr lang="en-US" altLang="en-US" sz="1000" dirty="0">
                <a:latin typeface="Arial" panose="020B0604020202020204" pitchFamily="34" charset="0"/>
                <a:cs typeface="Arial" panose="020B0604020202020204" pitchFamily="34" charset="0"/>
              </a:rPr>
              <a:t>, por </a:t>
            </a:r>
            <a:r>
              <a:rPr lang="en-US" altLang="en-US" sz="1000" dirty="0" err="1">
                <a:latin typeface="Arial" panose="020B0604020202020204" pitchFamily="34" charset="0"/>
                <a:cs typeface="Arial" panose="020B0604020202020204" pitchFamily="34" charset="0"/>
              </a:rPr>
              <a:t>supuesto</a:t>
            </a:r>
            <a:r>
              <a:rPr lang="en-US" altLang="en-US" sz="1000" dirty="0">
                <a:latin typeface="Arial" panose="020B0604020202020204" pitchFamily="34" charset="0"/>
                <a:cs typeface="Arial" panose="020B0604020202020204" pitchFamily="34" charset="0"/>
              </a:rPr>
              <a:t>, que solo </a:t>
            </a:r>
            <a:r>
              <a:rPr lang="en-US" altLang="en-US" sz="1000" dirty="0" err="1">
                <a:latin typeface="Arial" panose="020B0604020202020204" pitchFamily="34" charset="0"/>
                <a:cs typeface="Arial" panose="020B0604020202020204" pitchFamily="34" charset="0"/>
              </a:rPr>
              <a:t>haya</a:t>
            </a:r>
            <a:r>
              <a:rPr lang="en-US" altLang="en-US" sz="1000" dirty="0">
                <a:latin typeface="Arial" panose="020B0604020202020204" pitchFamily="34" charset="0"/>
                <a:cs typeface="Arial" panose="020B0604020202020204" pitchFamily="34" charset="0"/>
              </a:rPr>
              <a:t> 1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o </a:t>
            </a:r>
            <a:r>
              <a:rPr lang="en-US" altLang="en-US" sz="1000" dirty="0" err="1">
                <a:latin typeface="Arial" panose="020B0604020202020204" pitchFamily="34" charset="0"/>
                <a:cs typeface="Arial" panose="020B0604020202020204" pitchFamily="34" charset="0"/>
              </a:rPr>
              <a:t>haya</a:t>
            </a:r>
            <a:r>
              <a:rPr lang="en-US" altLang="en-US" sz="1000" dirty="0">
                <a:latin typeface="Arial" panose="020B0604020202020204" pitchFamily="34" charset="0"/>
                <a:cs typeface="Arial" panose="020B0604020202020204" pitchFamily="34" charset="0"/>
              </a:rPr>
              <a:t> una </a:t>
            </a:r>
            <a:r>
              <a:rPr lang="en-US" altLang="en-US" sz="1000" dirty="0" err="1">
                <a:latin typeface="Arial" panose="020B0604020202020204" pitchFamily="34" charset="0"/>
                <a:cs typeface="Arial" panose="020B0604020202020204" pitchFamily="34" charset="0"/>
              </a:rPr>
              <a:t>diferencia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anatómica</a:t>
            </a:r>
            <a:r>
              <a:rPr lang="en-US" altLang="en-US" sz="1000" dirty="0">
                <a:latin typeface="Arial" panose="020B0604020202020204" pitchFamily="34" charset="0"/>
                <a:cs typeface="Arial" panose="020B0604020202020204" pitchFamily="34" charset="0"/>
              </a:rPr>
              <a:t>, es </a:t>
            </a:r>
            <a:r>
              <a:rPr lang="en-US" altLang="en-US" sz="1000" dirty="0" err="1">
                <a:latin typeface="Arial" panose="020B0604020202020204" pitchFamily="34" charset="0"/>
                <a:cs typeface="Arial" panose="020B0604020202020204" pitchFamily="34" charset="0"/>
              </a:rPr>
              <a:t>decir</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nefrectomía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estenosis</a:t>
            </a:r>
            <a:r>
              <a:rPr lang="en-US" altLang="en-US" sz="1000" dirty="0">
                <a:latin typeface="Arial" panose="020B0604020202020204" pitchFamily="34" charset="0"/>
                <a:cs typeface="Arial" panose="020B0604020202020204" pitchFamily="34" charset="0"/>
              </a:rPr>
              <a:t> de la arteria renal o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ultrasonido</a:t>
            </a:r>
            <a:r>
              <a:rPr lang="en-US" altLang="en-US" sz="1000" dirty="0">
                <a:latin typeface="Arial" panose="020B0604020202020204" pitchFamily="34" charset="0"/>
                <a:cs typeface="Arial" panose="020B0604020202020204" pitchFamily="34" charset="0"/>
              </a:rPr>
              <a:t>, un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encogido</a:t>
            </a:r>
            <a:r>
              <a:rPr lang="en-US" altLang="en-US" sz="1000" dirty="0">
                <a:latin typeface="Arial" panose="020B0604020202020204" pitchFamily="34" charset="0"/>
                <a:cs typeface="Arial" panose="020B0604020202020204" pitchFamily="34" charset="0"/>
              </a:rPr>
              <a:t>) </a:t>
            </a:r>
          </a:p>
        </p:txBody>
      </p:sp>
      <p:sp>
        <p:nvSpPr>
          <p:cNvPr id="35844" name="Slide Number Placeholder 3"/>
          <p:cNvSpPr>
            <a:spLocks noGrp="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6CB9BF6-F6EE-4AA2-8AF4-4ECA15550796}"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0D382E62-146C-4103-BFC9-703D9DA80F8E}" type="slidenum">
              <a:rPr lang="en-US" altLang="en-US" smtClean="0"/>
              <a:pPr/>
              <a:t>9</a:t>
            </a:fld>
            <a:endParaRPr lang="en-US" altLang="en-US"/>
          </a:p>
        </p:txBody>
      </p:sp>
      <p:sp>
        <p:nvSpPr>
          <p:cNvPr id="36867" name="Rectangle 2"/>
          <p:cNvSpPr>
            <a:spLocks noGrp="1" noRot="1" noChangeAspect="1" noChangeArrowheads="1" noTextEdit="1"/>
          </p:cNvSpPr>
          <p:nvPr>
            <p:ph type="sldImg"/>
          </p:nvPr>
        </p:nvSpPr>
        <p:spPr>
          <a:xfrm>
            <a:off x="338138" y="739775"/>
            <a:ext cx="6183312" cy="3479800"/>
          </a:xfrm>
          <a:ln/>
        </p:spPr>
      </p:sp>
      <p:sp>
        <p:nvSpPr>
          <p:cNvPr id="36868" name="Rectangle 3"/>
          <p:cNvSpPr>
            <a:spLocks noGrp="1" noChangeArrowheads="1"/>
          </p:cNvSpPr>
          <p:nvPr>
            <p:ph type="body" idx="1"/>
          </p:nvPr>
        </p:nvSpPr>
        <p:spPr>
          <a:xfrm>
            <a:off x="918271" y="4405338"/>
            <a:ext cx="5022949" cy="4151716"/>
          </a:xfrm>
          <a:noFill/>
        </p:spPr>
        <p:txBody>
          <a:bodyPr/>
          <a:lstStyle/>
          <a:p>
            <a:pPr defTabSz="1021099"/>
            <a:r>
              <a:rPr lang="en-US" altLang="en-US" sz="1000" dirty="0">
                <a:latin typeface="Arial" panose="020B0604020202020204" pitchFamily="34" charset="0"/>
                <a:cs typeface="Arial" panose="020B0604020202020204" pitchFamily="34" charset="0"/>
              </a:rPr>
              <a:t>Use the ‘cheat’ info of 1% loss/year of life above age 30 (although it is actually 0.8%, 1% makes it easier for patient calculation) and remind patients that we are all losing kidney function.  Remember that GFR uses a standard 70kg patient with normal muscle and so it is not as precise as we tell patients.  </a:t>
            </a:r>
          </a:p>
          <a:p>
            <a:pPr defTabSz="1021099"/>
            <a:endParaRPr lang="en-US" altLang="en-US" sz="1000" dirty="0">
              <a:latin typeface="Arial" panose="020B0604020202020204" pitchFamily="34" charset="0"/>
              <a:cs typeface="Arial" panose="020B0604020202020204" pitchFamily="34" charset="0"/>
            </a:endParaRPr>
          </a:p>
          <a:p>
            <a:pPr defTabSz="1021099"/>
            <a:r>
              <a:rPr lang="en-US" altLang="en-US" sz="1000" dirty="0">
                <a:latin typeface="Arial" panose="020B0604020202020204" pitchFamily="34" charset="0"/>
                <a:cs typeface="Arial" panose="020B0604020202020204" pitchFamily="34" charset="0"/>
              </a:rPr>
              <a:t>Use la </a:t>
            </a:r>
            <a:r>
              <a:rPr lang="en-US" altLang="en-US" sz="1000" dirty="0" err="1">
                <a:latin typeface="Arial" panose="020B0604020202020204" pitchFamily="34" charset="0"/>
                <a:cs typeface="Arial" panose="020B0604020202020204" pitchFamily="34" charset="0"/>
              </a:rPr>
              <a:t>información</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trampa</a:t>
            </a:r>
            <a:r>
              <a:rPr lang="en-US" altLang="en-US" sz="1000" dirty="0">
                <a:latin typeface="Arial" panose="020B0604020202020204" pitchFamily="34" charset="0"/>
                <a:cs typeface="Arial" panose="020B0604020202020204" pitchFamily="34" charset="0"/>
              </a:rPr>
              <a:t>" del 1% de </a:t>
            </a:r>
            <a:r>
              <a:rPr lang="en-US" altLang="en-US" sz="1000" dirty="0" err="1">
                <a:latin typeface="Arial" panose="020B0604020202020204" pitchFamily="34" charset="0"/>
                <a:cs typeface="Arial" panose="020B0604020202020204" pitchFamily="34" charset="0"/>
              </a:rPr>
              <a:t>pérdida</a:t>
            </a:r>
            <a:r>
              <a:rPr lang="en-US" altLang="en-US" sz="1000" dirty="0">
                <a:latin typeface="Arial" panose="020B0604020202020204" pitchFamily="34" charset="0"/>
                <a:cs typeface="Arial" panose="020B0604020202020204" pitchFamily="34" charset="0"/>
              </a:rPr>
              <a:t> / </a:t>
            </a:r>
            <a:r>
              <a:rPr lang="en-US" altLang="en-US" sz="1000" dirty="0" err="1">
                <a:latin typeface="Arial" panose="020B0604020202020204" pitchFamily="34" charset="0"/>
                <a:cs typeface="Arial" panose="020B0604020202020204" pitchFamily="34" charset="0"/>
              </a:rPr>
              <a:t>año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vida</a:t>
            </a:r>
            <a:r>
              <a:rPr lang="en-US" altLang="en-US" sz="1000" dirty="0">
                <a:latin typeface="Arial" panose="020B0604020202020204" pitchFamily="34" charset="0"/>
                <a:cs typeface="Arial" panose="020B0604020202020204" pitchFamily="34" charset="0"/>
              </a:rPr>
              <a:t> por </a:t>
            </a:r>
            <a:r>
              <a:rPr lang="en-US" altLang="en-US" sz="1000" dirty="0" err="1">
                <a:latin typeface="Arial" panose="020B0604020202020204" pitchFamily="34" charset="0"/>
                <a:cs typeface="Arial" panose="020B0604020202020204" pitchFamily="34" charset="0"/>
              </a:rPr>
              <a:t>encima</a:t>
            </a:r>
            <a:r>
              <a:rPr lang="en-US" altLang="en-US" sz="1000" dirty="0">
                <a:latin typeface="Arial" panose="020B0604020202020204" pitchFamily="34" charset="0"/>
                <a:cs typeface="Arial" panose="020B0604020202020204" pitchFamily="34" charset="0"/>
              </a:rPr>
              <a:t> de los 30 </a:t>
            </a:r>
            <a:r>
              <a:rPr lang="en-US" altLang="en-US" sz="1000" dirty="0" err="1">
                <a:latin typeface="Arial" panose="020B0604020202020204" pitchFamily="34" charset="0"/>
                <a:cs typeface="Arial" panose="020B0604020202020204" pitchFamily="34" charset="0"/>
              </a:rPr>
              <a:t>años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aunque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realidad</a:t>
            </a:r>
            <a:r>
              <a:rPr lang="en-US" altLang="en-US" sz="1000" dirty="0">
                <a:latin typeface="Arial" panose="020B0604020202020204" pitchFamily="34" charset="0"/>
                <a:cs typeface="Arial" panose="020B0604020202020204" pitchFamily="34" charset="0"/>
              </a:rPr>
              <a:t> es del 0,8%, el 1% </a:t>
            </a:r>
            <a:r>
              <a:rPr lang="en-US" altLang="en-US" sz="1000" dirty="0" err="1">
                <a:latin typeface="Arial" panose="020B0604020202020204" pitchFamily="34" charset="0"/>
                <a:cs typeface="Arial" panose="020B0604020202020204" pitchFamily="34" charset="0"/>
              </a:rPr>
              <a:t>facilita</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cálculo</a:t>
            </a:r>
            <a:r>
              <a:rPr lang="en-US" altLang="en-US" sz="1000" dirty="0">
                <a:latin typeface="Arial" panose="020B0604020202020204" pitchFamily="34" charset="0"/>
                <a:cs typeface="Arial" panose="020B0604020202020204" pitchFamily="34" charset="0"/>
              </a:rPr>
              <a:t> del </a:t>
            </a:r>
            <a:r>
              <a:rPr lang="en-US" altLang="en-US" sz="1000" dirty="0" err="1">
                <a:latin typeface="Arial" panose="020B0604020202020204" pitchFamily="34" charset="0"/>
                <a:cs typeface="Arial" panose="020B0604020202020204" pitchFamily="34" charset="0"/>
              </a:rPr>
              <a:t>paciente</a:t>
            </a:r>
            <a:r>
              <a:rPr lang="en-US" altLang="en-US" sz="1000" dirty="0">
                <a:latin typeface="Arial" panose="020B0604020202020204" pitchFamily="34" charset="0"/>
                <a:cs typeface="Arial" panose="020B0604020202020204" pitchFamily="34" charset="0"/>
              </a:rPr>
              <a:t>) y </a:t>
            </a:r>
            <a:r>
              <a:rPr lang="en-US" altLang="en-US" sz="1000" dirty="0" err="1">
                <a:latin typeface="Arial" panose="020B0604020202020204" pitchFamily="34" charset="0"/>
                <a:cs typeface="Arial" panose="020B0604020202020204" pitchFamily="34" charset="0"/>
              </a:rPr>
              <a:t>recuerde</a:t>
            </a:r>
            <a:r>
              <a:rPr lang="en-US" altLang="en-US" sz="1000" dirty="0">
                <a:latin typeface="Arial" panose="020B0604020202020204" pitchFamily="34" charset="0"/>
                <a:cs typeface="Arial" panose="020B0604020202020204" pitchFamily="34" charset="0"/>
              </a:rPr>
              <a:t>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todos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estamos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perdiendo</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función</a:t>
            </a:r>
            <a:r>
              <a:rPr lang="en-US" altLang="en-US" sz="1000" dirty="0">
                <a:latin typeface="Arial" panose="020B0604020202020204" pitchFamily="34" charset="0"/>
                <a:cs typeface="Arial" panose="020B0604020202020204" pitchFamily="34" charset="0"/>
              </a:rPr>
              <a:t> renal.  </a:t>
            </a:r>
            <a:r>
              <a:rPr lang="en-US" altLang="en-US" sz="1000" dirty="0" err="1">
                <a:latin typeface="Arial" panose="020B0604020202020204" pitchFamily="34" charset="0"/>
                <a:cs typeface="Arial" panose="020B0604020202020204" pitchFamily="34" charset="0"/>
              </a:rPr>
              <a:t>Recuerde</a:t>
            </a:r>
            <a:r>
              <a:rPr lang="en-US" altLang="en-US" sz="1000" dirty="0">
                <a:latin typeface="Arial" panose="020B0604020202020204" pitchFamily="34" charset="0"/>
                <a:cs typeface="Arial" panose="020B0604020202020204" pitchFamily="34" charset="0"/>
              </a:rPr>
              <a:t> que la TFG </a:t>
            </a:r>
            <a:r>
              <a:rPr lang="en-US" altLang="en-US" sz="1000" dirty="0" err="1">
                <a:latin typeface="Arial" panose="020B0604020202020204" pitchFamily="34" charset="0"/>
                <a:cs typeface="Arial" panose="020B0604020202020204" pitchFamily="34" charset="0"/>
              </a:rPr>
              <a:t>utiliza</a:t>
            </a:r>
            <a:r>
              <a:rPr lang="en-US" altLang="en-US" sz="1000" dirty="0">
                <a:latin typeface="Arial" panose="020B0604020202020204" pitchFamily="34" charset="0"/>
                <a:cs typeface="Arial" panose="020B0604020202020204" pitchFamily="34" charset="0"/>
              </a:rPr>
              <a:t> un </a:t>
            </a:r>
            <a:r>
              <a:rPr lang="en-US" altLang="en-US" sz="1000" dirty="0" err="1">
                <a:latin typeface="Arial" panose="020B0604020202020204" pitchFamily="34" charset="0"/>
                <a:cs typeface="Arial" panose="020B0604020202020204" pitchFamily="34" charset="0"/>
              </a:rPr>
              <a:t>paciente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estándar</a:t>
            </a:r>
            <a:r>
              <a:rPr lang="en-US" altLang="en-US" sz="1000" dirty="0">
                <a:latin typeface="Arial" panose="020B0604020202020204" pitchFamily="34" charset="0"/>
                <a:cs typeface="Arial" panose="020B0604020202020204" pitchFamily="34" charset="0"/>
              </a:rPr>
              <a:t> de 70 kg con </a:t>
            </a:r>
            <a:r>
              <a:rPr lang="en-US" altLang="en-US" sz="1000" dirty="0" err="1">
                <a:latin typeface="Arial" panose="020B0604020202020204" pitchFamily="34" charset="0"/>
                <a:cs typeface="Arial" panose="020B0604020202020204" pitchFamily="34" charset="0"/>
              </a:rPr>
              <a:t>músculo</a:t>
            </a:r>
            <a:r>
              <a:rPr lang="en-US" altLang="en-US" sz="1000" dirty="0">
                <a:latin typeface="Arial" panose="020B0604020202020204" pitchFamily="34" charset="0"/>
                <a:cs typeface="Arial" panose="020B0604020202020204" pitchFamily="34" charset="0"/>
              </a:rPr>
              <a:t> normal y, por lo tanto, no es tan </a:t>
            </a:r>
            <a:r>
              <a:rPr lang="en-US" altLang="en-US" sz="1000" dirty="0" err="1">
                <a:latin typeface="Arial" panose="020B0604020202020204" pitchFamily="34" charset="0"/>
                <a:cs typeface="Arial" panose="020B0604020202020204" pitchFamily="34" charset="0"/>
              </a:rPr>
              <a:t>preciso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como</a:t>
            </a:r>
            <a:r>
              <a:rPr lang="en-US" altLang="en-US" sz="1000" dirty="0">
                <a:latin typeface="Arial" panose="020B0604020202020204" pitchFamily="34" charset="0"/>
                <a:cs typeface="Arial" panose="020B0604020202020204" pitchFamily="34" charset="0"/>
              </a:rPr>
              <a:t> les decimos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a:p>
            <a:pPr marL="252272" indent="-252272" defTabSz="1021099"/>
            <a:endParaRPr lang="en-US" altLang="en-US" sz="1000" dirty="0">
              <a:latin typeface="Arial" panose="020B0604020202020204" pitchFamily="34" charset="0"/>
              <a:cs typeface="Arial" panose="020B0604020202020204" pitchFamily="34" charset="0"/>
            </a:endParaRPr>
          </a:p>
          <a:p>
            <a:pPr marL="252272" indent="-252272" defTabSz="1021099"/>
            <a:r>
              <a:rPr lang="en-US" altLang="en-US" sz="1000" dirty="0">
                <a:latin typeface="Arial" panose="020B0604020202020204" pitchFamily="34" charset="0"/>
                <a:cs typeface="Arial" panose="020B0604020202020204" pitchFamily="34" charset="0"/>
              </a:rPr>
              <a:t>The original reference for GFR calculation is: </a:t>
            </a:r>
          </a:p>
          <a:p>
            <a:pPr marL="252272" indent="-252272" defTabSz="1021099"/>
            <a:r>
              <a:rPr lang="en-US" altLang="en-US" sz="1000" i="1" dirty="0">
                <a:latin typeface="Arial" panose="020B0604020202020204" pitchFamily="34" charset="0"/>
                <a:cs typeface="Arial" panose="020B0604020202020204" pitchFamily="34" charset="0"/>
              </a:rPr>
              <a:t>A more accurate method to estimate glomerular filtration rate from serum creatinine: a new prediction equation. Modification of Diet in Renal Disease Study Group. </a:t>
            </a:r>
            <a:r>
              <a:rPr lang="en-US" altLang="en-US" sz="1000" i="1" dirty="0" err="1">
                <a:latin typeface="Arial" panose="020B0604020202020204" pitchFamily="34" charset="0"/>
                <a:cs typeface="Arial" panose="020B0604020202020204" pitchFamily="34" charset="0"/>
              </a:rPr>
              <a:t>Levey</a:t>
            </a:r>
            <a:r>
              <a:rPr lang="en-US" altLang="en-US" sz="1000" i="1" dirty="0">
                <a:latin typeface="Arial" panose="020B0604020202020204" pitchFamily="34" charset="0"/>
                <a:cs typeface="Arial" panose="020B0604020202020204" pitchFamily="34" charset="0"/>
              </a:rPr>
              <a:t> AS, Bosch JP, Lewis JB, Greene T, Rogers N, Roth D. Ann Intern Med. 1999 Mar 16;130(6):461-70.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18FEC289-BF5D-4FF3-B7AB-E76EE4D7972F}" type="slidenum">
              <a:rPr lang="en-US" altLang="en-US" smtClean="0"/>
              <a:pPr/>
              <a:t>10</a:t>
            </a:fld>
            <a:endParaRPr lang="en-US" altLang="en-US"/>
          </a:p>
        </p:txBody>
      </p:sp>
      <p:sp>
        <p:nvSpPr>
          <p:cNvPr id="37891" name="Rectangle 2"/>
          <p:cNvSpPr>
            <a:spLocks noGrp="1" noRot="1" noChangeAspect="1" noChangeArrowheads="1" noTextEdit="1"/>
          </p:cNvSpPr>
          <p:nvPr>
            <p:ph type="sldImg"/>
          </p:nvPr>
        </p:nvSpPr>
        <p:spPr>
          <a:xfrm>
            <a:off x="338138" y="739775"/>
            <a:ext cx="6183312" cy="3479800"/>
          </a:xfrm>
          <a:ln/>
        </p:spPr>
      </p:sp>
      <p:sp>
        <p:nvSpPr>
          <p:cNvPr id="37892" name="Rectangle 3"/>
          <p:cNvSpPr>
            <a:spLocks noGrp="1" noChangeArrowheads="1"/>
          </p:cNvSpPr>
          <p:nvPr>
            <p:ph type="body" idx="1"/>
          </p:nvPr>
        </p:nvSpPr>
        <p:spPr>
          <a:xfrm>
            <a:off x="918271" y="4405338"/>
            <a:ext cx="5022949" cy="4151716"/>
          </a:xfrm>
          <a:noFill/>
        </p:spPr>
        <p:txBody>
          <a:bodyPr/>
          <a:lstStyle/>
          <a:p>
            <a:pPr eaLnBrk="1" hangingPunct="1"/>
            <a:r>
              <a:rPr lang="en-US" altLang="en-US" sz="1000" b="1" dirty="0">
                <a:latin typeface="Arial" panose="020B0604020202020204" pitchFamily="34" charset="0"/>
                <a:cs typeface="Arial" panose="020B0604020202020204" pitchFamily="34" charset="0"/>
              </a:rPr>
              <a:t>The translation is: Red is bad, green is good!! ¡El </a:t>
            </a:r>
            <a:r>
              <a:rPr lang="en-US" altLang="en-US" sz="1000" b="1" dirty="0" err="1">
                <a:solidFill>
                  <a:srgbClr val="C00000"/>
                </a:solidFill>
                <a:latin typeface="Arial" panose="020B0604020202020204" pitchFamily="34" charset="0"/>
                <a:cs typeface="Arial" panose="020B0604020202020204" pitchFamily="34" charset="0"/>
              </a:rPr>
              <a:t>rojo</a:t>
            </a:r>
            <a:r>
              <a:rPr lang="en-US" altLang="en-US" sz="1000" b="1" dirty="0">
                <a:solidFill>
                  <a:srgbClr val="C00000"/>
                </a:solidFill>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es </a:t>
            </a:r>
            <a:r>
              <a:rPr lang="en-US" altLang="en-US" sz="1000" b="1" dirty="0" err="1">
                <a:latin typeface="Arial" panose="020B0604020202020204" pitchFamily="34" charset="0"/>
                <a:cs typeface="Arial" panose="020B0604020202020204" pitchFamily="34" charset="0"/>
              </a:rPr>
              <a:t>malo</a:t>
            </a:r>
            <a:r>
              <a:rPr lang="en-US" altLang="en-US" sz="1000" b="1" dirty="0">
                <a:latin typeface="Arial" panose="020B0604020202020204" pitchFamily="34" charset="0"/>
                <a:cs typeface="Arial" panose="020B0604020202020204" pitchFamily="34" charset="0"/>
              </a:rPr>
              <a:t>, el </a:t>
            </a:r>
            <a:r>
              <a:rPr lang="en-US" altLang="en-US" sz="1000" b="1" dirty="0" err="1">
                <a:latin typeface="Arial" panose="020B0604020202020204" pitchFamily="34" charset="0"/>
                <a:cs typeface="Arial" panose="020B0604020202020204" pitchFamily="34" charset="0"/>
              </a:rPr>
              <a:t>verde</a:t>
            </a:r>
            <a:r>
              <a:rPr lang="en-US" altLang="en-US" sz="1000" b="1" dirty="0">
                <a:latin typeface="Arial" panose="020B0604020202020204" pitchFamily="34" charset="0"/>
                <a:cs typeface="Arial" panose="020B0604020202020204" pitchFamily="34" charset="0"/>
              </a:rPr>
              <a:t> es </a:t>
            </a:r>
            <a:r>
              <a:rPr lang="en-US" altLang="en-US" sz="1000" b="1" dirty="0" err="1">
                <a:latin typeface="Arial" panose="020B0604020202020204" pitchFamily="34" charset="0"/>
                <a:cs typeface="Arial" panose="020B0604020202020204" pitchFamily="34" charset="0"/>
              </a:rPr>
              <a:t>bueno</a:t>
            </a:r>
            <a:r>
              <a:rPr lang="en-US" altLang="en-US" sz="1000" b="1" dirty="0">
                <a:latin typeface="Arial" panose="020B0604020202020204" pitchFamily="34" charset="0"/>
                <a:cs typeface="Arial" panose="020B0604020202020204" pitchFamily="34" charset="0"/>
              </a:rPr>
              <a:t>!</a:t>
            </a:r>
          </a:p>
          <a:p>
            <a:pPr eaLnBrk="1" hangingPunct="1"/>
            <a:r>
              <a:rPr lang="en-US" altLang="en-US" sz="1000" dirty="0">
                <a:latin typeface="Arial" panose="020B0604020202020204" pitchFamily="34" charset="0"/>
                <a:cs typeface="Arial" panose="020B0604020202020204" pitchFamily="34" charset="0"/>
              </a:rPr>
              <a:t>Your stage, and progression, is dependent on both your GFR and how much albumin you have in your urine…again, mention the UACR and how important it is to follow that too.</a:t>
            </a:r>
          </a:p>
          <a:p>
            <a:pPr eaLnBrk="1" hangingPunct="1"/>
            <a:r>
              <a:rPr lang="en-US" altLang="en-US" sz="1000" dirty="0">
                <a:latin typeface="Arial" panose="020B0604020202020204" pitchFamily="34" charset="0"/>
                <a:cs typeface="Arial" panose="020B0604020202020204" pitchFamily="34" charset="0"/>
              </a:rPr>
              <a:t>Spanish translation of above paragraph. </a:t>
            </a:r>
          </a:p>
          <a:p>
            <a:pPr eaLnBrk="1" hangingPunct="1"/>
            <a:r>
              <a:rPr lang="en-US" altLang="en-US" sz="1000" u="sng" dirty="0" err="1">
                <a:latin typeface="Arial" panose="020B0604020202020204" pitchFamily="34" charset="0"/>
                <a:cs typeface="Arial" panose="020B0604020202020204" pitchFamily="34" charset="0"/>
              </a:rPr>
              <a:t>Su</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etapa</a:t>
            </a:r>
            <a:r>
              <a:rPr lang="en-US" altLang="en-US" sz="1000" u="sng" dirty="0">
                <a:latin typeface="Arial" panose="020B0604020202020204" pitchFamily="34" charset="0"/>
                <a:cs typeface="Arial" panose="020B0604020202020204" pitchFamily="34" charset="0"/>
              </a:rPr>
              <a:t>, y </a:t>
            </a:r>
            <a:r>
              <a:rPr lang="en-US" altLang="en-US" sz="1000" u="sng" dirty="0" err="1">
                <a:latin typeface="Arial" panose="020B0604020202020204" pitchFamily="34" charset="0"/>
                <a:cs typeface="Arial" panose="020B0604020202020204" pitchFamily="34" charset="0"/>
              </a:rPr>
              <a:t>progresión</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depende</a:t>
            </a:r>
            <a:r>
              <a:rPr lang="en-US" altLang="en-US" sz="1000" u="sng" dirty="0">
                <a:latin typeface="Arial" panose="020B0604020202020204" pitchFamily="34" charset="0"/>
                <a:cs typeface="Arial" panose="020B0604020202020204" pitchFamily="34" charset="0"/>
              </a:rPr>
              <a:t> tanto de </a:t>
            </a:r>
            <a:r>
              <a:rPr lang="en-US" altLang="en-US" sz="1000" u="sng" dirty="0" err="1">
                <a:latin typeface="Arial" panose="020B0604020202020204" pitchFamily="34" charset="0"/>
                <a:cs typeface="Arial" panose="020B0604020202020204" pitchFamily="34" charset="0"/>
              </a:rPr>
              <a:t>su</a:t>
            </a:r>
            <a:r>
              <a:rPr lang="en-US" altLang="en-US" sz="1000" u="sng" dirty="0">
                <a:latin typeface="Arial" panose="020B0604020202020204" pitchFamily="34" charset="0"/>
                <a:cs typeface="Arial" panose="020B0604020202020204" pitchFamily="34" charset="0"/>
              </a:rPr>
              <a:t> IFG o GFR </a:t>
            </a:r>
            <a:r>
              <a:rPr lang="en-US" altLang="en-US" sz="1000" u="sng" dirty="0" err="1">
                <a:latin typeface="Arial" panose="020B0604020202020204" pitchFamily="34" charset="0"/>
                <a:cs typeface="Arial" panose="020B0604020202020204" pitchFamily="34" charset="0"/>
              </a:rPr>
              <a:t>como</a:t>
            </a:r>
            <a:r>
              <a:rPr lang="en-US" altLang="en-US" sz="1000" u="sng" dirty="0">
                <a:latin typeface="Arial" panose="020B0604020202020204" pitchFamily="34" charset="0"/>
                <a:cs typeface="Arial" panose="020B0604020202020204" pitchFamily="34" charset="0"/>
              </a:rPr>
              <a:t> de la </a:t>
            </a:r>
            <a:r>
              <a:rPr lang="en-US" altLang="en-US" sz="1000" u="sng" dirty="0" err="1">
                <a:latin typeface="Arial" panose="020B0604020202020204" pitchFamily="34" charset="0"/>
                <a:cs typeface="Arial" panose="020B0604020202020204" pitchFamily="34" charset="0"/>
              </a:rPr>
              <a:t>cantidad</a:t>
            </a:r>
            <a:r>
              <a:rPr lang="en-US" altLang="en-US" sz="1000" u="sng" dirty="0">
                <a:latin typeface="Arial" panose="020B0604020202020204" pitchFamily="34" charset="0"/>
                <a:cs typeface="Arial" panose="020B0604020202020204" pitchFamily="34" charset="0"/>
              </a:rPr>
              <a:t> de </a:t>
            </a:r>
            <a:r>
              <a:rPr lang="en-US" altLang="en-US" sz="1000" u="sng" dirty="0" err="1">
                <a:latin typeface="Arial" panose="020B0604020202020204" pitchFamily="34" charset="0"/>
                <a:cs typeface="Arial" panose="020B0604020202020204" pitchFamily="34" charset="0"/>
              </a:rPr>
              <a:t>albúmina</a:t>
            </a:r>
            <a:r>
              <a:rPr lang="en-US" altLang="en-US" sz="1000" u="sng" dirty="0">
                <a:latin typeface="Arial" panose="020B0604020202020204" pitchFamily="34" charset="0"/>
                <a:cs typeface="Arial" panose="020B0604020202020204" pitchFamily="34" charset="0"/>
              </a:rPr>
              <a:t> que </a:t>
            </a:r>
            <a:r>
              <a:rPr lang="en-US" altLang="en-US" sz="1000" u="sng" dirty="0" err="1">
                <a:latin typeface="Arial" panose="020B0604020202020204" pitchFamily="34" charset="0"/>
                <a:cs typeface="Arial" panose="020B0604020202020204" pitchFamily="34" charset="0"/>
              </a:rPr>
              <a:t>tenga</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en</a:t>
            </a:r>
            <a:r>
              <a:rPr lang="en-US" altLang="en-US" sz="1000" u="sng" dirty="0">
                <a:latin typeface="Arial" panose="020B0604020202020204" pitchFamily="34" charset="0"/>
                <a:cs typeface="Arial" panose="020B0604020202020204" pitchFamily="34" charset="0"/>
              </a:rPr>
              <a:t> la </a:t>
            </a:r>
            <a:r>
              <a:rPr lang="en-US" altLang="en-US" sz="1000" u="sng" dirty="0" err="1">
                <a:latin typeface="Arial" panose="020B0604020202020204" pitchFamily="34" charset="0"/>
                <a:cs typeface="Arial" panose="020B0604020202020204" pitchFamily="34" charset="0"/>
              </a:rPr>
              <a:t>orina</a:t>
            </a:r>
            <a:r>
              <a:rPr lang="en-US" altLang="en-US" sz="1000" u="sng" dirty="0">
                <a:latin typeface="Arial" panose="020B0604020202020204" pitchFamily="34" charset="0"/>
                <a:cs typeface="Arial" panose="020B0604020202020204" pitchFamily="34" charset="0"/>
              </a:rPr>
              <a:t>... una </a:t>
            </a:r>
            <a:r>
              <a:rPr lang="en-US" altLang="en-US" sz="1000" u="sng" dirty="0" err="1">
                <a:latin typeface="Arial" panose="020B0604020202020204" pitchFamily="34" charset="0"/>
                <a:cs typeface="Arial" panose="020B0604020202020204" pitchFamily="34" charset="0"/>
              </a:rPr>
              <a:t>vez</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más</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mencione</a:t>
            </a:r>
            <a:r>
              <a:rPr lang="en-US" altLang="en-US" sz="1000" u="sng" dirty="0">
                <a:latin typeface="Arial" panose="020B0604020202020204" pitchFamily="34" charset="0"/>
                <a:cs typeface="Arial" panose="020B0604020202020204" pitchFamily="34" charset="0"/>
              </a:rPr>
              <a:t> el UACR y lo </a:t>
            </a:r>
            <a:r>
              <a:rPr lang="en-US" altLang="en-US" sz="1000" u="sng" dirty="0" err="1">
                <a:latin typeface="Arial" panose="020B0604020202020204" pitchFamily="34" charset="0"/>
                <a:cs typeface="Arial" panose="020B0604020202020204" pitchFamily="34" charset="0"/>
              </a:rPr>
              <a:t>importante</a:t>
            </a:r>
            <a:r>
              <a:rPr lang="en-US" altLang="en-US" sz="1000" u="sng" dirty="0">
                <a:latin typeface="Arial" panose="020B0604020202020204" pitchFamily="34" charset="0"/>
                <a:cs typeface="Arial" panose="020B0604020202020204" pitchFamily="34" charset="0"/>
              </a:rPr>
              <a:t> que es </a:t>
            </a:r>
            <a:r>
              <a:rPr lang="en-US" altLang="en-US" sz="1000" u="sng" dirty="0" err="1">
                <a:latin typeface="Arial" panose="020B0604020202020204" pitchFamily="34" charset="0"/>
                <a:cs typeface="Arial" panose="020B0604020202020204" pitchFamily="34" charset="0"/>
              </a:rPr>
              <a:t>seguir</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eso</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también</a:t>
            </a:r>
            <a:r>
              <a:rPr lang="en-US" altLang="en-US" sz="1000" u="sng" dirty="0">
                <a:latin typeface="Arial" panose="020B0604020202020204" pitchFamily="34" charset="0"/>
                <a:cs typeface="Arial" panose="020B0604020202020204" pitchFamily="34" charset="0"/>
              </a:rPr>
              <a:t>.</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Reference link: </a:t>
            </a:r>
          </a:p>
          <a:p>
            <a:pPr eaLnBrk="1" hangingPunct="1"/>
            <a:r>
              <a:rPr lang="en-US" altLang="en-US" sz="1000" dirty="0">
                <a:latin typeface="Arial" panose="020B0604020202020204" pitchFamily="34" charset="0"/>
                <a:cs typeface="Arial" panose="020B0604020202020204" pitchFamily="34" charset="0"/>
              </a:rPr>
              <a:t>http://kdigo.org/home/guidelines/ckd-evaluation-management/ </a:t>
            </a:r>
          </a:p>
          <a:p>
            <a:pPr eaLnBrk="1" hangingPunct="1"/>
            <a:r>
              <a:rPr lang="en-US" altLang="en-US" sz="1000" i="1" dirty="0">
                <a:latin typeface="Arial" panose="020B0604020202020204" pitchFamily="34" charset="0"/>
                <a:cs typeface="Arial" panose="020B0604020202020204" pitchFamily="34" charset="0"/>
              </a:rPr>
              <a:t>Kidney Disease: Improving Global Outcomes (KDIGO) CKD Work Group. KDIGO 2012 Clinical Practice Guideline for the Evaluation and Management of Chronic Kidney Disease. Kidney inter., Suppl. 2013; 3: 1-150.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9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12D-A081-1C4A-9D64-C6A9AC3AD3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C4350C2-443A-7840-B8DB-CF543535E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47DBBA-7954-D540-92A7-73F26A26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47C123-B581-B446-B7A7-790B5058DE28}"/>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6" name="Footer Placeholder 5">
            <a:extLst>
              <a:ext uri="{FF2B5EF4-FFF2-40B4-BE49-F238E27FC236}">
                <a16:creationId xmlns:a16="http://schemas.microsoft.com/office/drawing/2014/main" id="{EA8C9022-8664-884A-AF42-56E82EE9F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F8314-1EAE-A345-A2DD-2375DD235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5142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90B7-97BC-2449-9082-15F2E961D0C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DABF6B0-8436-E240-AA21-A24B947DB06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E36D4B-28EC-9542-BBB3-9F1FDF1F592E}"/>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6FCF4F37-DFD8-DE48-8867-5D077FC8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28DF5-1766-F44C-BFCD-CDE486A1D8CE}"/>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6586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C7CA4-9402-8D43-BD3F-57D4C5FA4FBC}"/>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316CE85-AC77-2248-A505-F9662DA9C1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49C768-E1F4-7440-A6DE-D44DB62F2FD2}"/>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143A86BE-9BC5-534C-AB24-857884C5D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F1176-E08F-C843-B1E5-E18AF1D0D1E4}"/>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2611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DCB3-3E39-F441-BD7A-10514265F79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4381371-62F3-314F-AB00-4DD5D2764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58EDCC3-02A4-2D41-A9A2-074EEB730DA8}"/>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353AA8D7-D092-C349-A462-7A6ABE7DC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97318-1A39-ED4E-A666-603E636E54A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3179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237-4FD7-6A44-BE34-B426E4C4B71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B2B51B1-E66F-A745-AC4F-DD11B94B7B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BC39F9-B82B-AB4B-BD75-CCE7F50FDCA2}"/>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2C912E99-0D99-BB44-B247-FFDF13E5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F3F2E-3611-CD49-883B-F05CB2C6D03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8115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D8C-2B2E-A249-9899-0237FC3AE96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6752466-E48E-0B4C-866D-1CB9C1903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C9FE6B9-D52F-834E-A881-AA89D1136F5D}"/>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3DBFD822-9E53-0D44-86FC-D50B205FA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975C-CD00-3746-AFF9-36A71DCEDB1B}"/>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453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58C5-17C1-204A-BD8E-214BD6E936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BED0FC-8791-534B-8D78-72761BB6FAB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A66A46-B689-8E45-BF31-30DCF2707CE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5A7B140-4146-0446-945A-794975526B40}"/>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6" name="Footer Placeholder 5">
            <a:extLst>
              <a:ext uri="{FF2B5EF4-FFF2-40B4-BE49-F238E27FC236}">
                <a16:creationId xmlns:a16="http://schemas.microsoft.com/office/drawing/2014/main" id="{BA53126D-C82A-404E-A3E6-AF616FB5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0924-44E6-EA47-9447-044AD2B0E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2095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EA9-4CED-E54A-84E6-F1B2ADF82BE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4280664-4A8D-7C4B-B10B-272FC05E3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C5F3F7-5991-5744-B135-54D0E959B12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A617B9A-950B-9546-898B-FEB193F42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6A9804C-A1F1-3F4E-AC52-121D328AC0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0B151D-FF21-0B44-A001-65863DB1A6D6}"/>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8" name="Footer Placeholder 7">
            <a:extLst>
              <a:ext uri="{FF2B5EF4-FFF2-40B4-BE49-F238E27FC236}">
                <a16:creationId xmlns:a16="http://schemas.microsoft.com/office/drawing/2014/main" id="{5EB56399-78B8-DB48-8065-4F59178AB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4AA7D-FF95-D444-AD67-F67FF9741A6D}"/>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630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2206-30E6-6A47-83CB-1A71B86037C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C2EF7B4-5BB1-9346-BA70-42C328C1DDD4}"/>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4" name="Footer Placeholder 3">
            <a:extLst>
              <a:ext uri="{FF2B5EF4-FFF2-40B4-BE49-F238E27FC236}">
                <a16:creationId xmlns:a16="http://schemas.microsoft.com/office/drawing/2014/main" id="{854A2EAC-BAB8-7540-ACBB-63FD37E63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ADBEE-0BB6-9F48-A4D8-F26B3C6B600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0789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F23D6-CF48-5445-B71E-14375219A7ED}"/>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3" name="Footer Placeholder 2">
            <a:extLst>
              <a:ext uri="{FF2B5EF4-FFF2-40B4-BE49-F238E27FC236}">
                <a16:creationId xmlns:a16="http://schemas.microsoft.com/office/drawing/2014/main" id="{D6EAA6A2-FC3C-3C4B-9939-4CE4B27FF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90652-6C59-7C4E-9AE7-8FA5435ED96A}"/>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771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39DA-40A2-9A4D-B71E-980FF065720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E00DC6B-648F-5045-9844-41EC36430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A758CA-810A-D44A-943B-741DBB3D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8399A92-3C92-794A-B83B-04E6C4336B81}"/>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6" name="Footer Placeholder 5">
            <a:extLst>
              <a:ext uri="{FF2B5EF4-FFF2-40B4-BE49-F238E27FC236}">
                <a16:creationId xmlns:a16="http://schemas.microsoft.com/office/drawing/2014/main" id="{B011C0BA-7211-784D-B6DC-CE9477EA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AE25-0F04-274A-96EC-15857605491C}"/>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923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27301"/>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200" kern="1200">
          <a:solidFill>
            <a:schemeClr val="tx1"/>
          </a:solidFill>
          <a:latin typeface="Arial" panose="020B05030302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pos="1128">
          <p15:clr>
            <a:srgbClr val="F26B43"/>
          </p15:clr>
        </p15:guide>
        <p15:guide id="6" pos="6552">
          <p15:clr>
            <a:srgbClr val="F26B43"/>
          </p15:clr>
        </p15:guide>
        <p15:guide id="7" orient="horz" pos="480">
          <p15:clr>
            <a:srgbClr val="F26B43"/>
          </p15:clr>
        </p15:guide>
        <p15:guide id="8"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icon, rectangle&#10;&#10;Description automatically generated">
            <a:extLst>
              <a:ext uri="{FF2B5EF4-FFF2-40B4-BE49-F238E27FC236}">
                <a16:creationId xmlns:a16="http://schemas.microsoft.com/office/drawing/2014/main" id="{CBE3D0A5-9377-1947-A883-1868BF1AE8C8}"/>
              </a:ext>
            </a:extLst>
          </p:cNvPr>
          <p:cNvPicPr>
            <a:picLocks noChangeAspect="1"/>
          </p:cNvPicPr>
          <p:nvPr userDrawn="1"/>
        </p:nvPicPr>
        <p:blipFill rotWithShape="1">
          <a:blip r:embed="rId13"/>
          <a:srcRect l="4022" t="-1" b="47668"/>
          <a:stretch/>
        </p:blipFill>
        <p:spPr>
          <a:xfrm rot="21347814">
            <a:off x="4601653" y="5975587"/>
            <a:ext cx="7684868" cy="151229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92077EA0-32BA-E640-ADA8-C7B7765613DA}"/>
              </a:ext>
            </a:extLst>
          </p:cNvPr>
          <p:cNvPicPr>
            <a:picLocks noChangeAspect="1"/>
          </p:cNvPicPr>
          <p:nvPr userDrawn="1"/>
        </p:nvPicPr>
        <p:blipFill>
          <a:blip r:embed="rId14"/>
          <a:stretch>
            <a:fillRect/>
          </a:stretch>
        </p:blipFill>
        <p:spPr>
          <a:xfrm>
            <a:off x="200227" y="6240802"/>
            <a:ext cx="2435969" cy="473482"/>
          </a:xfrm>
          <a:prstGeom prst="rect">
            <a:avLst/>
          </a:prstGeom>
        </p:spPr>
      </p:pic>
      <p:sp>
        <p:nvSpPr>
          <p:cNvPr id="2" name="Title Placeholder 1">
            <a:extLst>
              <a:ext uri="{FF2B5EF4-FFF2-40B4-BE49-F238E27FC236}">
                <a16:creationId xmlns:a16="http://schemas.microsoft.com/office/drawing/2014/main" id="{C69B2E5E-5C88-0848-9C57-C70165E6C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39974B-BE74-2D4A-A57A-CAD73F5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7D0555-8249-D54E-8720-E59B89967311}"/>
              </a:ext>
            </a:extLst>
          </p:cNvPr>
          <p:cNvSpPr>
            <a:spLocks noGrp="1"/>
          </p:cNvSpPr>
          <p:nvPr>
            <p:ph type="dt" sz="half" idx="2"/>
          </p:nvPr>
        </p:nvSpPr>
        <p:spPr>
          <a:xfrm>
            <a:off x="2754086" y="6356350"/>
            <a:ext cx="770164"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FF491EFC-8B24-9245-8538-9E095F60CDC9}" type="datetimeFigureOut">
              <a:rPr lang="en-US" smtClean="0"/>
              <a:pPr/>
              <a:t>2/2/2023</a:t>
            </a:fld>
            <a:endParaRPr lang="en-US" dirty="0"/>
          </a:p>
        </p:txBody>
      </p:sp>
      <p:sp>
        <p:nvSpPr>
          <p:cNvPr id="5" name="Footer Placeholder 4">
            <a:extLst>
              <a:ext uri="{FF2B5EF4-FFF2-40B4-BE49-F238E27FC236}">
                <a16:creationId xmlns:a16="http://schemas.microsoft.com/office/drawing/2014/main" id="{3A287515-F042-8546-9423-811E12487831}"/>
              </a:ext>
            </a:extLst>
          </p:cNvPr>
          <p:cNvSpPr>
            <a:spLocks noGrp="1"/>
          </p:cNvSpPr>
          <p:nvPr>
            <p:ph type="ftr" sz="quarter" idx="3"/>
          </p:nvPr>
        </p:nvSpPr>
        <p:spPr>
          <a:xfrm>
            <a:off x="3932018"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EA1DAED-7FFE-2743-B9F9-87ECB19FF573}"/>
              </a:ext>
            </a:extLst>
          </p:cNvPr>
          <p:cNvSpPr>
            <a:spLocks noGrp="1"/>
          </p:cNvSpPr>
          <p:nvPr>
            <p:ph type="sldNum" sz="quarter" idx="4"/>
          </p:nvPr>
        </p:nvSpPr>
        <p:spPr>
          <a:xfrm>
            <a:off x="10689770" y="6356350"/>
            <a:ext cx="664029"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7531EF-5BB4-C447-A63F-82C13D9301E6}" type="slidenum">
              <a:rPr lang="en-US" smtClean="0"/>
              <a:pPr/>
              <a:t>‹#›</a:t>
            </a:fld>
            <a:endParaRPr lang="en-US" dirty="0"/>
          </a:p>
        </p:txBody>
      </p:sp>
      <p:sp>
        <p:nvSpPr>
          <p:cNvPr id="8" name="Rectangle 7">
            <a:extLst>
              <a:ext uri="{FF2B5EF4-FFF2-40B4-BE49-F238E27FC236}">
                <a16:creationId xmlns:a16="http://schemas.microsoft.com/office/drawing/2014/main" id="{6261F76D-8962-7743-B5C0-11FA7098832F}"/>
              </a:ext>
            </a:extLst>
          </p:cNvPr>
          <p:cNvSpPr/>
          <p:nvPr userDrawn="1"/>
        </p:nvSpPr>
        <p:spPr bwMode="auto">
          <a:xfrm>
            <a:off x="0" y="0"/>
            <a:ext cx="12192000" cy="315686"/>
          </a:xfrm>
          <a:prstGeom prst="rect">
            <a:avLst/>
          </a:prstGeom>
          <a:solidFill>
            <a:schemeClr val="accent3">
              <a:lumMod val="60000"/>
              <a:lumOff val="40000"/>
            </a:schemeClr>
          </a:solidFill>
          <a:ln>
            <a:noFill/>
          </a:ln>
        </p:spPr>
        <p:txBody>
          <a:bodyPr lIns="0" tIns="0" rIns="0" bIns="0" rtlCol="0" anchor="ctr"/>
          <a:lstStyle/>
          <a:p>
            <a:pPr algn="ctr"/>
            <a:endParaRPr lang="en-US"/>
          </a:p>
        </p:txBody>
      </p:sp>
    </p:spTree>
    <p:extLst>
      <p:ext uri="{BB962C8B-B14F-4D97-AF65-F5344CB8AC3E}">
        <p14:creationId xmlns:p14="http://schemas.microsoft.com/office/powerpoint/2010/main" val="20498701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A770D4-AECF-4BAA-95AE-4AD5429FF9C1}"/>
              </a:ext>
            </a:extLst>
          </p:cNvPr>
          <p:cNvCxnSpPr>
            <a:cxnSpLocks/>
          </p:cNvCxnSpPr>
          <p:nvPr/>
        </p:nvCxnSpPr>
        <p:spPr>
          <a:xfrm>
            <a:off x="968768" y="2982451"/>
            <a:ext cx="46629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5C9A8F-68B7-384D-8970-E65035C63FE2}"/>
              </a:ext>
            </a:extLst>
          </p:cNvPr>
          <p:cNvSpPr txBox="1"/>
          <p:nvPr/>
        </p:nvSpPr>
        <p:spPr>
          <a:xfrm>
            <a:off x="968768" y="1612350"/>
            <a:ext cx="5147309" cy="1292662"/>
          </a:xfrm>
          <a:prstGeom prst="rect">
            <a:avLst/>
          </a:prstGeom>
          <a:noFill/>
        </p:spPr>
        <p:txBody>
          <a:bodyPr wrap="none" lIns="0" tIns="0" rIns="0" bIns="0" rtlCol="0" anchor="b" anchorCtr="0">
            <a:normAutofit/>
          </a:bodyPr>
          <a:lstStyle/>
          <a:p>
            <a:r>
              <a:rPr lang="en-US" sz="1400" spc="600" dirty="0">
                <a:solidFill>
                  <a:schemeClr val="accent3"/>
                </a:solidFill>
                <a:latin typeface="+mj-lt"/>
                <a:ea typeface="Titillium Light" charset="0"/>
                <a:cs typeface="Titillium Light" charset="0"/>
              </a:rPr>
              <a:t>EDUCATIÓN SOBRE LA ENFERMEDAD RENAL </a:t>
            </a:r>
            <a:br>
              <a:rPr lang="en-US" sz="1400" spc="600" dirty="0">
                <a:solidFill>
                  <a:schemeClr val="accent3"/>
                </a:solidFill>
                <a:latin typeface="+mj-lt"/>
                <a:ea typeface="Titillium Light" charset="0"/>
                <a:cs typeface="Titillium Light" charset="0"/>
              </a:rPr>
            </a:br>
            <a:r>
              <a:rPr lang="en-US" sz="2400" b="1" dirty="0">
                <a:solidFill>
                  <a:schemeClr val="bg1"/>
                </a:solidFill>
                <a:latin typeface="Arial" panose="020B0604020202020204" pitchFamily="34" charset="0"/>
                <a:ea typeface="Titillium Light" charset="0"/>
                <a:cs typeface="Titillium Light" charset="0"/>
              </a:rPr>
              <a:t>1ra. </a:t>
            </a:r>
            <a:r>
              <a:rPr lang="en-US" sz="2400" b="1" dirty="0" err="1">
                <a:solidFill>
                  <a:schemeClr val="bg1"/>
                </a:solidFill>
                <a:latin typeface="Arial" panose="020B0604020202020204" pitchFamily="34" charset="0"/>
                <a:ea typeface="Titillium Light" charset="0"/>
                <a:cs typeface="Titillium Light" charset="0"/>
              </a:rPr>
              <a:t>Parte</a:t>
            </a:r>
            <a:r>
              <a:rPr lang="en-US" sz="2400" b="1" dirty="0">
                <a:solidFill>
                  <a:schemeClr val="bg1"/>
                </a:solidFill>
                <a:latin typeface="Arial" panose="020B0604020202020204" pitchFamily="34" charset="0"/>
                <a:ea typeface="Titillium Light" charset="0"/>
                <a:cs typeface="Titillium Light" charset="0"/>
              </a:rPr>
              <a:t>: </a:t>
            </a:r>
            <a:r>
              <a:rPr lang="en-US" sz="2400" b="1" dirty="0" err="1">
                <a:solidFill>
                  <a:schemeClr val="bg1"/>
                </a:solidFill>
                <a:latin typeface="Arial" panose="020B0604020202020204" pitchFamily="34" charset="0"/>
                <a:ea typeface="Titillium Light" charset="0"/>
                <a:cs typeface="Titillium Light" charset="0"/>
              </a:rPr>
              <a:t>Descripción</a:t>
            </a:r>
            <a:r>
              <a:rPr lang="en-US" sz="2400" b="1" dirty="0">
                <a:solidFill>
                  <a:schemeClr val="bg1"/>
                </a:solidFill>
                <a:latin typeface="Arial" panose="020B0604020202020204" pitchFamily="34" charset="0"/>
                <a:ea typeface="Titillium Light" charset="0"/>
                <a:cs typeface="Titillium Light" charset="0"/>
              </a:rPr>
              <a:t> General de la </a:t>
            </a:r>
            <a:r>
              <a:rPr lang="en-US" sz="2400" b="1" dirty="0" err="1">
                <a:solidFill>
                  <a:schemeClr val="bg1"/>
                </a:solidFill>
                <a:latin typeface="Arial" panose="020B0604020202020204" pitchFamily="34" charset="0"/>
                <a:ea typeface="Titillium Light" charset="0"/>
                <a:cs typeface="Titillium Light" charset="0"/>
              </a:rPr>
              <a:t>Enfermedad</a:t>
            </a:r>
            <a:r>
              <a:rPr lang="en-US" sz="2400" b="1" dirty="0">
                <a:solidFill>
                  <a:schemeClr val="bg1"/>
                </a:solidFill>
                <a:latin typeface="Arial" panose="020B0604020202020204" pitchFamily="34" charset="0"/>
                <a:ea typeface="Titillium Light" charset="0"/>
                <a:cs typeface="Titillium Light" charset="0"/>
              </a:rPr>
              <a:t> Renal </a:t>
            </a:r>
            <a:r>
              <a:rPr lang="en-US" sz="2400" b="1" dirty="0" err="1">
                <a:solidFill>
                  <a:schemeClr val="bg1"/>
                </a:solidFill>
                <a:latin typeface="Arial" panose="020B0604020202020204" pitchFamily="34" charset="0"/>
                <a:ea typeface="Titillium Light" charset="0"/>
                <a:cs typeface="Titillium Light" charset="0"/>
              </a:rPr>
              <a:t>Crónica</a:t>
            </a:r>
            <a:r>
              <a:rPr lang="en-US" sz="2400" b="1" dirty="0">
                <a:solidFill>
                  <a:schemeClr val="bg1"/>
                </a:solidFill>
                <a:latin typeface="Arial" panose="020B0604020202020204" pitchFamily="34" charset="0"/>
                <a:ea typeface="Titillium Light" charset="0"/>
                <a:cs typeface="Titillium Light" charset="0"/>
              </a:rPr>
              <a:t> (ERC)</a:t>
            </a:r>
          </a:p>
        </p:txBody>
      </p:sp>
      <p:pic>
        <p:nvPicPr>
          <p:cNvPr id="3" name="Picture 2" descr="A picture containing logo&#10;&#10;Description automatically generated">
            <a:extLst>
              <a:ext uri="{FF2B5EF4-FFF2-40B4-BE49-F238E27FC236}">
                <a16:creationId xmlns:a16="http://schemas.microsoft.com/office/drawing/2014/main" id="{307CC320-D1F9-443E-BCD8-DE67CF790A39}"/>
              </a:ext>
            </a:extLst>
          </p:cNvPr>
          <p:cNvPicPr>
            <a:picLocks noChangeAspect="1"/>
          </p:cNvPicPr>
          <p:nvPr/>
        </p:nvPicPr>
        <p:blipFill>
          <a:blip r:embed="rId3"/>
          <a:stretch>
            <a:fillRect/>
          </a:stretch>
        </p:blipFill>
        <p:spPr>
          <a:xfrm>
            <a:off x="615819" y="-390373"/>
            <a:ext cx="3390910" cy="2373637"/>
          </a:xfrm>
          <a:prstGeom prst="rect">
            <a:avLst/>
          </a:prstGeom>
        </p:spPr>
      </p:pic>
    </p:spTree>
    <p:extLst>
      <p:ext uri="{BB962C8B-B14F-4D97-AF65-F5344CB8AC3E}">
        <p14:creationId xmlns:p14="http://schemas.microsoft.com/office/powerpoint/2010/main" val="10971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85281" y="100868"/>
            <a:ext cx="10515600" cy="1325563"/>
          </a:xfrm>
        </p:spPr>
        <p:txBody>
          <a:bodyPr/>
          <a:lstStyle/>
          <a:p>
            <a:pPr algn="ctr"/>
            <a:r>
              <a:rPr lang="en-US" altLang="en-US" dirty="0"/>
              <a:t>IFG o GFR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83" t="19017" r="20550" b="10938"/>
          <a:stretch/>
        </p:blipFill>
        <p:spPr bwMode="auto">
          <a:xfrm>
            <a:off x="2671865" y="1670814"/>
            <a:ext cx="7060469" cy="504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87AB578-F3C4-43CF-B036-335C81154CF5}"/>
              </a:ext>
            </a:extLst>
          </p:cNvPr>
          <p:cNvSpPr txBox="1"/>
          <p:nvPr/>
        </p:nvSpPr>
        <p:spPr>
          <a:xfrm>
            <a:off x="2568359" y="1025922"/>
            <a:ext cx="7565341" cy="954107"/>
          </a:xfrm>
          <a:prstGeom prst="rect">
            <a:avLst/>
          </a:prstGeom>
          <a:solidFill>
            <a:schemeClr val="bg1"/>
          </a:solidFill>
        </p:spPr>
        <p:txBody>
          <a:bodyPr wrap="none" rtlCol="0">
            <a:spAutoFit/>
          </a:bodyPr>
          <a:lstStyle/>
          <a:p>
            <a:r>
              <a:rPr lang="en-US" sz="2800" dirty="0"/>
              <a:t>Verde: bajo </a:t>
            </a:r>
            <a:r>
              <a:rPr lang="en-US" sz="2800" dirty="0" err="1"/>
              <a:t>riesgo</a:t>
            </a:r>
            <a:r>
              <a:rPr lang="en-US" sz="2800" dirty="0"/>
              <a:t>, Amarillo: </a:t>
            </a:r>
            <a:r>
              <a:rPr lang="en-US" sz="2800" dirty="0" err="1"/>
              <a:t>riesgo</a:t>
            </a:r>
            <a:r>
              <a:rPr lang="en-US" sz="2800" dirty="0"/>
              <a:t> </a:t>
            </a:r>
            <a:r>
              <a:rPr lang="en-US" sz="2800" dirty="0" err="1"/>
              <a:t>moderado</a:t>
            </a:r>
            <a:r>
              <a:rPr lang="en-US" sz="2800" dirty="0"/>
              <a:t> </a:t>
            </a:r>
          </a:p>
          <a:p>
            <a:r>
              <a:rPr lang="en-US" sz="2800" dirty="0" err="1"/>
              <a:t>Naranja</a:t>
            </a:r>
            <a:r>
              <a:rPr lang="en-US" sz="2800" dirty="0"/>
              <a:t>: Alto </a:t>
            </a:r>
            <a:r>
              <a:rPr lang="en-US" sz="2800" dirty="0" err="1"/>
              <a:t>riesgo</a:t>
            </a:r>
            <a:r>
              <a:rPr lang="en-US" sz="2800" dirty="0"/>
              <a:t>, Rojo: </a:t>
            </a:r>
            <a:r>
              <a:rPr lang="en-US" sz="2800" dirty="0" err="1"/>
              <a:t>Riesgo</a:t>
            </a:r>
            <a:r>
              <a:rPr lang="en-US" sz="2800" dirty="0"/>
              <a:t> </a:t>
            </a:r>
            <a:r>
              <a:rPr lang="en-US" sz="2800" dirty="0" err="1"/>
              <a:t>muy</a:t>
            </a:r>
            <a:r>
              <a:rPr lang="en-US" sz="2800" dirty="0"/>
              <a:t> alto</a:t>
            </a:r>
          </a:p>
        </p:txBody>
      </p:sp>
      <p:sp>
        <p:nvSpPr>
          <p:cNvPr id="3" name="TextBox 2">
            <a:extLst>
              <a:ext uri="{FF2B5EF4-FFF2-40B4-BE49-F238E27FC236}">
                <a16:creationId xmlns:a16="http://schemas.microsoft.com/office/drawing/2014/main" id="{AE61A108-EB58-48B3-12A8-33AB13B05A52}"/>
              </a:ext>
            </a:extLst>
          </p:cNvPr>
          <p:cNvSpPr txBox="1"/>
          <p:nvPr/>
        </p:nvSpPr>
        <p:spPr>
          <a:xfrm>
            <a:off x="136957" y="6031149"/>
            <a:ext cx="2829979" cy="826851"/>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AAAAAE6C-08F8-F316-60A2-77FCECD4CFDB}"/>
              </a:ext>
            </a:extLst>
          </p:cNvPr>
          <p:cNvPicPr>
            <a:picLocks noChangeAspect="1"/>
          </p:cNvPicPr>
          <p:nvPr/>
        </p:nvPicPr>
        <p:blipFill rotWithShape="1">
          <a:blip r:embed="rId4"/>
          <a:srcRect t="23299" b="24718"/>
          <a:stretch/>
        </p:blipFill>
        <p:spPr>
          <a:xfrm>
            <a:off x="136957" y="5911353"/>
            <a:ext cx="2201543" cy="801093"/>
          </a:xfrm>
          <a:prstGeom prst="rect">
            <a:avLst/>
          </a:prstGeom>
        </p:spPr>
      </p:pic>
      <p:sp>
        <p:nvSpPr>
          <p:cNvPr id="5" name="TextBox 4">
            <a:extLst>
              <a:ext uri="{FF2B5EF4-FFF2-40B4-BE49-F238E27FC236}">
                <a16:creationId xmlns:a16="http://schemas.microsoft.com/office/drawing/2014/main" id="{3168BBE1-958C-6FE6-ECF9-8700E896DB30}"/>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369429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214293"/>
            <a:ext cx="8229600" cy="2998381"/>
          </a:xfrm>
        </p:spPr>
        <p:txBody>
          <a:bodyPr>
            <a:normAutofit/>
          </a:bodyPr>
          <a:lstStyle/>
          <a:p>
            <a:pPr algn="ctr"/>
            <a:r>
              <a:rPr lang="en-US" altLang="en-US" dirty="0"/>
              <a:t>¿Tiene </a:t>
            </a:r>
            <a:r>
              <a:rPr lang="en-US" altLang="en-US" dirty="0" err="1"/>
              <a:t>albúmina</a:t>
            </a:r>
            <a:r>
              <a:rPr lang="en-US" altLang="en-US" dirty="0"/>
              <a:t> (un </a:t>
            </a:r>
            <a:r>
              <a:rPr lang="en-US" altLang="en-US" dirty="0" err="1"/>
              <a:t>tipo</a:t>
            </a:r>
            <a:r>
              <a:rPr lang="en-US" altLang="en-US" dirty="0"/>
              <a:t> de </a:t>
            </a:r>
            <a:r>
              <a:rPr lang="en-US" altLang="en-US" dirty="0" err="1"/>
              <a:t>proteína</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orina</a:t>
            </a:r>
            <a:r>
              <a:rPr lang="en-US" altLang="en-US" dirty="0"/>
              <a:t>?</a:t>
            </a:r>
          </a:p>
        </p:txBody>
      </p:sp>
      <p:sp>
        <p:nvSpPr>
          <p:cNvPr id="2" name="TextBox 1">
            <a:extLst>
              <a:ext uri="{FF2B5EF4-FFF2-40B4-BE49-F238E27FC236}">
                <a16:creationId xmlns:a16="http://schemas.microsoft.com/office/drawing/2014/main" id="{337C7070-4F6F-2F30-4B9F-4F53ECF74009}"/>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A697E7A2-4C60-4F02-F57D-4A5D9E353ACC}"/>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5" name="TextBox 4">
            <a:extLst>
              <a:ext uri="{FF2B5EF4-FFF2-40B4-BE49-F238E27FC236}">
                <a16:creationId xmlns:a16="http://schemas.microsoft.com/office/drawing/2014/main" id="{7E93ACF8-188D-8337-3558-6318D813D73A}"/>
              </a:ext>
            </a:extLst>
          </p:cNvPr>
          <p:cNvSpPr txBox="1"/>
          <p:nvPr/>
        </p:nvSpPr>
        <p:spPr>
          <a:xfrm>
            <a:off x="1318438" y="1017658"/>
            <a:ext cx="6166882" cy="707886"/>
          </a:xfrm>
          <a:prstGeom prst="rect">
            <a:avLst/>
          </a:prstGeom>
          <a:noFill/>
        </p:spPr>
        <p:txBody>
          <a:bodyPr wrap="square">
            <a:spAutoFit/>
          </a:bodyPr>
          <a:lstStyle/>
          <a:p>
            <a:r>
              <a:rPr lang="en-US" altLang="en-US" sz="4000" b="1" dirty="0"/>
              <a:t>¿</a:t>
            </a:r>
            <a:r>
              <a:rPr lang="en-US" altLang="en-US" sz="4000" b="1" dirty="0" err="1"/>
              <a:t>Cuál</a:t>
            </a:r>
            <a:r>
              <a:rPr lang="en-US" altLang="en-US" sz="4000" b="1" dirty="0"/>
              <a:t> es </a:t>
            </a:r>
            <a:r>
              <a:rPr lang="en-US" altLang="en-US" sz="4000" b="1" dirty="0" err="1"/>
              <a:t>su</a:t>
            </a:r>
            <a:r>
              <a:rPr lang="en-US" altLang="en-US" sz="4000" b="1" dirty="0"/>
              <a:t> IFG /GFR?</a:t>
            </a:r>
            <a:endParaRPr lang="en-US" sz="4000" b="1" dirty="0"/>
          </a:p>
        </p:txBody>
      </p:sp>
      <p:sp>
        <p:nvSpPr>
          <p:cNvPr id="4" name="TextBox 3">
            <a:extLst>
              <a:ext uri="{FF2B5EF4-FFF2-40B4-BE49-F238E27FC236}">
                <a16:creationId xmlns:a16="http://schemas.microsoft.com/office/drawing/2014/main" id="{1CD13A47-1CA3-3D95-4082-2B28A64CAAAE}"/>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397933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9327" y="614102"/>
            <a:ext cx="8229600" cy="1143000"/>
          </a:xfrm>
        </p:spPr>
        <p:txBody>
          <a:bodyPr>
            <a:normAutofit/>
          </a:bodyPr>
          <a:lstStyle/>
          <a:p>
            <a:r>
              <a:rPr lang="en-US" altLang="en-US" dirty="0"/>
              <a:t>Etapa 4 ERC</a:t>
            </a:r>
            <a:br>
              <a:rPr lang="en-US" altLang="en-US" dirty="0"/>
            </a:br>
            <a:r>
              <a:rPr lang="en-US" altLang="en-US" sz="2700" dirty="0"/>
              <a:t>(IFR o GFR 15-29 )</a:t>
            </a:r>
            <a:endParaRPr lang="en-US" altLang="en-US" sz="3600" dirty="0"/>
          </a:p>
        </p:txBody>
      </p:sp>
      <p:sp>
        <p:nvSpPr>
          <p:cNvPr id="13315" name="Rectangle 3"/>
          <p:cNvSpPr>
            <a:spLocks noGrp="1" noChangeArrowheads="1"/>
          </p:cNvSpPr>
          <p:nvPr>
            <p:ph type="body" idx="1"/>
          </p:nvPr>
        </p:nvSpPr>
        <p:spPr>
          <a:xfrm>
            <a:off x="1498059" y="2024974"/>
            <a:ext cx="9195881" cy="4419600"/>
          </a:xfrm>
        </p:spPr>
        <p:txBody>
          <a:bodyPr>
            <a:noAutofit/>
          </a:bodyPr>
          <a:lstStyle/>
          <a:p>
            <a:r>
              <a:rPr lang="en-US" altLang="en-US" dirty="0" err="1"/>
              <a:t>Objetivo</a:t>
            </a:r>
            <a:r>
              <a:rPr lang="en-US" altLang="en-US" dirty="0"/>
              <a:t> del </a:t>
            </a:r>
            <a:r>
              <a:rPr lang="en-US" altLang="en-US" dirty="0" err="1"/>
              <a:t>tratamiento</a:t>
            </a:r>
            <a:endParaRPr lang="en-US" altLang="en-US" dirty="0"/>
          </a:p>
          <a:p>
            <a:pPr lvl="1"/>
            <a:r>
              <a:rPr lang="en-US" altLang="en-US" dirty="0" err="1"/>
              <a:t>Prevenir</a:t>
            </a:r>
            <a:r>
              <a:rPr lang="en-US" altLang="en-US" dirty="0"/>
              <a:t> o </a:t>
            </a:r>
            <a:r>
              <a:rPr lang="en-US" altLang="en-US" dirty="0" err="1"/>
              <a:t>pérdida</a:t>
            </a:r>
            <a:r>
              <a:rPr lang="en-US" altLang="en-US" dirty="0"/>
              <a:t> </a:t>
            </a:r>
            <a:r>
              <a:rPr lang="en-US" altLang="en-US" dirty="0" err="1"/>
              <a:t>lenta</a:t>
            </a:r>
            <a:r>
              <a:rPr lang="en-US" altLang="en-US" dirty="0"/>
              <a:t> de la </a:t>
            </a:r>
            <a:r>
              <a:rPr lang="en-US" altLang="en-US" dirty="0" err="1"/>
              <a:t>función</a:t>
            </a:r>
            <a:r>
              <a:rPr lang="en-US" altLang="en-US" dirty="0"/>
              <a:t> renal</a:t>
            </a:r>
          </a:p>
          <a:p>
            <a:pPr lvl="1"/>
            <a:r>
              <a:rPr lang="en-US" altLang="en-US" dirty="0" err="1"/>
              <a:t>Manejar</a:t>
            </a:r>
            <a:r>
              <a:rPr lang="en-US" altLang="en-US" dirty="0"/>
              <a:t> los </a:t>
            </a:r>
            <a:r>
              <a:rPr lang="en-US" altLang="en-US" dirty="0" err="1"/>
              <a:t>problemas</a:t>
            </a:r>
            <a:r>
              <a:rPr lang="en-US" altLang="en-US" dirty="0"/>
              <a:t> de la ERC</a:t>
            </a:r>
          </a:p>
          <a:p>
            <a:r>
              <a:rPr lang="en-US" altLang="en-US" dirty="0" err="1"/>
              <a:t>Aprender</a:t>
            </a:r>
            <a:endParaRPr lang="en-US" altLang="en-US" dirty="0"/>
          </a:p>
          <a:p>
            <a:pPr lvl="1"/>
            <a:r>
              <a:rPr lang="en-US" altLang="en-US" dirty="0"/>
              <a:t>¡</a:t>
            </a:r>
            <a:r>
              <a:rPr lang="en-US" altLang="en-US" dirty="0" err="1"/>
              <a:t>Qué</a:t>
            </a:r>
            <a:r>
              <a:rPr lang="en-US" altLang="en-US" dirty="0"/>
              <a:t> </a:t>
            </a:r>
            <a:r>
              <a:rPr lang="en-US" altLang="en-US" dirty="0" err="1"/>
              <a:t>puede</a:t>
            </a:r>
            <a:r>
              <a:rPr lang="en-US" altLang="en-US" dirty="0"/>
              <a:t> </a:t>
            </a:r>
            <a:r>
              <a:rPr lang="en-US" altLang="en-US" dirty="0" err="1"/>
              <a:t>hacer</a:t>
            </a:r>
            <a:r>
              <a:rPr lang="en-US" altLang="en-US" dirty="0"/>
              <a:t> para </a:t>
            </a:r>
            <a:r>
              <a:rPr lang="en-US" altLang="en-US" dirty="0" err="1"/>
              <a:t>evitar</a:t>
            </a:r>
            <a:r>
              <a:rPr lang="en-US" altLang="en-US" dirty="0"/>
              <a:t> que la ERC </a:t>
            </a:r>
            <a:r>
              <a:rPr lang="en-US" altLang="en-US" dirty="0" err="1"/>
              <a:t>empeore</a:t>
            </a:r>
            <a:r>
              <a:rPr lang="en-US" altLang="en-US" dirty="0"/>
              <a:t>, y </a:t>
            </a:r>
            <a:r>
              <a:rPr lang="en-US" altLang="en-US" dirty="0" err="1"/>
              <a:t>hacerlo</a:t>
            </a:r>
            <a:r>
              <a:rPr lang="en-US" altLang="en-US" dirty="0"/>
              <a:t>!</a:t>
            </a:r>
          </a:p>
          <a:p>
            <a:pPr lvl="1"/>
            <a:r>
              <a:rPr lang="en-US" altLang="en-US" dirty="0" err="1"/>
              <a:t>Acerca</a:t>
            </a:r>
            <a:r>
              <a:rPr lang="en-US" altLang="en-US" dirty="0"/>
              <a:t> de las </a:t>
            </a:r>
            <a:r>
              <a:rPr lang="en-US" altLang="en-US" dirty="0" err="1"/>
              <a:t>opciones</a:t>
            </a:r>
            <a:r>
              <a:rPr lang="en-US" altLang="en-US" dirty="0"/>
              <a:t> de </a:t>
            </a:r>
            <a:r>
              <a:rPr lang="en-US" altLang="en-US" dirty="0" err="1"/>
              <a:t>tratamiento</a:t>
            </a:r>
            <a:r>
              <a:rPr lang="en-US" altLang="en-US" dirty="0"/>
              <a:t> de la </a:t>
            </a:r>
            <a:r>
              <a:rPr lang="en-US" altLang="en-US" dirty="0" err="1"/>
              <a:t>insuficiencia</a:t>
            </a:r>
            <a:r>
              <a:rPr lang="en-US" altLang="en-US" dirty="0"/>
              <a:t> renal, para que </a:t>
            </a:r>
            <a:r>
              <a:rPr lang="en-US" altLang="en-US" dirty="0" err="1"/>
              <a:t>esté</a:t>
            </a:r>
            <a:r>
              <a:rPr lang="en-US" altLang="en-US" dirty="0"/>
              <a:t> </a:t>
            </a:r>
            <a:r>
              <a:rPr lang="en-US" altLang="en-US" dirty="0" err="1"/>
              <a:t>preparado</a:t>
            </a:r>
            <a:r>
              <a:rPr lang="en-US" altLang="en-US" dirty="0"/>
              <a:t> para </a:t>
            </a:r>
            <a:r>
              <a:rPr lang="en-US" altLang="en-US" dirty="0" err="1"/>
              <a:t>elegir</a:t>
            </a:r>
            <a:r>
              <a:rPr lang="en-US" altLang="en-US" dirty="0"/>
              <a:t> el </a:t>
            </a:r>
            <a:r>
              <a:rPr lang="en-US" altLang="en-US" dirty="0" err="1"/>
              <a:t>mejor</a:t>
            </a:r>
            <a:r>
              <a:rPr lang="en-US" altLang="en-US" dirty="0"/>
              <a:t> </a:t>
            </a:r>
            <a:r>
              <a:rPr lang="en-US" altLang="en-US" dirty="0" err="1"/>
              <a:t>tratamiento</a:t>
            </a:r>
            <a:r>
              <a:rPr lang="en-US" altLang="en-US" dirty="0"/>
              <a:t> para </a:t>
            </a:r>
            <a:r>
              <a:rPr lang="en-US" altLang="en-US" dirty="0" err="1"/>
              <a:t>usted</a:t>
            </a:r>
            <a:endParaRPr lang="en-US" altLang="en-US" dirty="0"/>
          </a:p>
          <a:p>
            <a:pPr lvl="1"/>
            <a:r>
              <a:rPr lang="en-US" altLang="en-US" dirty="0" err="1"/>
              <a:t>Acerca</a:t>
            </a:r>
            <a:r>
              <a:rPr lang="en-US" altLang="en-US" dirty="0"/>
              <a:t> de </a:t>
            </a:r>
            <a:r>
              <a:rPr lang="en-US" altLang="en-US" dirty="0" err="1"/>
              <a:t>su</a:t>
            </a:r>
            <a:r>
              <a:rPr lang="en-US" altLang="en-US" dirty="0"/>
              <a:t> plan de </a:t>
            </a:r>
            <a:r>
              <a:rPr lang="en-US" altLang="en-US" dirty="0" err="1"/>
              <a:t>tratamiento</a:t>
            </a:r>
            <a:r>
              <a:rPr lang="en-US" altLang="en-US" dirty="0"/>
              <a:t> </a:t>
            </a:r>
          </a:p>
        </p:txBody>
      </p:sp>
      <p:sp>
        <p:nvSpPr>
          <p:cNvPr id="2" name="TextBox 1">
            <a:extLst>
              <a:ext uri="{FF2B5EF4-FFF2-40B4-BE49-F238E27FC236}">
                <a16:creationId xmlns:a16="http://schemas.microsoft.com/office/drawing/2014/main" id="{E35053DE-78F9-A663-828C-C373FCBA9CD3}"/>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37A588A7-2D3D-2CA9-DB0C-6DF0ADE11F3E}"/>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7024F7D4-DE64-F706-C2C7-00BBC7E6381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4570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59795" y="577368"/>
            <a:ext cx="8229600" cy="990600"/>
          </a:xfrm>
        </p:spPr>
        <p:txBody>
          <a:bodyPr>
            <a:normAutofit fontScale="90000"/>
          </a:bodyPr>
          <a:lstStyle/>
          <a:p>
            <a:r>
              <a:rPr lang="en-US" altLang="en-US" dirty="0"/>
              <a:t>Etapa 4 ERC: </a:t>
            </a:r>
            <a:r>
              <a:rPr lang="en-US" altLang="en-US" dirty="0" err="1"/>
              <a:t>Dieta</a:t>
            </a:r>
            <a:r>
              <a:rPr lang="en-US" altLang="en-US" dirty="0"/>
              <a:t> y </a:t>
            </a:r>
            <a:r>
              <a:rPr lang="en-US" altLang="en-US" dirty="0" err="1"/>
              <a:t>Líquidos</a:t>
            </a:r>
            <a:br>
              <a:rPr lang="en-US" altLang="en-US" dirty="0"/>
            </a:br>
            <a:r>
              <a:rPr lang="en-US" altLang="en-US" sz="2700" dirty="0"/>
              <a:t>(IFG  o GFR 15-29 )</a:t>
            </a:r>
          </a:p>
        </p:txBody>
      </p:sp>
      <p:sp>
        <p:nvSpPr>
          <p:cNvPr id="14339" name="Rectangle 3"/>
          <p:cNvSpPr>
            <a:spLocks noGrp="1" noChangeArrowheads="1"/>
          </p:cNvSpPr>
          <p:nvPr>
            <p:ph type="body" idx="1"/>
          </p:nvPr>
        </p:nvSpPr>
        <p:spPr>
          <a:xfrm>
            <a:off x="1706564" y="1872575"/>
            <a:ext cx="8504236" cy="4571999"/>
          </a:xfrm>
        </p:spPr>
        <p:txBody>
          <a:bodyPr>
            <a:normAutofit/>
          </a:bodyPr>
          <a:lstStyle/>
          <a:p>
            <a:r>
              <a:rPr lang="en-US" altLang="en-US" dirty="0"/>
              <a:t>Evite la </a:t>
            </a:r>
            <a:r>
              <a:rPr lang="en-US" altLang="en-US" dirty="0" err="1"/>
              <a:t>accumulación</a:t>
            </a:r>
            <a:r>
              <a:rPr lang="en-US" altLang="en-US" dirty="0"/>
              <a:t> de </a:t>
            </a:r>
            <a:r>
              <a:rPr lang="en-US" altLang="en-US" dirty="0" err="1"/>
              <a:t>productos</a:t>
            </a:r>
            <a:r>
              <a:rPr lang="en-US" altLang="en-US" dirty="0"/>
              <a:t> de </a:t>
            </a:r>
            <a:r>
              <a:rPr lang="en-US" altLang="en-US" dirty="0" err="1"/>
              <a:t>desecho</a:t>
            </a:r>
            <a:r>
              <a:rPr lang="en-US" altLang="en-US" dirty="0"/>
              <a:t> </a:t>
            </a:r>
            <a:r>
              <a:rPr lang="en-US" altLang="en-US" dirty="0" err="1"/>
              <a:t>dañinos</a:t>
            </a:r>
            <a:r>
              <a:rPr lang="en-US" altLang="en-US" dirty="0"/>
              <a:t> y </a:t>
            </a:r>
            <a:r>
              <a:rPr lang="en-US" altLang="en-US" dirty="0" err="1"/>
              <a:t>exceso</a:t>
            </a:r>
            <a:r>
              <a:rPr lang="en-US" altLang="en-US" dirty="0"/>
              <a:t> de </a:t>
            </a:r>
            <a:r>
              <a:rPr lang="en-US" altLang="en-US" dirty="0" err="1"/>
              <a:t>líquido</a:t>
            </a:r>
            <a:endParaRPr lang="en-US" altLang="en-US" dirty="0"/>
          </a:p>
          <a:p>
            <a:r>
              <a:rPr lang="en-US" altLang="en-US" dirty="0" err="1"/>
              <a:t>Cambios</a:t>
            </a:r>
            <a:r>
              <a:rPr lang="en-US" altLang="en-US" dirty="0"/>
              <a:t> </a:t>
            </a:r>
            <a:r>
              <a:rPr lang="en-US" altLang="en-US" dirty="0" err="1"/>
              <a:t>en</a:t>
            </a:r>
            <a:r>
              <a:rPr lang="en-US" altLang="en-US" dirty="0"/>
              <a:t> la </a:t>
            </a:r>
            <a:r>
              <a:rPr lang="en-US" altLang="en-US" dirty="0" err="1"/>
              <a:t>dieta</a:t>
            </a:r>
            <a:r>
              <a:rPr lang="en-US" altLang="en-US" dirty="0"/>
              <a:t>:</a:t>
            </a:r>
          </a:p>
          <a:p>
            <a:pPr lvl="1"/>
            <a:r>
              <a:rPr lang="en-US" altLang="en-US" sz="2000" dirty="0"/>
              <a:t>Sodio (Sal)</a:t>
            </a:r>
          </a:p>
          <a:p>
            <a:pPr lvl="1"/>
            <a:r>
              <a:rPr lang="en-US" altLang="en-US" sz="2000" dirty="0" err="1"/>
              <a:t>Proteína</a:t>
            </a:r>
            <a:endParaRPr lang="en-US" altLang="en-US" sz="2000" dirty="0"/>
          </a:p>
          <a:p>
            <a:pPr lvl="1"/>
            <a:r>
              <a:rPr lang="en-US" altLang="en-US" sz="2000" dirty="0" err="1"/>
              <a:t>Carbohidratos</a:t>
            </a:r>
            <a:endParaRPr lang="en-US" altLang="en-US" sz="2000" dirty="0"/>
          </a:p>
          <a:p>
            <a:pPr lvl="1"/>
            <a:r>
              <a:rPr lang="en-US" altLang="en-US" sz="2000" dirty="0" err="1"/>
              <a:t>Grasa</a:t>
            </a:r>
            <a:endParaRPr lang="en-US" altLang="en-US" sz="2000" dirty="0"/>
          </a:p>
          <a:p>
            <a:pPr lvl="1"/>
            <a:r>
              <a:rPr lang="en-US" altLang="en-US" sz="2000" dirty="0" err="1"/>
              <a:t>Líquido</a:t>
            </a:r>
            <a:endParaRPr lang="en-US" altLang="en-US" sz="2000" dirty="0"/>
          </a:p>
          <a:p>
            <a:pPr lvl="1"/>
            <a:r>
              <a:rPr lang="en-US" altLang="en-US" sz="2000" dirty="0" err="1"/>
              <a:t>Potasio</a:t>
            </a:r>
            <a:endParaRPr lang="en-US" altLang="en-US" sz="2000" dirty="0"/>
          </a:p>
          <a:p>
            <a:pPr lvl="1"/>
            <a:r>
              <a:rPr lang="en-US" altLang="en-US" sz="2000" dirty="0" err="1"/>
              <a:t>Fósforo</a:t>
            </a:r>
            <a:endParaRPr lang="en-US" altLang="en-US" sz="2000" dirty="0"/>
          </a:p>
          <a:p>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4785" y="3020677"/>
            <a:ext cx="4336015" cy="2890676"/>
          </a:xfrm>
          <a:prstGeom prst="rect">
            <a:avLst/>
          </a:prstGeom>
          <a:ln>
            <a:noFill/>
          </a:ln>
          <a:effectLst>
            <a:softEdge rad="112500"/>
          </a:effectLst>
        </p:spPr>
      </p:pic>
      <p:sp>
        <p:nvSpPr>
          <p:cNvPr id="2" name="TextBox 1">
            <a:extLst>
              <a:ext uri="{FF2B5EF4-FFF2-40B4-BE49-F238E27FC236}">
                <a16:creationId xmlns:a16="http://schemas.microsoft.com/office/drawing/2014/main" id="{04CA001C-7C54-F266-7D80-EFD615527F3F}"/>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C0D5CAFE-491B-3CA6-2435-1D5CC73D8432}"/>
              </a:ext>
            </a:extLst>
          </p:cNvPr>
          <p:cNvPicPr>
            <a:picLocks noChangeAspect="1"/>
          </p:cNvPicPr>
          <p:nvPr/>
        </p:nvPicPr>
        <p:blipFill rotWithShape="1">
          <a:blip r:embed="rId4"/>
          <a:srcRect t="23299" b="24718"/>
          <a:stretch/>
        </p:blipFill>
        <p:spPr>
          <a:xfrm>
            <a:off x="136957" y="5911353"/>
            <a:ext cx="2201543" cy="801093"/>
          </a:xfrm>
          <a:prstGeom prst="rect">
            <a:avLst/>
          </a:prstGeom>
        </p:spPr>
      </p:pic>
      <p:sp>
        <p:nvSpPr>
          <p:cNvPr id="5" name="TextBox 4">
            <a:extLst>
              <a:ext uri="{FF2B5EF4-FFF2-40B4-BE49-F238E27FC236}">
                <a16:creationId xmlns:a16="http://schemas.microsoft.com/office/drawing/2014/main" id="{196DCCE2-8B83-F002-0EAE-14BE2FB2FA43}"/>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94363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err="1"/>
              <a:t>Desnutrición</a:t>
            </a:r>
            <a:r>
              <a:rPr lang="en-US" dirty="0"/>
              <a:t> </a:t>
            </a:r>
            <a:r>
              <a:rPr lang="en-US" dirty="0" err="1"/>
              <a:t>en</a:t>
            </a:r>
            <a:r>
              <a:rPr lang="en-US" dirty="0"/>
              <a:t> la ERC</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8" name="Content Placeholder 2">
            <a:extLst>
              <a:ext uri="{FF2B5EF4-FFF2-40B4-BE49-F238E27FC236}">
                <a16:creationId xmlns:a16="http://schemas.microsoft.com/office/drawing/2014/main" id="{B7955C11-BC53-4235-8655-CA9E353344D0}"/>
              </a:ext>
            </a:extLst>
          </p:cNvPr>
          <p:cNvSpPr txBox="1">
            <a:spLocks/>
          </p:cNvSpPr>
          <p:nvPr/>
        </p:nvSpPr>
        <p:spPr>
          <a:xfrm>
            <a:off x="987164" y="1796012"/>
            <a:ext cx="10627662"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dirty="0"/>
              <a:t>Ocurre cuando su cuerpo no recibe nutrientes y energía importantes</a:t>
            </a:r>
          </a:p>
          <a:p>
            <a:r>
              <a:rPr lang="es-ES" altLang="en-US" dirty="0"/>
              <a:t>Esté atento a los síntomas</a:t>
            </a:r>
            <a:r>
              <a:rPr lang="en-US" altLang="en-US" dirty="0"/>
              <a:t>:</a:t>
            </a:r>
          </a:p>
          <a:p>
            <a:pPr lvl="1"/>
            <a:r>
              <a:rPr lang="en-US" altLang="en-US" dirty="0" err="1"/>
              <a:t>Cansancio</a:t>
            </a:r>
            <a:endParaRPr lang="en-US" altLang="en-US" dirty="0"/>
          </a:p>
          <a:p>
            <a:pPr lvl="1"/>
            <a:r>
              <a:rPr lang="en-US" altLang="en-US" dirty="0" err="1"/>
              <a:t>Mareo</a:t>
            </a:r>
            <a:endParaRPr lang="en-US" altLang="en-US" dirty="0"/>
          </a:p>
          <a:p>
            <a:pPr lvl="1"/>
            <a:r>
              <a:rPr lang="en-US" altLang="en-US" dirty="0" err="1"/>
              <a:t>Pérdida</a:t>
            </a:r>
            <a:r>
              <a:rPr lang="en-US" altLang="en-US" dirty="0"/>
              <a:t> de peso</a:t>
            </a:r>
            <a:endParaRPr lang="en-US" dirty="0"/>
          </a:p>
        </p:txBody>
      </p:sp>
      <p:pic>
        <p:nvPicPr>
          <p:cNvPr id="10" name="Content Placeholder 4">
            <a:extLst>
              <a:ext uri="{FF2B5EF4-FFF2-40B4-BE49-F238E27FC236}">
                <a16:creationId xmlns:a16="http://schemas.microsoft.com/office/drawing/2014/main" id="{714FFD53-144C-48E1-831B-74D065D54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370" y="2407866"/>
            <a:ext cx="4038600" cy="2692400"/>
          </a:xfrm>
          <a:prstGeom prst="rect">
            <a:avLst/>
          </a:prstGeom>
          <a:ln>
            <a:noFill/>
          </a:ln>
          <a:effectLst>
            <a:softEdge rad="112500"/>
          </a:effectLst>
        </p:spPr>
      </p:pic>
      <p:sp>
        <p:nvSpPr>
          <p:cNvPr id="2" name="TextBox 1">
            <a:extLst>
              <a:ext uri="{FF2B5EF4-FFF2-40B4-BE49-F238E27FC236}">
                <a16:creationId xmlns:a16="http://schemas.microsoft.com/office/drawing/2014/main" id="{2B9BB08C-E752-3A2F-6C1C-9F43AA4A5A2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8076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7224" y="533400"/>
            <a:ext cx="8229600" cy="1295400"/>
          </a:xfrm>
        </p:spPr>
        <p:txBody>
          <a:bodyPr>
            <a:normAutofit/>
          </a:bodyPr>
          <a:lstStyle/>
          <a:p>
            <a:r>
              <a:rPr lang="en-US" altLang="en-US" dirty="0"/>
              <a:t>Etapa 4 ERC : </a:t>
            </a:r>
            <a:r>
              <a:rPr lang="en-US" altLang="en-US" dirty="0" err="1"/>
              <a:t>Medicamentos</a:t>
            </a:r>
            <a:br>
              <a:rPr lang="en-US" altLang="en-US" dirty="0"/>
            </a:br>
            <a:r>
              <a:rPr lang="en-US" altLang="en-US" sz="2700" dirty="0"/>
              <a:t>(GFR 15-29 )</a:t>
            </a:r>
          </a:p>
        </p:txBody>
      </p:sp>
      <p:sp>
        <p:nvSpPr>
          <p:cNvPr id="15363" name="Rectangle 3"/>
          <p:cNvSpPr>
            <a:spLocks noGrp="1" noChangeArrowheads="1"/>
          </p:cNvSpPr>
          <p:nvPr>
            <p:ph type="body" idx="1"/>
          </p:nvPr>
        </p:nvSpPr>
        <p:spPr>
          <a:xfrm>
            <a:off x="680936" y="1447800"/>
            <a:ext cx="8364080" cy="4876800"/>
          </a:xfrm>
        </p:spPr>
        <p:txBody>
          <a:bodyPr>
            <a:normAutofit/>
          </a:bodyPr>
          <a:lstStyle/>
          <a:p>
            <a:endParaRPr lang="en-US" altLang="en-US" dirty="0"/>
          </a:p>
          <a:p>
            <a:r>
              <a:rPr lang="en-US" altLang="en-US" dirty="0" err="1"/>
              <a:t>Equilibre</a:t>
            </a:r>
            <a:r>
              <a:rPr lang="en-US" altLang="en-US" dirty="0"/>
              <a:t> las </a:t>
            </a:r>
            <a:r>
              <a:rPr lang="en-US" altLang="en-US" dirty="0" err="1"/>
              <a:t>vitaminas</a:t>
            </a:r>
            <a:r>
              <a:rPr lang="en-US" altLang="en-US" dirty="0"/>
              <a:t> y los </a:t>
            </a:r>
            <a:r>
              <a:rPr lang="en-US" altLang="en-US" dirty="0" err="1"/>
              <a:t>minerales</a:t>
            </a:r>
            <a:endParaRPr lang="en-US" altLang="en-US" dirty="0"/>
          </a:p>
          <a:p>
            <a:r>
              <a:rPr lang="en-US" altLang="en-US" dirty="0" err="1"/>
              <a:t>Controle</a:t>
            </a:r>
            <a:r>
              <a:rPr lang="en-US" altLang="en-US" dirty="0"/>
              <a:t> la </a:t>
            </a:r>
            <a:r>
              <a:rPr lang="en-US" altLang="en-US" dirty="0" err="1"/>
              <a:t>presión</a:t>
            </a:r>
            <a:r>
              <a:rPr lang="en-US" altLang="en-US" dirty="0"/>
              <a:t> arterial </a:t>
            </a:r>
            <a:r>
              <a:rPr lang="en-US" altLang="en-US" dirty="0" err="1"/>
              <a:t>alta</a:t>
            </a:r>
            <a:endParaRPr lang="en-US" altLang="en-US" dirty="0"/>
          </a:p>
          <a:p>
            <a:r>
              <a:rPr lang="en-US" altLang="en-US" dirty="0" err="1"/>
              <a:t>Controle</a:t>
            </a:r>
            <a:r>
              <a:rPr lang="en-US" altLang="en-US" dirty="0"/>
              <a:t> el </a:t>
            </a:r>
            <a:r>
              <a:rPr lang="en-US" altLang="en-US" dirty="0" err="1"/>
              <a:t>Cholestrol</a:t>
            </a:r>
            <a:endParaRPr lang="en-US" altLang="en-US" dirty="0"/>
          </a:p>
          <a:p>
            <a:r>
              <a:rPr lang="en-US" altLang="en-US" dirty="0" err="1"/>
              <a:t>Trate</a:t>
            </a:r>
            <a:r>
              <a:rPr lang="en-US" altLang="en-US" dirty="0"/>
              <a:t> la anemia</a:t>
            </a:r>
          </a:p>
          <a:p>
            <a:r>
              <a:rPr lang="en-US" altLang="en-US" dirty="0" err="1"/>
              <a:t>Trate</a:t>
            </a:r>
            <a:r>
              <a:rPr lang="en-US" altLang="en-US" dirty="0"/>
              <a:t> los </a:t>
            </a:r>
            <a:r>
              <a:rPr lang="en-US" altLang="en-US" dirty="0" err="1"/>
              <a:t>niveles</a:t>
            </a:r>
            <a:r>
              <a:rPr lang="en-US" altLang="en-US" dirty="0"/>
              <a:t> altos de </a:t>
            </a:r>
            <a:r>
              <a:rPr lang="en-US" altLang="en-US" dirty="0" err="1"/>
              <a:t>ácido</a:t>
            </a:r>
            <a:r>
              <a:rPr lang="en-US" altLang="en-US" dirty="0"/>
              <a:t> </a:t>
            </a:r>
            <a:r>
              <a:rPr lang="en-US" altLang="en-US" dirty="0" err="1"/>
              <a:t>en</a:t>
            </a:r>
            <a:r>
              <a:rPr lang="en-US" altLang="en-US" dirty="0"/>
              <a:t> la </a:t>
            </a:r>
            <a:r>
              <a:rPr lang="en-US" altLang="en-US" dirty="0" err="1"/>
              <a:t>sangre</a:t>
            </a:r>
            <a:endParaRPr lang="en-US" altLang="en-US" dirty="0"/>
          </a:p>
          <a:p>
            <a:r>
              <a:rPr lang="en-US" altLang="en-US" dirty="0" err="1"/>
              <a:t>Mantenga</a:t>
            </a:r>
            <a:r>
              <a:rPr lang="en-US" altLang="en-US" dirty="0"/>
              <a:t> los </a:t>
            </a:r>
            <a:r>
              <a:rPr lang="en-US" altLang="en-US" dirty="0" err="1"/>
              <a:t>huesos</a:t>
            </a:r>
            <a:r>
              <a:rPr lang="en-US" altLang="en-US" dirty="0"/>
              <a:t> Fuertes/</a:t>
            </a:r>
            <a:r>
              <a:rPr lang="en-US" altLang="en-US" dirty="0" err="1"/>
              <a:t>prevenga</a:t>
            </a:r>
            <a:r>
              <a:rPr lang="en-US" altLang="en-US" dirty="0"/>
              <a:t> las </a:t>
            </a:r>
            <a:r>
              <a:rPr lang="en-US" altLang="en-US" dirty="0" err="1"/>
              <a:t>enfermedades</a:t>
            </a:r>
            <a:r>
              <a:rPr lang="en-US" altLang="en-US" dirty="0"/>
              <a:t> de los </a:t>
            </a:r>
            <a:r>
              <a:rPr lang="en-US" altLang="en-US" dirty="0" err="1"/>
              <a:t>huesos</a:t>
            </a:r>
            <a:r>
              <a:rPr lang="en-US" altLang="en-US"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36155" y="2195976"/>
            <a:ext cx="3683770" cy="2466048"/>
          </a:xfrm>
          <a:prstGeom prst="rect">
            <a:avLst/>
          </a:prstGeom>
          <a:ln>
            <a:noFill/>
          </a:ln>
          <a:effectLst>
            <a:softEdge rad="112500"/>
          </a:effectLst>
        </p:spPr>
      </p:pic>
      <p:sp>
        <p:nvSpPr>
          <p:cNvPr id="3" name="TextBox 2">
            <a:extLst>
              <a:ext uri="{FF2B5EF4-FFF2-40B4-BE49-F238E27FC236}">
                <a16:creationId xmlns:a16="http://schemas.microsoft.com/office/drawing/2014/main" id="{6566DF67-883B-F238-D42E-1985856D31AF}"/>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18FC9E9E-9939-4711-6F4A-E439B97FFF71}"/>
              </a:ext>
            </a:extLst>
          </p:cNvPr>
          <p:cNvPicPr>
            <a:picLocks noChangeAspect="1"/>
          </p:cNvPicPr>
          <p:nvPr/>
        </p:nvPicPr>
        <p:blipFill rotWithShape="1">
          <a:blip r:embed="rId4"/>
          <a:srcRect t="23299" b="24718"/>
          <a:stretch/>
        </p:blipFill>
        <p:spPr>
          <a:xfrm>
            <a:off x="136957" y="5911353"/>
            <a:ext cx="2201543" cy="801093"/>
          </a:xfrm>
          <a:prstGeom prst="rect">
            <a:avLst/>
          </a:prstGeom>
        </p:spPr>
      </p:pic>
      <p:sp>
        <p:nvSpPr>
          <p:cNvPr id="5" name="TextBox 4">
            <a:extLst>
              <a:ext uri="{FF2B5EF4-FFF2-40B4-BE49-F238E27FC236}">
                <a16:creationId xmlns:a16="http://schemas.microsoft.com/office/drawing/2014/main" id="{D221CDF3-96C1-A7DE-D31A-0AE96813ECE4}"/>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08862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Etapa 4 ERC: </a:t>
            </a:r>
            <a:r>
              <a:rPr lang="en-US" dirty="0" err="1"/>
              <a:t>Precaución</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9" name="Content Placeholder 2">
            <a:extLst>
              <a:ext uri="{FF2B5EF4-FFF2-40B4-BE49-F238E27FC236}">
                <a16:creationId xmlns:a16="http://schemas.microsoft.com/office/drawing/2014/main" id="{F635A52E-04FE-4169-9982-0DA4AE968BCE}"/>
              </a:ext>
            </a:extLst>
          </p:cNvPr>
          <p:cNvSpPr txBox="1">
            <a:spLocks/>
          </p:cNvSpPr>
          <p:nvPr/>
        </p:nvSpPr>
        <p:spPr>
          <a:xfrm>
            <a:off x="1042481" y="1825467"/>
            <a:ext cx="10311319"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Consulte con su proveedor de salud antes de usar</a:t>
            </a:r>
            <a:r>
              <a:rPr lang="en-US" dirty="0"/>
              <a:t>:</a:t>
            </a:r>
          </a:p>
          <a:p>
            <a:pPr lvl="1"/>
            <a:r>
              <a:rPr lang="en-US" dirty="0" err="1"/>
              <a:t>Medicamentos</a:t>
            </a:r>
            <a:r>
              <a:rPr lang="en-US" dirty="0"/>
              <a:t> de </a:t>
            </a:r>
            <a:r>
              <a:rPr lang="en-US" dirty="0" err="1"/>
              <a:t>venta</a:t>
            </a:r>
            <a:r>
              <a:rPr lang="en-US" dirty="0"/>
              <a:t> libre</a:t>
            </a:r>
          </a:p>
          <a:p>
            <a:pPr lvl="1"/>
            <a:r>
              <a:rPr lang="en-US" dirty="0" err="1"/>
              <a:t>Hierbas</a:t>
            </a:r>
            <a:endParaRPr lang="en-US" dirty="0"/>
          </a:p>
          <a:p>
            <a:pPr lvl="1"/>
            <a:r>
              <a:rPr lang="en-US" dirty="0" err="1"/>
              <a:t>Suplementos</a:t>
            </a:r>
            <a:r>
              <a:rPr lang="en-US" dirty="0"/>
              <a:t> </a:t>
            </a:r>
            <a:r>
              <a:rPr lang="en-US" dirty="0" err="1"/>
              <a:t>dietéticos</a:t>
            </a:r>
            <a:endParaRPr lang="en-US" dirty="0"/>
          </a:p>
          <a:p>
            <a:pPr lvl="1"/>
            <a:r>
              <a:rPr lang="en-US" dirty="0" err="1"/>
              <a:t>Bebidas</a:t>
            </a:r>
            <a:r>
              <a:rPr lang="en-US" dirty="0"/>
              <a:t> </a:t>
            </a:r>
            <a:r>
              <a:rPr lang="en-US" dirty="0" err="1"/>
              <a:t>energéticas</a:t>
            </a:r>
            <a:r>
              <a:rPr lang="en-US" dirty="0"/>
              <a:t>/</a:t>
            </a:r>
            <a:r>
              <a:rPr lang="en-US" dirty="0" err="1"/>
              <a:t>bebidas</a:t>
            </a:r>
            <a:r>
              <a:rPr lang="en-US" dirty="0"/>
              <a:t> </a:t>
            </a:r>
            <a:r>
              <a:rPr lang="en-US" dirty="0" err="1"/>
              <a:t>deportivas</a:t>
            </a:r>
            <a:endParaRPr lang="en-US" dirty="0"/>
          </a:p>
          <a:p>
            <a:pPr lvl="1"/>
            <a:r>
              <a:rPr lang="en-US" dirty="0" err="1"/>
              <a:t>Dietas</a:t>
            </a:r>
            <a:r>
              <a:rPr lang="en-US" dirty="0"/>
              <a:t> de </a:t>
            </a:r>
            <a:r>
              <a:rPr lang="en-US" dirty="0" err="1"/>
              <a:t>diseñador</a:t>
            </a:r>
            <a:endParaRPr lang="en-US" dirty="0"/>
          </a:p>
        </p:txBody>
      </p:sp>
      <p:sp>
        <p:nvSpPr>
          <p:cNvPr id="2" name="TextBox 1">
            <a:extLst>
              <a:ext uri="{FF2B5EF4-FFF2-40B4-BE49-F238E27FC236}">
                <a16:creationId xmlns:a16="http://schemas.microsoft.com/office/drawing/2014/main" id="{9934C7EA-CC3A-5E8B-C318-9857D0F9EAD0}"/>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29216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altLang="en-US" dirty="0"/>
              <a:t>Etapa 4 ERC : </a:t>
            </a:r>
            <a:r>
              <a:rPr lang="en-US" altLang="en-US" dirty="0" err="1"/>
              <a:t>Ejercicio</a:t>
            </a:r>
            <a:r>
              <a:rPr lang="en-US" altLang="en-US" dirty="0"/>
              <a:t> </a:t>
            </a:r>
            <a:br>
              <a:rPr lang="en-US" altLang="en-US" dirty="0"/>
            </a:br>
            <a:r>
              <a:rPr lang="en-US" altLang="en-US" sz="2700" dirty="0"/>
              <a:t>(GFR 15-29 )</a:t>
            </a:r>
          </a:p>
        </p:txBody>
      </p:sp>
      <p:sp>
        <p:nvSpPr>
          <p:cNvPr id="16387" name="Rectangle 3"/>
          <p:cNvSpPr>
            <a:spLocks noGrp="1" noChangeArrowheads="1"/>
          </p:cNvSpPr>
          <p:nvPr>
            <p:ph type="body" idx="1"/>
          </p:nvPr>
        </p:nvSpPr>
        <p:spPr>
          <a:xfrm>
            <a:off x="595196" y="1506313"/>
            <a:ext cx="8511702" cy="5181600"/>
          </a:xfrm>
        </p:spPr>
        <p:txBody>
          <a:bodyPr>
            <a:noAutofit/>
          </a:bodyPr>
          <a:lstStyle/>
          <a:p>
            <a:pPr marL="0" indent="0">
              <a:buNone/>
            </a:pPr>
            <a:endParaRPr lang="en-US" altLang="en-US" sz="2600" dirty="0"/>
          </a:p>
          <a:p>
            <a:r>
              <a:rPr lang="en-US" altLang="en-US" sz="2600" dirty="0" err="1"/>
              <a:t>Aumenta</a:t>
            </a:r>
            <a:r>
              <a:rPr lang="en-US" altLang="en-US" sz="2600" dirty="0"/>
              <a:t> la </a:t>
            </a:r>
            <a:r>
              <a:rPr lang="en-US" altLang="en-US" sz="2600" dirty="0" err="1"/>
              <a:t>fuerza</a:t>
            </a:r>
            <a:endParaRPr lang="en-US" altLang="en-US" sz="2600" dirty="0"/>
          </a:p>
          <a:p>
            <a:r>
              <a:rPr lang="en-US" altLang="en-US" sz="2600" dirty="0" err="1"/>
              <a:t>Disminuye</a:t>
            </a:r>
            <a:r>
              <a:rPr lang="en-US" altLang="en-US" sz="2600" dirty="0"/>
              <a:t> la </a:t>
            </a:r>
            <a:r>
              <a:rPr lang="en-US" altLang="en-US" sz="2600" dirty="0" err="1"/>
              <a:t>presión</a:t>
            </a:r>
            <a:r>
              <a:rPr lang="en-US" altLang="en-US" sz="2600" dirty="0"/>
              <a:t> arterial</a:t>
            </a:r>
          </a:p>
          <a:p>
            <a:r>
              <a:rPr lang="en-US" altLang="en-US" sz="2600" dirty="0"/>
              <a:t>Reduce el </a:t>
            </a:r>
            <a:r>
              <a:rPr lang="en-US" altLang="en-US" sz="2600" dirty="0" err="1"/>
              <a:t>insomnio</a:t>
            </a:r>
            <a:endParaRPr lang="en-US" altLang="en-US" sz="2600" dirty="0"/>
          </a:p>
          <a:p>
            <a:r>
              <a:rPr lang="en-US" altLang="en-US" sz="2600" dirty="0" err="1"/>
              <a:t>Fortalece</a:t>
            </a:r>
            <a:r>
              <a:rPr lang="en-US" altLang="en-US" sz="2600" dirty="0"/>
              <a:t> los </a:t>
            </a:r>
            <a:r>
              <a:rPr lang="en-US" altLang="en-US" sz="2600" dirty="0" err="1"/>
              <a:t>huesos</a:t>
            </a:r>
            <a:endParaRPr lang="en-US" altLang="en-US" sz="2600" dirty="0"/>
          </a:p>
          <a:p>
            <a:r>
              <a:rPr lang="en-US" altLang="en-US" sz="2600" dirty="0" err="1"/>
              <a:t>Mejora</a:t>
            </a:r>
            <a:r>
              <a:rPr lang="en-US" altLang="en-US" sz="2600" dirty="0"/>
              <a:t> el control de peso</a:t>
            </a:r>
          </a:p>
          <a:p>
            <a:r>
              <a:rPr lang="en-US" altLang="en-US" sz="2600" dirty="0" err="1"/>
              <a:t>Disminuye</a:t>
            </a:r>
            <a:r>
              <a:rPr lang="en-US" altLang="en-US" sz="2600" dirty="0"/>
              <a:t> el </a:t>
            </a:r>
            <a:r>
              <a:rPr lang="en-US" altLang="en-US" sz="2600" dirty="0" err="1"/>
              <a:t>nivel</a:t>
            </a:r>
            <a:r>
              <a:rPr lang="en-US" altLang="en-US" sz="2600" dirty="0"/>
              <a:t> de </a:t>
            </a:r>
            <a:r>
              <a:rPr lang="en-US" altLang="en-US" sz="2600" dirty="0" err="1"/>
              <a:t>grasas</a:t>
            </a:r>
            <a:r>
              <a:rPr lang="en-US" altLang="en-US" sz="2600" dirty="0"/>
              <a:t> </a:t>
            </a:r>
            <a:r>
              <a:rPr lang="en-US" altLang="en-US" sz="2600" dirty="0" err="1"/>
              <a:t>en</a:t>
            </a:r>
            <a:r>
              <a:rPr lang="en-US" altLang="en-US" sz="2600" dirty="0"/>
              <a:t> la </a:t>
            </a:r>
            <a:r>
              <a:rPr lang="en-US" altLang="en-US" sz="2600" dirty="0" err="1"/>
              <a:t>sangre</a:t>
            </a:r>
            <a:endParaRPr lang="en-US" altLang="en-US" sz="2600" dirty="0"/>
          </a:p>
          <a:p>
            <a:r>
              <a:rPr lang="en-US" altLang="en-US" sz="2600" dirty="0" err="1"/>
              <a:t>Sentirse</a:t>
            </a:r>
            <a:r>
              <a:rPr lang="en-US" altLang="en-US" sz="2600" dirty="0"/>
              <a:t> </a:t>
            </a:r>
            <a:r>
              <a:rPr lang="en-US" altLang="en-US" sz="2600" dirty="0" err="1"/>
              <a:t>mejor</a:t>
            </a:r>
            <a:endParaRPr lang="en-US" altLang="en-US" sz="2600" dirty="0"/>
          </a:p>
        </p:txBody>
      </p:sp>
      <p:sp>
        <p:nvSpPr>
          <p:cNvPr id="2" name="TextBox 1">
            <a:extLst>
              <a:ext uri="{FF2B5EF4-FFF2-40B4-BE49-F238E27FC236}">
                <a16:creationId xmlns:a16="http://schemas.microsoft.com/office/drawing/2014/main" id="{4F5D57E4-11A7-9C6B-DE46-1CBFF1B20392}"/>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33C3FD62-B098-430C-37D2-B71FFC749A32}"/>
              </a:ext>
            </a:extLst>
          </p:cNvPr>
          <p:cNvPicPr>
            <a:picLocks noChangeAspect="1"/>
          </p:cNvPicPr>
          <p:nvPr/>
        </p:nvPicPr>
        <p:blipFill rotWithShape="1">
          <a:blip r:embed="rId3"/>
          <a:srcRect t="23299" b="24718"/>
          <a:stretch/>
        </p:blipFill>
        <p:spPr>
          <a:xfrm>
            <a:off x="136957" y="5911353"/>
            <a:ext cx="2201543" cy="801093"/>
          </a:xfrm>
          <a:prstGeom prst="rect">
            <a:avLst/>
          </a:prstGeom>
        </p:spPr>
      </p:pic>
      <p:pic>
        <p:nvPicPr>
          <p:cNvPr id="4" name="Picture 1">
            <a:extLst>
              <a:ext uri="{FF2B5EF4-FFF2-40B4-BE49-F238E27FC236}">
                <a16:creationId xmlns:a16="http://schemas.microsoft.com/office/drawing/2014/main" id="{70B77E20-EA0B-CA22-6F8A-0FEDB7CF8D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077191"/>
            <a:ext cx="4038600" cy="27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4C5BD4E-5A11-966A-B300-BB98A12F10CD}"/>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52757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6383" y="533400"/>
            <a:ext cx="11322996" cy="1066800"/>
          </a:xfrm>
        </p:spPr>
        <p:txBody>
          <a:bodyPr>
            <a:normAutofit fontScale="90000"/>
          </a:bodyPr>
          <a:lstStyle/>
          <a:p>
            <a:r>
              <a:rPr lang="en-US" altLang="en-US" dirty="0"/>
              <a:t>¿</a:t>
            </a:r>
            <a:r>
              <a:rPr lang="en-US" altLang="en-US" dirty="0" err="1"/>
              <a:t>Qué</a:t>
            </a:r>
            <a:r>
              <a:rPr lang="en-US" altLang="en-US" dirty="0"/>
              <a:t> </a:t>
            </a:r>
            <a:r>
              <a:rPr lang="en-US" altLang="en-US" dirty="0" err="1"/>
              <a:t>Pasa</a:t>
            </a:r>
            <a:r>
              <a:rPr lang="en-US" altLang="en-US" dirty="0"/>
              <a:t> Si Sus </a:t>
            </a:r>
            <a:r>
              <a:rPr lang="en-US" altLang="en-US" dirty="0" err="1"/>
              <a:t>Niveles</a:t>
            </a:r>
            <a:r>
              <a:rPr lang="en-US" altLang="en-US" dirty="0"/>
              <a:t> de </a:t>
            </a:r>
            <a:r>
              <a:rPr lang="en-US" altLang="en-US" dirty="0" err="1"/>
              <a:t>Colesterol</a:t>
            </a:r>
            <a:r>
              <a:rPr lang="en-US" altLang="en-US" dirty="0"/>
              <a:t> No </a:t>
            </a:r>
            <a:r>
              <a:rPr lang="en-US" altLang="en-US" dirty="0" err="1"/>
              <a:t>Está</a:t>
            </a:r>
            <a:r>
              <a:rPr lang="en-US" altLang="en-US" dirty="0"/>
              <a:t> </a:t>
            </a:r>
            <a:r>
              <a:rPr lang="en-US" altLang="en-US" dirty="0" err="1"/>
              <a:t>en</a:t>
            </a:r>
            <a:r>
              <a:rPr lang="en-US" altLang="en-US" dirty="0"/>
              <a:t> el </a:t>
            </a:r>
            <a:r>
              <a:rPr lang="en-US" altLang="en-US" dirty="0" err="1"/>
              <a:t>Objetivo</a:t>
            </a:r>
            <a:r>
              <a:rPr lang="en-US" altLang="en-US" dirty="0"/>
              <a:t>?</a:t>
            </a:r>
          </a:p>
        </p:txBody>
      </p:sp>
      <p:sp>
        <p:nvSpPr>
          <p:cNvPr id="17411" name="Rectangle 3"/>
          <p:cNvSpPr>
            <a:spLocks noGrp="1" noChangeArrowheads="1"/>
          </p:cNvSpPr>
          <p:nvPr>
            <p:ph type="body" idx="1"/>
          </p:nvPr>
        </p:nvSpPr>
        <p:spPr>
          <a:xfrm>
            <a:off x="486383" y="2241432"/>
            <a:ext cx="7317651" cy="4616568"/>
          </a:xfrm>
        </p:spPr>
        <p:txBody>
          <a:bodyPr>
            <a:normAutofit/>
          </a:bodyPr>
          <a:lstStyle/>
          <a:p>
            <a:r>
              <a:rPr lang="en-US" altLang="en-US" dirty="0" err="1"/>
              <a:t>Cambios</a:t>
            </a:r>
            <a:r>
              <a:rPr lang="en-US" altLang="en-US" dirty="0"/>
              <a:t> </a:t>
            </a:r>
            <a:r>
              <a:rPr lang="en-US" altLang="en-US" dirty="0" err="1"/>
              <a:t>en</a:t>
            </a:r>
            <a:r>
              <a:rPr lang="en-US" altLang="en-US" dirty="0"/>
              <a:t> el </a:t>
            </a:r>
            <a:r>
              <a:rPr lang="en-US" altLang="en-US" dirty="0" err="1"/>
              <a:t>estilo</a:t>
            </a:r>
            <a:r>
              <a:rPr lang="en-US" altLang="en-US" dirty="0"/>
              <a:t> de </a:t>
            </a:r>
            <a:r>
              <a:rPr lang="en-US" altLang="en-US" dirty="0" err="1"/>
              <a:t>vida</a:t>
            </a:r>
            <a:endParaRPr lang="en-US" altLang="en-US" dirty="0"/>
          </a:p>
          <a:p>
            <a:pPr lvl="1"/>
            <a:r>
              <a:rPr lang="en-US" altLang="en-US" dirty="0" err="1"/>
              <a:t>Consuma</a:t>
            </a:r>
            <a:r>
              <a:rPr lang="en-US" altLang="en-US" dirty="0"/>
              <a:t> una </a:t>
            </a:r>
            <a:r>
              <a:rPr lang="en-US" altLang="en-US" dirty="0" err="1"/>
              <a:t>dieta</a:t>
            </a:r>
            <a:r>
              <a:rPr lang="en-US" altLang="en-US" dirty="0"/>
              <a:t> </a:t>
            </a:r>
            <a:r>
              <a:rPr lang="en-US" altLang="en-US" dirty="0" err="1"/>
              <a:t>baja</a:t>
            </a:r>
            <a:r>
              <a:rPr lang="en-US" altLang="en-US" dirty="0"/>
              <a:t> </a:t>
            </a:r>
            <a:r>
              <a:rPr lang="en-US" altLang="en-US" dirty="0" err="1"/>
              <a:t>en</a:t>
            </a:r>
            <a:r>
              <a:rPr lang="en-US" altLang="en-US" dirty="0"/>
              <a:t> </a:t>
            </a:r>
            <a:r>
              <a:rPr lang="en-US" altLang="en-US" dirty="0" err="1"/>
              <a:t>grasas</a:t>
            </a:r>
            <a:r>
              <a:rPr lang="en-US" altLang="en-US" dirty="0"/>
              <a:t> </a:t>
            </a:r>
            <a:r>
              <a:rPr lang="en-US" altLang="en-US" dirty="0" err="1"/>
              <a:t>saturadas</a:t>
            </a:r>
            <a:r>
              <a:rPr lang="en-US" altLang="en-US" dirty="0"/>
              <a:t> y </a:t>
            </a:r>
            <a:r>
              <a:rPr lang="en-US" altLang="en-US" dirty="0" err="1"/>
              <a:t>colesterol</a:t>
            </a:r>
            <a:endParaRPr lang="en-US" altLang="en-US" dirty="0"/>
          </a:p>
          <a:p>
            <a:pPr lvl="1"/>
            <a:r>
              <a:rPr lang="en-US" altLang="en-US" dirty="0"/>
              <a:t>Baje de peso </a:t>
            </a:r>
            <a:r>
              <a:rPr lang="en-US" altLang="en-US" dirty="0" err="1"/>
              <a:t>si</a:t>
            </a:r>
            <a:r>
              <a:rPr lang="en-US" altLang="en-US" dirty="0"/>
              <a:t> es </a:t>
            </a:r>
            <a:r>
              <a:rPr lang="en-US" altLang="en-US" dirty="0" err="1"/>
              <a:t>necesario</a:t>
            </a:r>
            <a:endParaRPr lang="en-US" altLang="en-US" dirty="0"/>
          </a:p>
          <a:p>
            <a:pPr lvl="1"/>
            <a:r>
              <a:rPr lang="en-US" altLang="en-US" dirty="0" err="1"/>
              <a:t>Realice</a:t>
            </a:r>
            <a:r>
              <a:rPr lang="en-US" altLang="en-US" dirty="0"/>
              <a:t> </a:t>
            </a:r>
            <a:r>
              <a:rPr lang="en-US" altLang="en-US" dirty="0" err="1"/>
              <a:t>ejercicio</a:t>
            </a:r>
            <a:r>
              <a:rPr lang="en-US" altLang="en-US" dirty="0"/>
              <a:t> y </a:t>
            </a:r>
            <a:r>
              <a:rPr lang="en-US" altLang="en-US" dirty="0" err="1"/>
              <a:t>actividad</a:t>
            </a:r>
            <a:endParaRPr lang="en-US" altLang="en-US" dirty="0"/>
          </a:p>
          <a:p>
            <a:pPr marL="457200" lvl="1" indent="0">
              <a:buNone/>
            </a:pPr>
            <a:r>
              <a:rPr lang="en-US" altLang="en-US" dirty="0"/>
              <a:t>    </a:t>
            </a:r>
            <a:r>
              <a:rPr lang="en-US" altLang="en-US" dirty="0" err="1"/>
              <a:t>fisica</a:t>
            </a:r>
            <a:r>
              <a:rPr lang="en-US" altLang="en-US" dirty="0"/>
              <a:t> con </a:t>
            </a:r>
            <a:r>
              <a:rPr lang="en-US" altLang="en-US" dirty="0" err="1"/>
              <a:t>regularidad</a:t>
            </a:r>
            <a:endParaRPr lang="en-US" altLang="en-US" dirty="0"/>
          </a:p>
          <a:p>
            <a:pPr lvl="1"/>
            <a:r>
              <a:rPr lang="en-US" altLang="en-US" dirty="0"/>
              <a:t>No fume</a:t>
            </a:r>
          </a:p>
          <a:p>
            <a:pPr lvl="1"/>
            <a:r>
              <a:rPr lang="en-US" altLang="en-US" dirty="0" err="1"/>
              <a:t>Limite</a:t>
            </a:r>
            <a:r>
              <a:rPr lang="en-US" altLang="en-US" dirty="0"/>
              <a:t> el </a:t>
            </a:r>
            <a:r>
              <a:rPr lang="en-US" altLang="en-US" dirty="0" err="1"/>
              <a:t>consumo</a:t>
            </a:r>
            <a:r>
              <a:rPr lang="en-US" altLang="en-US" dirty="0"/>
              <a:t> de alcohol</a:t>
            </a:r>
          </a:p>
          <a:p>
            <a:r>
              <a:rPr lang="es-ES" altLang="en-US" dirty="0"/>
              <a:t>Es posible que se necesiten medicamentos</a:t>
            </a: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723" y="3270115"/>
            <a:ext cx="30480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9F813998-BFFF-E3E8-8D12-FF202742AEA6}"/>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9759FB13-7E47-4B53-79FD-425CDB6593A3}"/>
              </a:ext>
            </a:extLst>
          </p:cNvPr>
          <p:cNvPicPr>
            <a:picLocks noChangeAspect="1"/>
          </p:cNvPicPr>
          <p:nvPr/>
        </p:nvPicPr>
        <p:blipFill rotWithShape="1">
          <a:blip r:embed="rId4"/>
          <a:srcRect t="23299" b="24718"/>
          <a:stretch/>
        </p:blipFill>
        <p:spPr>
          <a:xfrm>
            <a:off x="136957" y="5911353"/>
            <a:ext cx="2201543" cy="801093"/>
          </a:xfrm>
          <a:prstGeom prst="rect">
            <a:avLst/>
          </a:prstGeom>
        </p:spPr>
      </p:pic>
      <p:sp>
        <p:nvSpPr>
          <p:cNvPr id="5" name="TextBox 4">
            <a:extLst>
              <a:ext uri="{FF2B5EF4-FFF2-40B4-BE49-F238E27FC236}">
                <a16:creationId xmlns:a16="http://schemas.microsoft.com/office/drawing/2014/main" id="{FB2E3337-9BCE-3FBC-2FA8-A04CA56B847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81343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otolia_532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383" y="1468877"/>
            <a:ext cx="29718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altLang="en-US" dirty="0"/>
              <a:t>Anemia </a:t>
            </a:r>
            <a:r>
              <a:rPr lang="en-US" altLang="en-US" dirty="0" err="1"/>
              <a:t>en</a:t>
            </a:r>
            <a:r>
              <a:rPr lang="en-US" altLang="en-US" dirty="0"/>
              <a:t> la ERC</a:t>
            </a:r>
          </a:p>
        </p:txBody>
      </p:sp>
      <p:sp>
        <p:nvSpPr>
          <p:cNvPr id="14340" name="Rectangle 3"/>
          <p:cNvSpPr>
            <a:spLocks noGrp="1" noChangeArrowheads="1"/>
          </p:cNvSpPr>
          <p:nvPr>
            <p:ph type="body" idx="1"/>
          </p:nvPr>
        </p:nvSpPr>
        <p:spPr>
          <a:xfrm>
            <a:off x="838201" y="1350335"/>
            <a:ext cx="12484394" cy="5362111"/>
          </a:xfrm>
        </p:spPr>
        <p:txBody>
          <a:bodyPr>
            <a:noAutofit/>
          </a:bodyPr>
          <a:lstStyle/>
          <a:p>
            <a:r>
              <a:rPr lang="en-US" altLang="en-US" sz="2400" dirty="0" err="1"/>
              <a:t>Su</a:t>
            </a:r>
            <a:r>
              <a:rPr lang="en-US" altLang="en-US" sz="2400" dirty="0"/>
              <a:t> </a:t>
            </a:r>
            <a:r>
              <a:rPr lang="en-US" altLang="en-US" sz="2400" dirty="0" err="1"/>
              <a:t>recuento</a:t>
            </a:r>
            <a:r>
              <a:rPr lang="en-US" altLang="en-US" sz="2400" dirty="0"/>
              <a:t> de </a:t>
            </a:r>
            <a:r>
              <a:rPr lang="en-US" altLang="en-US" sz="2400" dirty="0" err="1"/>
              <a:t>glóbulos</a:t>
            </a:r>
            <a:r>
              <a:rPr lang="en-US" altLang="en-US" sz="2400" dirty="0"/>
              <a:t> </a:t>
            </a:r>
            <a:r>
              <a:rPr lang="en-US" altLang="en-US" sz="2400" dirty="0" err="1"/>
              <a:t>rojos</a:t>
            </a:r>
            <a:r>
              <a:rPr lang="en-US" altLang="en-US" sz="2400" dirty="0"/>
              <a:t> es </a:t>
            </a:r>
            <a:r>
              <a:rPr lang="en-US" altLang="en-US" sz="2400" dirty="0" err="1"/>
              <a:t>demasiado</a:t>
            </a:r>
            <a:r>
              <a:rPr lang="en-US" altLang="en-US" sz="2400" dirty="0"/>
              <a:t> bajo</a:t>
            </a:r>
          </a:p>
          <a:p>
            <a:r>
              <a:rPr lang="en-US" altLang="en-US" sz="2400" dirty="0" err="1"/>
              <a:t>Esto</a:t>
            </a:r>
            <a:r>
              <a:rPr lang="en-US" altLang="en-US" sz="2400" dirty="0"/>
              <a:t> es </a:t>
            </a:r>
            <a:r>
              <a:rPr lang="en-US" altLang="en-US" sz="2400" dirty="0" err="1"/>
              <a:t>común</a:t>
            </a:r>
            <a:r>
              <a:rPr lang="en-US" altLang="en-US" sz="2400" dirty="0"/>
              <a:t> </a:t>
            </a:r>
            <a:r>
              <a:rPr lang="en-US" altLang="en-US" sz="2400" dirty="0" err="1"/>
              <a:t>en</a:t>
            </a:r>
            <a:r>
              <a:rPr lang="en-US" altLang="en-US" sz="2400" dirty="0"/>
              <a:t> la ERC</a:t>
            </a:r>
          </a:p>
          <a:p>
            <a:r>
              <a:rPr lang="en-US" altLang="en-US" sz="2400" dirty="0" err="1"/>
              <a:t>Conozca</a:t>
            </a:r>
            <a:r>
              <a:rPr lang="en-US" altLang="en-US" sz="2400" dirty="0"/>
              <a:t> </a:t>
            </a:r>
            <a:r>
              <a:rPr lang="en-US" altLang="en-US" sz="2400" dirty="0" err="1"/>
              <a:t>su</a:t>
            </a:r>
            <a:r>
              <a:rPr lang="en-US" altLang="en-US" sz="2400" dirty="0"/>
              <a:t> </a:t>
            </a:r>
            <a:r>
              <a:rPr lang="en-US" altLang="en-US" sz="2400" dirty="0" err="1"/>
              <a:t>nivel</a:t>
            </a:r>
            <a:r>
              <a:rPr lang="en-US" altLang="en-US" sz="2400" dirty="0"/>
              <a:t> de </a:t>
            </a:r>
            <a:r>
              <a:rPr lang="en-US" altLang="en-US" sz="2400" dirty="0" err="1"/>
              <a:t>hemoglobina</a:t>
            </a:r>
            <a:endParaRPr lang="en-US" altLang="en-US" sz="2400" dirty="0"/>
          </a:p>
          <a:p>
            <a:pPr marL="0" indent="0">
              <a:buNone/>
            </a:pPr>
            <a:r>
              <a:rPr lang="en-US" altLang="en-US" b="1" dirty="0"/>
              <a:t>Y</a:t>
            </a:r>
          </a:p>
          <a:p>
            <a:r>
              <a:rPr lang="en-US" altLang="en-US" sz="2400" dirty="0" err="1"/>
              <a:t>Conozca</a:t>
            </a:r>
            <a:r>
              <a:rPr lang="en-US" altLang="en-US" sz="2400" dirty="0"/>
              <a:t> los </a:t>
            </a:r>
            <a:r>
              <a:rPr lang="en-US" altLang="en-US" sz="2400" dirty="0" err="1"/>
              <a:t>síntomas</a:t>
            </a:r>
            <a:r>
              <a:rPr lang="en-US" altLang="en-US" sz="2400" dirty="0"/>
              <a:t>:</a:t>
            </a:r>
          </a:p>
          <a:p>
            <a:pPr lvl="1"/>
            <a:r>
              <a:rPr lang="en-US" altLang="en-US" dirty="0" err="1"/>
              <a:t>Cansancio</a:t>
            </a:r>
            <a:endParaRPr lang="en-US" altLang="en-US" dirty="0"/>
          </a:p>
          <a:p>
            <a:pPr lvl="1"/>
            <a:r>
              <a:rPr lang="en-US" altLang="en-US" dirty="0" err="1"/>
              <a:t>Poca</a:t>
            </a:r>
            <a:r>
              <a:rPr lang="en-US" altLang="en-US" dirty="0"/>
              <a:t> </a:t>
            </a:r>
            <a:r>
              <a:rPr lang="en-US" altLang="en-US" dirty="0" err="1"/>
              <a:t>energía</a:t>
            </a:r>
            <a:endParaRPr lang="en-US" altLang="en-US" dirty="0"/>
          </a:p>
          <a:p>
            <a:pPr lvl="1"/>
            <a:r>
              <a:rPr lang="en-US" altLang="en-US" dirty="0"/>
              <a:t>Falta de </a:t>
            </a:r>
            <a:r>
              <a:rPr lang="en-US" altLang="en-US" dirty="0" err="1"/>
              <a:t>apetito</a:t>
            </a:r>
            <a:endParaRPr lang="en-US" altLang="en-US" dirty="0"/>
          </a:p>
          <a:p>
            <a:pPr lvl="1"/>
            <a:r>
              <a:rPr lang="es-ES" dirty="0"/>
              <a:t>Mareos</a:t>
            </a:r>
          </a:p>
          <a:p>
            <a:pPr lvl="1"/>
            <a:r>
              <a:rPr lang="es-ES" dirty="0"/>
              <a:t>Dolores de cabeza</a:t>
            </a:r>
          </a:p>
          <a:p>
            <a:pPr marL="0" lvl="1" indent="0" algn="ctr">
              <a:buNone/>
            </a:pPr>
            <a:endParaRPr lang="en-US" altLang="en-US" b="1" dirty="0"/>
          </a:p>
          <a:p>
            <a:endParaRPr lang="en-US" altLang="en-US" dirty="0"/>
          </a:p>
          <a:p>
            <a:endParaRPr lang="en-US" altLang="en-US" dirty="0"/>
          </a:p>
          <a:p>
            <a:endParaRPr lang="en-US" altLang="en-US" dirty="0"/>
          </a:p>
        </p:txBody>
      </p:sp>
      <p:sp>
        <p:nvSpPr>
          <p:cNvPr id="2" name="TextBox 1">
            <a:extLst>
              <a:ext uri="{FF2B5EF4-FFF2-40B4-BE49-F238E27FC236}">
                <a16:creationId xmlns:a16="http://schemas.microsoft.com/office/drawing/2014/main" id="{F1452DBC-27BF-D6BE-677C-9E2C01035172}"/>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32FC1103-1639-2A7D-BBBA-B2D211630931}"/>
              </a:ext>
            </a:extLst>
          </p:cNvPr>
          <p:cNvPicPr>
            <a:picLocks noChangeAspect="1"/>
          </p:cNvPicPr>
          <p:nvPr/>
        </p:nvPicPr>
        <p:blipFill rotWithShape="1">
          <a:blip r:embed="rId4"/>
          <a:srcRect t="23299" b="24718"/>
          <a:stretch/>
        </p:blipFill>
        <p:spPr>
          <a:xfrm>
            <a:off x="136957" y="5911353"/>
            <a:ext cx="2201543" cy="801093"/>
          </a:xfrm>
          <a:prstGeom prst="rect">
            <a:avLst/>
          </a:prstGeom>
        </p:spPr>
      </p:pic>
      <p:sp>
        <p:nvSpPr>
          <p:cNvPr id="5" name="Rectangle 4">
            <a:extLst>
              <a:ext uri="{FF2B5EF4-FFF2-40B4-BE49-F238E27FC236}">
                <a16:creationId xmlns:a16="http://schemas.microsoft.com/office/drawing/2014/main" id="{5C85E82D-D889-FA36-040F-0491864F6707}"/>
              </a:ext>
            </a:extLst>
          </p:cNvPr>
          <p:cNvSpPr/>
          <p:nvPr/>
        </p:nvSpPr>
        <p:spPr>
          <a:xfrm>
            <a:off x="4638650" y="3938045"/>
            <a:ext cx="4515982" cy="161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2400" dirty="0">
                <a:solidFill>
                  <a:schemeClr val="tx1"/>
                </a:solidFill>
                <a:latin typeface="Arial" panose="020B0604020202020204" pitchFamily="34" charset="0"/>
                <a:cs typeface="Arial" panose="020B0604020202020204" pitchFamily="34" charset="0"/>
              </a:rPr>
              <a:t>Confusión</a:t>
            </a:r>
          </a:p>
          <a:p>
            <a:pPr marL="285750" indent="-285750">
              <a:buFont typeface="Arial" panose="020B0604020202020204" pitchFamily="34" charset="0"/>
              <a:buChar char="•"/>
            </a:pPr>
            <a:r>
              <a:rPr lang="es-ES" sz="2400" dirty="0">
                <a:solidFill>
                  <a:schemeClr val="tx1"/>
                </a:solidFill>
                <a:latin typeface="Arial" panose="020B0604020202020204" pitchFamily="34" charset="0"/>
                <a:cs typeface="Arial" panose="020B0604020202020204" pitchFamily="34" charset="0"/>
              </a:rPr>
              <a:t>Ritmo cardíaco acelerado</a:t>
            </a:r>
          </a:p>
          <a:p>
            <a:pPr marL="285750" indent="-285750">
              <a:buFont typeface="Arial" panose="020B0604020202020204" pitchFamily="34" charset="0"/>
              <a:buChar char="•"/>
            </a:pPr>
            <a:r>
              <a:rPr lang="es-ES" sz="2400" dirty="0">
                <a:solidFill>
                  <a:schemeClr val="tx1"/>
                </a:solidFill>
                <a:latin typeface="Arial" panose="020B0604020202020204" pitchFamily="34" charset="0"/>
                <a:cs typeface="Arial" panose="020B0604020202020204" pitchFamily="34" charset="0"/>
              </a:rPr>
              <a:t>Dificultad para respirar </a:t>
            </a:r>
          </a:p>
          <a:p>
            <a:pPr marL="285750" indent="-285750">
              <a:buFont typeface="Arial" panose="020B0604020202020204" pitchFamily="34" charset="0"/>
              <a:buChar char="•"/>
            </a:pPr>
            <a:r>
              <a:rPr lang="es-ES" sz="2400" dirty="0">
                <a:solidFill>
                  <a:schemeClr val="tx1"/>
                </a:solidFill>
                <a:latin typeface="Arial" panose="020B0604020202020204" pitchFamily="34" charset="0"/>
                <a:cs typeface="Arial" panose="020B0604020202020204" pitchFamily="34" charset="0"/>
              </a:rPr>
              <a:t>Dolor en el pecho</a:t>
            </a:r>
          </a:p>
          <a:p>
            <a:pPr marL="285750" indent="-285750">
              <a:buFont typeface="Arial" panose="020B0604020202020204" pitchFamily="34" charset="0"/>
              <a:buChar char="•"/>
            </a:pPr>
            <a:r>
              <a:rPr lang="es-ES" sz="2400" dirty="0">
                <a:solidFill>
                  <a:schemeClr val="tx1"/>
                </a:solidFill>
                <a:latin typeface="Arial" panose="020B0604020202020204" pitchFamily="34" charset="0"/>
                <a:cs typeface="Arial" panose="020B0604020202020204" pitchFamily="34" charset="0"/>
              </a:rPr>
              <a:t>Puede sentir frio</a:t>
            </a:r>
          </a:p>
          <a:p>
            <a:r>
              <a:rPr lang="es-ES" dirty="0">
                <a:solidFill>
                  <a:schemeClr val="tx1"/>
                </a:solidFill>
              </a:rPr>
              <a:t>	</a:t>
            </a:r>
          </a:p>
        </p:txBody>
      </p:sp>
      <p:sp>
        <p:nvSpPr>
          <p:cNvPr id="4" name="TextBox 3">
            <a:extLst>
              <a:ext uri="{FF2B5EF4-FFF2-40B4-BE49-F238E27FC236}">
                <a16:creationId xmlns:a16="http://schemas.microsoft.com/office/drawing/2014/main" id="{56A82B29-5F1D-38B9-6B6F-36DBC39FA839}"/>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419932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56098" y="708204"/>
            <a:ext cx="11282464" cy="1325563"/>
          </a:xfrm>
        </p:spPr>
        <p:txBody>
          <a:bodyPr>
            <a:normAutofit/>
          </a:bodyPr>
          <a:lstStyle/>
          <a:p>
            <a:r>
              <a:rPr lang="en-US" altLang="en-US" sz="3400" b="1" dirty="0"/>
              <a:t>¿Por </a:t>
            </a:r>
            <a:r>
              <a:rPr lang="en-US" altLang="en-US" sz="3400" b="1" dirty="0" err="1"/>
              <a:t>qué</a:t>
            </a:r>
            <a:r>
              <a:rPr lang="en-US" altLang="en-US" sz="3400" b="1" dirty="0"/>
              <a:t> </a:t>
            </a:r>
            <a:r>
              <a:rPr lang="en-US" altLang="en-US" sz="3400" b="1" dirty="0" err="1"/>
              <a:t>Aprender</a:t>
            </a:r>
            <a:r>
              <a:rPr lang="en-US" altLang="en-US" sz="3400" b="1" dirty="0"/>
              <a:t> </a:t>
            </a:r>
            <a:r>
              <a:rPr lang="en-US" altLang="en-US" sz="3400" b="1" dirty="0" err="1"/>
              <a:t>Acerca</a:t>
            </a:r>
            <a:r>
              <a:rPr lang="en-US" altLang="en-US" sz="3400" b="1" dirty="0"/>
              <a:t> de la </a:t>
            </a:r>
            <a:r>
              <a:rPr lang="en-US" altLang="en-US" sz="3400" b="1" dirty="0" err="1"/>
              <a:t>Enfemedad</a:t>
            </a:r>
            <a:r>
              <a:rPr lang="en-US" altLang="en-US" sz="3400" b="1" dirty="0"/>
              <a:t> Renal?</a:t>
            </a:r>
            <a:endParaRPr lang="en-US" sz="340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endParaRPr lang="en-US" dirty="0"/>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2"/>
          <a:srcRect t="23299" b="24718"/>
          <a:stretch/>
        </p:blipFill>
        <p:spPr>
          <a:xfrm>
            <a:off x="0" y="6056907"/>
            <a:ext cx="2201543" cy="801093"/>
          </a:xfrm>
          <a:prstGeom prst="rect">
            <a:avLst/>
          </a:prstGeom>
        </p:spPr>
      </p:pic>
      <p:sp>
        <p:nvSpPr>
          <p:cNvPr id="8" name="Content Placeholder 2">
            <a:extLst>
              <a:ext uri="{FF2B5EF4-FFF2-40B4-BE49-F238E27FC236}">
                <a16:creationId xmlns:a16="http://schemas.microsoft.com/office/drawing/2014/main" id="{24371BF3-EC74-4D47-A6B2-BA299B59A65B}"/>
              </a:ext>
            </a:extLst>
          </p:cNvPr>
          <p:cNvSpPr txBox="1">
            <a:spLocks/>
          </p:cNvSpPr>
          <p:nvPr/>
        </p:nvSpPr>
        <p:spPr>
          <a:xfrm>
            <a:off x="1011207" y="2256701"/>
            <a:ext cx="9978639" cy="441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Para </a:t>
            </a:r>
            <a:r>
              <a:rPr lang="en-US" altLang="en-US" dirty="0" err="1"/>
              <a:t>opciones</a:t>
            </a:r>
            <a:r>
              <a:rPr lang="en-US" altLang="en-US" dirty="0"/>
              <a:t> </a:t>
            </a:r>
            <a:r>
              <a:rPr lang="en-US" altLang="en-US" dirty="0" err="1"/>
              <a:t>más</a:t>
            </a:r>
            <a:r>
              <a:rPr lang="en-US" altLang="en-US" dirty="0"/>
              <a:t> </a:t>
            </a:r>
            <a:r>
              <a:rPr lang="en-US" altLang="en-US" dirty="0" err="1"/>
              <a:t>informadas</a:t>
            </a:r>
            <a:endParaRPr lang="en-US" altLang="en-US" dirty="0"/>
          </a:p>
          <a:p>
            <a:r>
              <a:rPr lang="en-US" altLang="en-US" dirty="0" err="1"/>
              <a:t>Mejor</a:t>
            </a:r>
            <a:r>
              <a:rPr lang="en-US" altLang="en-US" dirty="0"/>
              <a:t> </a:t>
            </a:r>
            <a:r>
              <a:rPr lang="en-US" altLang="en-US" dirty="0" err="1"/>
              <a:t>calidad</a:t>
            </a:r>
            <a:r>
              <a:rPr lang="en-US" altLang="en-US" dirty="0"/>
              <a:t> de </a:t>
            </a:r>
            <a:r>
              <a:rPr lang="en-US" altLang="en-US" dirty="0" err="1"/>
              <a:t>vida</a:t>
            </a:r>
            <a:endParaRPr lang="en-US" altLang="en-US" dirty="0"/>
          </a:p>
          <a:p>
            <a:r>
              <a:rPr lang="en-US" altLang="en-US" dirty="0" err="1"/>
              <a:t>Manejar</a:t>
            </a:r>
            <a:r>
              <a:rPr lang="en-US" altLang="en-US" dirty="0"/>
              <a:t> </a:t>
            </a:r>
            <a:r>
              <a:rPr lang="en-US" altLang="en-US" dirty="0" err="1"/>
              <a:t>los</a:t>
            </a:r>
            <a:r>
              <a:rPr lang="en-US" altLang="en-US" dirty="0"/>
              <a:t> </a:t>
            </a:r>
            <a:r>
              <a:rPr lang="en-US" altLang="en-US" dirty="0" err="1"/>
              <a:t>cambios</a:t>
            </a:r>
            <a:r>
              <a:rPr lang="en-US" altLang="en-US" dirty="0"/>
              <a:t> </a:t>
            </a:r>
            <a:r>
              <a:rPr lang="en-US" altLang="en-US" dirty="0" err="1"/>
              <a:t>físicos</a:t>
            </a:r>
            <a:r>
              <a:rPr lang="en-US" altLang="en-US" dirty="0"/>
              <a:t>, </a:t>
            </a:r>
            <a:r>
              <a:rPr lang="en-US" altLang="en-US" dirty="0" err="1"/>
              <a:t>emocionales</a:t>
            </a:r>
            <a:r>
              <a:rPr lang="en-US" altLang="en-US" dirty="0"/>
              <a:t> y </a:t>
            </a:r>
            <a:r>
              <a:rPr lang="en-US" altLang="en-US" dirty="0" err="1"/>
              <a:t>financieros</a:t>
            </a:r>
            <a:r>
              <a:rPr lang="en-US" altLang="en-US" dirty="0"/>
              <a:t> que se </a:t>
            </a:r>
            <a:r>
              <a:rPr lang="en-US" altLang="en-US" dirty="0" err="1"/>
              <a:t>avecinan</a:t>
            </a:r>
            <a:endParaRPr lang="en-US" altLang="en-US" dirty="0"/>
          </a:p>
          <a:p>
            <a:r>
              <a:rPr lang="en-US" altLang="en-US" dirty="0" err="1"/>
              <a:t>Aprenda</a:t>
            </a:r>
            <a:r>
              <a:rPr lang="en-US" altLang="en-US" dirty="0"/>
              <a:t> mas </a:t>
            </a:r>
            <a:r>
              <a:rPr lang="en-US" altLang="en-US" dirty="0" err="1"/>
              <a:t>sobre</a:t>
            </a:r>
            <a:r>
              <a:rPr lang="en-US" altLang="en-US" dirty="0"/>
              <a:t>:</a:t>
            </a:r>
          </a:p>
          <a:p>
            <a:pPr lvl="1"/>
            <a:r>
              <a:rPr lang="en-US" altLang="en-US" dirty="0"/>
              <a:t>Las </a:t>
            </a:r>
            <a:r>
              <a:rPr lang="en-US" altLang="en-US" dirty="0" err="1"/>
              <a:t>etapas</a:t>
            </a:r>
            <a:r>
              <a:rPr lang="en-US" altLang="en-US" dirty="0"/>
              <a:t> de la </a:t>
            </a:r>
            <a:r>
              <a:rPr lang="en-US" altLang="en-US" dirty="0" err="1"/>
              <a:t>enfermedad</a:t>
            </a:r>
            <a:r>
              <a:rPr lang="en-US" altLang="en-US" dirty="0"/>
              <a:t> </a:t>
            </a:r>
            <a:r>
              <a:rPr lang="en-US" altLang="en-US" dirty="0" err="1"/>
              <a:t>crónica</a:t>
            </a:r>
            <a:r>
              <a:rPr lang="en-US" altLang="en-US" dirty="0"/>
              <a:t> renal</a:t>
            </a:r>
          </a:p>
          <a:p>
            <a:pPr lvl="1"/>
            <a:r>
              <a:rPr lang="en-US" altLang="en-US" dirty="0"/>
              <a:t>Que </a:t>
            </a:r>
            <a:r>
              <a:rPr lang="en-US" altLang="en-US" dirty="0" err="1"/>
              <a:t>puede</a:t>
            </a:r>
            <a:r>
              <a:rPr lang="en-US" altLang="en-US" dirty="0"/>
              <a:t> </a:t>
            </a:r>
            <a:r>
              <a:rPr lang="en-US" altLang="en-US" dirty="0" err="1"/>
              <a:t>hacer</a:t>
            </a:r>
            <a:r>
              <a:rPr lang="en-US" altLang="en-US" dirty="0"/>
              <a:t> para </a:t>
            </a:r>
            <a:r>
              <a:rPr lang="en-US" altLang="en-US" dirty="0" err="1"/>
              <a:t>ayudar</a:t>
            </a:r>
            <a:endParaRPr lang="en-US" altLang="en-US" dirty="0"/>
          </a:p>
          <a:p>
            <a:pPr lvl="1"/>
            <a:r>
              <a:rPr lang="en-US" altLang="en-US" dirty="0"/>
              <a:t>Que </a:t>
            </a:r>
            <a:r>
              <a:rPr lang="en-US" altLang="en-US" dirty="0" err="1"/>
              <a:t>puede</a:t>
            </a:r>
            <a:r>
              <a:rPr lang="en-US" altLang="en-US" dirty="0"/>
              <a:t> </a:t>
            </a:r>
            <a:r>
              <a:rPr lang="en-US" altLang="en-US" dirty="0" err="1"/>
              <a:t>esperar</a:t>
            </a:r>
            <a:endParaRPr lang="en-US" altLang="en-US" dirty="0"/>
          </a:p>
          <a:p>
            <a:endParaRPr lang="en-US" dirty="0"/>
          </a:p>
        </p:txBody>
      </p:sp>
      <p:sp>
        <p:nvSpPr>
          <p:cNvPr id="5" name="TextBox 4">
            <a:extLst>
              <a:ext uri="{FF2B5EF4-FFF2-40B4-BE49-F238E27FC236}">
                <a16:creationId xmlns:a16="http://schemas.microsoft.com/office/drawing/2014/main" id="{ECCDAB3A-2FFD-4A45-A9E2-706E28A505AA}"/>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3374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5293" y="533400"/>
            <a:ext cx="12084921" cy="1219200"/>
          </a:xfrm>
        </p:spPr>
        <p:txBody>
          <a:bodyPr>
            <a:normAutofit/>
          </a:bodyPr>
          <a:lstStyle/>
          <a:p>
            <a:r>
              <a:rPr lang="en-US" altLang="en-US" dirty="0" err="1"/>
              <a:t>Problemas</a:t>
            </a:r>
            <a:r>
              <a:rPr lang="en-US" altLang="en-US" dirty="0"/>
              <a:t> </a:t>
            </a:r>
            <a:r>
              <a:rPr lang="en-US" altLang="en-US" dirty="0" err="1"/>
              <a:t>Minerales</a:t>
            </a:r>
            <a:r>
              <a:rPr lang="en-US" altLang="en-US" dirty="0"/>
              <a:t> Y </a:t>
            </a:r>
            <a:r>
              <a:rPr lang="en-US" altLang="en-US" dirty="0" err="1"/>
              <a:t>Óseos</a:t>
            </a:r>
            <a:r>
              <a:rPr lang="en-US" altLang="en-US" dirty="0"/>
              <a:t> </a:t>
            </a:r>
            <a:r>
              <a:rPr lang="en-US" altLang="en-US" dirty="0" err="1"/>
              <a:t>en</a:t>
            </a:r>
            <a:r>
              <a:rPr lang="en-US" altLang="en-US" dirty="0"/>
              <a:t> La ERC</a:t>
            </a:r>
          </a:p>
        </p:txBody>
      </p:sp>
      <p:sp>
        <p:nvSpPr>
          <p:cNvPr id="18435" name="Rectangle 3"/>
          <p:cNvSpPr>
            <a:spLocks noGrp="1" noChangeArrowheads="1"/>
          </p:cNvSpPr>
          <p:nvPr>
            <p:ph type="body" idx="1"/>
          </p:nvPr>
        </p:nvSpPr>
        <p:spPr>
          <a:xfrm>
            <a:off x="700391" y="1752600"/>
            <a:ext cx="8210145" cy="4876800"/>
          </a:xfrm>
        </p:spPr>
        <p:txBody>
          <a:bodyPr>
            <a:noAutofit/>
          </a:bodyPr>
          <a:lstStyle/>
          <a:p>
            <a:r>
              <a:rPr lang="en-US" altLang="en-US" dirty="0" err="1"/>
              <a:t>Monitoree</a:t>
            </a:r>
            <a:r>
              <a:rPr lang="en-US" altLang="en-US" dirty="0"/>
              <a:t> </a:t>
            </a:r>
            <a:r>
              <a:rPr lang="en-US" altLang="en-US" dirty="0" err="1"/>
              <a:t>en</a:t>
            </a:r>
            <a:r>
              <a:rPr lang="en-US" altLang="en-US" dirty="0"/>
              <a:t> las </a:t>
            </a:r>
            <a:r>
              <a:rPr lang="en-US" altLang="en-US" dirty="0" err="1"/>
              <a:t>primeras</a:t>
            </a:r>
            <a:r>
              <a:rPr lang="en-US" altLang="en-US" dirty="0"/>
              <a:t> </a:t>
            </a:r>
            <a:r>
              <a:rPr lang="en-US" altLang="en-US" dirty="0" err="1"/>
              <a:t>etapas</a:t>
            </a:r>
            <a:r>
              <a:rPr lang="en-US" altLang="en-US" dirty="0"/>
              <a:t> de la ERC</a:t>
            </a:r>
          </a:p>
          <a:p>
            <a:r>
              <a:rPr lang="en-US" altLang="en-US" dirty="0"/>
              <a:t>Sus </a:t>
            </a:r>
            <a:r>
              <a:rPr lang="en-US" altLang="en-US" dirty="0" err="1"/>
              <a:t>Riñones</a:t>
            </a:r>
            <a:r>
              <a:rPr lang="en-US" altLang="en-US" dirty="0"/>
              <a:t> no </a:t>
            </a:r>
            <a:r>
              <a:rPr lang="en-US" altLang="en-US" dirty="0" err="1"/>
              <a:t>pueden</a:t>
            </a:r>
            <a:r>
              <a:rPr lang="en-US" altLang="en-US" dirty="0"/>
              <a:t> </a:t>
            </a:r>
            <a:r>
              <a:rPr lang="en-US" altLang="en-US" dirty="0" err="1"/>
              <a:t>equilibrar</a:t>
            </a:r>
            <a:r>
              <a:rPr lang="en-US" altLang="en-US" dirty="0"/>
              <a:t> </a:t>
            </a:r>
            <a:r>
              <a:rPr lang="en-US" altLang="en-US" dirty="0" err="1"/>
              <a:t>el</a:t>
            </a:r>
            <a:r>
              <a:rPr lang="en-US" altLang="en-US" dirty="0"/>
              <a:t> calcio, el </a:t>
            </a:r>
            <a:r>
              <a:rPr lang="en-US" altLang="en-US" dirty="0" err="1"/>
              <a:t>fósforo</a:t>
            </a:r>
            <a:r>
              <a:rPr lang="en-US" altLang="en-US" dirty="0"/>
              <a:t> y la </a:t>
            </a:r>
            <a:r>
              <a:rPr lang="en-US" altLang="en-US" dirty="0" err="1"/>
              <a:t>vitamina</a:t>
            </a:r>
            <a:r>
              <a:rPr lang="en-US" altLang="en-US" dirty="0"/>
              <a:t> D</a:t>
            </a:r>
          </a:p>
          <a:p>
            <a:r>
              <a:rPr lang="en-US" altLang="en-US" dirty="0" err="1"/>
              <a:t>Algunos</a:t>
            </a:r>
            <a:r>
              <a:rPr lang="en-US" altLang="en-US" dirty="0"/>
              <a:t> </a:t>
            </a:r>
            <a:r>
              <a:rPr lang="en-US" altLang="en-US" dirty="0" err="1"/>
              <a:t>alimentos</a:t>
            </a:r>
            <a:r>
              <a:rPr lang="en-US" altLang="en-US" dirty="0"/>
              <a:t> </a:t>
            </a:r>
            <a:r>
              <a:rPr lang="en-US" altLang="en-US" dirty="0" err="1"/>
              <a:t>pueden</a:t>
            </a:r>
            <a:r>
              <a:rPr lang="en-US" altLang="en-US" dirty="0"/>
              <a:t> </a:t>
            </a:r>
            <a:r>
              <a:rPr lang="en-US" altLang="en-US" dirty="0" err="1"/>
              <a:t>empeorar</a:t>
            </a:r>
            <a:r>
              <a:rPr lang="en-US" altLang="en-US" dirty="0"/>
              <a:t> </a:t>
            </a:r>
            <a:r>
              <a:rPr lang="en-US" altLang="en-US" dirty="0" err="1"/>
              <a:t>esto</a:t>
            </a:r>
            <a:r>
              <a:rPr lang="en-US" altLang="en-US" dirty="0"/>
              <a:t>:  </a:t>
            </a:r>
            <a:r>
              <a:rPr lang="en-US" altLang="en-US" dirty="0" err="1"/>
              <a:t>refrescos</a:t>
            </a:r>
            <a:r>
              <a:rPr lang="en-US" altLang="en-US" dirty="0"/>
              <a:t> </a:t>
            </a:r>
            <a:r>
              <a:rPr lang="en-US" altLang="en-US" dirty="0" err="1"/>
              <a:t>oscuros</a:t>
            </a:r>
            <a:r>
              <a:rPr lang="en-US" altLang="en-US" dirty="0"/>
              <a:t>, </a:t>
            </a:r>
            <a:r>
              <a:rPr lang="en-US" altLang="en-US" dirty="0" err="1"/>
              <a:t>nueces</a:t>
            </a:r>
            <a:r>
              <a:rPr lang="en-US" altLang="en-US" dirty="0"/>
              <a:t>, </a:t>
            </a:r>
            <a:r>
              <a:rPr lang="en-US" altLang="en-US" dirty="0" err="1"/>
              <a:t>alimentos</a:t>
            </a:r>
            <a:r>
              <a:rPr lang="en-US" altLang="en-US" dirty="0"/>
              <a:t> </a:t>
            </a:r>
            <a:r>
              <a:rPr lang="en-US" altLang="en-US" dirty="0" err="1"/>
              <a:t>procesados</a:t>
            </a:r>
            <a:r>
              <a:rPr lang="en-US" altLang="en-US" dirty="0"/>
              <a:t> y </a:t>
            </a:r>
            <a:r>
              <a:rPr lang="en-US" altLang="en-US" dirty="0" err="1"/>
              <a:t>lácteos</a:t>
            </a:r>
            <a:r>
              <a:rPr lang="en-US" altLang="en-US" dirty="0"/>
              <a:t>.</a:t>
            </a:r>
            <a:r>
              <a:rPr lang="en-US" altLang="en-US" sz="2000" dirty="0"/>
              <a:t>	</a:t>
            </a:r>
            <a:r>
              <a:rPr lang="en-US" altLang="en-US" sz="1600" dirty="0"/>
              <a:t>	</a:t>
            </a:r>
          </a:p>
          <a:p>
            <a:pPr marL="0" indent="0">
              <a:buNone/>
            </a:pPr>
            <a:endParaRPr lang="en-US" altLang="en-US" sz="1600" dirty="0"/>
          </a:p>
          <a:p>
            <a:pPr marL="0" indent="0">
              <a:buNone/>
            </a:pPr>
            <a:r>
              <a:rPr lang="en-US" altLang="en-US" sz="2400" dirty="0"/>
              <a:t>¡</a:t>
            </a:r>
            <a:r>
              <a:rPr lang="es-ES" altLang="en-US" sz="2400" b="1" dirty="0"/>
              <a:t>¡Esto es importante para la salud de los huesos y los vasos sanguíneos!!</a:t>
            </a:r>
            <a:endParaRPr lang="en-US" altLang="en-US" dirty="0"/>
          </a:p>
          <a:p>
            <a:endParaRPr lang="en-US" altLang="en-US" dirty="0"/>
          </a:p>
          <a:p>
            <a:endParaRPr lang="en-US" altLang="en-US" dirty="0"/>
          </a:p>
          <a:p>
            <a:endParaRPr lang="en-US" altLang="en-US" dirty="0"/>
          </a:p>
        </p:txBody>
      </p:sp>
      <p:pic>
        <p:nvPicPr>
          <p:cNvPr id="19460" name="Picture 4" descr="bone 190768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671" y="1905000"/>
            <a:ext cx="250818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EC8DBA8-63D0-6418-B6ED-16565F8E86EF}"/>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3AE26F81-292E-1442-1225-B41A2720BE65}"/>
              </a:ext>
            </a:extLst>
          </p:cNvPr>
          <p:cNvPicPr>
            <a:picLocks noChangeAspect="1"/>
          </p:cNvPicPr>
          <p:nvPr/>
        </p:nvPicPr>
        <p:blipFill rotWithShape="1">
          <a:blip r:embed="rId4"/>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7D992F85-2CC0-707A-D97B-C390D237054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425097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err="1"/>
              <a:t>Depresiòn</a:t>
            </a:r>
            <a:r>
              <a:rPr lang="en-US" altLang="en-US" dirty="0"/>
              <a:t> </a:t>
            </a:r>
            <a:r>
              <a:rPr lang="en-US" altLang="en-US" dirty="0" err="1"/>
              <a:t>en</a:t>
            </a:r>
            <a:r>
              <a:rPr lang="en-US" altLang="en-US" dirty="0"/>
              <a:t> la ERC</a:t>
            </a:r>
          </a:p>
        </p:txBody>
      </p:sp>
      <p:sp>
        <p:nvSpPr>
          <p:cNvPr id="21507" name="Rectangle 3"/>
          <p:cNvSpPr>
            <a:spLocks noGrp="1" noChangeArrowheads="1"/>
          </p:cNvSpPr>
          <p:nvPr>
            <p:ph type="body" idx="1"/>
          </p:nvPr>
        </p:nvSpPr>
        <p:spPr/>
        <p:txBody>
          <a:bodyPr>
            <a:normAutofit/>
          </a:bodyPr>
          <a:lstStyle/>
          <a:p>
            <a:r>
              <a:rPr lang="en-US" altLang="en-US" dirty="0" err="1"/>
              <a:t>Afecta</a:t>
            </a:r>
            <a:r>
              <a:rPr lang="en-US" altLang="en-US" dirty="0"/>
              <a:t> a </a:t>
            </a:r>
            <a:r>
              <a:rPr lang="en-US" altLang="en-US" dirty="0" err="1"/>
              <a:t>muchas</a:t>
            </a:r>
            <a:r>
              <a:rPr lang="en-US" altLang="en-US" dirty="0"/>
              <a:t> personas con la ERC</a:t>
            </a:r>
          </a:p>
          <a:p>
            <a:r>
              <a:rPr lang="en-US" altLang="en-US" dirty="0" err="1"/>
              <a:t>Puede</a:t>
            </a:r>
            <a:r>
              <a:rPr lang="en-US" altLang="en-US" dirty="0"/>
              <a:t> </a:t>
            </a:r>
            <a:r>
              <a:rPr lang="en-US" altLang="en-US" dirty="0" err="1"/>
              <a:t>afectar</a:t>
            </a:r>
            <a:r>
              <a:rPr lang="en-US" altLang="en-US" dirty="0"/>
              <a:t> a las </a:t>
            </a:r>
            <a:r>
              <a:rPr lang="en-US" altLang="en-US" dirty="0" err="1"/>
              <a:t>pesonas</a:t>
            </a:r>
            <a:r>
              <a:rPr lang="en-US" altLang="en-US" dirty="0"/>
              <a:t> de </a:t>
            </a:r>
            <a:r>
              <a:rPr lang="en-US" altLang="en-US" dirty="0" err="1"/>
              <a:t>muchas</a:t>
            </a:r>
            <a:r>
              <a:rPr lang="en-US" altLang="en-US" dirty="0"/>
              <a:t> </a:t>
            </a:r>
            <a:r>
              <a:rPr lang="en-US" altLang="en-US" dirty="0" err="1"/>
              <a:t>formas</a:t>
            </a:r>
            <a:r>
              <a:rPr lang="en-US" altLang="en-US" dirty="0"/>
              <a:t>.</a:t>
            </a:r>
          </a:p>
          <a:p>
            <a:r>
              <a:rPr lang="en-US" altLang="en-US" dirty="0" err="1"/>
              <a:t>Esté</a:t>
            </a:r>
            <a:r>
              <a:rPr lang="en-US" altLang="en-US" dirty="0"/>
              <a:t> </a:t>
            </a:r>
            <a:r>
              <a:rPr lang="en-US" altLang="en-US" dirty="0" err="1"/>
              <a:t>atento</a:t>
            </a:r>
            <a:r>
              <a:rPr lang="en-US" altLang="en-US" dirty="0"/>
              <a:t> a los </a:t>
            </a:r>
            <a:r>
              <a:rPr lang="en-US" altLang="en-US" dirty="0" err="1"/>
              <a:t>síntomas</a:t>
            </a:r>
            <a:r>
              <a:rPr lang="en-US" altLang="en-US" dirty="0"/>
              <a:t> de la </a:t>
            </a:r>
            <a:r>
              <a:rPr lang="en-US" altLang="en-US" dirty="0" err="1"/>
              <a:t>depresiòn</a:t>
            </a:r>
            <a:endParaRPr lang="en-US" altLang="en-US" dirty="0"/>
          </a:p>
          <a:p>
            <a:pPr lvl="2"/>
            <a:r>
              <a:rPr lang="en-US" altLang="en-US" dirty="0"/>
              <a:t>Tristeza o </a:t>
            </a:r>
            <a:r>
              <a:rPr lang="en-US" altLang="en-US" dirty="0" err="1"/>
              <a:t>irritabilidad</a:t>
            </a:r>
            <a:endParaRPr lang="en-US" altLang="en-US" dirty="0"/>
          </a:p>
          <a:p>
            <a:pPr lvl="2"/>
            <a:r>
              <a:rPr lang="en-US" altLang="en-US" dirty="0" err="1"/>
              <a:t>Llorando</a:t>
            </a:r>
            <a:r>
              <a:rPr lang="en-US" altLang="en-US" dirty="0"/>
              <a:t> </a:t>
            </a:r>
            <a:r>
              <a:rPr lang="en-US" altLang="en-US" dirty="0" err="1"/>
              <a:t>más</a:t>
            </a:r>
            <a:r>
              <a:rPr lang="en-US" altLang="en-US" dirty="0"/>
              <a:t> de lo habitual</a:t>
            </a:r>
          </a:p>
          <a:p>
            <a:pPr lvl="2"/>
            <a:r>
              <a:rPr lang="en-US" altLang="en-US" dirty="0" err="1"/>
              <a:t>Menos</a:t>
            </a:r>
            <a:r>
              <a:rPr lang="en-US" altLang="en-US" dirty="0"/>
              <a:t> </a:t>
            </a:r>
            <a:r>
              <a:rPr lang="en-US" altLang="en-US" dirty="0" err="1"/>
              <a:t>interés</a:t>
            </a:r>
            <a:r>
              <a:rPr lang="en-US" altLang="en-US" dirty="0"/>
              <a:t> </a:t>
            </a:r>
            <a:r>
              <a:rPr lang="en-US" altLang="en-US" dirty="0" err="1"/>
              <a:t>en</a:t>
            </a:r>
            <a:r>
              <a:rPr lang="en-US" altLang="en-US" dirty="0"/>
              <a:t> las </a:t>
            </a:r>
            <a:r>
              <a:rPr lang="en-US" altLang="en-US" dirty="0" err="1"/>
              <a:t>cosas</a:t>
            </a:r>
            <a:r>
              <a:rPr lang="en-US" altLang="en-US" dirty="0"/>
              <a:t> que </a:t>
            </a:r>
            <a:r>
              <a:rPr lang="en-US" altLang="en-US" dirty="0" err="1"/>
              <a:t>solía</a:t>
            </a:r>
            <a:r>
              <a:rPr lang="en-US" altLang="en-US" dirty="0"/>
              <a:t> </a:t>
            </a:r>
            <a:r>
              <a:rPr lang="en-US" altLang="en-US" dirty="0" err="1"/>
              <a:t>disfrutar</a:t>
            </a:r>
            <a:endParaRPr lang="en-US" altLang="en-US" dirty="0"/>
          </a:p>
          <a:p>
            <a:pPr lvl="2"/>
            <a:r>
              <a:rPr lang="en-US" altLang="en-US" dirty="0" err="1"/>
              <a:t>Pérdida</a:t>
            </a:r>
            <a:r>
              <a:rPr lang="en-US" altLang="en-US" dirty="0"/>
              <a:t> de </a:t>
            </a:r>
            <a:r>
              <a:rPr lang="en-US" altLang="en-US" dirty="0" err="1"/>
              <a:t>apetito</a:t>
            </a:r>
            <a:endParaRPr lang="en-US" altLang="en-US" dirty="0"/>
          </a:p>
          <a:p>
            <a:pPr lvl="2"/>
            <a:r>
              <a:rPr lang="en-US" altLang="en-US" dirty="0" err="1"/>
              <a:t>Pensamiento</a:t>
            </a:r>
            <a:r>
              <a:rPr lang="en-US" altLang="en-US" dirty="0"/>
              <a:t> </a:t>
            </a:r>
            <a:r>
              <a:rPr lang="en-US" altLang="en-US" dirty="0" err="1"/>
              <a:t>en</a:t>
            </a:r>
            <a:r>
              <a:rPr lang="en-US" altLang="en-US" dirty="0"/>
              <a:t> “</a:t>
            </a:r>
            <a:r>
              <a:rPr lang="en-US" altLang="en-US" dirty="0" err="1"/>
              <a:t>rendirse</a:t>
            </a:r>
            <a:r>
              <a:rPr lang="en-US" altLang="en-US" dirty="0"/>
              <a:t>”</a:t>
            </a:r>
          </a:p>
          <a:p>
            <a:pPr lvl="2"/>
            <a:r>
              <a:rPr lang="en-US" altLang="en-US" dirty="0" err="1"/>
              <a:t>Sentirse</a:t>
            </a:r>
            <a:r>
              <a:rPr lang="en-US" altLang="en-US" dirty="0"/>
              <a:t> </a:t>
            </a:r>
            <a:r>
              <a:rPr lang="en-US" altLang="en-US" dirty="0" err="1"/>
              <a:t>abrumado</a:t>
            </a:r>
            <a:endParaRPr lang="en-US" altLang="en-US" dirty="0"/>
          </a:p>
          <a:p>
            <a:r>
              <a:rPr lang="en-US" altLang="en-US" b="1" dirty="0"/>
              <a:t>PUEDE SER TRATADO</a:t>
            </a:r>
          </a:p>
        </p:txBody>
      </p:sp>
      <p:sp>
        <p:nvSpPr>
          <p:cNvPr id="2" name="TextBox 1">
            <a:extLst>
              <a:ext uri="{FF2B5EF4-FFF2-40B4-BE49-F238E27FC236}">
                <a16:creationId xmlns:a16="http://schemas.microsoft.com/office/drawing/2014/main" id="{C05946A5-0A67-1DA8-2974-3B0F2BA4A706}"/>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4FF31AB8-3711-3B9F-4DB2-464E36EEE71D}"/>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4A484993-689C-0023-E31F-2C2EEE1D9E1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77142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err="1"/>
              <a:t>Su</a:t>
            </a:r>
            <a:r>
              <a:rPr lang="en-US" altLang="en-US" dirty="0"/>
              <a:t> Plan de </a:t>
            </a:r>
            <a:r>
              <a:rPr lang="en-US" altLang="en-US" dirty="0" err="1"/>
              <a:t>Atención</a:t>
            </a:r>
            <a:r>
              <a:rPr lang="en-US" altLang="en-US" dirty="0"/>
              <a:t> General</a:t>
            </a:r>
          </a:p>
        </p:txBody>
      </p:sp>
      <p:sp>
        <p:nvSpPr>
          <p:cNvPr id="22531" name="Rectangle 3"/>
          <p:cNvSpPr>
            <a:spLocks noGrp="1" noChangeArrowheads="1"/>
          </p:cNvSpPr>
          <p:nvPr>
            <p:ph type="body" idx="1"/>
          </p:nvPr>
        </p:nvSpPr>
        <p:spPr/>
        <p:txBody>
          <a:bodyPr>
            <a:normAutofit/>
          </a:bodyPr>
          <a:lstStyle/>
          <a:p>
            <a:r>
              <a:rPr lang="en-US" altLang="en-US" dirty="0" err="1"/>
              <a:t>Trabaje</a:t>
            </a:r>
            <a:r>
              <a:rPr lang="en-US" altLang="en-US" dirty="0"/>
              <a:t> con </a:t>
            </a:r>
            <a:r>
              <a:rPr lang="en-US" altLang="en-US" dirty="0" err="1"/>
              <a:t>su</a:t>
            </a:r>
            <a:r>
              <a:rPr lang="en-US" altLang="en-US" dirty="0"/>
              <a:t> </a:t>
            </a:r>
            <a:r>
              <a:rPr lang="en-US" altLang="en-US" dirty="0" err="1"/>
              <a:t>equipo</a:t>
            </a:r>
            <a:r>
              <a:rPr lang="en-US" altLang="en-US" dirty="0"/>
              <a:t> de </a:t>
            </a:r>
            <a:r>
              <a:rPr lang="en-US" altLang="en-US" dirty="0" err="1"/>
              <a:t>atención</a:t>
            </a:r>
            <a:r>
              <a:rPr lang="en-US" altLang="en-US" dirty="0"/>
              <a:t> </a:t>
            </a:r>
            <a:r>
              <a:rPr lang="en-US" altLang="en-US" dirty="0" err="1"/>
              <a:t>médica</a:t>
            </a:r>
            <a:r>
              <a:rPr lang="en-US" altLang="en-US" dirty="0"/>
              <a:t> para </a:t>
            </a:r>
            <a:r>
              <a:rPr lang="en-US" altLang="en-US" dirty="0" err="1"/>
              <a:t>crear</a:t>
            </a:r>
            <a:r>
              <a:rPr lang="en-US" altLang="en-US" dirty="0"/>
              <a:t> un plan general de </a:t>
            </a:r>
            <a:r>
              <a:rPr lang="en-US" altLang="en-US" dirty="0" err="1"/>
              <a:t>atenciòn</a:t>
            </a:r>
            <a:r>
              <a:rPr lang="en-US" altLang="en-US" dirty="0"/>
              <a:t> que </a:t>
            </a:r>
            <a:r>
              <a:rPr lang="en-US" altLang="en-US" dirty="0" err="1"/>
              <a:t>puede</a:t>
            </a:r>
            <a:r>
              <a:rPr lang="en-US" altLang="en-US" dirty="0"/>
              <a:t> </a:t>
            </a:r>
            <a:r>
              <a:rPr lang="en-US" altLang="en-US" dirty="0" err="1"/>
              <a:t>ayudarlo</a:t>
            </a:r>
            <a:r>
              <a:rPr lang="en-US" altLang="en-US" dirty="0"/>
              <a:t> a:</a:t>
            </a:r>
          </a:p>
          <a:p>
            <a:pPr lvl="1"/>
            <a:r>
              <a:rPr lang="en-US" altLang="en-US" dirty="0" err="1"/>
              <a:t>Mantener</a:t>
            </a:r>
            <a:r>
              <a:rPr lang="en-US" altLang="en-US" dirty="0"/>
              <a:t> la </a:t>
            </a:r>
            <a:r>
              <a:rPr lang="en-US" altLang="en-US" dirty="0" err="1"/>
              <a:t>presión</a:t>
            </a:r>
            <a:r>
              <a:rPr lang="en-US" altLang="en-US" dirty="0"/>
              <a:t> arterial </a:t>
            </a:r>
            <a:r>
              <a:rPr lang="en-US" altLang="en-US" dirty="0" err="1"/>
              <a:t>controlada</a:t>
            </a:r>
            <a:r>
              <a:rPr lang="en-US" altLang="en-US" dirty="0"/>
              <a:t> </a:t>
            </a:r>
          </a:p>
          <a:p>
            <a:pPr lvl="1"/>
            <a:r>
              <a:rPr lang="es-ES" altLang="en-US" dirty="0"/>
              <a:t>Mantener el azúcar en la sangre bajo control</a:t>
            </a:r>
            <a:endParaRPr lang="en-US" altLang="en-US" dirty="0"/>
          </a:p>
          <a:p>
            <a:pPr lvl="1"/>
            <a:r>
              <a:rPr lang="es-ES" altLang="en-US" dirty="0"/>
              <a:t>Reducir los niveles altos de colesterol</a:t>
            </a:r>
          </a:p>
          <a:p>
            <a:pPr lvl="1"/>
            <a:r>
              <a:rPr lang="en-US" altLang="en-US" dirty="0" err="1"/>
              <a:t>Controlar</a:t>
            </a:r>
            <a:r>
              <a:rPr lang="en-US" altLang="en-US" dirty="0"/>
              <a:t> la anemia</a:t>
            </a:r>
          </a:p>
          <a:p>
            <a:pPr lvl="1"/>
            <a:r>
              <a:rPr lang="en-US" altLang="en-US" dirty="0" err="1"/>
              <a:t>Menor</a:t>
            </a:r>
            <a:r>
              <a:rPr lang="en-US" altLang="en-US" dirty="0"/>
              <a:t> </a:t>
            </a:r>
            <a:r>
              <a:rPr lang="en-US" altLang="en-US" dirty="0" err="1"/>
              <a:t>riesgo</a:t>
            </a:r>
            <a:r>
              <a:rPr lang="en-US" altLang="en-US" dirty="0"/>
              <a:t> de </a:t>
            </a:r>
            <a:r>
              <a:rPr lang="en-US" altLang="en-US" dirty="0" err="1"/>
              <a:t>problemas</a:t>
            </a:r>
            <a:r>
              <a:rPr lang="en-US" altLang="en-US" dirty="0"/>
              <a:t> minerals y </a:t>
            </a:r>
            <a:r>
              <a:rPr lang="en-US" altLang="en-US" dirty="0" err="1"/>
              <a:t>óseos</a:t>
            </a:r>
            <a:endParaRPr lang="en-US" altLang="en-US" dirty="0"/>
          </a:p>
          <a:p>
            <a:pPr lvl="1"/>
            <a:r>
              <a:rPr lang="en-US" altLang="en-US" dirty="0" err="1"/>
              <a:t>Prevenir</a:t>
            </a:r>
            <a:r>
              <a:rPr lang="en-US" altLang="en-US" dirty="0"/>
              <a:t> o </a:t>
            </a:r>
            <a:r>
              <a:rPr lang="en-US" altLang="en-US" dirty="0" err="1"/>
              <a:t>controlar</a:t>
            </a:r>
            <a:r>
              <a:rPr lang="en-US" altLang="en-US" dirty="0"/>
              <a:t> la </a:t>
            </a:r>
            <a:r>
              <a:rPr lang="en-US" altLang="en-US" dirty="0" err="1"/>
              <a:t>desnutrición</a:t>
            </a:r>
            <a:endParaRPr lang="en-US" altLang="en-US" dirty="0"/>
          </a:p>
          <a:p>
            <a:pPr lvl="1"/>
            <a:r>
              <a:rPr lang="en-US" altLang="en-US" dirty="0" err="1"/>
              <a:t>Prevenir</a:t>
            </a:r>
            <a:r>
              <a:rPr lang="en-US" altLang="en-US" dirty="0"/>
              <a:t> o </a:t>
            </a:r>
            <a:r>
              <a:rPr lang="en-US" altLang="en-US" dirty="0" err="1"/>
              <a:t>controlar</a:t>
            </a:r>
            <a:r>
              <a:rPr lang="en-US" altLang="en-US" dirty="0"/>
              <a:t> la </a:t>
            </a:r>
            <a:r>
              <a:rPr lang="en-US" altLang="en-US" dirty="0" err="1"/>
              <a:t>depresíon</a:t>
            </a:r>
            <a:endParaRPr lang="en-US" altLang="en-US" dirty="0"/>
          </a:p>
        </p:txBody>
      </p:sp>
      <p:sp>
        <p:nvSpPr>
          <p:cNvPr id="2" name="TextBox 1">
            <a:extLst>
              <a:ext uri="{FF2B5EF4-FFF2-40B4-BE49-F238E27FC236}">
                <a16:creationId xmlns:a16="http://schemas.microsoft.com/office/drawing/2014/main" id="{15EFCA08-237E-3DC9-09E8-8E2181BD103C}"/>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8CBDD097-CB42-0D56-8FA2-31603889FC10}"/>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3C10A206-5D93-18E9-73B3-5E7F80CC960A}"/>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38652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en-US" dirty="0"/>
              <a:t>Etapa 5 ERC :</a:t>
            </a:r>
            <a:r>
              <a:rPr lang="en-US" altLang="en-US" dirty="0" err="1"/>
              <a:t>Insuficiencia</a:t>
            </a:r>
            <a:r>
              <a:rPr lang="en-US" altLang="en-US" dirty="0"/>
              <a:t> renal</a:t>
            </a:r>
          </a:p>
        </p:txBody>
      </p:sp>
      <p:sp>
        <p:nvSpPr>
          <p:cNvPr id="29699" name="Rectangle 3"/>
          <p:cNvSpPr>
            <a:spLocks noGrp="1" noChangeArrowheads="1"/>
          </p:cNvSpPr>
          <p:nvPr>
            <p:ph type="body" idx="1"/>
          </p:nvPr>
        </p:nvSpPr>
        <p:spPr>
          <a:xfrm>
            <a:off x="1127051" y="1600201"/>
            <a:ext cx="9221972" cy="4190999"/>
          </a:xfrm>
        </p:spPr>
        <p:txBody>
          <a:bodyPr>
            <a:normAutofit/>
          </a:bodyPr>
          <a:lstStyle/>
          <a:p>
            <a:r>
              <a:rPr lang="en-US" altLang="en-US" dirty="0"/>
              <a:t>A </a:t>
            </a:r>
            <a:r>
              <a:rPr lang="en-US" altLang="en-US" dirty="0" err="1"/>
              <a:t>pesar</a:t>
            </a:r>
            <a:r>
              <a:rPr lang="en-US" altLang="en-US" dirty="0"/>
              <a:t> del </a:t>
            </a:r>
            <a:r>
              <a:rPr lang="en-US" altLang="en-US" dirty="0" err="1"/>
              <a:t>mejor</a:t>
            </a:r>
            <a:r>
              <a:rPr lang="en-US" altLang="en-US" dirty="0"/>
              <a:t> </a:t>
            </a:r>
            <a:r>
              <a:rPr lang="en-US" altLang="en-US" dirty="0" err="1"/>
              <a:t>tratamiento</a:t>
            </a:r>
            <a:r>
              <a:rPr lang="en-US" altLang="en-US" dirty="0"/>
              <a:t> y sus </a:t>
            </a:r>
            <a:r>
              <a:rPr lang="en-US" altLang="en-US" dirty="0" err="1"/>
              <a:t>mejores</a:t>
            </a:r>
            <a:r>
              <a:rPr lang="en-US" altLang="en-US" dirty="0"/>
              <a:t> </a:t>
            </a:r>
            <a:r>
              <a:rPr lang="en-US" altLang="en-US" dirty="0" err="1"/>
              <a:t>esfuerzos</a:t>
            </a:r>
            <a:r>
              <a:rPr lang="en-US" altLang="en-US" dirty="0"/>
              <a:t>, los </a:t>
            </a:r>
            <a:r>
              <a:rPr lang="en-US" altLang="en-US" dirty="0" err="1"/>
              <a:t>riñones</a:t>
            </a:r>
            <a:r>
              <a:rPr lang="en-US" altLang="en-US" dirty="0"/>
              <a:t> </a:t>
            </a:r>
            <a:r>
              <a:rPr lang="en-US" altLang="en-US" dirty="0" err="1"/>
              <a:t>aún</a:t>
            </a:r>
            <a:r>
              <a:rPr lang="en-US" altLang="en-US" dirty="0"/>
              <a:t> </a:t>
            </a:r>
            <a:r>
              <a:rPr lang="en-US" altLang="en-US" dirty="0" err="1"/>
              <a:t>pueden</a:t>
            </a:r>
            <a:r>
              <a:rPr lang="en-US" altLang="en-US" dirty="0"/>
              <a:t> </a:t>
            </a:r>
            <a:r>
              <a:rPr lang="en-US" altLang="en-US" dirty="0" err="1"/>
              <a:t>fallar</a:t>
            </a:r>
            <a:endParaRPr lang="en-US" altLang="en-US" dirty="0"/>
          </a:p>
          <a:p>
            <a:r>
              <a:rPr lang="en-US" altLang="en-US" dirty="0" err="1"/>
              <a:t>Esto</a:t>
            </a:r>
            <a:r>
              <a:rPr lang="en-US" altLang="en-US" dirty="0"/>
              <a:t> se llama “</a:t>
            </a:r>
            <a:r>
              <a:rPr lang="en-US" altLang="en-US" dirty="0" err="1"/>
              <a:t>insuficiencia</a:t>
            </a:r>
            <a:r>
              <a:rPr lang="en-US" altLang="en-US" dirty="0"/>
              <a:t> renal”</a:t>
            </a:r>
          </a:p>
          <a:p>
            <a:pPr lvl="1"/>
            <a:r>
              <a:rPr lang="en-US" altLang="en-US" dirty="0" err="1"/>
              <a:t>Cuando</a:t>
            </a:r>
            <a:r>
              <a:rPr lang="en-US" altLang="en-US" dirty="0"/>
              <a:t> </a:t>
            </a:r>
            <a:r>
              <a:rPr lang="en-US" altLang="en-US" dirty="0" err="1"/>
              <a:t>desaparece</a:t>
            </a:r>
            <a:r>
              <a:rPr lang="en-US" altLang="en-US" dirty="0"/>
              <a:t> del 85% al 90% de la </a:t>
            </a:r>
            <a:r>
              <a:rPr lang="en-US" altLang="en-US" dirty="0" err="1"/>
              <a:t>función</a:t>
            </a:r>
            <a:r>
              <a:rPr lang="en-US" altLang="en-US" dirty="0"/>
              <a:t> renal</a:t>
            </a:r>
          </a:p>
          <a:p>
            <a:pPr lvl="1"/>
            <a:r>
              <a:rPr lang="en-US" altLang="en-US" dirty="0"/>
              <a:t>La IFG o GFR </a:t>
            </a:r>
            <a:r>
              <a:rPr lang="en-US" altLang="en-US" dirty="0" err="1"/>
              <a:t>cae</a:t>
            </a:r>
            <a:r>
              <a:rPr lang="en-US" altLang="en-US" dirty="0"/>
              <a:t> por </a:t>
            </a:r>
            <a:r>
              <a:rPr lang="en-US" altLang="en-US" dirty="0" err="1"/>
              <a:t>debajo</a:t>
            </a:r>
            <a:r>
              <a:rPr lang="en-US" altLang="en-US" dirty="0"/>
              <a:t> de 15 ml/min</a:t>
            </a:r>
          </a:p>
          <a:p>
            <a:r>
              <a:rPr lang="en-US" altLang="en-US" dirty="0"/>
              <a:t>El </a:t>
            </a:r>
            <a:r>
              <a:rPr lang="en-US" altLang="en-US" dirty="0" err="1"/>
              <a:t>tratamiento</a:t>
            </a:r>
            <a:r>
              <a:rPr lang="en-US" altLang="en-US" dirty="0"/>
              <a:t> </a:t>
            </a:r>
            <a:r>
              <a:rPr lang="en-US" altLang="en-US" dirty="0" err="1"/>
              <a:t>incluye</a:t>
            </a:r>
            <a:endParaRPr lang="en-US" altLang="en-US" dirty="0"/>
          </a:p>
          <a:p>
            <a:pPr lvl="1"/>
            <a:r>
              <a:rPr lang="en-US" altLang="en-US" dirty="0"/>
              <a:t> </a:t>
            </a:r>
            <a:r>
              <a:rPr lang="en-US" altLang="en-US" dirty="0" err="1"/>
              <a:t>trasplante</a:t>
            </a:r>
            <a:r>
              <a:rPr lang="en-US" altLang="en-US" dirty="0"/>
              <a:t>, </a:t>
            </a:r>
            <a:r>
              <a:rPr lang="en-US" altLang="en-US" dirty="0" err="1"/>
              <a:t>diálisis</a:t>
            </a:r>
            <a:r>
              <a:rPr lang="en-US" altLang="en-US" dirty="0"/>
              <a:t> peritoneal, </a:t>
            </a:r>
            <a:r>
              <a:rPr lang="en-US" altLang="en-US" dirty="0" err="1"/>
              <a:t>hemodiálisis</a:t>
            </a:r>
            <a:r>
              <a:rPr lang="en-US" altLang="en-US" dirty="0"/>
              <a:t> y </a:t>
            </a:r>
            <a:r>
              <a:rPr lang="en-US" altLang="en-US" dirty="0" err="1"/>
              <a:t>manejo</a:t>
            </a:r>
            <a:r>
              <a:rPr lang="en-US" altLang="en-US" dirty="0"/>
              <a:t> </a:t>
            </a:r>
            <a:r>
              <a:rPr lang="en-US" altLang="en-US" dirty="0" err="1"/>
              <a:t>paliativo</a:t>
            </a:r>
            <a:r>
              <a:rPr lang="en-US" altLang="en-US" dirty="0"/>
              <a:t> / </a:t>
            </a:r>
            <a:r>
              <a:rPr lang="en-US" altLang="en-US" dirty="0" err="1"/>
              <a:t>hospicio</a:t>
            </a:r>
            <a:endParaRPr lang="en-US" altLang="en-US" dirty="0"/>
          </a:p>
        </p:txBody>
      </p:sp>
      <p:sp>
        <p:nvSpPr>
          <p:cNvPr id="2" name="TextBox 1">
            <a:extLst>
              <a:ext uri="{FF2B5EF4-FFF2-40B4-BE49-F238E27FC236}">
                <a16:creationId xmlns:a16="http://schemas.microsoft.com/office/drawing/2014/main" id="{A12425A6-0CC1-8E55-81DA-6FE1745006BC}"/>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462C5FC5-B4F8-2641-3059-64551F539D84}"/>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4C19FBA3-FCA0-14E7-999A-FD758FE586F4}"/>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31225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Etapa 5 ERC: </a:t>
            </a:r>
            <a:r>
              <a:rPr lang="en-US" altLang="en-US" dirty="0" err="1"/>
              <a:t>Síntomas</a:t>
            </a:r>
            <a:endParaRPr lang="en-US" altLang="en-US" dirty="0"/>
          </a:p>
        </p:txBody>
      </p:sp>
      <p:sp>
        <p:nvSpPr>
          <p:cNvPr id="24579" name="Rectangle 3"/>
          <p:cNvSpPr>
            <a:spLocks noGrp="1" noChangeArrowheads="1"/>
          </p:cNvSpPr>
          <p:nvPr>
            <p:ph type="body" sz="half" idx="1"/>
          </p:nvPr>
        </p:nvSpPr>
        <p:spPr>
          <a:xfrm>
            <a:off x="2133600" y="1752602"/>
            <a:ext cx="4038600" cy="4190999"/>
          </a:xfrm>
        </p:spPr>
        <p:txBody>
          <a:bodyPr/>
          <a:lstStyle/>
          <a:p>
            <a:r>
              <a:rPr lang="en-US" altLang="en-US" dirty="0" err="1"/>
              <a:t>Náuseas</a:t>
            </a:r>
            <a:endParaRPr lang="en-US" altLang="en-US" dirty="0"/>
          </a:p>
          <a:p>
            <a:r>
              <a:rPr lang="en-US" altLang="en-US" dirty="0" err="1"/>
              <a:t>Dificultad</a:t>
            </a:r>
            <a:r>
              <a:rPr lang="en-US" altLang="en-US" dirty="0"/>
              <a:t> para </a:t>
            </a:r>
            <a:r>
              <a:rPr lang="en-US" altLang="en-US" dirty="0" err="1"/>
              <a:t>dormir</a:t>
            </a:r>
            <a:endParaRPr lang="en-US" altLang="en-US" dirty="0"/>
          </a:p>
          <a:p>
            <a:r>
              <a:rPr lang="en-US" altLang="en-US" dirty="0"/>
              <a:t>Falta de </a:t>
            </a:r>
            <a:r>
              <a:rPr lang="en-US" altLang="en-US" dirty="0" err="1"/>
              <a:t>apetito</a:t>
            </a:r>
            <a:endParaRPr lang="en-US" altLang="en-US" dirty="0"/>
          </a:p>
          <a:p>
            <a:r>
              <a:rPr lang="en-US" altLang="en-US" dirty="0" err="1"/>
              <a:t>Cansancio</a:t>
            </a:r>
            <a:endParaRPr lang="en-US" altLang="en-US" dirty="0"/>
          </a:p>
          <a:p>
            <a:r>
              <a:rPr lang="en-US" altLang="en-US" dirty="0" err="1"/>
              <a:t>Piel</a:t>
            </a:r>
            <a:r>
              <a:rPr lang="en-US" altLang="en-US" dirty="0"/>
              <a:t> </a:t>
            </a:r>
            <a:r>
              <a:rPr lang="en-US" altLang="en-US" dirty="0" err="1"/>
              <a:t>seca</a:t>
            </a:r>
            <a:r>
              <a:rPr lang="en-US" altLang="en-US" dirty="0"/>
              <a:t> y con </a:t>
            </a:r>
            <a:r>
              <a:rPr lang="en-US" altLang="en-US" dirty="0" err="1"/>
              <a:t>picazón</a:t>
            </a:r>
            <a:endParaRPr lang="en-US" altLang="en-US" dirty="0"/>
          </a:p>
          <a:p>
            <a:r>
              <a:rPr lang="en-US" altLang="en-US" dirty="0" err="1"/>
              <a:t>Cambios</a:t>
            </a:r>
            <a:r>
              <a:rPr lang="en-US" altLang="en-US" dirty="0"/>
              <a:t> </a:t>
            </a:r>
            <a:r>
              <a:rPr lang="en-US" altLang="en-US" dirty="0" err="1"/>
              <a:t>urinarios</a:t>
            </a:r>
            <a:endParaRPr lang="en-US" altLang="en-US" dirty="0"/>
          </a:p>
          <a:p>
            <a:endParaRPr lang="en-US" altLang="en-US" dirty="0"/>
          </a:p>
          <a:p>
            <a:endParaRPr lang="en-US" altLang="en-US" dirty="0"/>
          </a:p>
          <a:p>
            <a:endParaRPr lang="en-US" altLang="en-US" dirty="0"/>
          </a:p>
        </p:txBody>
      </p:sp>
      <p:sp>
        <p:nvSpPr>
          <p:cNvPr id="23556" name="Rectangle 4"/>
          <p:cNvSpPr>
            <a:spLocks noGrp="1" noChangeArrowheads="1"/>
          </p:cNvSpPr>
          <p:nvPr>
            <p:ph type="body" sz="half" idx="2"/>
          </p:nvPr>
        </p:nvSpPr>
        <p:spPr>
          <a:xfrm>
            <a:off x="6172200" y="1752602"/>
            <a:ext cx="4191000" cy="4190999"/>
          </a:xfrm>
        </p:spPr>
        <p:txBody>
          <a:bodyPr>
            <a:normAutofit/>
          </a:bodyPr>
          <a:lstStyle/>
          <a:p>
            <a:r>
              <a:rPr lang="en-US" altLang="en-US" dirty="0" err="1"/>
              <a:t>Pérdida</a:t>
            </a:r>
            <a:r>
              <a:rPr lang="en-US" altLang="en-US" dirty="0"/>
              <a:t> de peso</a:t>
            </a:r>
          </a:p>
          <a:p>
            <a:r>
              <a:rPr lang="en-US" altLang="en-US" dirty="0" err="1"/>
              <a:t>Calambres</a:t>
            </a:r>
            <a:endParaRPr lang="en-US" altLang="en-US" dirty="0"/>
          </a:p>
          <a:p>
            <a:r>
              <a:rPr lang="en-US" altLang="en-US" dirty="0"/>
              <a:t>Sangrado anormal</a:t>
            </a:r>
          </a:p>
          <a:p>
            <a:r>
              <a:rPr lang="en-US" altLang="en-US" dirty="0" err="1"/>
              <a:t>Hinchazón</a:t>
            </a:r>
            <a:endParaRPr lang="en-US" altLang="en-US" dirty="0"/>
          </a:p>
          <a:p>
            <a:r>
              <a:rPr lang="en-US" altLang="en-US" dirty="0" err="1"/>
              <a:t>Cambios</a:t>
            </a:r>
            <a:r>
              <a:rPr lang="en-US" altLang="en-US" dirty="0"/>
              <a:t> </a:t>
            </a:r>
            <a:r>
              <a:rPr lang="en-US" altLang="en-US" dirty="0" err="1"/>
              <a:t>en</a:t>
            </a:r>
            <a:r>
              <a:rPr lang="en-US" altLang="en-US" dirty="0"/>
              <a:t> el color de la </a:t>
            </a:r>
            <a:r>
              <a:rPr lang="en-US" altLang="en-US" dirty="0" err="1"/>
              <a:t>piel</a:t>
            </a:r>
            <a:endParaRPr lang="en-US" altLang="en-US" dirty="0"/>
          </a:p>
          <a:p>
            <a:r>
              <a:rPr lang="en-US" altLang="en-US" dirty="0" err="1"/>
              <a:t>Dificultad</a:t>
            </a:r>
            <a:r>
              <a:rPr lang="en-US" altLang="en-US" dirty="0"/>
              <a:t> para </a:t>
            </a:r>
            <a:r>
              <a:rPr lang="en-US" altLang="en-US" dirty="0" err="1"/>
              <a:t>respirar</a:t>
            </a:r>
            <a:endParaRPr lang="en-US" altLang="en-US" dirty="0"/>
          </a:p>
          <a:p>
            <a:r>
              <a:rPr lang="en-US" altLang="en-US" dirty="0" err="1"/>
              <a:t>Confusión</a:t>
            </a:r>
            <a:endParaRPr lang="en-US" altLang="en-US" dirty="0"/>
          </a:p>
          <a:p>
            <a:endParaRPr lang="en-US" altLang="en-US" dirty="0"/>
          </a:p>
        </p:txBody>
      </p:sp>
      <p:sp>
        <p:nvSpPr>
          <p:cNvPr id="2" name="TextBox 1">
            <a:extLst>
              <a:ext uri="{FF2B5EF4-FFF2-40B4-BE49-F238E27FC236}">
                <a16:creationId xmlns:a16="http://schemas.microsoft.com/office/drawing/2014/main" id="{EA58ACFB-2702-8A22-3535-301EE3739385}"/>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33985648-EC0F-B1C0-2AC3-2C7CC8461482}"/>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F9B8D77D-B142-34C1-9427-10BB218D869E}"/>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302761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88005" y="627772"/>
            <a:ext cx="10515600" cy="1325563"/>
          </a:xfrm>
        </p:spPr>
        <p:txBody>
          <a:bodyPr>
            <a:normAutofit/>
          </a:bodyPr>
          <a:lstStyle/>
          <a:p>
            <a:r>
              <a:rPr lang="en-US" altLang="en-US" dirty="0" err="1"/>
              <a:t>Preocupaciones</a:t>
            </a:r>
            <a:r>
              <a:rPr lang="en-US" altLang="en-US" dirty="0"/>
              <a:t> </a:t>
            </a:r>
            <a:r>
              <a:rPr lang="en-US" altLang="en-US" dirty="0" err="1"/>
              <a:t>Comunes</a:t>
            </a:r>
            <a:r>
              <a:rPr lang="en-US" altLang="en-US" dirty="0"/>
              <a:t> </a:t>
            </a:r>
            <a:r>
              <a:rPr lang="en-US" altLang="en-US" dirty="0" err="1"/>
              <a:t>sobre</a:t>
            </a:r>
            <a:r>
              <a:rPr lang="en-US" altLang="en-US" dirty="0"/>
              <a:t> la </a:t>
            </a:r>
            <a:r>
              <a:rPr lang="en-US" altLang="en-US" sz="4000" dirty="0" err="1"/>
              <a:t>Enfermedad</a:t>
            </a:r>
            <a:r>
              <a:rPr lang="en-US" altLang="en-US" dirty="0"/>
              <a:t> Renal</a:t>
            </a:r>
          </a:p>
        </p:txBody>
      </p:sp>
      <p:sp>
        <p:nvSpPr>
          <p:cNvPr id="25603" name="Rectangle 3"/>
          <p:cNvSpPr>
            <a:spLocks noGrp="1" noChangeArrowheads="1"/>
          </p:cNvSpPr>
          <p:nvPr>
            <p:ph type="body" idx="1"/>
          </p:nvPr>
        </p:nvSpPr>
        <p:spPr>
          <a:xfrm>
            <a:off x="1399162" y="2344029"/>
            <a:ext cx="7848600" cy="3886199"/>
          </a:xfrm>
        </p:spPr>
        <p:txBody>
          <a:bodyPr>
            <a:normAutofit/>
          </a:bodyPr>
          <a:lstStyle/>
          <a:p>
            <a:r>
              <a:rPr lang="en-US" altLang="en-US" dirty="0"/>
              <a:t>¿</a:t>
            </a:r>
            <a:r>
              <a:rPr lang="en-US" altLang="en-US" dirty="0" err="1"/>
              <a:t>Cómo</a:t>
            </a:r>
            <a:r>
              <a:rPr lang="en-US" altLang="en-US" dirty="0"/>
              <a:t> es la </a:t>
            </a:r>
            <a:r>
              <a:rPr lang="en-US" altLang="en-US" dirty="0" err="1"/>
              <a:t>vida</a:t>
            </a:r>
            <a:r>
              <a:rPr lang="en-US" altLang="en-US" dirty="0"/>
              <a:t> con ERC?</a:t>
            </a:r>
          </a:p>
          <a:p>
            <a:r>
              <a:rPr lang="en-US" altLang="en-US" dirty="0"/>
              <a:t>¿</a:t>
            </a:r>
            <a:r>
              <a:rPr lang="en-US" altLang="en-US" dirty="0" err="1"/>
              <a:t>Qué</a:t>
            </a:r>
            <a:r>
              <a:rPr lang="en-US" altLang="en-US" dirty="0"/>
              <a:t> </a:t>
            </a:r>
            <a:r>
              <a:rPr lang="en-US" altLang="en-US" dirty="0" err="1"/>
              <a:t>tipo</a:t>
            </a:r>
            <a:r>
              <a:rPr lang="en-US" altLang="en-US" dirty="0"/>
              <a:t> de </a:t>
            </a:r>
            <a:r>
              <a:rPr lang="en-US" altLang="en-US" dirty="0" err="1"/>
              <a:t>tratamientos</a:t>
            </a:r>
            <a:r>
              <a:rPr lang="en-US" altLang="en-US" dirty="0"/>
              <a:t> hay </a:t>
            </a:r>
            <a:r>
              <a:rPr lang="en-US" altLang="en-US" dirty="0" err="1"/>
              <a:t>disponibles</a:t>
            </a:r>
            <a:r>
              <a:rPr lang="en-US" altLang="en-US" dirty="0"/>
              <a:t>?</a:t>
            </a:r>
          </a:p>
          <a:p>
            <a:r>
              <a:rPr lang="en-US" altLang="en-US" dirty="0"/>
              <a:t>¿</a:t>
            </a:r>
            <a:r>
              <a:rPr lang="en-US" altLang="en-US" dirty="0" err="1"/>
              <a:t>Cómo</a:t>
            </a:r>
            <a:r>
              <a:rPr lang="en-US" altLang="en-US" dirty="0"/>
              <a:t> </a:t>
            </a:r>
            <a:r>
              <a:rPr lang="en-US" altLang="en-US" dirty="0" err="1"/>
              <a:t>pagaré</a:t>
            </a:r>
            <a:r>
              <a:rPr lang="en-US" altLang="en-US" dirty="0"/>
              <a:t> el </a:t>
            </a:r>
            <a:r>
              <a:rPr lang="en-US" altLang="en-US" dirty="0" err="1"/>
              <a:t>tratamiento</a:t>
            </a:r>
            <a:r>
              <a:rPr lang="en-US" altLang="en-US" dirty="0"/>
              <a:t>?</a:t>
            </a:r>
          </a:p>
          <a:p>
            <a:pPr lvl="1"/>
            <a:r>
              <a:rPr lang="en-US" altLang="en-US" dirty="0"/>
              <a:t> Seguro </a:t>
            </a:r>
            <a:r>
              <a:rPr lang="en-US" altLang="en-US" dirty="0" err="1"/>
              <a:t>Médico</a:t>
            </a:r>
            <a:r>
              <a:rPr lang="en-US" altLang="en-US" dirty="0"/>
              <a:t> del Estado (Medicare)</a:t>
            </a:r>
          </a:p>
          <a:p>
            <a:pPr lvl="1"/>
            <a:r>
              <a:rPr lang="en-US" altLang="en-US" dirty="0"/>
              <a:t> Seguro privado (Private Insurance)</a:t>
            </a:r>
          </a:p>
          <a:p>
            <a:pPr lvl="1"/>
            <a:r>
              <a:rPr lang="en-US" altLang="en-US" dirty="0"/>
              <a:t> Seguro de </a:t>
            </a:r>
            <a:r>
              <a:rPr lang="en-US" altLang="en-US" dirty="0" err="1"/>
              <a:t>salud</a:t>
            </a:r>
            <a:r>
              <a:rPr lang="en-US" altLang="en-US" dirty="0"/>
              <a:t> del Estado (Medicaid)</a:t>
            </a:r>
          </a:p>
          <a:p>
            <a:pPr marL="914400" lvl="2" indent="0">
              <a:buNone/>
            </a:pPr>
            <a:endParaRPr lang="en-US" altLang="en-US" dirty="0"/>
          </a:p>
        </p:txBody>
      </p:sp>
      <p:sp>
        <p:nvSpPr>
          <p:cNvPr id="2" name="TextBox 1">
            <a:extLst>
              <a:ext uri="{FF2B5EF4-FFF2-40B4-BE49-F238E27FC236}">
                <a16:creationId xmlns:a16="http://schemas.microsoft.com/office/drawing/2014/main" id="{A3D95CDD-F314-A021-0095-D3CB6A707272}"/>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7BC555A0-26D0-8F9C-306F-FD10DD2EC33D}"/>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A24A511B-4C0B-DEAD-36CC-2FE3F3586CAE}"/>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322913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normAutofit/>
          </a:bodyPr>
          <a:lstStyle/>
          <a:p>
            <a:r>
              <a:rPr lang="es-ES" sz="4000" dirty="0"/>
              <a:t>Preocupaciones Comunes sobre la Enfermedad Renal</a:t>
            </a:r>
            <a:endParaRPr lang="en-US" sz="4000"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7" name="Content Placeholder 2">
            <a:extLst>
              <a:ext uri="{FF2B5EF4-FFF2-40B4-BE49-F238E27FC236}">
                <a16:creationId xmlns:a16="http://schemas.microsoft.com/office/drawing/2014/main" id="{08A49A9C-E48E-424D-B77F-91D47EA537A5}"/>
              </a:ext>
            </a:extLst>
          </p:cNvPr>
          <p:cNvSpPr txBox="1">
            <a:spLocks/>
          </p:cNvSpPr>
          <p:nvPr/>
        </p:nvSpPr>
        <p:spPr>
          <a:xfrm>
            <a:off x="1202987" y="1829474"/>
            <a:ext cx="9025534"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¿Puedo viajar?</a:t>
            </a:r>
          </a:p>
          <a:p>
            <a:r>
              <a:rPr lang="es-ES" dirty="0"/>
              <a:t>¿Puedo trabajar?</a:t>
            </a:r>
          </a:p>
          <a:p>
            <a:r>
              <a:rPr lang="es-ES" dirty="0"/>
              <a:t>¿Dolerá?</a:t>
            </a:r>
          </a:p>
          <a:p>
            <a:r>
              <a:rPr lang="es-ES" dirty="0"/>
              <a:t>¿Cómo sabré que mis riñones están empeorando?</a:t>
            </a:r>
          </a:p>
          <a:p>
            <a:r>
              <a:rPr lang="es-ES" dirty="0"/>
              <a:t>¿Qué puedo comer?</a:t>
            </a:r>
            <a:endParaRPr lang="en-US" dirty="0"/>
          </a:p>
          <a:p>
            <a:endParaRPr lang="en-US" dirty="0"/>
          </a:p>
        </p:txBody>
      </p:sp>
      <p:sp>
        <p:nvSpPr>
          <p:cNvPr id="2" name="TextBox 1">
            <a:extLst>
              <a:ext uri="{FF2B5EF4-FFF2-40B4-BE49-F238E27FC236}">
                <a16:creationId xmlns:a16="http://schemas.microsoft.com/office/drawing/2014/main" id="{BD36D793-6F85-A8B4-6842-9ACE4BDDA79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9079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6057" y="1447801"/>
            <a:ext cx="11344938" cy="4190999"/>
          </a:xfrm>
        </p:spPr>
        <p:txBody>
          <a:bodyPr>
            <a:normAutofit/>
          </a:bodyPr>
          <a:lstStyle/>
          <a:p>
            <a:pPr marL="0" indent="0" algn="ctr">
              <a:buNone/>
            </a:pPr>
            <a:r>
              <a:rPr lang="en-US" altLang="en-US" sz="4000" dirty="0" err="1"/>
              <a:t>Preguntas</a:t>
            </a:r>
            <a:r>
              <a:rPr lang="en-US" altLang="en-US" sz="4000" dirty="0"/>
              <a:t> y </a:t>
            </a:r>
            <a:r>
              <a:rPr lang="en-US" altLang="en-US" sz="4000" dirty="0" err="1"/>
              <a:t>Discusiones</a:t>
            </a:r>
            <a:br>
              <a:rPr lang="en-US" altLang="en-US" sz="4000" dirty="0"/>
            </a:br>
            <a:br>
              <a:rPr lang="en-US" altLang="en-US" sz="4000" dirty="0"/>
            </a:br>
            <a:r>
              <a:rPr lang="en-US" altLang="en-US" sz="3600" i="1" dirty="0" err="1"/>
              <a:t>Regrese</a:t>
            </a:r>
            <a:r>
              <a:rPr lang="en-US" altLang="en-US" sz="3600" i="1" dirty="0"/>
              <a:t> para </a:t>
            </a:r>
          </a:p>
          <a:p>
            <a:pPr marL="0" indent="0" algn="ctr">
              <a:buNone/>
            </a:pPr>
            <a:r>
              <a:rPr lang="en-US" altLang="en-US" sz="3600" i="1" dirty="0"/>
              <a:t>La </a:t>
            </a:r>
            <a:r>
              <a:rPr lang="en-US" altLang="en-US" sz="3600" i="1" dirty="0" err="1"/>
              <a:t>Parte</a:t>
            </a:r>
            <a:r>
              <a:rPr lang="en-US" altLang="en-US" sz="3600" i="1" dirty="0"/>
              <a:t> </a:t>
            </a:r>
            <a:r>
              <a:rPr lang="en-US" altLang="en-US" sz="4000" i="1" dirty="0"/>
              <a:t>2: ¡Las </a:t>
            </a:r>
            <a:r>
              <a:rPr lang="en-US" altLang="en-US" sz="4000" i="1" dirty="0" err="1"/>
              <a:t>Opciones</a:t>
            </a:r>
            <a:r>
              <a:rPr lang="en-US" altLang="en-US" sz="4000" i="1" dirty="0"/>
              <a:t> De </a:t>
            </a:r>
            <a:r>
              <a:rPr lang="en-US" altLang="en-US" sz="4000" i="1" dirty="0" err="1"/>
              <a:t>Tratamiento</a:t>
            </a:r>
            <a:r>
              <a:rPr lang="en-US" altLang="en-US" sz="4000" i="1" dirty="0"/>
              <a:t> Renal!</a:t>
            </a:r>
            <a:endParaRPr lang="en-US" i="1" dirty="0"/>
          </a:p>
        </p:txBody>
      </p:sp>
      <p:sp>
        <p:nvSpPr>
          <p:cNvPr id="2" name="TextBox 1">
            <a:extLst>
              <a:ext uri="{FF2B5EF4-FFF2-40B4-BE49-F238E27FC236}">
                <a16:creationId xmlns:a16="http://schemas.microsoft.com/office/drawing/2014/main" id="{6EAB280B-AA3A-EE08-A03F-6E7090AD3B11}"/>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535C9C42-2960-5EBA-768B-439A96FF588A}"/>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5" name="TextBox 4">
            <a:extLst>
              <a:ext uri="{FF2B5EF4-FFF2-40B4-BE49-F238E27FC236}">
                <a16:creationId xmlns:a16="http://schemas.microsoft.com/office/drawing/2014/main" id="{DBD009FE-21F5-CC10-0819-58FA5202BEEA}"/>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6456465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FFE8EA-D009-89D9-B2D7-4AF39108ED42}"/>
              </a:ext>
            </a:extLst>
          </p:cNvPr>
          <p:cNvSpPr txBox="1"/>
          <p:nvPr/>
        </p:nvSpPr>
        <p:spPr>
          <a:xfrm>
            <a:off x="186023" y="6050603"/>
            <a:ext cx="2626468" cy="801093"/>
          </a:xfrm>
          <a:prstGeom prst="rect">
            <a:avLst/>
          </a:prstGeom>
          <a:solidFill>
            <a:schemeClr val="bg1"/>
          </a:solidFill>
        </p:spPr>
        <p:txBody>
          <a:bodyPr wrap="square" rtlCol="0">
            <a:spAutoFit/>
          </a:bodyPr>
          <a:lstStyle/>
          <a:p>
            <a:endParaRPr lang="en-US" dirty="0"/>
          </a:p>
        </p:txBody>
      </p:sp>
      <p:sp>
        <p:nvSpPr>
          <p:cNvPr id="4098" name="Rectangle 2"/>
          <p:cNvSpPr>
            <a:spLocks noGrp="1" noChangeArrowheads="1"/>
          </p:cNvSpPr>
          <p:nvPr>
            <p:ph type="title"/>
          </p:nvPr>
        </p:nvSpPr>
        <p:spPr/>
        <p:txBody>
          <a:bodyPr/>
          <a:lstStyle/>
          <a:p>
            <a:pPr algn="ctr" eaLnBrk="1" hangingPunct="1"/>
            <a:r>
              <a:rPr lang="en-US" altLang="en-US" dirty="0"/>
              <a:t>¿</a:t>
            </a:r>
            <a:r>
              <a:rPr lang="en-US" altLang="en-US" dirty="0" err="1"/>
              <a:t>Cómo</a:t>
            </a:r>
            <a:r>
              <a:rPr lang="en-US" altLang="en-US" dirty="0"/>
              <a:t> </a:t>
            </a:r>
            <a:r>
              <a:rPr lang="en-US" altLang="en-US" dirty="0" err="1"/>
              <a:t>Funcionan</a:t>
            </a:r>
            <a:r>
              <a:rPr lang="en-US" altLang="en-US" dirty="0"/>
              <a:t> </a:t>
            </a:r>
            <a:r>
              <a:rPr lang="en-US" altLang="en-US" dirty="0" err="1"/>
              <a:t>los</a:t>
            </a:r>
            <a:r>
              <a:rPr lang="en-US" altLang="en-US" dirty="0"/>
              <a:t> </a:t>
            </a:r>
            <a:r>
              <a:rPr lang="en-US" altLang="en-US" dirty="0" err="1"/>
              <a:t>Riñones</a:t>
            </a:r>
            <a:r>
              <a:rPr lang="en-US" altLang="en-US" dirty="0"/>
              <a:t>?</a:t>
            </a:r>
          </a:p>
        </p:txBody>
      </p:sp>
      <p:pic>
        <p:nvPicPr>
          <p:cNvPr id="9" name="Content Placeholder 5" descr="A picture containing logo&#10;&#10;Description automatically generated">
            <a:extLst>
              <a:ext uri="{FF2B5EF4-FFF2-40B4-BE49-F238E27FC236}">
                <a16:creationId xmlns:a16="http://schemas.microsoft.com/office/drawing/2014/main" id="{D08F47C6-8A5D-E362-7388-93948765BF7F}"/>
              </a:ext>
            </a:extLst>
          </p:cNvPr>
          <p:cNvPicPr>
            <a:picLocks noGrp="1" noChangeAspect="1"/>
          </p:cNvPicPr>
          <p:nvPr>
            <p:ph idx="1"/>
          </p:nvPr>
        </p:nvPicPr>
        <p:blipFill rotWithShape="1">
          <a:blip r:embed="rId3"/>
          <a:srcRect t="23299" b="24718"/>
          <a:stretch/>
        </p:blipFill>
        <p:spPr>
          <a:xfrm>
            <a:off x="263416" y="5933722"/>
            <a:ext cx="2201543" cy="801093"/>
          </a:xfrm>
          <a:prstGeom prst="rect">
            <a:avLst/>
          </a:prstGeom>
        </p:spPr>
      </p:pic>
      <p:pic>
        <p:nvPicPr>
          <p:cNvPr id="14" name="Picture 13">
            <a:extLst>
              <a:ext uri="{FF2B5EF4-FFF2-40B4-BE49-F238E27FC236}">
                <a16:creationId xmlns:a16="http://schemas.microsoft.com/office/drawing/2014/main" id="{CC32FC46-A2BF-F249-7902-3AAB03560B91}"/>
              </a:ext>
            </a:extLst>
          </p:cNvPr>
          <p:cNvPicPr>
            <a:picLocks noChangeAspect="1"/>
          </p:cNvPicPr>
          <p:nvPr/>
        </p:nvPicPr>
        <p:blipFill>
          <a:blip r:embed="rId4"/>
          <a:stretch>
            <a:fillRect/>
          </a:stretch>
        </p:blipFill>
        <p:spPr>
          <a:xfrm>
            <a:off x="2406744" y="1267242"/>
            <a:ext cx="6691536" cy="5093748"/>
          </a:xfrm>
          <a:prstGeom prst="rect">
            <a:avLst/>
          </a:prstGeom>
        </p:spPr>
      </p:pic>
      <p:sp>
        <p:nvSpPr>
          <p:cNvPr id="2" name="TextBox 1">
            <a:extLst>
              <a:ext uri="{FF2B5EF4-FFF2-40B4-BE49-F238E27FC236}">
                <a16:creationId xmlns:a16="http://schemas.microsoft.com/office/drawing/2014/main" id="{6343441A-67FE-A26C-7D63-4E80ABD4B93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3835786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1" dirty="0"/>
              <a:t>¿</a:t>
            </a:r>
            <a:r>
              <a:rPr lang="en-US" altLang="en-US" b="1" dirty="0" err="1"/>
              <a:t>Qué</a:t>
            </a:r>
            <a:r>
              <a:rPr lang="en-US" altLang="en-US" b="1" dirty="0"/>
              <a:t> </a:t>
            </a:r>
            <a:r>
              <a:rPr lang="en-US" altLang="en-US" b="1" dirty="0" err="1"/>
              <a:t>hacen</a:t>
            </a:r>
            <a:r>
              <a:rPr lang="en-US" altLang="en-US" b="1" dirty="0"/>
              <a:t> sus </a:t>
            </a:r>
            <a:r>
              <a:rPr lang="en-US" altLang="en-US" dirty="0" err="1"/>
              <a:t>R</a:t>
            </a:r>
            <a:r>
              <a:rPr lang="en-US" altLang="en-US" b="1" dirty="0" err="1"/>
              <a:t>iñones</a:t>
            </a:r>
            <a:r>
              <a:rPr lang="en-US" altLang="en-US" b="1" dirty="0"/>
              <a:t>?</a:t>
            </a:r>
          </a:p>
        </p:txBody>
      </p:sp>
      <p:sp>
        <p:nvSpPr>
          <p:cNvPr id="5123" name="Rectangle 3"/>
          <p:cNvSpPr>
            <a:spLocks noGrp="1" noChangeArrowheads="1"/>
          </p:cNvSpPr>
          <p:nvPr>
            <p:ph type="body" idx="1"/>
          </p:nvPr>
        </p:nvSpPr>
        <p:spPr/>
        <p:txBody>
          <a:bodyPr/>
          <a:lstStyle/>
          <a:p>
            <a:r>
              <a:rPr lang="en-US" altLang="en-US" dirty="0" err="1"/>
              <a:t>Eliminan</a:t>
            </a:r>
            <a:r>
              <a:rPr lang="en-US" altLang="en-US" dirty="0"/>
              <a:t> los </a:t>
            </a:r>
            <a:r>
              <a:rPr lang="en-US" altLang="en-US" dirty="0" err="1"/>
              <a:t>productos</a:t>
            </a:r>
            <a:r>
              <a:rPr lang="en-US" altLang="en-US" dirty="0"/>
              <a:t> de </a:t>
            </a:r>
            <a:r>
              <a:rPr lang="en-US" altLang="en-US" dirty="0" err="1"/>
              <a:t>desecho</a:t>
            </a:r>
            <a:endParaRPr lang="en-US" altLang="en-US" dirty="0"/>
          </a:p>
          <a:p>
            <a:r>
              <a:rPr lang="en-US" altLang="en-US" dirty="0" err="1"/>
              <a:t>Equilibran</a:t>
            </a:r>
            <a:r>
              <a:rPr lang="en-US" altLang="en-US" dirty="0"/>
              <a:t> los </a:t>
            </a:r>
            <a:r>
              <a:rPr lang="en-US" altLang="en-US" dirty="0" err="1"/>
              <a:t>fluidos</a:t>
            </a:r>
            <a:endParaRPr lang="en-US" altLang="en-US" dirty="0"/>
          </a:p>
          <a:p>
            <a:r>
              <a:rPr lang="en-US" altLang="en-US" dirty="0" err="1"/>
              <a:t>Ayudan</a:t>
            </a:r>
            <a:r>
              <a:rPr lang="en-US" altLang="en-US" dirty="0"/>
              <a:t> a </a:t>
            </a:r>
            <a:r>
              <a:rPr lang="en-US" altLang="en-US" dirty="0" err="1"/>
              <a:t>controlar</a:t>
            </a:r>
            <a:r>
              <a:rPr lang="en-US" altLang="en-US" dirty="0"/>
              <a:t> la </a:t>
            </a:r>
            <a:r>
              <a:rPr lang="en-US" altLang="en-US" dirty="0" err="1"/>
              <a:t>presión</a:t>
            </a:r>
            <a:r>
              <a:rPr lang="en-US" altLang="en-US" dirty="0"/>
              <a:t> </a:t>
            </a:r>
            <a:r>
              <a:rPr lang="en-US" altLang="en-US" dirty="0" err="1"/>
              <a:t>artrial</a:t>
            </a:r>
            <a:endParaRPr lang="en-US" altLang="en-US" dirty="0"/>
          </a:p>
          <a:p>
            <a:r>
              <a:rPr lang="en-US" altLang="en-US" dirty="0" err="1"/>
              <a:t>Regulan</a:t>
            </a:r>
            <a:r>
              <a:rPr lang="en-US" altLang="en-US" dirty="0"/>
              <a:t> las </a:t>
            </a:r>
            <a:r>
              <a:rPr lang="en-US" altLang="en-US" dirty="0" err="1"/>
              <a:t>hormonas</a:t>
            </a:r>
            <a:endParaRPr lang="en-US" altLang="en-US" dirty="0"/>
          </a:p>
          <a:p>
            <a:r>
              <a:rPr lang="en-US" altLang="en-US" dirty="0" err="1"/>
              <a:t>Mantienen</a:t>
            </a:r>
            <a:r>
              <a:rPr lang="en-US" altLang="en-US" dirty="0"/>
              <a:t> los </a:t>
            </a:r>
            <a:r>
              <a:rPr lang="en-US" altLang="en-US" dirty="0" err="1"/>
              <a:t>huesos</a:t>
            </a:r>
            <a:r>
              <a:rPr lang="en-US" altLang="en-US" dirty="0"/>
              <a:t> </a:t>
            </a:r>
            <a:r>
              <a:rPr lang="en-US" altLang="en-US" dirty="0" err="1"/>
              <a:t>sanos</a:t>
            </a:r>
            <a:endParaRPr lang="en-US" altLang="en-US" dirty="0"/>
          </a:p>
          <a:p>
            <a:r>
              <a:rPr lang="en-US" altLang="en-US" dirty="0" err="1"/>
              <a:t>Equilibran</a:t>
            </a:r>
            <a:r>
              <a:rPr lang="en-US" altLang="en-US" dirty="0"/>
              <a:t> </a:t>
            </a:r>
            <a:r>
              <a:rPr lang="en-US" altLang="en-US" dirty="0" err="1"/>
              <a:t>los</a:t>
            </a:r>
            <a:r>
              <a:rPr lang="en-US" altLang="en-US" dirty="0"/>
              <a:t> </a:t>
            </a:r>
            <a:r>
              <a:rPr lang="en-US" altLang="en-US" dirty="0" err="1"/>
              <a:t>minerales</a:t>
            </a:r>
            <a:r>
              <a:rPr lang="en-US" altLang="en-US" dirty="0"/>
              <a:t> del </a:t>
            </a:r>
            <a:r>
              <a:rPr lang="en-US" altLang="en-US" dirty="0" err="1"/>
              <a:t>cuerpo</a:t>
            </a:r>
            <a:endParaRPr lang="en-US" altLang="en-US" dirty="0"/>
          </a:p>
          <a:p>
            <a:r>
              <a:rPr lang="en-US" altLang="en-US" dirty="0" err="1"/>
              <a:t>Ayudan</a:t>
            </a:r>
            <a:r>
              <a:rPr lang="en-US" altLang="en-US" dirty="0"/>
              <a:t> a </a:t>
            </a:r>
            <a:r>
              <a:rPr lang="en-US" altLang="en-US" dirty="0" err="1"/>
              <a:t>producir</a:t>
            </a:r>
            <a:r>
              <a:rPr lang="en-US" altLang="en-US" dirty="0"/>
              <a:t> </a:t>
            </a:r>
            <a:r>
              <a:rPr lang="en-US" altLang="en-US" dirty="0" err="1"/>
              <a:t>glóbulos</a:t>
            </a:r>
            <a:r>
              <a:rPr lang="en-US" altLang="en-US" dirty="0"/>
              <a:t> </a:t>
            </a:r>
            <a:r>
              <a:rPr lang="en-US" altLang="en-US" dirty="0" err="1"/>
              <a:t>rojos</a:t>
            </a:r>
            <a:endParaRPr lang="en-US" altLang="en-US" dirty="0"/>
          </a:p>
          <a:p>
            <a:endParaRPr lang="en-US" altLang="en-US" dirty="0"/>
          </a:p>
        </p:txBody>
      </p:sp>
      <p:sp>
        <p:nvSpPr>
          <p:cNvPr id="3" name="TextBox 2">
            <a:extLst>
              <a:ext uri="{FF2B5EF4-FFF2-40B4-BE49-F238E27FC236}">
                <a16:creationId xmlns:a16="http://schemas.microsoft.com/office/drawing/2014/main" id="{D0EFAB3C-6379-5E6D-DABB-E7D5F8D646A7}"/>
              </a:ext>
            </a:extLst>
          </p:cNvPr>
          <p:cNvSpPr txBox="1"/>
          <p:nvPr/>
        </p:nvSpPr>
        <p:spPr>
          <a:xfrm>
            <a:off x="136957" y="6156157"/>
            <a:ext cx="2868890" cy="662105"/>
          </a:xfrm>
          <a:prstGeom prst="rect">
            <a:avLst/>
          </a:prstGeom>
          <a:solidFill>
            <a:schemeClr val="bg1"/>
          </a:solidFill>
        </p:spPr>
        <p:txBody>
          <a:bodyPr wrap="square" rtlCol="0">
            <a:spAutoFit/>
          </a:bodyPr>
          <a:lstStyle/>
          <a:p>
            <a:endParaRPr lang="en-US" dirty="0"/>
          </a:p>
        </p:txBody>
      </p:sp>
      <p:pic>
        <p:nvPicPr>
          <p:cNvPr id="2" name="Content Placeholder 5" descr="A picture containing logo&#10;&#10;Description automatically generated">
            <a:extLst>
              <a:ext uri="{FF2B5EF4-FFF2-40B4-BE49-F238E27FC236}">
                <a16:creationId xmlns:a16="http://schemas.microsoft.com/office/drawing/2014/main" id="{AB014C80-AA66-A804-EEBE-B1E35F46E93D}"/>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B5C0B577-5699-9C5F-AD69-8E52ABEA1CDE}"/>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14603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en-US" sz="4000" b="1" dirty="0"/>
              <a:t>¿</a:t>
            </a:r>
            <a:r>
              <a:rPr lang="en-US" altLang="en-US" sz="4000" b="1" dirty="0" err="1"/>
              <a:t>Qué</a:t>
            </a:r>
            <a:r>
              <a:rPr lang="en-US" altLang="en-US" sz="4000" b="1" dirty="0"/>
              <a:t> es la </a:t>
            </a:r>
            <a:r>
              <a:rPr lang="en-US" altLang="en-US" sz="4000" dirty="0" err="1"/>
              <a:t>E</a:t>
            </a:r>
            <a:r>
              <a:rPr lang="en-US" altLang="en-US" sz="4000" b="1" dirty="0" err="1"/>
              <a:t>nfermedad</a:t>
            </a:r>
            <a:r>
              <a:rPr lang="en-US" altLang="en-US" sz="4000" b="1" dirty="0"/>
              <a:t> </a:t>
            </a:r>
            <a:r>
              <a:rPr lang="en-US" altLang="en-US" sz="4000" dirty="0"/>
              <a:t>R</a:t>
            </a:r>
            <a:r>
              <a:rPr lang="en-US" altLang="en-US" sz="4000" b="1" dirty="0"/>
              <a:t>enal </a:t>
            </a:r>
            <a:r>
              <a:rPr lang="en-US" altLang="en-US" sz="4000" dirty="0" err="1"/>
              <a:t>C</a:t>
            </a:r>
            <a:r>
              <a:rPr lang="en-US" altLang="en-US" sz="4000" b="1" dirty="0" err="1"/>
              <a:t>rónica</a:t>
            </a:r>
            <a:r>
              <a:rPr lang="en-US" altLang="en-US" sz="4000" b="1" dirty="0"/>
              <a:t>?</a:t>
            </a:r>
          </a:p>
        </p:txBody>
      </p:sp>
      <p:sp>
        <p:nvSpPr>
          <p:cNvPr id="6147" name="Rectangle 3"/>
          <p:cNvSpPr>
            <a:spLocks noGrp="1" noChangeArrowheads="1"/>
          </p:cNvSpPr>
          <p:nvPr>
            <p:ph type="body" idx="1"/>
          </p:nvPr>
        </p:nvSpPr>
        <p:spPr>
          <a:xfrm>
            <a:off x="1010093" y="2133601"/>
            <a:ext cx="11002040" cy="3657599"/>
          </a:xfrm>
        </p:spPr>
        <p:txBody>
          <a:bodyPr>
            <a:normAutofit/>
          </a:bodyPr>
          <a:lstStyle/>
          <a:p>
            <a:pPr marL="0" indent="0">
              <a:buNone/>
            </a:pPr>
            <a:r>
              <a:rPr lang="en-US" altLang="en-US" sz="3600" dirty="0"/>
              <a:t>Sus </a:t>
            </a:r>
            <a:r>
              <a:rPr lang="en-US" altLang="en-US" sz="3600" dirty="0" err="1"/>
              <a:t>riñones</a:t>
            </a:r>
            <a:r>
              <a:rPr lang="en-US" altLang="en-US" sz="3600" dirty="0"/>
              <a:t> </a:t>
            </a:r>
            <a:r>
              <a:rPr lang="en-US" altLang="en-US" sz="3600" dirty="0" err="1"/>
              <a:t>están</a:t>
            </a:r>
            <a:r>
              <a:rPr lang="en-US" altLang="en-US" sz="3600" dirty="0"/>
              <a:t> </a:t>
            </a:r>
            <a:r>
              <a:rPr lang="en-US" altLang="en-US" sz="3600" dirty="0" err="1"/>
              <a:t>perdiendo</a:t>
            </a:r>
            <a:r>
              <a:rPr lang="en-US" altLang="en-US" sz="3600" dirty="0"/>
              <a:t> la </a:t>
            </a:r>
            <a:r>
              <a:rPr lang="en-US" altLang="en-US" sz="3600" dirty="0" err="1"/>
              <a:t>capacidad</a:t>
            </a:r>
            <a:r>
              <a:rPr lang="en-US" altLang="en-US" sz="3600" dirty="0"/>
              <a:t> de </a:t>
            </a:r>
            <a:r>
              <a:rPr lang="en-US" altLang="en-US" sz="3600" dirty="0" err="1"/>
              <a:t>filtrar</a:t>
            </a:r>
            <a:r>
              <a:rPr lang="en-US" altLang="en-US" sz="3600" dirty="0"/>
              <a:t> </a:t>
            </a:r>
            <a:r>
              <a:rPr lang="en-US" altLang="en-US" sz="3600" dirty="0" err="1"/>
              <a:t>sangre</a:t>
            </a:r>
            <a:r>
              <a:rPr lang="en-US" altLang="en-US" sz="3600" dirty="0"/>
              <a:t> o </a:t>
            </a:r>
            <a:r>
              <a:rPr lang="en-US" altLang="en-US" sz="3600" dirty="0" err="1"/>
              <a:t>hacer</a:t>
            </a:r>
            <a:r>
              <a:rPr lang="en-US" altLang="en-US" sz="3600" dirty="0"/>
              <a:t> sus </a:t>
            </a:r>
            <a:r>
              <a:rPr lang="en-US" altLang="en-US" sz="3600" dirty="0" err="1"/>
              <a:t>otras</a:t>
            </a:r>
            <a:r>
              <a:rPr lang="en-US" altLang="en-US" sz="3600" dirty="0"/>
              <a:t> </a:t>
            </a:r>
            <a:r>
              <a:rPr lang="en-US" altLang="en-US" sz="3600" dirty="0" err="1"/>
              <a:t>funciones</a:t>
            </a:r>
            <a:r>
              <a:rPr lang="en-US" altLang="en-US" sz="3600" dirty="0"/>
              <a:t> lo </a:t>
            </a:r>
            <a:r>
              <a:rPr lang="en-US" altLang="en-US" sz="3600" dirty="0" err="1"/>
              <a:t>suficientemente</a:t>
            </a:r>
            <a:r>
              <a:rPr lang="en-US" altLang="en-US" sz="3600" dirty="0"/>
              <a:t> bien </a:t>
            </a:r>
            <a:r>
              <a:rPr lang="en-US" altLang="en-US" sz="3600" dirty="0" err="1"/>
              <a:t>como</a:t>
            </a:r>
            <a:r>
              <a:rPr lang="en-US" altLang="en-US" sz="3600" dirty="0"/>
              <a:t> para </a:t>
            </a:r>
            <a:r>
              <a:rPr lang="en-US" altLang="en-US" sz="3600" dirty="0" err="1"/>
              <a:t>mantenerlo</a:t>
            </a:r>
            <a:r>
              <a:rPr lang="en-US" altLang="en-US" sz="3600" dirty="0"/>
              <a:t> </a:t>
            </a:r>
            <a:r>
              <a:rPr lang="en-US" altLang="en-US" sz="3600" dirty="0" err="1"/>
              <a:t>saludable</a:t>
            </a:r>
            <a:r>
              <a:rPr lang="en-US" altLang="en-US" sz="3600" dirty="0"/>
              <a:t>.</a:t>
            </a:r>
          </a:p>
        </p:txBody>
      </p:sp>
      <p:sp>
        <p:nvSpPr>
          <p:cNvPr id="2" name="TextBox 1">
            <a:extLst>
              <a:ext uri="{FF2B5EF4-FFF2-40B4-BE49-F238E27FC236}">
                <a16:creationId xmlns:a16="http://schemas.microsoft.com/office/drawing/2014/main" id="{0D93CDA0-1CA5-98ED-C74D-5A4C9F379C6C}"/>
              </a:ext>
            </a:extLst>
          </p:cNvPr>
          <p:cNvSpPr txBox="1"/>
          <p:nvPr/>
        </p:nvSpPr>
        <p:spPr>
          <a:xfrm>
            <a:off x="136957" y="6191005"/>
            <a:ext cx="2859162" cy="60373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5A7166A5-6D43-2F1E-52CF-010D88616468}"/>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91AE3FFA-63B9-E45E-131A-E5AF167A5906}"/>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3549267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solidFill>
                  <a:schemeClr val="tx1"/>
                </a:solidFill>
              </a:rPr>
              <a:t>¿</a:t>
            </a:r>
            <a:r>
              <a:rPr lang="en-US" altLang="en-US" dirty="0" err="1">
                <a:solidFill>
                  <a:schemeClr val="tx1"/>
                </a:solidFill>
              </a:rPr>
              <a:t>Qué</a:t>
            </a:r>
            <a:r>
              <a:rPr lang="en-US" altLang="en-US" dirty="0">
                <a:solidFill>
                  <a:schemeClr val="tx1"/>
                </a:solidFill>
              </a:rPr>
              <a:t> Causa la </a:t>
            </a:r>
            <a:r>
              <a:rPr lang="en-US" altLang="en-US" dirty="0" err="1">
                <a:solidFill>
                  <a:schemeClr val="tx1"/>
                </a:solidFill>
              </a:rPr>
              <a:t>Enfermedad</a:t>
            </a:r>
            <a:r>
              <a:rPr lang="en-US" altLang="en-US" dirty="0">
                <a:solidFill>
                  <a:schemeClr val="tx1"/>
                </a:solidFill>
              </a:rPr>
              <a:t> Renal?</a:t>
            </a:r>
          </a:p>
        </p:txBody>
      </p:sp>
      <p:sp>
        <p:nvSpPr>
          <p:cNvPr id="7171" name="Rectangle 3"/>
          <p:cNvSpPr>
            <a:spLocks noGrp="1" noChangeArrowheads="1"/>
          </p:cNvSpPr>
          <p:nvPr>
            <p:ph type="body" idx="1"/>
          </p:nvPr>
        </p:nvSpPr>
        <p:spPr>
          <a:xfrm>
            <a:off x="838200" y="1594884"/>
            <a:ext cx="10515600" cy="4582079"/>
          </a:xfrm>
        </p:spPr>
        <p:txBody>
          <a:bodyPr vert="horz" lIns="91440" tIns="45720" rIns="91440" bIns="45720" rtlCol="0" anchor="t">
            <a:normAutofit/>
          </a:bodyPr>
          <a:lstStyle/>
          <a:p>
            <a:r>
              <a:rPr lang="en-US" altLang="en-US" dirty="0">
                <a:latin typeface="Arial"/>
                <a:cs typeface="Arial"/>
              </a:rPr>
              <a:t>Diabetes </a:t>
            </a:r>
            <a:r>
              <a:rPr lang="en-US" altLang="en-US" sz="2400" dirty="0">
                <a:latin typeface="Arial"/>
                <a:cs typeface="Arial"/>
              </a:rPr>
              <a:t>(causa principal de ERC </a:t>
            </a:r>
            <a:r>
              <a:rPr lang="en-US" altLang="en-US" sz="2400" dirty="0" err="1">
                <a:latin typeface="Arial"/>
                <a:cs typeface="Arial"/>
              </a:rPr>
              <a:t>en</a:t>
            </a:r>
            <a:r>
              <a:rPr lang="en-US" altLang="en-US" sz="2400" dirty="0">
                <a:latin typeface="Arial"/>
                <a:cs typeface="Arial"/>
              </a:rPr>
              <a:t> </a:t>
            </a:r>
            <a:r>
              <a:rPr lang="en-US" altLang="en-US" sz="2400" dirty="0" err="1">
                <a:latin typeface="Arial"/>
                <a:cs typeface="Arial"/>
              </a:rPr>
              <a:t>los</a:t>
            </a:r>
            <a:r>
              <a:rPr lang="en-US" altLang="en-US" sz="2400" dirty="0">
                <a:latin typeface="Arial"/>
                <a:cs typeface="Arial"/>
              </a:rPr>
              <a:t> EE.UU.)</a:t>
            </a:r>
            <a:endParaRPr lang="en-US" altLang="en-US" sz="2400" dirty="0"/>
          </a:p>
          <a:p>
            <a:r>
              <a:rPr lang="en-US" altLang="en-US" dirty="0" err="1"/>
              <a:t>Hipertensión</a:t>
            </a:r>
            <a:r>
              <a:rPr lang="en-US" altLang="en-US" sz="2600" dirty="0"/>
              <a:t> -</a:t>
            </a:r>
            <a:r>
              <a:rPr lang="en-US" altLang="en-US" sz="2600" dirty="0" err="1"/>
              <a:t>presión</a:t>
            </a:r>
            <a:r>
              <a:rPr lang="en-US" altLang="en-US" sz="2600" dirty="0"/>
              <a:t> arterial </a:t>
            </a:r>
            <a:r>
              <a:rPr lang="en-US" altLang="en-US" sz="2600" dirty="0" err="1"/>
              <a:t>alta</a:t>
            </a:r>
            <a:r>
              <a:rPr lang="en-US" altLang="en-US" sz="2600" dirty="0"/>
              <a:t> (</a:t>
            </a:r>
            <a:r>
              <a:rPr lang="en-US" altLang="en-US" sz="2600" dirty="0" err="1"/>
              <a:t>segunda</a:t>
            </a:r>
            <a:r>
              <a:rPr lang="en-US" altLang="en-US" sz="2600" dirty="0"/>
              <a:t> causa principal de ERC </a:t>
            </a:r>
            <a:r>
              <a:rPr lang="en-US" altLang="en-US" sz="2600" dirty="0" err="1"/>
              <a:t>en</a:t>
            </a:r>
            <a:r>
              <a:rPr lang="en-US" altLang="en-US" sz="2600" dirty="0"/>
              <a:t> los EE.UU.). </a:t>
            </a:r>
          </a:p>
          <a:p>
            <a:r>
              <a:rPr lang="en-US" altLang="en-US" dirty="0" err="1"/>
              <a:t>Heredadas</a:t>
            </a:r>
            <a:endParaRPr lang="en-US" altLang="en-US" dirty="0"/>
          </a:p>
          <a:p>
            <a:r>
              <a:rPr lang="en-US" altLang="en-US" dirty="0"/>
              <a:t>Drogas</a:t>
            </a:r>
          </a:p>
          <a:p>
            <a:r>
              <a:rPr lang="en-US" altLang="en-US" dirty="0" err="1"/>
              <a:t>Enfermedades</a:t>
            </a:r>
            <a:r>
              <a:rPr lang="en-US" altLang="en-US" dirty="0"/>
              <a:t> </a:t>
            </a:r>
            <a:r>
              <a:rPr lang="en-US" altLang="en-US" dirty="0" err="1"/>
              <a:t>autoinmunes</a:t>
            </a:r>
            <a:endParaRPr lang="en-US" altLang="en-US" dirty="0"/>
          </a:p>
          <a:p>
            <a:r>
              <a:rPr lang="en-US" altLang="en-US" dirty="0" err="1"/>
              <a:t>Congénitas</a:t>
            </a:r>
            <a:r>
              <a:rPr lang="en-US" altLang="en-US" dirty="0"/>
              <a:t> (</a:t>
            </a:r>
            <a:r>
              <a:rPr lang="en-US" altLang="en-US" dirty="0" err="1"/>
              <a:t>nace</a:t>
            </a:r>
            <a:r>
              <a:rPr lang="en-US" altLang="en-US" dirty="0"/>
              <a:t> con </a:t>
            </a:r>
            <a:r>
              <a:rPr lang="en-US" altLang="en-US" dirty="0" err="1"/>
              <a:t>ella</a:t>
            </a:r>
            <a:r>
              <a:rPr lang="en-US" altLang="en-US" dirty="0"/>
              <a:t>)</a:t>
            </a:r>
          </a:p>
          <a:p>
            <a:r>
              <a:rPr lang="en-US" altLang="en-US" dirty="0" err="1"/>
              <a:t>Nefritis</a:t>
            </a:r>
            <a:r>
              <a:rPr lang="en-US" altLang="en-US" dirty="0"/>
              <a:t> Glomerular (NG)</a:t>
            </a:r>
          </a:p>
          <a:p>
            <a:r>
              <a:rPr lang="en-US" altLang="en-US" dirty="0" err="1"/>
              <a:t>Otra</a:t>
            </a:r>
            <a:endParaRPr lang="en-US" altLang="en-US" dirty="0"/>
          </a:p>
          <a:p>
            <a:pPr lvl="1"/>
            <a:endParaRPr lang="en-US" altLang="en-US" dirty="0"/>
          </a:p>
          <a:p>
            <a:pPr lvl="1"/>
            <a:endParaRPr lang="en-US" altLang="en-US" dirty="0"/>
          </a:p>
        </p:txBody>
      </p:sp>
      <p:sp>
        <p:nvSpPr>
          <p:cNvPr id="2" name="TextBox 1">
            <a:extLst>
              <a:ext uri="{FF2B5EF4-FFF2-40B4-BE49-F238E27FC236}">
                <a16:creationId xmlns:a16="http://schemas.microsoft.com/office/drawing/2014/main" id="{8C16BF2F-BB2C-8892-E8FD-30441FCB98AD}"/>
              </a:ext>
            </a:extLst>
          </p:cNvPr>
          <p:cNvSpPr txBox="1"/>
          <p:nvPr/>
        </p:nvSpPr>
        <p:spPr>
          <a:xfrm>
            <a:off x="136957" y="6031149"/>
            <a:ext cx="2966166" cy="671833"/>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9B0323CE-193F-531E-4C0C-E5AD0DA8D402}"/>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9CC76568-F61D-2A11-4185-7987734D0A74}"/>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79810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a:t>
            </a:r>
            <a:r>
              <a:rPr lang="en-US" altLang="en-US" dirty="0" err="1"/>
              <a:t>Cómo</a:t>
            </a:r>
            <a:r>
              <a:rPr lang="en-US" altLang="en-US" dirty="0"/>
              <a:t> se </a:t>
            </a:r>
            <a:r>
              <a:rPr lang="en-US" altLang="en-US" dirty="0" err="1"/>
              <a:t>Diagnostica</a:t>
            </a:r>
            <a:r>
              <a:rPr lang="en-US" altLang="en-US" dirty="0"/>
              <a:t> la ERC?</a:t>
            </a:r>
          </a:p>
        </p:txBody>
      </p:sp>
      <p:sp>
        <p:nvSpPr>
          <p:cNvPr id="8195" name="Rectangle 3"/>
          <p:cNvSpPr>
            <a:spLocks noGrp="1" noChangeArrowheads="1"/>
          </p:cNvSpPr>
          <p:nvPr>
            <p:ph type="body" idx="1"/>
          </p:nvPr>
        </p:nvSpPr>
        <p:spPr/>
        <p:txBody>
          <a:bodyPr/>
          <a:lstStyle/>
          <a:p>
            <a:r>
              <a:rPr lang="en-US" altLang="en-US" sz="3200" dirty="0"/>
              <a:t>La forma de </a:t>
            </a:r>
            <a:r>
              <a:rPr lang="en-US" altLang="en-US" sz="3200" dirty="0" err="1"/>
              <a:t>diagnosticar</a:t>
            </a:r>
            <a:r>
              <a:rPr lang="en-US" altLang="en-US" sz="3200" dirty="0"/>
              <a:t> la </a:t>
            </a:r>
            <a:r>
              <a:rPr lang="en-US" altLang="en-US" sz="3200" dirty="0" err="1"/>
              <a:t>enfermedad</a:t>
            </a:r>
            <a:r>
              <a:rPr lang="en-US" altLang="en-US" sz="3200" dirty="0"/>
              <a:t> renal </a:t>
            </a:r>
            <a:r>
              <a:rPr lang="en-US" altLang="en-US" sz="3200" dirty="0" err="1"/>
              <a:t>incluye</a:t>
            </a:r>
            <a:r>
              <a:rPr lang="en-US" altLang="en-US" sz="3200" dirty="0"/>
              <a:t>:</a:t>
            </a:r>
          </a:p>
          <a:p>
            <a:pPr lvl="1"/>
            <a:r>
              <a:rPr lang="en-US" altLang="en-US" sz="2800" dirty="0" err="1"/>
              <a:t>Análisis</a:t>
            </a:r>
            <a:r>
              <a:rPr lang="en-US" altLang="en-US" sz="2800" dirty="0"/>
              <a:t> de </a:t>
            </a:r>
            <a:r>
              <a:rPr lang="en-US" altLang="en-US" sz="2800" dirty="0" err="1"/>
              <a:t>orina</a:t>
            </a:r>
            <a:r>
              <a:rPr lang="en-US" altLang="en-US" sz="2800" dirty="0"/>
              <a:t> </a:t>
            </a:r>
            <a:r>
              <a:rPr lang="en-US" altLang="en-US" sz="2800" dirty="0" err="1"/>
              <a:t>en</a:t>
            </a:r>
            <a:r>
              <a:rPr lang="en-US" altLang="en-US" sz="2800" dirty="0"/>
              <a:t> </a:t>
            </a:r>
            <a:r>
              <a:rPr lang="en-US" altLang="en-US" sz="2800" dirty="0" err="1"/>
              <a:t>busca</a:t>
            </a:r>
            <a:r>
              <a:rPr lang="en-US" altLang="en-US" sz="2800" dirty="0"/>
              <a:t> de </a:t>
            </a:r>
            <a:r>
              <a:rPr lang="en-US" altLang="en-US" sz="2800" dirty="0" err="1"/>
              <a:t>albúmina</a:t>
            </a:r>
            <a:endParaRPr lang="en-US" altLang="en-US" sz="2800" dirty="0"/>
          </a:p>
          <a:p>
            <a:pPr lvl="1"/>
            <a:r>
              <a:rPr lang="en-US" altLang="en-US" sz="2800" dirty="0" err="1"/>
              <a:t>Prueba</a:t>
            </a:r>
            <a:r>
              <a:rPr lang="en-US" altLang="en-US" sz="2800" dirty="0"/>
              <a:t> de </a:t>
            </a:r>
            <a:r>
              <a:rPr lang="en-US" altLang="en-US" sz="2800" dirty="0" err="1"/>
              <a:t>creatinina</a:t>
            </a:r>
            <a:r>
              <a:rPr lang="en-US" altLang="en-US" sz="2800" dirty="0"/>
              <a:t> </a:t>
            </a:r>
            <a:r>
              <a:rPr lang="en-US" altLang="en-US" sz="2800" dirty="0" err="1"/>
              <a:t>en</a:t>
            </a:r>
            <a:r>
              <a:rPr lang="en-US" altLang="en-US" sz="2800" dirty="0"/>
              <a:t> </a:t>
            </a:r>
            <a:r>
              <a:rPr lang="en-US" altLang="en-US" sz="2800" dirty="0" err="1"/>
              <a:t>sangre</a:t>
            </a:r>
            <a:r>
              <a:rPr lang="en-US" altLang="en-US" sz="2800" dirty="0"/>
              <a:t> (</a:t>
            </a:r>
            <a:r>
              <a:rPr lang="en-US" altLang="en-US" sz="2800" dirty="0" err="1"/>
              <a:t>utilizada</a:t>
            </a:r>
            <a:r>
              <a:rPr lang="en-US" altLang="en-US" sz="2800" dirty="0"/>
              <a:t> para </a:t>
            </a:r>
            <a:r>
              <a:rPr lang="en-US" altLang="en-US" sz="2800" dirty="0" err="1"/>
              <a:t>calcular</a:t>
            </a:r>
            <a:r>
              <a:rPr lang="en-US" altLang="en-US" sz="2800" dirty="0"/>
              <a:t> </a:t>
            </a:r>
            <a:r>
              <a:rPr lang="en-US" altLang="en-US" sz="2800" dirty="0" err="1"/>
              <a:t>Indice</a:t>
            </a:r>
            <a:r>
              <a:rPr lang="en-US" altLang="en-US" sz="2800" dirty="0"/>
              <a:t> de </a:t>
            </a:r>
            <a:r>
              <a:rPr lang="en-US" altLang="en-US" sz="2800" dirty="0" err="1"/>
              <a:t>filtración</a:t>
            </a:r>
            <a:r>
              <a:rPr lang="en-US" altLang="en-US" sz="2800" dirty="0"/>
              <a:t> glomerular) (IFG) o Glomerular Filtration Rate (GFR)</a:t>
            </a:r>
          </a:p>
          <a:p>
            <a:pPr lvl="1"/>
            <a:r>
              <a:rPr lang="en-US" altLang="en-US" sz="2800" dirty="0" err="1"/>
              <a:t>Biopsia</a:t>
            </a:r>
            <a:endParaRPr lang="en-US" altLang="en-US" sz="2800" dirty="0"/>
          </a:p>
          <a:p>
            <a:r>
              <a:rPr lang="en-US" altLang="en-US" sz="3200" dirty="0"/>
              <a:t>Es possible que se </a:t>
            </a:r>
            <a:r>
              <a:rPr lang="en-US" altLang="en-US" sz="3200" dirty="0" err="1"/>
              <a:t>necesiten</a:t>
            </a:r>
            <a:r>
              <a:rPr lang="en-US" altLang="en-US" sz="3200" dirty="0"/>
              <a:t> </a:t>
            </a:r>
            <a:r>
              <a:rPr lang="en-US" altLang="en-US" sz="3200" dirty="0" err="1"/>
              <a:t>otras</a:t>
            </a:r>
            <a:r>
              <a:rPr lang="en-US" altLang="en-US" sz="3200" dirty="0"/>
              <a:t> </a:t>
            </a:r>
            <a:r>
              <a:rPr lang="en-US" altLang="en-US" sz="3200" dirty="0" err="1"/>
              <a:t>pruebas</a:t>
            </a:r>
            <a:endParaRPr lang="en-US" altLang="en-US" sz="3200" dirty="0"/>
          </a:p>
          <a:p>
            <a:pPr lvl="1"/>
            <a:endParaRPr lang="en-US" altLang="en-US" dirty="0"/>
          </a:p>
        </p:txBody>
      </p:sp>
      <p:sp>
        <p:nvSpPr>
          <p:cNvPr id="2" name="TextBox 1">
            <a:extLst>
              <a:ext uri="{FF2B5EF4-FFF2-40B4-BE49-F238E27FC236}">
                <a16:creationId xmlns:a16="http://schemas.microsoft.com/office/drawing/2014/main" id="{FDBBF6C9-7B1C-BA96-5837-3DC378A8042E}"/>
              </a:ext>
            </a:extLst>
          </p:cNvPr>
          <p:cNvSpPr txBox="1"/>
          <p:nvPr/>
        </p:nvSpPr>
        <p:spPr>
          <a:xfrm>
            <a:off x="136957" y="6031149"/>
            <a:ext cx="2966166" cy="671833"/>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4CBA7C66-D2B3-62C7-7AED-4002A8908809}"/>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B56DE4CC-80C3-C815-8FC0-20183F522ED2}"/>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116205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 ERC de </a:t>
            </a:r>
            <a:r>
              <a:rPr lang="en-US" altLang="en-US" dirty="0" err="1"/>
              <a:t>acuerdo</a:t>
            </a:r>
            <a:r>
              <a:rPr lang="en-US" altLang="en-US" dirty="0"/>
              <a:t> a la </a:t>
            </a:r>
            <a:r>
              <a:rPr lang="en-US" altLang="en-US" dirty="0" err="1"/>
              <a:t>edad</a:t>
            </a:r>
            <a:endParaRPr lang="en-US" altLang="en-US" dirty="0"/>
          </a:p>
        </p:txBody>
      </p:sp>
      <p:sp>
        <p:nvSpPr>
          <p:cNvPr id="9219" name="Content Placeholder 2"/>
          <p:cNvSpPr>
            <a:spLocks noGrp="1"/>
          </p:cNvSpPr>
          <p:nvPr>
            <p:ph idx="1"/>
          </p:nvPr>
        </p:nvSpPr>
        <p:spPr>
          <a:xfrm>
            <a:off x="838200" y="1825625"/>
            <a:ext cx="10515600" cy="2352970"/>
          </a:xfrm>
        </p:spPr>
        <p:txBody>
          <a:bodyPr/>
          <a:lstStyle/>
          <a:p>
            <a:r>
              <a:rPr lang="en-US" altLang="en-US" dirty="0"/>
              <a:t>Dado que </a:t>
            </a:r>
            <a:r>
              <a:rPr lang="en-US" altLang="en-US" dirty="0" err="1"/>
              <a:t>todos</a:t>
            </a:r>
            <a:r>
              <a:rPr lang="en-US" altLang="en-US" dirty="0"/>
              <a:t> </a:t>
            </a:r>
            <a:r>
              <a:rPr lang="en-US" altLang="en-US" dirty="0" err="1"/>
              <a:t>pierden</a:t>
            </a:r>
            <a:r>
              <a:rPr lang="en-US" altLang="en-US" dirty="0"/>
              <a:t> la </a:t>
            </a:r>
            <a:r>
              <a:rPr lang="en-US" altLang="en-US" dirty="0" err="1"/>
              <a:t>función</a:t>
            </a:r>
            <a:r>
              <a:rPr lang="en-US" altLang="en-US" dirty="0"/>
              <a:t> renal a </a:t>
            </a:r>
            <a:r>
              <a:rPr lang="en-US" altLang="en-US" dirty="0" err="1"/>
              <a:t>medida</a:t>
            </a:r>
            <a:r>
              <a:rPr lang="en-US" altLang="en-US" dirty="0"/>
              <a:t> que </a:t>
            </a:r>
            <a:r>
              <a:rPr lang="en-US" altLang="en-US" dirty="0" err="1"/>
              <a:t>envejecen</a:t>
            </a:r>
            <a:r>
              <a:rPr lang="en-US" altLang="en-US" dirty="0"/>
              <a:t>, ¿Como </a:t>
            </a:r>
            <a:r>
              <a:rPr lang="en-US" altLang="en-US" dirty="0" err="1"/>
              <a:t>sé</a:t>
            </a:r>
            <a:r>
              <a:rPr lang="en-US" altLang="en-US" dirty="0"/>
              <a:t> </a:t>
            </a:r>
            <a:r>
              <a:rPr lang="en-US" altLang="en-US" dirty="0" err="1"/>
              <a:t>qué</a:t>
            </a:r>
            <a:r>
              <a:rPr lang="en-US" altLang="en-US" dirty="0"/>
              <a:t> es normal para </a:t>
            </a:r>
            <a:r>
              <a:rPr lang="en-US" altLang="en-US" dirty="0" err="1"/>
              <a:t>mí</a:t>
            </a:r>
            <a:r>
              <a:rPr lang="en-US" altLang="en-US" dirty="0"/>
              <a:t>?</a:t>
            </a:r>
          </a:p>
          <a:p>
            <a:r>
              <a:rPr lang="en-US" altLang="en-US" dirty="0"/>
              <a:t>¿Es la </a:t>
            </a:r>
            <a:r>
              <a:rPr lang="en-US" altLang="en-US" dirty="0" err="1"/>
              <a:t>función</a:t>
            </a:r>
            <a:r>
              <a:rPr lang="en-US" altLang="en-US" dirty="0"/>
              <a:t> renal </a:t>
            </a:r>
            <a:r>
              <a:rPr lang="en-US" altLang="en-US" dirty="0" err="1"/>
              <a:t>diferente</a:t>
            </a:r>
            <a:r>
              <a:rPr lang="en-US" altLang="en-US" dirty="0"/>
              <a:t> para hombres y </a:t>
            </a:r>
            <a:r>
              <a:rPr lang="en-US" altLang="en-US" dirty="0" err="1"/>
              <a:t>mujeres</a:t>
            </a:r>
            <a:r>
              <a:rPr lang="en-US" altLang="en-US" dirty="0"/>
              <a:t>?</a:t>
            </a:r>
          </a:p>
          <a:p>
            <a:r>
              <a:rPr lang="en-US" altLang="en-US" dirty="0"/>
              <a:t>¿Uno de mis </a:t>
            </a:r>
            <a:r>
              <a:rPr lang="en-US" altLang="en-US" dirty="0" err="1"/>
              <a:t>riñones</a:t>
            </a:r>
            <a:r>
              <a:rPr lang="en-US" altLang="en-US" dirty="0"/>
              <a:t> </a:t>
            </a:r>
            <a:r>
              <a:rPr lang="en-US" altLang="en-US" dirty="0" err="1"/>
              <a:t>funciona</a:t>
            </a:r>
            <a:r>
              <a:rPr lang="en-US" altLang="en-US" dirty="0"/>
              <a:t> major que </a:t>
            </a:r>
            <a:r>
              <a:rPr lang="en-US" altLang="en-US" dirty="0" err="1"/>
              <a:t>el</a:t>
            </a:r>
            <a:r>
              <a:rPr lang="en-US" altLang="en-US" dirty="0"/>
              <a:t> </a:t>
            </a:r>
            <a:r>
              <a:rPr lang="en-US" altLang="en-US" dirty="0" err="1"/>
              <a:t>otro</a:t>
            </a:r>
            <a:r>
              <a:rPr lang="en-US" altLang="en-US" dirty="0"/>
              <a:t>?</a:t>
            </a:r>
          </a:p>
        </p:txBody>
      </p:sp>
      <p:sp>
        <p:nvSpPr>
          <p:cNvPr id="2" name="TextBox 1">
            <a:extLst>
              <a:ext uri="{FF2B5EF4-FFF2-40B4-BE49-F238E27FC236}">
                <a16:creationId xmlns:a16="http://schemas.microsoft.com/office/drawing/2014/main" id="{7F1CD0FB-797C-EA13-FD19-D6AB1E7302FC}"/>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FB520AA8-EEBA-FE9A-E98A-C08A97CBD9E7}"/>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40E92086-5783-7E9D-307F-BFC79BCC2088}"/>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3001828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24128" y="579042"/>
            <a:ext cx="11099259" cy="1127918"/>
          </a:xfrm>
        </p:spPr>
        <p:txBody>
          <a:bodyPr>
            <a:normAutofit fontScale="90000"/>
          </a:bodyPr>
          <a:lstStyle/>
          <a:p>
            <a:r>
              <a:rPr lang="en-US" altLang="en-US" dirty="0"/>
              <a:t>IFG (</a:t>
            </a:r>
            <a:r>
              <a:rPr lang="en-US" altLang="en-US" dirty="0" err="1"/>
              <a:t>Indice</a:t>
            </a:r>
            <a:r>
              <a:rPr lang="en-US" altLang="en-US" dirty="0"/>
              <a:t> de </a:t>
            </a:r>
            <a:r>
              <a:rPr lang="en-US" altLang="en-US" dirty="0" err="1"/>
              <a:t>filtración</a:t>
            </a:r>
            <a:r>
              <a:rPr lang="en-US" altLang="en-US" dirty="0"/>
              <a:t> glomerular) –</a:t>
            </a:r>
            <a:br>
              <a:rPr lang="en-US" altLang="en-US" dirty="0"/>
            </a:br>
            <a:r>
              <a:rPr lang="en-US" altLang="en-US" dirty="0"/>
              <a:t>GFR </a:t>
            </a:r>
            <a:r>
              <a:rPr lang="en-US" altLang="en-US" sz="1200" dirty="0" err="1"/>
              <a:t>por</a:t>
            </a:r>
            <a:r>
              <a:rPr lang="en-US" altLang="en-US" sz="1200" dirty="0"/>
              <a:t> sus </a:t>
            </a:r>
            <a:r>
              <a:rPr lang="en-US" altLang="en-US" sz="1200" dirty="0" err="1"/>
              <a:t>siglas</a:t>
            </a:r>
            <a:r>
              <a:rPr lang="en-US" altLang="en-US" sz="1200" dirty="0"/>
              <a:t> </a:t>
            </a:r>
            <a:r>
              <a:rPr lang="en-US" altLang="en-US" sz="1200" dirty="0" err="1"/>
              <a:t>en</a:t>
            </a:r>
            <a:r>
              <a:rPr lang="en-US" altLang="en-US" sz="1200" dirty="0"/>
              <a:t> ingles </a:t>
            </a:r>
          </a:p>
        </p:txBody>
      </p:sp>
      <p:sp>
        <p:nvSpPr>
          <p:cNvPr id="10243" name="Rectangle 3"/>
          <p:cNvSpPr>
            <a:spLocks noGrp="1" noChangeArrowheads="1"/>
          </p:cNvSpPr>
          <p:nvPr>
            <p:ph type="body" idx="1"/>
          </p:nvPr>
        </p:nvSpPr>
        <p:spPr>
          <a:xfrm>
            <a:off x="1342676" y="2240605"/>
            <a:ext cx="9912225" cy="4190999"/>
          </a:xfrm>
        </p:spPr>
        <p:txBody>
          <a:bodyPr>
            <a:normAutofit/>
          </a:bodyPr>
          <a:lstStyle/>
          <a:p>
            <a:r>
              <a:rPr lang="en-US" altLang="en-US" dirty="0"/>
              <a:t>Lo normal es 90 o </a:t>
            </a:r>
            <a:r>
              <a:rPr lang="en-US" altLang="en-US" dirty="0" err="1"/>
              <a:t>màs</a:t>
            </a:r>
            <a:r>
              <a:rPr lang="en-US" altLang="en-US" dirty="0"/>
              <a:t> </a:t>
            </a:r>
          </a:p>
          <a:p>
            <a:r>
              <a:rPr lang="en-US" altLang="en-US" dirty="0" err="1"/>
              <a:t>Ayuda</a:t>
            </a:r>
            <a:r>
              <a:rPr lang="en-US" altLang="en-US" dirty="0"/>
              <a:t> a </a:t>
            </a:r>
            <a:r>
              <a:rPr lang="en-US" altLang="en-US" dirty="0" err="1"/>
              <a:t>su</a:t>
            </a:r>
            <a:r>
              <a:rPr lang="en-US" altLang="en-US" dirty="0"/>
              <a:t> professional de la </a:t>
            </a:r>
            <a:r>
              <a:rPr lang="en-US" altLang="en-US" dirty="0" err="1"/>
              <a:t>salud</a:t>
            </a:r>
            <a:r>
              <a:rPr lang="en-US" altLang="en-US" dirty="0"/>
              <a:t> a saber </a:t>
            </a:r>
            <a:r>
              <a:rPr lang="en-US" altLang="en-US" dirty="0" err="1"/>
              <a:t>qué</a:t>
            </a:r>
            <a:r>
              <a:rPr lang="en-US" altLang="en-US" dirty="0"/>
              <a:t> tan bien </a:t>
            </a:r>
            <a:r>
              <a:rPr lang="en-US" altLang="en-US" dirty="0" err="1"/>
              <a:t>estàn</a:t>
            </a:r>
            <a:r>
              <a:rPr lang="en-US" altLang="en-US" dirty="0"/>
              <a:t> </a:t>
            </a:r>
            <a:r>
              <a:rPr lang="en-US" altLang="en-US" dirty="0" err="1"/>
              <a:t>funcionando</a:t>
            </a:r>
            <a:r>
              <a:rPr lang="en-US" altLang="en-US" dirty="0"/>
              <a:t> sus </a:t>
            </a:r>
            <a:r>
              <a:rPr lang="en-US" altLang="en-US" dirty="0" err="1"/>
              <a:t>riñones</a:t>
            </a:r>
            <a:endParaRPr lang="en-US" altLang="en-US" dirty="0"/>
          </a:p>
          <a:p>
            <a:r>
              <a:rPr lang="en-US" altLang="en-US" dirty="0" err="1"/>
              <a:t>Disminuye</a:t>
            </a:r>
            <a:r>
              <a:rPr lang="en-US" altLang="en-US" dirty="0"/>
              <a:t> con la </a:t>
            </a:r>
            <a:r>
              <a:rPr lang="en-US" altLang="en-US" dirty="0" err="1"/>
              <a:t>edad</a:t>
            </a:r>
            <a:endParaRPr lang="en-US" altLang="en-US" dirty="0"/>
          </a:p>
          <a:p>
            <a:r>
              <a:rPr lang="en-US" altLang="en-US" dirty="0" err="1"/>
              <a:t>Disminuye</a:t>
            </a:r>
            <a:r>
              <a:rPr lang="en-US" altLang="en-US" dirty="0"/>
              <a:t> a </a:t>
            </a:r>
            <a:r>
              <a:rPr lang="en-US" altLang="en-US" dirty="0" err="1"/>
              <a:t>medida</a:t>
            </a:r>
            <a:r>
              <a:rPr lang="en-US" altLang="en-US" dirty="0"/>
              <a:t> que </a:t>
            </a:r>
            <a:r>
              <a:rPr lang="en-US" altLang="en-US" dirty="0" err="1"/>
              <a:t>emperora</a:t>
            </a:r>
            <a:r>
              <a:rPr lang="en-US" altLang="en-US" dirty="0"/>
              <a:t> la </a:t>
            </a:r>
            <a:r>
              <a:rPr lang="en-US" altLang="en-US" dirty="0" err="1"/>
              <a:t>enfermedad</a:t>
            </a:r>
            <a:r>
              <a:rPr lang="en-US" altLang="en-US" dirty="0"/>
              <a:t> renal</a:t>
            </a:r>
          </a:p>
          <a:p>
            <a:r>
              <a:rPr lang="en-US" altLang="en-US" dirty="0" err="1"/>
              <a:t>Ayuda</a:t>
            </a:r>
            <a:r>
              <a:rPr lang="en-US" altLang="en-US" dirty="0"/>
              <a:t> a determiner la </a:t>
            </a:r>
            <a:r>
              <a:rPr lang="en-US" altLang="en-US" dirty="0" err="1"/>
              <a:t>etapa</a:t>
            </a:r>
            <a:r>
              <a:rPr lang="en-US" altLang="en-US" dirty="0"/>
              <a:t> de la </a:t>
            </a:r>
            <a:r>
              <a:rPr lang="en-US" altLang="en-US" dirty="0" err="1"/>
              <a:t>enfermedad</a:t>
            </a:r>
            <a:r>
              <a:rPr lang="en-US" altLang="en-US" dirty="0"/>
              <a:t> renal</a:t>
            </a:r>
          </a:p>
          <a:p>
            <a:endParaRPr lang="en-US" altLang="en-US" dirty="0"/>
          </a:p>
          <a:p>
            <a:pPr lvl="1"/>
            <a:endParaRPr lang="en-US" altLang="en-US" dirty="0"/>
          </a:p>
          <a:p>
            <a:endParaRPr lang="en-US" altLang="en-US" dirty="0"/>
          </a:p>
          <a:p>
            <a:endParaRPr lang="en-US" altLang="en-US" dirty="0"/>
          </a:p>
          <a:p>
            <a:endParaRPr lang="en-US" altLang="en-US" dirty="0"/>
          </a:p>
        </p:txBody>
      </p:sp>
      <p:sp>
        <p:nvSpPr>
          <p:cNvPr id="2" name="TextBox 1">
            <a:extLst>
              <a:ext uri="{FF2B5EF4-FFF2-40B4-BE49-F238E27FC236}">
                <a16:creationId xmlns:a16="http://schemas.microsoft.com/office/drawing/2014/main" id="{D8BE83C0-E94D-8B3E-BBAF-E53CBEE1F362}"/>
              </a:ext>
            </a:extLst>
          </p:cNvPr>
          <p:cNvSpPr txBox="1"/>
          <p:nvPr/>
        </p:nvSpPr>
        <p:spPr>
          <a:xfrm>
            <a:off x="136957" y="6031149"/>
            <a:ext cx="3034260" cy="826851"/>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74CAE4E4-332A-FB77-5FC4-FB043C68D8E6}"/>
              </a:ext>
            </a:extLst>
          </p:cNvPr>
          <p:cNvPicPr>
            <a:picLocks noChangeAspect="1"/>
          </p:cNvPicPr>
          <p:nvPr/>
        </p:nvPicPr>
        <p:blipFill rotWithShape="1">
          <a:blip r:embed="rId3"/>
          <a:srcRect t="23299" b="24718"/>
          <a:stretch/>
        </p:blipFill>
        <p:spPr>
          <a:xfrm>
            <a:off x="136957" y="5911353"/>
            <a:ext cx="2201543" cy="801093"/>
          </a:xfrm>
          <a:prstGeom prst="rect">
            <a:avLst/>
          </a:prstGeom>
        </p:spPr>
      </p:pic>
      <p:sp>
        <p:nvSpPr>
          <p:cNvPr id="4" name="TextBox 3">
            <a:extLst>
              <a:ext uri="{FF2B5EF4-FFF2-40B4-BE49-F238E27FC236}">
                <a16:creationId xmlns:a16="http://schemas.microsoft.com/office/drawing/2014/main" id="{C8B964BF-C94A-52D2-3A2E-A6351BD6F0BB}"/>
              </a:ext>
            </a:extLst>
          </p:cNvPr>
          <p:cNvSpPr txBox="1"/>
          <p:nvPr/>
        </p:nvSpPr>
        <p:spPr>
          <a:xfrm>
            <a:off x="201954" y="-4207"/>
            <a:ext cx="7317783" cy="307777"/>
          </a:xfrm>
          <a:prstGeom prst="rect">
            <a:avLst/>
          </a:prstGeom>
          <a:noFill/>
        </p:spPr>
        <p:txBody>
          <a:bodyPr wrap="square" rtlCol="0">
            <a:spAutoFit/>
          </a:bodyPr>
          <a:lstStyle/>
          <a:p>
            <a:r>
              <a:rPr lang="en-US" sz="1400" dirty="0" err="1">
                <a:solidFill>
                  <a:schemeClr val="bg1"/>
                </a:solidFill>
              </a:rPr>
              <a:t>Parte</a:t>
            </a:r>
            <a:r>
              <a:rPr lang="en-US" sz="1400" dirty="0">
                <a:solidFill>
                  <a:schemeClr val="bg1"/>
                </a:solidFill>
              </a:rPr>
              <a:t> 1: </a:t>
            </a:r>
            <a:r>
              <a:rPr lang="es-ES" sz="1400" dirty="0">
                <a:solidFill>
                  <a:schemeClr val="bg1"/>
                </a:solidFill>
              </a:rPr>
              <a:t>Descripción General de la Enfermedad Renal Crónica (ERC)</a:t>
            </a:r>
            <a:endParaRPr lang="en-US" sz="1400" dirty="0">
              <a:solidFill>
                <a:schemeClr val="bg1"/>
              </a:solidFill>
            </a:endParaRPr>
          </a:p>
        </p:txBody>
      </p:sp>
    </p:spTree>
    <p:extLst>
      <p:ext uri="{BB962C8B-B14F-4D97-AF65-F5344CB8AC3E}">
        <p14:creationId xmlns:p14="http://schemas.microsoft.com/office/powerpoint/2010/main" val="276581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pening">
  <a:themeElements>
    <a:clrScheme name="NKF Colors">
      <a:dk1>
        <a:srgbClr val="262626"/>
      </a:dk1>
      <a:lt1>
        <a:sysClr val="window" lastClr="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8FF4A613-9109-43C6-B397-64C38AF07F8D}"/>
    </a:ext>
  </a:extLst>
</a:theme>
</file>

<file path=ppt/theme/theme2.xml><?xml version="1.0" encoding="utf-8"?>
<a:theme xmlns:a="http://schemas.openxmlformats.org/drawingml/2006/main" name="Custom Design">
  <a:themeElements>
    <a:clrScheme name="Custom 2">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69C634A5-4012-427B-AFB3-ABFFF98992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ECHO_Template3 (002)</Template>
  <TotalTime>409</TotalTime>
  <Words>4095</Words>
  <Application>Microsoft Office PowerPoint</Application>
  <PresentationFormat>Widescreen</PresentationFormat>
  <Paragraphs>371</Paragraphs>
  <Slides>27</Slides>
  <Notes>26</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27</vt:i4>
      </vt:variant>
    </vt:vector>
  </HeadingPairs>
  <TitlesOfParts>
    <vt:vector size="30" baseType="lpstr">
      <vt:lpstr>Arial</vt:lpstr>
      <vt:lpstr>1_Opening</vt:lpstr>
      <vt:lpstr>Custom Design</vt:lpstr>
      <vt:lpstr>PowerPoint Presentation</vt:lpstr>
      <vt:lpstr>¿Por qué Aprender Acerca de la Enfemedad Renal?</vt:lpstr>
      <vt:lpstr>¿Cómo Funcionan los Riñones?</vt:lpstr>
      <vt:lpstr>¿Qué hacen sus Riñones?</vt:lpstr>
      <vt:lpstr>¿Qué es la Enfermedad Renal Crónica?</vt:lpstr>
      <vt:lpstr>¿Qué Causa la Enfermedad Renal?</vt:lpstr>
      <vt:lpstr>¿Cómo se Diagnostica la ERC?</vt:lpstr>
      <vt:lpstr>La ERC de acuerdo a la edad</vt:lpstr>
      <vt:lpstr>IFG (Indice de filtración glomerular) – GFR por sus siglas en ingles </vt:lpstr>
      <vt:lpstr>IFG o GFR </vt:lpstr>
      <vt:lpstr>¿Tiene albúmina (un tipo de proteína) en su orina?</vt:lpstr>
      <vt:lpstr>Etapa 4 ERC (IFR o GFR 15-29 )</vt:lpstr>
      <vt:lpstr>Etapa 4 ERC: Dieta y Líquidos (IFG  o GFR 15-29 )</vt:lpstr>
      <vt:lpstr>Desnutrición en la ERC</vt:lpstr>
      <vt:lpstr>Etapa 4 ERC : Medicamentos (GFR 15-29 )</vt:lpstr>
      <vt:lpstr>Etapa 4 ERC: Precaución</vt:lpstr>
      <vt:lpstr>Etapa 4 ERC : Ejercicio  (GFR 15-29 )</vt:lpstr>
      <vt:lpstr>¿Qué Pasa Si Sus Niveles de Colesterol No Está en el Objetivo?</vt:lpstr>
      <vt:lpstr>Anemia en la ERC</vt:lpstr>
      <vt:lpstr>Problemas Minerales Y Óseos en La ERC</vt:lpstr>
      <vt:lpstr>Depresiòn en la ERC</vt:lpstr>
      <vt:lpstr>Su Plan de Atención General</vt:lpstr>
      <vt:lpstr>Etapa 5 ERC :Insuficiencia renal</vt:lpstr>
      <vt:lpstr>Etapa 5 ERC: Síntomas</vt:lpstr>
      <vt:lpstr>Preocupaciones Comunes sobre la Enfermedad Renal</vt:lpstr>
      <vt:lpstr>Preocupaciones Comunes sobre la Enfermedad Renal</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Joseph</dc:creator>
  <cp:keywords/>
  <dc:description/>
  <cp:lastModifiedBy>Andrea Sandoval</cp:lastModifiedBy>
  <cp:revision>27</cp:revision>
  <dcterms:created xsi:type="dcterms:W3CDTF">2021-03-04T15:01:56Z</dcterms:created>
  <dcterms:modified xsi:type="dcterms:W3CDTF">2023-02-02T21:45:19Z</dcterms:modified>
  <cp:category/>
</cp:coreProperties>
</file>