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9" r:id="rId2"/>
    <p:sldId id="288" r:id="rId3"/>
    <p:sldId id="263"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D" initials="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25"/>
    <a:srgbClr val="F07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65396" autoAdjust="0"/>
  </p:normalViewPr>
  <p:slideViewPr>
    <p:cSldViewPr>
      <p:cViewPr varScale="1">
        <p:scale>
          <a:sx n="45" d="100"/>
          <a:sy n="45" d="100"/>
        </p:scale>
        <p:origin x="1800" y="30"/>
      </p:cViewPr>
      <p:guideLst>
        <p:guide orient="horz" pos="364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2"/>
    </p:cViewPr>
  </p:sorterViewPr>
  <p:notesViewPr>
    <p:cSldViewPr showGuides="1">
      <p:cViewPr>
        <p:scale>
          <a:sx n="100" d="100"/>
          <a:sy n="100" d="100"/>
        </p:scale>
        <p:origin x="-1890" y="36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DA24A2C-CAAD-4EA5-9B1F-9E2A993556D3}" type="datetimeFigureOut">
              <a:rPr lang="en-US" smtClean="0"/>
              <a:t>3/9/2022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97243FD-E46C-484D-BB2A-3DEDFFBEC266}" type="slidenum">
              <a:rPr lang="en-US" smtClean="0"/>
              <a:t>‹#›</a:t>
            </a:fld>
            <a:endParaRPr lang="en-US"/>
          </a:p>
        </p:txBody>
      </p:sp>
    </p:spTree>
    <p:extLst>
      <p:ext uri="{BB962C8B-B14F-4D97-AF65-F5344CB8AC3E}">
        <p14:creationId xmlns:p14="http://schemas.microsoft.com/office/powerpoint/2010/main" val="128000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7F5D6F8-296F-4E72-BE45-AD015D07C653}" type="datetimeFigureOut">
              <a:rPr lang="en-US" smtClean="0"/>
              <a:t>3/9/2022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9C30826-453F-4879-941E-DEB2F0836B09}" type="slidenum">
              <a:rPr lang="en-US" smtClean="0"/>
              <a:t>‹#›</a:t>
            </a:fld>
            <a:endParaRPr lang="en-US"/>
          </a:p>
        </p:txBody>
      </p:sp>
    </p:spTree>
    <p:extLst>
      <p:ext uri="{BB962C8B-B14F-4D97-AF65-F5344CB8AC3E}">
        <p14:creationId xmlns:p14="http://schemas.microsoft.com/office/powerpoint/2010/main" val="283462265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t>
            </a:r>
            <a:r>
              <a:rPr lang="en-US" altLang="en-US" sz="1000" dirty="0">
                <a:latin typeface="Arial" panose="020B0604020202020204" pitchFamily="34" charset="0"/>
                <a:cs typeface="Arial" panose="020B0604020202020204" pitchFamily="34" charset="0"/>
              </a:rPr>
              <a:t>is an educational program created by the National Kidney Foundation Council of Advanced Practice Providers (NKF-CAPP), adapted from the NKF/RPA program “</a:t>
            </a:r>
            <a:r>
              <a:rPr lang="en-US" altLang="en-US" sz="1000" i="1" dirty="0">
                <a:latin typeface="Arial" panose="020B0604020202020204" pitchFamily="34" charset="0"/>
                <a:cs typeface="Arial" panose="020B0604020202020204" pitchFamily="34" charset="0"/>
              </a:rPr>
              <a:t>Your Treatment, Your Choice</a:t>
            </a:r>
            <a:r>
              <a:rPr lang="en-US" altLang="en-US" sz="1000" dirty="0">
                <a:latin typeface="Arial" panose="020B0604020202020204" pitchFamily="34" charset="0"/>
                <a:cs typeface="Arial" panose="020B0604020202020204" pitchFamily="34" charset="0"/>
              </a:rPr>
              <a:t>.”  It is for people with kidney disease who need treatment for kidney failure – and for their families. The program is presented at an 8</a:t>
            </a:r>
            <a:r>
              <a:rPr lang="en-US" altLang="en-US" sz="1000" baseline="30000" dirty="0">
                <a:latin typeface="Arial" panose="020B0604020202020204" pitchFamily="34" charset="0"/>
                <a:cs typeface="Arial" panose="020B0604020202020204" pitchFamily="34" charset="0"/>
              </a:rPr>
              <a:t>th</a:t>
            </a:r>
            <a:r>
              <a:rPr lang="en-US" altLang="en-US" sz="1000" dirty="0">
                <a:latin typeface="Arial" panose="020B0604020202020204" pitchFamily="34" charset="0"/>
                <a:cs typeface="Arial" panose="020B0604020202020204" pitchFamily="34" charset="0"/>
              </a:rPr>
              <a:t> grade level but feel free to embellish it with the suggested references if needed.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The educational slides set is abbreviated from its source material and divided into two parts: </a:t>
            </a:r>
            <a:r>
              <a:rPr lang="en-US" altLang="en-US" sz="1000" b="1" i="1" dirty="0">
                <a:latin typeface="Arial" panose="020B0604020202020204" pitchFamily="34" charset="0"/>
                <a:cs typeface="Arial" panose="020B0604020202020204" pitchFamily="34" charset="0"/>
              </a:rPr>
              <a:t>Overview  of  Kidney Disease</a:t>
            </a:r>
            <a:r>
              <a:rPr lang="en-US" altLang="en-US" sz="1000" dirty="0">
                <a:latin typeface="Arial" panose="020B0604020202020204" pitchFamily="34" charset="0"/>
                <a:cs typeface="Arial" panose="020B0604020202020204" pitchFamily="34" charset="0"/>
              </a:rPr>
              <a:t> and </a:t>
            </a:r>
            <a:r>
              <a:rPr lang="en-US" altLang="en-US" sz="1000" b="1" i="1" dirty="0">
                <a:latin typeface="Arial" panose="020B0604020202020204" pitchFamily="34" charset="0"/>
                <a:cs typeface="Arial" panose="020B0604020202020204" pitchFamily="34" charset="0"/>
              </a:rPr>
              <a:t>Treatment Options</a:t>
            </a:r>
          </a:p>
          <a:p>
            <a:pPr eaLnBrk="1" hangingPunct="1"/>
            <a:endParaRPr lang="en-US" altLang="en-US" sz="1000" b="1" i="1"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Part 1: </a:t>
            </a:r>
            <a:r>
              <a:rPr lang="en-US" altLang="en-US" sz="1000" b="1" dirty="0">
                <a:latin typeface="Arial" panose="020B0604020202020204" pitchFamily="34" charset="0"/>
                <a:cs typeface="Arial" panose="020B0604020202020204" pitchFamily="34" charset="0"/>
              </a:rPr>
              <a:t>CKD Overview</a:t>
            </a:r>
            <a:r>
              <a:rPr lang="en-US" altLang="en-US" sz="1000" b="1" baseline="0" dirty="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will define CKD/stages/causes and what are common symptoms of uremia.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The original legislation on Kidney Disease Education (KDE) classes is: </a:t>
            </a:r>
          </a:p>
          <a:p>
            <a:pPr eaLnBrk="1" hangingPunct="1"/>
            <a:r>
              <a:rPr lang="en-US" altLang="en-US" sz="1000" dirty="0">
                <a:latin typeface="Arial" panose="020B0604020202020204" pitchFamily="34" charset="0"/>
                <a:cs typeface="Arial" panose="020B0604020202020204" pitchFamily="34" charset="0"/>
              </a:rPr>
              <a:t>Federal Register. 2009;74(226):62003</a:t>
            </a:r>
          </a:p>
        </p:txBody>
      </p:sp>
      <p:sp>
        <p:nvSpPr>
          <p:cNvPr id="4" name="Slide Number Placeholder 3"/>
          <p:cNvSpPr>
            <a:spLocks noGrp="1"/>
          </p:cNvSpPr>
          <p:nvPr>
            <p:ph type="sldNum" sz="quarter" idx="10"/>
          </p:nvPr>
        </p:nvSpPr>
        <p:spPr/>
        <p:txBody>
          <a:bodyPr/>
          <a:lstStyle/>
          <a:p>
            <a:fld id="{F9C30826-453F-4879-941E-DEB2F0836B09}" type="slidenum">
              <a:rPr lang="en-US" smtClean="0"/>
              <a:t>1</a:t>
            </a:fld>
            <a:endParaRPr lang="en-US"/>
          </a:p>
        </p:txBody>
      </p:sp>
    </p:spTree>
    <p:extLst>
      <p:ext uri="{BB962C8B-B14F-4D97-AF65-F5344CB8AC3E}">
        <p14:creationId xmlns:p14="http://schemas.microsoft.com/office/powerpoint/2010/main" val="18377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lnSpc>
                <a:spcPct val="90000"/>
              </a:lnSpc>
            </a:pPr>
            <a:r>
              <a:rPr lang="en-US" altLang="en-US" sz="1000" dirty="0">
                <a:latin typeface="Arial" panose="020B0604020202020204" pitchFamily="34" charset="0"/>
                <a:cs typeface="Arial" panose="020B0604020202020204" pitchFamily="34" charset="0"/>
              </a:rPr>
              <a:t>A useful factoid is that Stage = days to get NACL out of your system as taught by Charlies </a:t>
            </a:r>
            <a:r>
              <a:rPr lang="en-US" altLang="en-US" sz="1000" dirty="0" err="1">
                <a:latin typeface="Arial" panose="020B0604020202020204" pitchFamily="34" charset="0"/>
                <a:cs typeface="Arial" panose="020B0604020202020204" pitchFamily="34" charset="0"/>
              </a:rPr>
              <a:t>Foulks</a:t>
            </a:r>
            <a:r>
              <a:rPr lang="en-US" altLang="en-US" sz="1000" dirty="0">
                <a:latin typeface="Arial" panose="020B0604020202020204" pitchFamily="34" charset="0"/>
                <a:cs typeface="Arial" panose="020B0604020202020204" pitchFamily="34" charset="0"/>
              </a:rPr>
              <a:t>, MD, who helped develop the KDOQI dietary guidelines.  Stage 4 means 4 days to get NACL out of your system.  Helps for trying to convince patients to cut back on pork.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a:latin typeface="Arial" panose="020B0604020202020204" pitchFamily="34" charset="0"/>
                <a:cs typeface="Arial" panose="020B0604020202020204" pitchFamily="34" charset="0"/>
              </a:rPr>
              <a:t>Double check the K level and the meds (spironolactone/ACE/ARB) and mention the common K-heavy foods (bananas, avocados, citrus fruits, potatoes, tomatoes).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13</a:t>
            </a:fld>
            <a:endParaRPr lang="en-US"/>
          </a:p>
        </p:txBody>
      </p:sp>
    </p:spTree>
    <p:extLst>
      <p:ext uri="{BB962C8B-B14F-4D97-AF65-F5344CB8AC3E}">
        <p14:creationId xmlns:p14="http://schemas.microsoft.com/office/powerpoint/2010/main" val="232320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r>
              <a:rPr lang="en-US" altLang="en-US" dirty="0"/>
              <a:t>Since Na bicarb has been shown to slow progression of CKD, mention the need for monitoring metabolic acidosis.</a:t>
            </a:r>
          </a:p>
          <a:p>
            <a:pPr marL="252272" indent="-252272" defTabSz="1021099"/>
            <a:endParaRPr lang="en-US" altLang="en-US" dirty="0"/>
          </a:p>
          <a:p>
            <a:endParaRPr lang="en-US" altLang="en-US" dirty="0"/>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15</a:t>
            </a:fld>
            <a:endParaRPr lang="en-US"/>
          </a:p>
        </p:txBody>
      </p:sp>
    </p:spTree>
    <p:extLst>
      <p:ext uri="{BB962C8B-B14F-4D97-AF65-F5344CB8AC3E}">
        <p14:creationId xmlns:p14="http://schemas.microsoft.com/office/powerpoint/2010/main" val="232261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Suggest non-weight bearing exercise when your w/c bound total knee replacement diabetics balk at exercise.  Orthopedics (AAOS) feels that water exercises are safe for any orthopedic problem by removing the joint compression.  It may be worth researching handicapped accessed pools in your area to refer patients.  You may need a cardiac referral for clearance for exercise. </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17</a:t>
            </a:fld>
            <a:endParaRPr lang="en-US"/>
          </a:p>
        </p:txBody>
      </p:sp>
    </p:spTree>
    <p:extLst>
      <p:ext uri="{BB962C8B-B14F-4D97-AF65-F5344CB8AC3E}">
        <p14:creationId xmlns:p14="http://schemas.microsoft.com/office/powerpoint/2010/main" val="2181498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newest KDIGO guidelines were published in 2013:  </a:t>
            </a:r>
          </a:p>
          <a:p>
            <a:pPr eaLnBrk="1" hangingPunct="1"/>
            <a:r>
              <a:rPr lang="en-US" altLang="en-US" dirty="0"/>
              <a:t>http://</a:t>
            </a:r>
            <a:r>
              <a:rPr lang="en-US" altLang="en-US" dirty="0" err="1"/>
              <a:t>kdigo.org</a:t>
            </a:r>
            <a:r>
              <a:rPr lang="en-US" altLang="en-US" dirty="0"/>
              <a:t>/home/guidelines/lipids/</a:t>
            </a:r>
          </a:p>
          <a:p>
            <a:pPr eaLnBrk="1" hangingPunct="1"/>
            <a:r>
              <a:rPr lang="en-US" altLang="en-US" i="1" dirty="0"/>
              <a:t>Kidney Disease: Improving Global Outcomes (KDIGO) Lipid Work Group. KDIGO Clinical Practice Guideline for Lipid Management in Chronic Kidney Disease. Kidney inter., Suppl. 2013; 3: 259–305.</a:t>
            </a:r>
          </a:p>
          <a:p>
            <a:pPr eaLnBrk="1" hangingPunct="1"/>
            <a:endParaRPr lang="en-US" altLang="en-US" i="1" dirty="0"/>
          </a:p>
          <a:p>
            <a:pPr eaLnBrk="1" hangingPunct="1"/>
            <a:r>
              <a:rPr lang="en-US" altLang="en-US" i="0" dirty="0"/>
              <a:t>Reinforce importance of having all medication dosed appropriately to degree of kidney function (esp. fenofibrate, statins, and others)</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18</a:t>
            </a:fld>
            <a:endParaRPr lang="en-US"/>
          </a:p>
        </p:txBody>
      </p:sp>
    </p:spTree>
    <p:extLst>
      <p:ext uri="{BB962C8B-B14F-4D97-AF65-F5344CB8AC3E}">
        <p14:creationId xmlns:p14="http://schemas.microsoft.com/office/powerpoint/2010/main" val="13771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We didn’t have room on the slide to review what hemoglobin was. You may need to explain the point</a:t>
            </a:r>
          </a:p>
          <a:p>
            <a:pPr>
              <a:lnSpc>
                <a:spcPct val="90000"/>
              </a:lnSpc>
            </a:pPr>
            <a:r>
              <a:rPr lang="en-US" altLang="en-US" dirty="0"/>
              <a:t>http://</a:t>
            </a:r>
            <a:r>
              <a:rPr lang="en-US" altLang="en-US" dirty="0" err="1"/>
              <a:t>kdigo.org</a:t>
            </a:r>
            <a:r>
              <a:rPr lang="en-US" altLang="en-US" dirty="0"/>
              <a:t>/home/guidelines/anemia-in-</a:t>
            </a:r>
            <a:r>
              <a:rPr lang="en-US" altLang="en-US" dirty="0" err="1"/>
              <a:t>ckd</a:t>
            </a:r>
            <a:r>
              <a:rPr lang="en-US" altLang="en-US" dirty="0"/>
              <a:t>/</a:t>
            </a:r>
          </a:p>
          <a:p>
            <a:pPr>
              <a:lnSpc>
                <a:spcPct val="90000"/>
              </a:lnSpc>
            </a:pPr>
            <a:r>
              <a:rPr lang="en-US" altLang="en-US" i="1" dirty="0"/>
              <a:t>Kidney Disease: Improving Global Outcomes (KDIGO) Anemia Work Group. KDIGO Clinical Practice Guideline for Anemia in Chronic Kidney Disease. Kidney inter., Suppl. 2012; 2: 279–335</a:t>
            </a:r>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19</a:t>
            </a:fld>
            <a:endParaRPr lang="en-US"/>
          </a:p>
        </p:txBody>
      </p:sp>
    </p:spTree>
    <p:extLst>
      <p:ext uri="{BB962C8B-B14F-4D97-AF65-F5344CB8AC3E}">
        <p14:creationId xmlns:p14="http://schemas.microsoft.com/office/powerpoint/2010/main" val="338309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 see-saw suggestion to explain balance in CKD works for patients to understand.  </a:t>
            </a:r>
          </a:p>
          <a:p>
            <a:pPr eaLnBrk="1" hangingPunct="1"/>
            <a:endParaRPr lang="en-US" altLang="en-US" dirty="0"/>
          </a:p>
          <a:p>
            <a:pPr eaLnBrk="1" hangingPunct="1"/>
            <a:r>
              <a:rPr lang="en-US" altLang="en-US" dirty="0"/>
              <a:t>http://</a:t>
            </a:r>
            <a:r>
              <a:rPr lang="en-US" altLang="en-US" dirty="0" err="1"/>
              <a:t>kdigo.org</a:t>
            </a:r>
            <a:r>
              <a:rPr lang="en-US" altLang="en-US" dirty="0"/>
              <a:t>/home/mineral-bone-disorder/</a:t>
            </a:r>
          </a:p>
          <a:p>
            <a:pPr eaLnBrk="1" hangingPunct="1"/>
            <a:r>
              <a:rPr lang="en-US" altLang="en-US" i="1" dirty="0"/>
              <a:t>Kidney Disease: Improving Global Outcomes (KDIGO) CKD–MBD Work Group. KDIGO clinical practice guideline for chronic kidney disease–mineral and bone disorder (CKD–MBD) 2017. </a:t>
            </a:r>
            <a:endParaRPr lang="en-US" altLang="en-US" dirty="0"/>
          </a:p>
          <a:p>
            <a:pPr eaLnBrk="1" hangingPunct="1"/>
            <a:endParaRPr lang="en-US" altLang="en-US" i="1" dirty="0"/>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20</a:t>
            </a:fld>
            <a:endParaRPr lang="en-US"/>
          </a:p>
        </p:txBody>
      </p:sp>
    </p:spTree>
    <p:extLst>
      <p:ext uri="{BB962C8B-B14F-4D97-AF65-F5344CB8AC3E}">
        <p14:creationId xmlns:p14="http://schemas.microsoft.com/office/powerpoint/2010/main" val="372156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State of course depression affects everyone differently and the symptoms may be different for your patients.</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21</a:t>
            </a:fld>
            <a:endParaRPr lang="en-US"/>
          </a:p>
        </p:txBody>
      </p:sp>
    </p:spTree>
    <p:extLst>
      <p:ext uri="{BB962C8B-B14F-4D97-AF65-F5344CB8AC3E}">
        <p14:creationId xmlns:p14="http://schemas.microsoft.com/office/powerpoint/2010/main" val="2378093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just the synopsis of the last 7 slides to go over one more time… </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22</a:t>
            </a:fld>
            <a:endParaRPr lang="en-US"/>
          </a:p>
        </p:txBody>
      </p:sp>
    </p:spTree>
    <p:extLst>
      <p:ext uri="{BB962C8B-B14F-4D97-AF65-F5344CB8AC3E}">
        <p14:creationId xmlns:p14="http://schemas.microsoft.com/office/powerpoint/2010/main" val="142377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Some patients will ask when you start dialysis.  Review current literature for most current recommendations (early vs. late start)</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23</a:t>
            </a:fld>
            <a:endParaRPr lang="en-US"/>
          </a:p>
        </p:txBody>
      </p:sp>
    </p:spTree>
    <p:extLst>
      <p:ext uri="{BB962C8B-B14F-4D97-AF65-F5344CB8AC3E}">
        <p14:creationId xmlns:p14="http://schemas.microsoft.com/office/powerpoint/2010/main" val="257078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dirty="0"/>
              <a:t>These are some of the more common signs of uremia. </a:t>
            </a:r>
          </a:p>
          <a:p>
            <a:pPr eaLnBrk="1" hangingPunct="1">
              <a:lnSpc>
                <a:spcPct val="80000"/>
              </a:lnSpc>
            </a:pPr>
            <a:endParaRPr lang="en-US" altLang="en-US" dirty="0"/>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24</a:t>
            </a:fld>
            <a:endParaRPr lang="en-US"/>
          </a:p>
        </p:txBody>
      </p:sp>
    </p:spTree>
    <p:extLst>
      <p:ext uri="{BB962C8B-B14F-4D97-AF65-F5344CB8AC3E}">
        <p14:creationId xmlns:p14="http://schemas.microsoft.com/office/powerpoint/2010/main" val="144299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4039C349-0423-4B49-9B87-84FB63E74545}" type="slidenum">
              <a:rPr lang="en-US" altLang="en-US" smtClean="0"/>
              <a:pPr/>
              <a:t>3</a:t>
            </a:fld>
            <a:endParaRPr lang="en-US" altLang="en-US"/>
          </a:p>
        </p:txBody>
      </p:sp>
      <p:sp>
        <p:nvSpPr>
          <p:cNvPr id="30723" name="Rectangle 2"/>
          <p:cNvSpPr>
            <a:spLocks noGrp="1" noRot="1" noChangeAspect="1" noChangeArrowheads="1" noTextEdit="1"/>
          </p:cNvSpPr>
          <p:nvPr>
            <p:ph type="sldImg"/>
          </p:nvPr>
        </p:nvSpPr>
        <p:spPr>
          <a:xfrm>
            <a:off x="1111250" y="739775"/>
            <a:ext cx="4637088" cy="3479800"/>
          </a:xfrm>
          <a:ln/>
        </p:spPr>
      </p:sp>
      <p:sp>
        <p:nvSpPr>
          <p:cNvPr id="30724" name="Rectangle 3"/>
          <p:cNvSpPr>
            <a:spLocks noGrp="1" noChangeArrowheads="1"/>
          </p:cNvSpPr>
          <p:nvPr>
            <p:ph type="body" idx="1"/>
          </p:nvPr>
        </p:nvSpPr>
        <p:spPr>
          <a:xfrm>
            <a:off x="918271" y="4405338"/>
            <a:ext cx="5022949" cy="4151716"/>
          </a:xfrm>
          <a:noFill/>
        </p:spPr>
        <p:txBody>
          <a:bodyPr/>
          <a:lstStyle/>
          <a:p>
            <a:pPr defTabSz="1021099"/>
            <a:r>
              <a:rPr lang="en-US" altLang="en-US" sz="1000" dirty="0">
                <a:latin typeface="Arial" panose="020B0604020202020204" pitchFamily="34" charset="0"/>
                <a:cs typeface="Arial" panose="020B0604020202020204" pitchFamily="34" charset="0"/>
              </a:rPr>
              <a:t>In presentation mode, there are two diagrams – one basic, one more detailed. Click to have the more detailed photo animate in.</a:t>
            </a:r>
          </a:p>
          <a:p>
            <a:pPr defTabSz="1021099"/>
            <a:endParaRPr lang="en-US" altLang="en-US" sz="1000" dirty="0">
              <a:latin typeface="Arial" panose="020B0604020202020204" pitchFamily="34" charset="0"/>
              <a:cs typeface="Arial" panose="020B0604020202020204" pitchFamily="34" charset="0"/>
            </a:endParaRPr>
          </a:p>
          <a:p>
            <a:pPr defTabSz="1021099"/>
            <a:r>
              <a:rPr lang="en-US" altLang="en-US" sz="1000" dirty="0">
                <a:latin typeface="Arial" panose="020B0604020202020204" pitchFamily="34" charset="0"/>
                <a:cs typeface="Arial" panose="020B0604020202020204" pitchFamily="34" charset="0"/>
              </a:rPr>
              <a:t>Comparing the kidneys to a Brita filter or a water treatment site seems to work well.</a:t>
            </a:r>
          </a:p>
          <a:p>
            <a:pPr defTabSz="1021099"/>
            <a:endParaRPr lang="en-US" altLang="en-US" sz="1000" dirty="0">
              <a:latin typeface="Arial" panose="020B0604020202020204" pitchFamily="34" charset="0"/>
              <a:cs typeface="Arial" panose="020B0604020202020204" pitchFamily="34" charset="0"/>
            </a:endParaRPr>
          </a:p>
          <a:p>
            <a:pPr defTabSz="1021099"/>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233" indent="-216233" defTabSz="1021099">
              <a:lnSpc>
                <a:spcPct val="80000"/>
              </a:lnSpc>
            </a:pPr>
            <a:r>
              <a:rPr lang="en-US" altLang="en-US" dirty="0"/>
              <a:t>Let your patients know that these are topics that are covered in the 2</a:t>
            </a:r>
            <a:r>
              <a:rPr lang="en-US" altLang="en-US" baseline="30000" dirty="0"/>
              <a:t>nd</a:t>
            </a:r>
            <a:r>
              <a:rPr lang="en-US" altLang="en-US" dirty="0"/>
              <a:t> PPT of this series. Remind patients that Medicare only pays 80% and has both co-payments and deductibles.  If you feel comfortable with it, Medicare part A is hospital, part B is outpatient (including dialysis…all types), part C is Medicare Advantage plans (you join an HMO or PPO) and part D is the drug benefit. Always remind patients that all insurances cover all treatments, including medical management.  </a:t>
            </a:r>
          </a:p>
          <a:p>
            <a:pPr marL="216233" indent="-216233" defTabSz="1021099">
              <a:lnSpc>
                <a:spcPct val="80000"/>
              </a:lnSpc>
            </a:pPr>
            <a:endParaRPr lang="en-US" altLang="en-US" dirty="0"/>
          </a:p>
          <a:p>
            <a:pPr marL="216233" indent="-216233" defTabSz="1021099">
              <a:lnSpc>
                <a:spcPct val="80000"/>
              </a:lnSpc>
            </a:pPr>
            <a:r>
              <a:rPr lang="en-US" altLang="en-US" dirty="0"/>
              <a:t>Often you will be asked ‘when will I need to start dialysis’ which is really hard to predict for anyone but the UACR ratio is the most predictive factor:</a:t>
            </a:r>
          </a:p>
          <a:p>
            <a:pPr marL="216233" indent="-216233" defTabSz="1021099">
              <a:lnSpc>
                <a:spcPct val="80000"/>
              </a:lnSpc>
            </a:pPr>
            <a:endParaRPr lang="en-US" altLang="en-US" dirty="0"/>
          </a:p>
          <a:p>
            <a:pPr marL="228600" indent="-228600" defTabSz="1079500">
              <a:lnSpc>
                <a:spcPct val="80000"/>
              </a:lnSpc>
            </a:pPr>
            <a:endParaRPr lang="en-US" altLang="en-US" dirty="0"/>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25</a:t>
            </a:fld>
            <a:endParaRPr lang="en-US"/>
          </a:p>
        </p:txBody>
      </p:sp>
    </p:spTree>
    <p:extLst>
      <p:ext uri="{BB962C8B-B14F-4D97-AF65-F5344CB8AC3E}">
        <p14:creationId xmlns:p14="http://schemas.microsoft.com/office/powerpoint/2010/main" val="3496150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272" indent="-252272" defTabSz="1021099"/>
            <a:r>
              <a:rPr lang="en-US" altLang="en-US" dirty="0"/>
              <a:t>Note there are a lot of web charlatans out there.</a:t>
            </a:r>
          </a:p>
          <a:p>
            <a:pPr marL="252272" indent="-252272" defTabSz="1021099"/>
            <a:r>
              <a:rPr lang="en-US" altLang="en-US" dirty="0"/>
              <a:t>Encourage further reading on the websites that are reliable: </a:t>
            </a:r>
          </a:p>
          <a:p>
            <a:pPr marL="252272" indent="-252272" defTabSz="1021099">
              <a:buFont typeface="Arial" panose="020B0604020202020204" pitchFamily="34" charset="0"/>
              <a:buChar char="•"/>
            </a:pPr>
            <a:r>
              <a:rPr lang="en-US" altLang="en-US" dirty="0"/>
              <a:t>NKF (</a:t>
            </a:r>
            <a:r>
              <a:rPr lang="en-US" altLang="en-US" dirty="0" err="1"/>
              <a:t>kidney.org</a:t>
            </a:r>
            <a:r>
              <a:rPr lang="en-US" altLang="en-US" dirty="0"/>
              <a:t>) </a:t>
            </a:r>
          </a:p>
          <a:p>
            <a:pPr marL="252272" indent="-252272" defTabSz="1021099">
              <a:buFont typeface="Arial" panose="020B0604020202020204" pitchFamily="34" charset="0"/>
              <a:buChar char="•"/>
            </a:pPr>
            <a:r>
              <a:rPr lang="en-US" altLang="en-US" dirty="0"/>
              <a:t>NKDEP (</a:t>
            </a:r>
            <a:r>
              <a:rPr lang="en-US" altLang="en-US" dirty="0" err="1"/>
              <a:t>NKDEP.gov</a:t>
            </a:r>
            <a:r>
              <a:rPr lang="en-US" altLang="en-US" dirty="0"/>
              <a:t>),</a:t>
            </a:r>
          </a:p>
          <a:p>
            <a:pPr marL="252272" indent="-252272" defTabSz="1021099">
              <a:buFont typeface="Arial" panose="020B0604020202020204" pitchFamily="34" charset="0"/>
              <a:buChar char="•"/>
            </a:pPr>
            <a:r>
              <a:rPr lang="en-US" altLang="en-US" dirty="0"/>
              <a:t>KDIGO (</a:t>
            </a:r>
            <a:r>
              <a:rPr lang="en-US" altLang="en-US" dirty="0" err="1"/>
              <a:t>KDIGO.org</a:t>
            </a:r>
            <a:r>
              <a:rPr lang="en-US" altLang="en-US" dirty="0"/>
              <a:t>)</a:t>
            </a:r>
          </a:p>
          <a:p>
            <a:pPr marL="252272" indent="-252272" defTabSz="1021099">
              <a:buFont typeface="Arial" panose="020B0604020202020204" pitchFamily="34" charset="0"/>
              <a:buChar char="•"/>
            </a:pPr>
            <a:r>
              <a:rPr lang="en-US" altLang="en-US" dirty="0"/>
              <a:t>Renal Support Network (</a:t>
            </a:r>
            <a:r>
              <a:rPr lang="en-US" altLang="en-US" dirty="0" err="1"/>
              <a:t>RSN.hope.org</a:t>
            </a:r>
            <a:r>
              <a:rPr lang="en-US" altLang="en-US" dirty="0"/>
              <a:t>) </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27</a:t>
            </a:fld>
            <a:endParaRPr lang="en-US"/>
          </a:p>
        </p:txBody>
      </p:sp>
    </p:spTree>
    <p:extLst>
      <p:ext uri="{BB962C8B-B14F-4D97-AF65-F5344CB8AC3E}">
        <p14:creationId xmlns:p14="http://schemas.microsoft.com/office/powerpoint/2010/main" val="225501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cs typeface="Arial" panose="020B0604020202020204" pitchFamily="34" charset="0"/>
              </a:rPr>
              <a:t>We repeat this when we talk about the symptoms of uremia. </a:t>
            </a:r>
            <a:endParaRPr lang="en-US" altLang="en-US" sz="1000" dirty="0">
              <a:solidFill>
                <a:srgbClr val="00B05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4</a:t>
            </a:fld>
            <a:endParaRPr lang="en-US"/>
          </a:p>
        </p:txBody>
      </p:sp>
    </p:spTree>
    <p:extLst>
      <p:ext uri="{BB962C8B-B14F-4D97-AF65-F5344CB8AC3E}">
        <p14:creationId xmlns:p14="http://schemas.microsoft.com/office/powerpoint/2010/main" val="294467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lnSpc>
                <a:spcPct val="90000"/>
              </a:lnSpc>
            </a:pPr>
            <a:r>
              <a:rPr lang="en-US" altLang="en-US" sz="1000" dirty="0">
                <a:latin typeface="Arial" panose="020B0604020202020204" pitchFamily="34" charset="0"/>
                <a:cs typeface="Arial" panose="020B0604020202020204" pitchFamily="34" charset="0"/>
              </a:rPr>
              <a:t>You will have patients who do not fall into the big categories but just tell them these are the most common but not all the causes.</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a:latin typeface="Arial" panose="020B0604020202020204" pitchFamily="34" charset="0"/>
                <a:cs typeface="Arial" panose="020B0604020202020204" pitchFamily="34" charset="0"/>
              </a:rPr>
              <a:t>Examples of others would be hepatitis and HIV</a:t>
            </a:r>
          </a:p>
          <a:p>
            <a:pPr defTabSz="1021099">
              <a:lnSpc>
                <a:spcPct val="90000"/>
              </a:lnSpc>
            </a:pPr>
            <a:endParaRPr lang="en-US" alt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6</a:t>
            </a:fld>
            <a:endParaRPr lang="en-US"/>
          </a:p>
        </p:txBody>
      </p:sp>
    </p:spTree>
    <p:extLst>
      <p:ext uri="{BB962C8B-B14F-4D97-AF65-F5344CB8AC3E}">
        <p14:creationId xmlns:p14="http://schemas.microsoft.com/office/powerpoint/2010/main" val="36312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lnSpc>
                <a:spcPct val="90000"/>
              </a:lnSpc>
            </a:pPr>
            <a:r>
              <a:rPr lang="en-US" altLang="en-US" sz="1000" dirty="0">
                <a:latin typeface="Arial" panose="020B0604020202020204" pitchFamily="34" charset="0"/>
                <a:cs typeface="Arial" panose="020B0604020202020204" pitchFamily="34" charset="0"/>
              </a:rPr>
              <a:t>Reiterate the importance of UACR or UPCR spot checks, 24 urine collection may be used</a:t>
            </a:r>
          </a:p>
          <a:p>
            <a:pPr defTabSz="1021099">
              <a:lnSpc>
                <a:spcPct val="90000"/>
              </a:lnSpc>
            </a:pPr>
            <a:r>
              <a:rPr lang="en-US" altLang="en-US" sz="1000" dirty="0">
                <a:latin typeface="Arial" panose="020B0604020202020204" pitchFamily="34" charset="0"/>
                <a:cs typeface="Arial" panose="020B0604020202020204" pitchFamily="34" charset="0"/>
              </a:rPr>
              <a:t>Blood tests such as eGFR, serum creatinine, BUN, and others dependent upon presentation and potential etiology</a:t>
            </a:r>
          </a:p>
          <a:p>
            <a:pPr defTabSz="1021099">
              <a:lnSpc>
                <a:spcPct val="90000"/>
              </a:lnSpc>
            </a:pPr>
            <a:r>
              <a:rPr lang="en-US" altLang="en-US" sz="1000" dirty="0">
                <a:latin typeface="Arial" panose="020B0604020202020204" pitchFamily="34" charset="0"/>
                <a:cs typeface="Arial" panose="020B0604020202020204" pitchFamily="34" charset="0"/>
              </a:rPr>
              <a:t>eGFR is currently under review regarding race-based calculations- stay tuned for more info</a:t>
            </a:r>
          </a:p>
          <a:p>
            <a:pPr defTabSz="1021099">
              <a:lnSpc>
                <a:spcPct val="90000"/>
              </a:lnSpc>
            </a:pPr>
            <a:r>
              <a:rPr lang="en-US" altLang="en-US" sz="1000" dirty="0">
                <a:latin typeface="Arial" panose="020B0604020202020204" pitchFamily="34" charset="0"/>
                <a:cs typeface="Arial" panose="020B0604020202020204" pitchFamily="34" charset="0"/>
              </a:rPr>
              <a:t>There are multiple eGFR calculations currently available </a:t>
            </a:r>
          </a:p>
          <a:p>
            <a:pPr defTabSz="1021099">
              <a:lnSpc>
                <a:spcPct val="90000"/>
              </a:lnSpc>
            </a:pPr>
            <a:r>
              <a:rPr lang="en-US" altLang="en-US" sz="1000" dirty="0">
                <a:latin typeface="Arial" panose="020B0604020202020204" pitchFamily="34" charset="0"/>
                <a:cs typeface="Arial" panose="020B0604020202020204" pitchFamily="34" charset="0"/>
              </a:rPr>
              <a:t>* Please see NKF website for easy to use calculators</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7</a:t>
            </a:fld>
            <a:endParaRPr lang="en-US"/>
          </a:p>
        </p:txBody>
      </p:sp>
    </p:spTree>
    <p:extLst>
      <p:ext uri="{BB962C8B-B14F-4D97-AF65-F5344CB8AC3E}">
        <p14:creationId xmlns:p14="http://schemas.microsoft.com/office/powerpoint/2010/main" val="208241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cs typeface="Arial" panose="020B0604020202020204" pitchFamily="34" charset="0"/>
              </a:rPr>
              <a:t>The concept for this slide is to review the GFR calculations before we get to staging. A chance for you to share the GFR is dependent on age/gender and </a:t>
            </a:r>
            <a:r>
              <a:rPr lang="en-US" altLang="en-US" sz="1000" dirty="0" err="1">
                <a:latin typeface="Arial" panose="020B0604020202020204" pitchFamily="34" charset="0"/>
                <a:cs typeface="Arial" panose="020B0604020202020204" pitchFamily="34" charset="0"/>
              </a:rPr>
              <a:t>SCr</a:t>
            </a:r>
            <a:r>
              <a:rPr lang="en-US" altLang="en-US" sz="1000" dirty="0">
                <a:latin typeface="Arial" panose="020B0604020202020204" pitchFamily="34" charset="0"/>
                <a:cs typeface="Arial" panose="020B0604020202020204" pitchFamily="34" charset="0"/>
              </a:rPr>
              <a:t> before you share the patient's GFR.  Commonly patients think 1 kidney is 100% and 1 kidney is 0% for a total of 50%.  Also, you will often have nephrectomies. This is a chance for you to explain that function is measured after the fact so rarely can we know how much function each kidney has….(unless, of course, there is only 1 kidney or there is an anatomic difference, i.e.: nephrectomy, renal artery stenosis or on ultrasound, one shrunken kidney) </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8</a:t>
            </a:fld>
            <a:endParaRPr lang="en-US"/>
          </a:p>
        </p:txBody>
      </p:sp>
    </p:spTree>
    <p:extLst>
      <p:ext uri="{BB962C8B-B14F-4D97-AF65-F5344CB8AC3E}">
        <p14:creationId xmlns:p14="http://schemas.microsoft.com/office/powerpoint/2010/main" val="294030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cs typeface="Arial" panose="020B0604020202020204" pitchFamily="34" charset="0"/>
              </a:rPr>
              <a:t>Use the ‘cheat’ info of 1% loss/year of life above age 30 (although it is actually 0.8%, 1% makes it easier for patient calculation) and remind patients that we are all losing kidney function.  Remember that GFR uses a standard 70kg patient with normal muscle and so it is not as precise as we tell patients.  </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9</a:t>
            </a:fld>
            <a:endParaRPr lang="en-US"/>
          </a:p>
        </p:txBody>
      </p:sp>
    </p:spTree>
    <p:extLst>
      <p:ext uri="{BB962C8B-B14F-4D97-AF65-F5344CB8AC3E}">
        <p14:creationId xmlns:p14="http://schemas.microsoft.com/office/powerpoint/2010/main" val="175481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Red is bad, green is good!!</a:t>
            </a:r>
          </a:p>
          <a:p>
            <a:pPr eaLnBrk="1" hangingPunct="1"/>
            <a:r>
              <a:rPr lang="en-US" altLang="en-US" sz="1000" dirty="0">
                <a:latin typeface="Arial" panose="020B0604020202020204" pitchFamily="34" charset="0"/>
                <a:cs typeface="Arial" panose="020B0604020202020204" pitchFamily="34" charset="0"/>
              </a:rPr>
              <a:t>Your stage, and progression, is primarily dependent on both your GFR and how much albumin you have in your urine…again, mention the UACR and how important it is to follow that too.</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Reference link: </a:t>
            </a:r>
          </a:p>
          <a:p>
            <a:pPr eaLnBrk="1" hangingPunct="1"/>
            <a:r>
              <a:rPr lang="en-US" altLang="en-US" sz="1000" dirty="0">
                <a:latin typeface="Arial" panose="020B0604020202020204" pitchFamily="34" charset="0"/>
                <a:cs typeface="Arial" panose="020B0604020202020204" pitchFamily="34" charset="0"/>
              </a:rPr>
              <a:t>http://</a:t>
            </a:r>
            <a:r>
              <a:rPr lang="en-US" altLang="en-US" sz="1000" dirty="0" err="1">
                <a:latin typeface="Arial" panose="020B0604020202020204" pitchFamily="34" charset="0"/>
                <a:cs typeface="Arial" panose="020B0604020202020204" pitchFamily="34" charset="0"/>
              </a:rPr>
              <a:t>kdigo.org</a:t>
            </a:r>
            <a:r>
              <a:rPr lang="en-US" altLang="en-US" sz="1000" dirty="0">
                <a:latin typeface="Arial" panose="020B0604020202020204" pitchFamily="34" charset="0"/>
                <a:cs typeface="Arial" panose="020B0604020202020204" pitchFamily="34" charset="0"/>
              </a:rPr>
              <a:t>/home/guidelines/</a:t>
            </a:r>
            <a:r>
              <a:rPr lang="en-US" altLang="en-US" sz="1000" dirty="0" err="1">
                <a:latin typeface="Arial" panose="020B0604020202020204" pitchFamily="34" charset="0"/>
                <a:cs typeface="Arial" panose="020B0604020202020204" pitchFamily="34" charset="0"/>
              </a:rPr>
              <a:t>ckd</a:t>
            </a:r>
            <a:r>
              <a:rPr lang="en-US" altLang="en-US" sz="1000" dirty="0">
                <a:latin typeface="Arial" panose="020B0604020202020204" pitchFamily="34" charset="0"/>
                <a:cs typeface="Arial" panose="020B0604020202020204" pitchFamily="34" charset="0"/>
              </a:rPr>
              <a:t>-evaluation-management/ </a:t>
            </a:r>
          </a:p>
          <a:p>
            <a:pPr eaLnBrk="1" hangingPunct="1"/>
            <a:r>
              <a:rPr lang="en-US" altLang="en-US" sz="1000" i="1" dirty="0">
                <a:latin typeface="Arial" panose="020B0604020202020204" pitchFamily="34" charset="0"/>
                <a:cs typeface="Arial" panose="020B0604020202020204" pitchFamily="34" charset="0"/>
              </a:rPr>
              <a:t>Kidney Disease: Improving Global Outcomes (KDIGO) CKD Work Group. KDIGO 2012 Clinical Practice Guideline for the Evaluation and Management of Chronic Kidney Disease. Kidney inter., Suppl. 2013; 3: 1-150.</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10</a:t>
            </a:fld>
            <a:endParaRPr lang="en-US"/>
          </a:p>
        </p:txBody>
      </p:sp>
    </p:spTree>
    <p:extLst>
      <p:ext uri="{BB962C8B-B14F-4D97-AF65-F5344CB8AC3E}">
        <p14:creationId xmlns:p14="http://schemas.microsoft.com/office/powerpoint/2010/main" val="209602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cs typeface="Arial" panose="020B0604020202020204" pitchFamily="34" charset="0"/>
              </a:rPr>
              <a:t>No matter how well you thought you covered this, we often find that the patients cannot answer these 2 simple questions.  Since this is the goal of the whole talk, we thought it helped to stop and go over it again.</a:t>
            </a:r>
          </a:p>
          <a:p>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11</a:t>
            </a:fld>
            <a:endParaRPr lang="en-US"/>
          </a:p>
        </p:txBody>
      </p:sp>
    </p:spTree>
    <p:extLst>
      <p:ext uri="{BB962C8B-B14F-4D97-AF65-F5344CB8AC3E}">
        <p14:creationId xmlns:p14="http://schemas.microsoft.com/office/powerpoint/2010/main" val="2347302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14400"/>
            <a:ext cx="5181600" cy="2362199"/>
          </a:xfrm>
        </p:spPr>
        <p:txBody>
          <a:bodyPr anchor="b" anchorCtr="0"/>
          <a:lstStyle>
            <a:lvl1pPr algn="l">
              <a:defRPr>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276600" y="3886200"/>
            <a:ext cx="5181600" cy="1905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9144000" cy="381000"/>
          </a:xfrm>
          <a:prstGeom prst="rect">
            <a:avLst/>
          </a:prstGeom>
          <a:solidFill>
            <a:srgbClr val="F16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09600" y="3505200"/>
            <a:ext cx="7772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bwMode="white">
          <a:xfrm>
            <a:off x="304800" y="5791200"/>
            <a:ext cx="990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2743200" y="914400"/>
            <a:ext cx="0" cy="5486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914400"/>
            <a:ext cx="1723450" cy="2237207"/>
          </a:xfrm>
          <a:prstGeom prst="rect">
            <a:avLst/>
          </a:prstGeom>
        </p:spPr>
      </p:pic>
    </p:spTree>
    <p:extLst>
      <p:ext uri="{BB962C8B-B14F-4D97-AF65-F5344CB8AC3E}">
        <p14:creationId xmlns:p14="http://schemas.microsoft.com/office/powerpoint/2010/main" val="18175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4800600"/>
            <a:ext cx="5486400" cy="566738"/>
          </a:xfrm>
        </p:spPr>
        <p:txBody>
          <a:bodyPr anchor="t" anchorCtr="0"/>
          <a:lstStyle>
            <a:lvl1pPr algn="l">
              <a:defRPr sz="2000" b="0">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676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76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164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nchorCtr="0">
            <a:normAutofit/>
          </a:bodyPr>
          <a:lstStyle>
            <a:lvl1pPr algn="ctr">
              <a:defRPr sz="4000">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848600" cy="41909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
        <p:nvSpPr>
          <p:cNvPr id="7" name="Rectangle 6"/>
          <p:cNvSpPr/>
          <p:nvPr userDrawn="1"/>
        </p:nvSpPr>
        <p:spPr>
          <a:xfrm>
            <a:off x="0" y="0"/>
            <a:ext cx="2356351" cy="338554"/>
          </a:xfrm>
          <a:prstGeom prst="rect">
            <a:avLst/>
          </a:prstGeom>
        </p:spPr>
        <p:txBody>
          <a:bodyPr wrap="none">
            <a:spAutoFit/>
          </a:bodyPr>
          <a:lstStyle/>
          <a:p>
            <a:pPr algn="r"/>
            <a:r>
              <a:rPr lang="en-US" sz="1600" b="1" dirty="0">
                <a:solidFill>
                  <a:schemeClr val="bg1"/>
                </a:solidFill>
              </a:rPr>
              <a:t>PART 1: CKD Overview</a:t>
            </a:r>
          </a:p>
        </p:txBody>
      </p:sp>
      <p:sp>
        <p:nvSpPr>
          <p:cNvPr id="4" name="TextBox 3"/>
          <p:cNvSpPr txBox="1"/>
          <p:nvPr userDrawn="1"/>
        </p:nvSpPr>
        <p:spPr>
          <a:xfrm>
            <a:off x="7010400" y="6109156"/>
            <a:ext cx="2057400" cy="215444"/>
          </a:xfrm>
          <a:prstGeom prst="rect">
            <a:avLst/>
          </a:prstGeom>
          <a:noFill/>
        </p:spPr>
        <p:txBody>
          <a:bodyPr wrap="square" rtlCol="0">
            <a:spAutoFit/>
          </a:bodyPr>
          <a:lstStyle/>
          <a:p>
            <a:r>
              <a:rPr lang="en-US" sz="800" i="1" dirty="0">
                <a:solidFill>
                  <a:schemeClr val="bg1">
                    <a:lumMod val="50000"/>
                  </a:schemeClr>
                </a:solidFill>
              </a:rPr>
              <a:t> Adapted from  the NKF/RPA program</a:t>
            </a:r>
          </a:p>
        </p:txBody>
      </p:sp>
    </p:spTree>
    <p:extLst>
      <p:ext uri="{BB962C8B-B14F-4D97-AF65-F5344CB8AC3E}">
        <p14:creationId xmlns:p14="http://schemas.microsoft.com/office/powerpoint/2010/main" val="1749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262187"/>
            <a:ext cx="7772400" cy="1362075"/>
          </a:xfrm>
        </p:spPr>
        <p:txBody>
          <a:bodyPr anchor="t"/>
          <a:lstStyle>
            <a:lvl1pPr algn="l">
              <a:defRPr sz="4000" b="0" cap="none">
                <a:latin typeface="+mn-lt"/>
              </a:defRPr>
            </a:lvl1pPr>
          </a:lstStyle>
          <a:p>
            <a:r>
              <a:rPr lang="en-US" dirty="0"/>
              <a:t>Click to edit master title style</a:t>
            </a:r>
          </a:p>
        </p:txBody>
      </p:sp>
      <p:sp>
        <p:nvSpPr>
          <p:cNvPr id="3" name="Text Placeholder 2"/>
          <p:cNvSpPr>
            <a:spLocks noGrp="1"/>
          </p:cNvSpPr>
          <p:nvPr>
            <p:ph type="body" idx="1"/>
          </p:nvPr>
        </p:nvSpPr>
        <p:spPr>
          <a:xfrm>
            <a:off x="533400" y="762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2433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40889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5220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lgn="l">
              <a:defRPr/>
            </a:lvl1pPr>
          </a:lstStyle>
          <a:p>
            <a:endParaRPr lang="en-US" dirty="0"/>
          </a:p>
        </p:txBody>
      </p:sp>
      <p:sp>
        <p:nvSpPr>
          <p:cNvPr id="5" name="Slide Number Placeholder 4"/>
          <p:cNvSpPr>
            <a:spLocks noGrp="1"/>
          </p:cNvSpPr>
          <p:nvPr>
            <p:ph type="sldNum" sz="quarter" idx="12"/>
          </p:nvPr>
        </p:nvSpPr>
        <p:spPr/>
        <p:txBody>
          <a:bodyPr/>
          <a:lstStyle/>
          <a:p>
            <a:fld id="{C13BEFDB-380D-4F20-8840-15375148300B}" type="slidenum">
              <a:rPr lang="en-US" smtClean="0"/>
              <a:t>‹#›</a:t>
            </a:fld>
            <a:endParaRPr lang="en-US"/>
          </a:p>
        </p:txBody>
      </p:sp>
      <p:sp>
        <p:nvSpPr>
          <p:cNvPr id="7" name="Rectangle 6"/>
          <p:cNvSpPr/>
          <p:nvPr userDrawn="1"/>
        </p:nvSpPr>
        <p:spPr>
          <a:xfrm>
            <a:off x="0" y="0"/>
            <a:ext cx="2356351" cy="338554"/>
          </a:xfrm>
          <a:prstGeom prst="rect">
            <a:avLst/>
          </a:prstGeom>
        </p:spPr>
        <p:txBody>
          <a:bodyPr wrap="none">
            <a:spAutoFit/>
          </a:bodyPr>
          <a:lstStyle/>
          <a:p>
            <a:pPr algn="r"/>
            <a:r>
              <a:rPr lang="en-US" sz="1600" b="1" dirty="0">
                <a:solidFill>
                  <a:schemeClr val="bg1"/>
                </a:solidFill>
              </a:rPr>
              <a:t>PART 1: CKD Overview</a:t>
            </a:r>
          </a:p>
        </p:txBody>
      </p:sp>
    </p:spTree>
    <p:extLst>
      <p:ext uri="{BB962C8B-B14F-4D97-AF65-F5344CB8AC3E}">
        <p14:creationId xmlns:p14="http://schemas.microsoft.com/office/powerpoint/2010/main" val="19719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0" y="381000"/>
            <a:ext cx="9144000" cy="6477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sz="40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4636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endParaRPr lang="en-US" dirty="0"/>
          </a:p>
        </p:txBody>
      </p:sp>
      <p:sp>
        <p:nvSpPr>
          <p:cNvPr id="4" name="Slide Number Placeholder 3"/>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40289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380999"/>
            <a:ext cx="5111750" cy="54102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2687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190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676400" y="6400800"/>
            <a:ext cx="6248400"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001000" y="6400800"/>
            <a:ext cx="685800" cy="4572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12</a:t>
            </a:r>
          </a:p>
        </p:txBody>
      </p:sp>
      <p:sp>
        <p:nvSpPr>
          <p:cNvPr id="7" name="Rectangle 6"/>
          <p:cNvSpPr/>
          <p:nvPr/>
        </p:nvSpPr>
        <p:spPr>
          <a:xfrm>
            <a:off x="0" y="0"/>
            <a:ext cx="9144000" cy="381000"/>
          </a:xfrm>
          <a:prstGeom prst="rect">
            <a:avLst/>
          </a:prstGeom>
          <a:solidFill>
            <a:srgbClr val="F16025"/>
          </a:solidFill>
          <a:ln>
            <a:solidFill>
              <a:srgbClr val="F16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A720A3E8-A699-4277-A536-51D11CB79D8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77000" y="5440680"/>
            <a:ext cx="2525484" cy="1767839"/>
          </a:xfrm>
          <a:prstGeom prst="rect">
            <a:avLst/>
          </a:prstGeom>
        </p:spPr>
      </p:pic>
    </p:spTree>
    <p:extLst>
      <p:ext uri="{BB962C8B-B14F-4D97-AF65-F5344CB8AC3E}">
        <p14:creationId xmlns:p14="http://schemas.microsoft.com/office/powerpoint/2010/main" val="11147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F16025"/>
        </a:buClr>
        <a:buSzPct val="125000"/>
        <a:buFont typeface="Segoe U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16025"/>
        </a:buClr>
        <a:buSzPct val="75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2977" y="3581400"/>
            <a:ext cx="5181600" cy="1219200"/>
          </a:xfrm>
        </p:spPr>
        <p:txBody>
          <a:bodyPr>
            <a:normAutofit/>
          </a:bodyPr>
          <a:lstStyle/>
          <a:p>
            <a:r>
              <a:rPr lang="en-US" sz="3600" dirty="0"/>
              <a:t>Kidney Disease Education</a:t>
            </a:r>
            <a:br>
              <a:rPr lang="en-US" dirty="0"/>
            </a:br>
            <a:r>
              <a:rPr lang="en-US" sz="2800" dirty="0"/>
              <a:t>PART 1: CKD Overview</a:t>
            </a:r>
            <a:endParaRPr lang="en-US" sz="4000" dirty="0"/>
          </a:p>
        </p:txBody>
      </p:sp>
      <p:sp>
        <p:nvSpPr>
          <p:cNvPr id="3" name="TextBox 2">
            <a:extLst>
              <a:ext uri="{FF2B5EF4-FFF2-40B4-BE49-F238E27FC236}">
                <a16:creationId xmlns:a16="http://schemas.microsoft.com/office/drawing/2014/main" id="{95FA43D7-750F-4ED0-9C55-E7520FDB3140}"/>
              </a:ext>
            </a:extLst>
          </p:cNvPr>
          <p:cNvSpPr txBox="1"/>
          <p:nvPr/>
        </p:nvSpPr>
        <p:spPr>
          <a:xfrm>
            <a:off x="2998168" y="2070955"/>
            <a:ext cx="5181600" cy="1200329"/>
          </a:xfrm>
          <a:prstGeom prst="rect">
            <a:avLst/>
          </a:prstGeom>
          <a:noFill/>
        </p:spPr>
        <p:txBody>
          <a:bodyPr wrap="square" rtlCol="0">
            <a:spAutoFit/>
          </a:bodyPr>
          <a:lstStyle/>
          <a:p>
            <a:r>
              <a:rPr lang="en-US" sz="3600" dirty="0"/>
              <a:t>Council of Advanced Practice Providers</a:t>
            </a:r>
          </a:p>
        </p:txBody>
      </p:sp>
    </p:spTree>
    <p:extLst>
      <p:ext uri="{BB962C8B-B14F-4D97-AF65-F5344CB8AC3E}">
        <p14:creationId xmlns:p14="http://schemas.microsoft.com/office/powerpoint/2010/main" val="32886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BE40-DCAA-7648-B425-5A2B12B1DF08}"/>
              </a:ext>
            </a:extLst>
          </p:cNvPr>
          <p:cNvSpPr>
            <a:spLocks noGrp="1"/>
          </p:cNvSpPr>
          <p:nvPr>
            <p:ph type="title"/>
          </p:nvPr>
        </p:nvSpPr>
        <p:spPr/>
        <p:txBody>
          <a:bodyPr/>
          <a:lstStyle/>
          <a:p>
            <a:r>
              <a:rPr lang="en-US" altLang="en-US" dirty="0"/>
              <a:t>Stages of Kidney Disease</a:t>
            </a:r>
            <a:endParaRPr lang="en-US" dirty="0"/>
          </a:p>
        </p:txBody>
      </p:sp>
      <p:pic>
        <p:nvPicPr>
          <p:cNvPr id="5" name="Picture 2">
            <a:extLst>
              <a:ext uri="{FF2B5EF4-FFF2-40B4-BE49-F238E27FC236}">
                <a16:creationId xmlns:a16="http://schemas.microsoft.com/office/drawing/2014/main" id="{31655E63-46A0-9C41-A3E8-81D18112E9F0}"/>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0383" t="19017" r="20550" b="10938"/>
          <a:stretch/>
        </p:blipFill>
        <p:spPr bwMode="auto">
          <a:xfrm>
            <a:off x="1676400" y="1600200"/>
            <a:ext cx="5638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4B956812-4460-E34C-B227-F2F3167D8C83}"/>
              </a:ext>
            </a:extLst>
          </p:cNvPr>
          <p:cNvSpPr/>
          <p:nvPr/>
        </p:nvSpPr>
        <p:spPr>
          <a:xfrm>
            <a:off x="-27432" y="-18494"/>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12144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EB47-587A-DC46-B783-A5F6C0E56DC6}"/>
              </a:ext>
            </a:extLst>
          </p:cNvPr>
          <p:cNvSpPr>
            <a:spLocks noGrp="1"/>
          </p:cNvSpPr>
          <p:nvPr>
            <p:ph type="title"/>
          </p:nvPr>
        </p:nvSpPr>
        <p:spPr>
          <a:xfrm>
            <a:off x="990600" y="3200400"/>
            <a:ext cx="7772400" cy="1362075"/>
          </a:xfrm>
        </p:spPr>
        <p:txBody>
          <a:bodyPr>
            <a:noAutofit/>
          </a:bodyPr>
          <a:lstStyle/>
          <a:p>
            <a:pPr algn="ctr"/>
            <a:r>
              <a:rPr lang="en-US" altLang="en-US" sz="4400" dirty="0"/>
              <a:t>Do You Have Albumin </a:t>
            </a:r>
            <a:br>
              <a:rPr lang="en-US" altLang="en-US" sz="4400" dirty="0"/>
            </a:br>
            <a:r>
              <a:rPr lang="en-US" altLang="en-US" sz="4400" dirty="0"/>
              <a:t>(a type of protein) </a:t>
            </a:r>
            <a:br>
              <a:rPr lang="en-US" altLang="en-US" sz="4400" dirty="0"/>
            </a:br>
            <a:r>
              <a:rPr lang="en-US" altLang="en-US" sz="4400" dirty="0"/>
              <a:t>in Your Urine?</a:t>
            </a:r>
            <a:endParaRPr lang="en-US" sz="4400" dirty="0"/>
          </a:p>
        </p:txBody>
      </p:sp>
      <p:sp>
        <p:nvSpPr>
          <p:cNvPr id="3" name="Text Placeholder 2">
            <a:extLst>
              <a:ext uri="{FF2B5EF4-FFF2-40B4-BE49-F238E27FC236}">
                <a16:creationId xmlns:a16="http://schemas.microsoft.com/office/drawing/2014/main" id="{93F49439-4DF9-3542-BAB0-8BA573569E79}"/>
              </a:ext>
            </a:extLst>
          </p:cNvPr>
          <p:cNvSpPr>
            <a:spLocks noGrp="1"/>
          </p:cNvSpPr>
          <p:nvPr>
            <p:ph type="body" idx="1"/>
          </p:nvPr>
        </p:nvSpPr>
        <p:spPr>
          <a:xfrm>
            <a:off x="685800" y="2384298"/>
            <a:ext cx="7772400" cy="1500187"/>
          </a:xfrm>
        </p:spPr>
        <p:txBody>
          <a:bodyPr>
            <a:noAutofit/>
          </a:bodyPr>
          <a:lstStyle/>
          <a:p>
            <a:pPr algn="ctr"/>
            <a:r>
              <a:rPr lang="en-US" altLang="en-US" sz="4400" dirty="0">
                <a:solidFill>
                  <a:schemeClr val="tx1">
                    <a:lumMod val="65000"/>
                    <a:lumOff val="35000"/>
                  </a:schemeClr>
                </a:solidFill>
              </a:rPr>
              <a:t>What is Your GFR?</a:t>
            </a:r>
            <a:br>
              <a:rPr lang="en-US" altLang="en-US" sz="4400" dirty="0">
                <a:solidFill>
                  <a:schemeClr val="tx1">
                    <a:lumMod val="65000"/>
                    <a:lumOff val="35000"/>
                  </a:schemeClr>
                </a:solidFill>
              </a:rPr>
            </a:br>
            <a:br>
              <a:rPr lang="en-US" altLang="en-US" sz="4400" dirty="0">
                <a:solidFill>
                  <a:schemeClr val="tx1">
                    <a:lumMod val="65000"/>
                    <a:lumOff val="35000"/>
                  </a:schemeClr>
                </a:solidFill>
              </a:rPr>
            </a:br>
            <a:endParaRPr lang="en-US" sz="4400" dirty="0">
              <a:solidFill>
                <a:schemeClr val="tx1">
                  <a:lumMod val="65000"/>
                  <a:lumOff val="35000"/>
                </a:schemeClr>
              </a:solidFill>
            </a:endParaRPr>
          </a:p>
        </p:txBody>
      </p:sp>
      <p:sp>
        <p:nvSpPr>
          <p:cNvPr id="4" name="Rectangle 3">
            <a:extLst>
              <a:ext uri="{FF2B5EF4-FFF2-40B4-BE49-F238E27FC236}">
                <a16:creationId xmlns:a16="http://schemas.microsoft.com/office/drawing/2014/main" id="{73E52FFB-4E89-F640-BEE3-B97A299D7192}"/>
              </a:ext>
            </a:extLst>
          </p:cNvPr>
          <p:cNvSpPr/>
          <p:nvPr/>
        </p:nvSpPr>
        <p:spPr>
          <a:xfrm>
            <a:off x="0" y="0"/>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432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1860-ECBC-C747-8201-91FF045F3B55}"/>
              </a:ext>
            </a:extLst>
          </p:cNvPr>
          <p:cNvSpPr>
            <a:spLocks noGrp="1"/>
          </p:cNvSpPr>
          <p:nvPr>
            <p:ph type="title"/>
          </p:nvPr>
        </p:nvSpPr>
        <p:spPr/>
        <p:txBody>
          <a:bodyPr>
            <a:normAutofit fontScale="90000"/>
          </a:bodyPr>
          <a:lstStyle/>
          <a:p>
            <a:pPr algn="ctr"/>
            <a:r>
              <a:rPr lang="en-US" altLang="en-US" dirty="0"/>
              <a:t>Stage 4 CKD</a:t>
            </a:r>
            <a:br>
              <a:rPr lang="en-US" altLang="en-US" dirty="0"/>
            </a:br>
            <a:r>
              <a:rPr lang="en-US" altLang="en-US" sz="2700" b="1" dirty="0"/>
              <a:t>(GFR 15-29 )</a:t>
            </a:r>
            <a:endParaRPr lang="en-US" sz="2700" dirty="0"/>
          </a:p>
        </p:txBody>
      </p:sp>
      <p:sp>
        <p:nvSpPr>
          <p:cNvPr id="3" name="Content Placeholder 2">
            <a:extLst>
              <a:ext uri="{FF2B5EF4-FFF2-40B4-BE49-F238E27FC236}">
                <a16:creationId xmlns:a16="http://schemas.microsoft.com/office/drawing/2014/main" id="{F0F42117-EBCD-E240-9229-8A9043E774B9}"/>
              </a:ext>
            </a:extLst>
          </p:cNvPr>
          <p:cNvSpPr>
            <a:spLocks noGrp="1"/>
          </p:cNvSpPr>
          <p:nvPr>
            <p:ph sz="half" idx="1"/>
          </p:nvPr>
        </p:nvSpPr>
        <p:spPr>
          <a:xfrm>
            <a:off x="457200" y="1600201"/>
            <a:ext cx="8229600" cy="4190999"/>
          </a:xfrm>
        </p:spPr>
        <p:txBody>
          <a:bodyPr>
            <a:normAutofit/>
          </a:bodyPr>
          <a:lstStyle/>
          <a:p>
            <a:r>
              <a:rPr lang="en-US" altLang="en-US" dirty="0"/>
              <a:t>Goal of treatment</a:t>
            </a:r>
          </a:p>
          <a:p>
            <a:pPr lvl="1"/>
            <a:r>
              <a:rPr lang="en-US" altLang="en-US" dirty="0"/>
              <a:t>Prevent or slow loss of kidney function </a:t>
            </a:r>
          </a:p>
          <a:p>
            <a:pPr lvl="1"/>
            <a:r>
              <a:rPr lang="en-US" altLang="en-US" dirty="0"/>
              <a:t>Treat the complications of CKD</a:t>
            </a:r>
          </a:p>
          <a:p>
            <a:r>
              <a:rPr lang="en-US" altLang="en-US" dirty="0"/>
              <a:t>Learn</a:t>
            </a:r>
          </a:p>
          <a:p>
            <a:pPr lvl="1"/>
            <a:r>
              <a:rPr lang="en-US" altLang="en-US" dirty="0"/>
              <a:t>What you can do to keep CKD from getting worse– and do it!</a:t>
            </a:r>
          </a:p>
          <a:p>
            <a:pPr lvl="1"/>
            <a:r>
              <a:rPr lang="en-US" altLang="en-US" dirty="0"/>
              <a:t>About options for treatment of kidney failure, so you’re </a:t>
            </a:r>
            <a:r>
              <a:rPr lang="en-US" altLang="en-US" u="sng" dirty="0"/>
              <a:t>prepared</a:t>
            </a:r>
            <a:r>
              <a:rPr lang="en-US" altLang="en-US" dirty="0"/>
              <a:t> to choose the one that’s best for you</a:t>
            </a:r>
          </a:p>
          <a:p>
            <a:pPr lvl="1"/>
            <a:r>
              <a:rPr lang="en-US" altLang="en-US" dirty="0"/>
              <a:t>About your treatment plan</a:t>
            </a:r>
          </a:p>
          <a:p>
            <a:endParaRPr lang="en-US" dirty="0"/>
          </a:p>
        </p:txBody>
      </p:sp>
      <p:sp>
        <p:nvSpPr>
          <p:cNvPr id="5" name="Rectangle 4">
            <a:extLst>
              <a:ext uri="{FF2B5EF4-FFF2-40B4-BE49-F238E27FC236}">
                <a16:creationId xmlns:a16="http://schemas.microsoft.com/office/drawing/2014/main" id="{FFBFB8C6-71D5-024E-A024-A56AFE9C9012}"/>
              </a:ext>
            </a:extLst>
          </p:cNvPr>
          <p:cNvSpPr/>
          <p:nvPr/>
        </p:nvSpPr>
        <p:spPr>
          <a:xfrm>
            <a:off x="-29186" y="-18288"/>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63988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5D75-19D0-4344-8743-C0109EBD9221}"/>
              </a:ext>
            </a:extLst>
          </p:cNvPr>
          <p:cNvSpPr>
            <a:spLocks noGrp="1"/>
          </p:cNvSpPr>
          <p:nvPr>
            <p:ph type="title"/>
          </p:nvPr>
        </p:nvSpPr>
        <p:spPr/>
        <p:txBody>
          <a:bodyPr>
            <a:normAutofit fontScale="90000"/>
          </a:bodyPr>
          <a:lstStyle/>
          <a:p>
            <a:pPr algn="ctr"/>
            <a:r>
              <a:rPr lang="en-US" altLang="en-US" dirty="0"/>
              <a:t>Stage 4 CKD: Diet and Fluid</a:t>
            </a:r>
            <a:br>
              <a:rPr lang="en-US" altLang="en-US" dirty="0"/>
            </a:br>
            <a:r>
              <a:rPr lang="en-US" altLang="en-US" sz="2700" b="1" dirty="0"/>
              <a:t>(GFR 15-29 )</a:t>
            </a:r>
            <a:endParaRPr lang="en-US" dirty="0"/>
          </a:p>
        </p:txBody>
      </p:sp>
      <p:sp>
        <p:nvSpPr>
          <p:cNvPr id="3" name="Content Placeholder 2">
            <a:extLst>
              <a:ext uri="{FF2B5EF4-FFF2-40B4-BE49-F238E27FC236}">
                <a16:creationId xmlns:a16="http://schemas.microsoft.com/office/drawing/2014/main" id="{D38772DA-B04A-7C4D-9CF4-E3F090FB7E98}"/>
              </a:ext>
            </a:extLst>
          </p:cNvPr>
          <p:cNvSpPr>
            <a:spLocks noGrp="1"/>
          </p:cNvSpPr>
          <p:nvPr>
            <p:ph sz="half" idx="1"/>
          </p:nvPr>
        </p:nvSpPr>
        <p:spPr>
          <a:xfrm>
            <a:off x="457200" y="1600201"/>
            <a:ext cx="8229600" cy="4190999"/>
          </a:xfrm>
        </p:spPr>
        <p:txBody>
          <a:bodyPr>
            <a:normAutofit/>
          </a:bodyPr>
          <a:lstStyle/>
          <a:p>
            <a:r>
              <a:rPr lang="en-US" altLang="en-US" dirty="0"/>
              <a:t>Prevent build-up of harmful waste products and extra fluid</a:t>
            </a:r>
          </a:p>
          <a:p>
            <a:r>
              <a:rPr lang="en-US" altLang="en-US" dirty="0"/>
              <a:t>Dietary changes</a:t>
            </a:r>
          </a:p>
          <a:p>
            <a:pPr lvl="1"/>
            <a:r>
              <a:rPr lang="en-US" altLang="en-US" sz="2000" dirty="0"/>
              <a:t>Sodium (Salt)</a:t>
            </a:r>
          </a:p>
          <a:p>
            <a:pPr lvl="1"/>
            <a:r>
              <a:rPr lang="en-US" altLang="en-US" sz="2000" dirty="0"/>
              <a:t>Protein</a:t>
            </a:r>
          </a:p>
          <a:p>
            <a:pPr lvl="1"/>
            <a:r>
              <a:rPr lang="en-US" altLang="en-US" sz="2000" dirty="0"/>
              <a:t>Carbohydrates</a:t>
            </a:r>
          </a:p>
          <a:p>
            <a:pPr lvl="1"/>
            <a:r>
              <a:rPr lang="en-US" altLang="en-US" sz="2000" dirty="0"/>
              <a:t>Fat</a:t>
            </a:r>
          </a:p>
          <a:p>
            <a:pPr lvl="1"/>
            <a:r>
              <a:rPr lang="en-US" altLang="en-US" sz="2000" dirty="0"/>
              <a:t>Fluid</a:t>
            </a:r>
          </a:p>
          <a:p>
            <a:pPr lvl="1"/>
            <a:r>
              <a:rPr lang="en-US" altLang="en-US" sz="2000" dirty="0"/>
              <a:t>Potassium</a:t>
            </a:r>
          </a:p>
          <a:p>
            <a:pPr lvl="1"/>
            <a:r>
              <a:rPr lang="en-US" altLang="en-US" sz="2000" dirty="0"/>
              <a:t>Phosphorus</a:t>
            </a:r>
          </a:p>
          <a:p>
            <a:endParaRPr lang="en-US" dirty="0"/>
          </a:p>
        </p:txBody>
      </p:sp>
      <p:pic>
        <p:nvPicPr>
          <p:cNvPr id="5" name="Picture 4">
            <a:extLst>
              <a:ext uri="{FF2B5EF4-FFF2-40B4-BE49-F238E27FC236}">
                <a16:creationId xmlns:a16="http://schemas.microsoft.com/office/drawing/2014/main" id="{39A1EBB2-6550-1B4A-B793-30BE17F4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438400"/>
            <a:ext cx="4714354" cy="3023616"/>
          </a:xfrm>
          <a:prstGeom prst="rect">
            <a:avLst/>
          </a:prstGeom>
          <a:ln>
            <a:noFill/>
          </a:ln>
          <a:effectLst>
            <a:softEdge rad="112500"/>
          </a:effectLst>
        </p:spPr>
      </p:pic>
      <p:sp>
        <p:nvSpPr>
          <p:cNvPr id="6" name="Rectangle 5">
            <a:extLst>
              <a:ext uri="{FF2B5EF4-FFF2-40B4-BE49-F238E27FC236}">
                <a16:creationId xmlns:a16="http://schemas.microsoft.com/office/drawing/2014/main" id="{D9D38981-47CB-464A-8D4B-2FC69B29A3A4}"/>
              </a:ext>
            </a:extLst>
          </p:cNvPr>
          <p:cNvSpPr/>
          <p:nvPr/>
        </p:nvSpPr>
        <p:spPr>
          <a:xfrm>
            <a:off x="-36576"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392239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E11B-BB6F-5947-B190-78BD5E8CD399}"/>
              </a:ext>
            </a:extLst>
          </p:cNvPr>
          <p:cNvSpPr>
            <a:spLocks noGrp="1"/>
          </p:cNvSpPr>
          <p:nvPr>
            <p:ph type="title"/>
          </p:nvPr>
        </p:nvSpPr>
        <p:spPr/>
        <p:txBody>
          <a:bodyPr/>
          <a:lstStyle/>
          <a:p>
            <a:pPr algn="ctr"/>
            <a:r>
              <a:rPr lang="en-US" altLang="en-US" dirty="0"/>
              <a:t>Malnutrition in CKD</a:t>
            </a:r>
            <a:endParaRPr lang="en-US" dirty="0"/>
          </a:p>
        </p:txBody>
      </p:sp>
      <p:sp>
        <p:nvSpPr>
          <p:cNvPr id="3" name="Content Placeholder 2">
            <a:extLst>
              <a:ext uri="{FF2B5EF4-FFF2-40B4-BE49-F238E27FC236}">
                <a16:creationId xmlns:a16="http://schemas.microsoft.com/office/drawing/2014/main" id="{69596BB2-61C0-0941-9F94-9B61A1756CA6}"/>
              </a:ext>
            </a:extLst>
          </p:cNvPr>
          <p:cNvSpPr>
            <a:spLocks noGrp="1"/>
          </p:cNvSpPr>
          <p:nvPr>
            <p:ph sz="half" idx="1"/>
          </p:nvPr>
        </p:nvSpPr>
        <p:spPr/>
        <p:txBody>
          <a:bodyPr/>
          <a:lstStyle/>
          <a:p>
            <a:r>
              <a:rPr lang="en-US" altLang="en-US" dirty="0"/>
              <a:t>Happens when your body does not get important nutrients and energy</a:t>
            </a:r>
          </a:p>
          <a:p>
            <a:r>
              <a:rPr lang="en-US" altLang="en-US" dirty="0"/>
              <a:t>Watch for symptoms:</a:t>
            </a:r>
          </a:p>
          <a:p>
            <a:pPr lvl="1"/>
            <a:r>
              <a:rPr lang="en-US" altLang="en-US" dirty="0"/>
              <a:t>Tiredness</a:t>
            </a:r>
          </a:p>
          <a:p>
            <a:pPr lvl="1"/>
            <a:r>
              <a:rPr lang="en-US" altLang="en-US" dirty="0"/>
              <a:t>Dizziness</a:t>
            </a:r>
          </a:p>
          <a:p>
            <a:pPr lvl="1"/>
            <a:r>
              <a:rPr lang="en-US" altLang="en-US" dirty="0"/>
              <a:t>Weight loss</a:t>
            </a:r>
          </a:p>
          <a:p>
            <a:endParaRPr lang="en-US" dirty="0"/>
          </a:p>
        </p:txBody>
      </p:sp>
      <p:pic>
        <p:nvPicPr>
          <p:cNvPr id="5" name="Content Placeholder 4">
            <a:extLst>
              <a:ext uri="{FF2B5EF4-FFF2-40B4-BE49-F238E27FC236}">
                <a16:creationId xmlns:a16="http://schemas.microsoft.com/office/drawing/2014/main" id="{C695A5C5-8F41-D44E-B653-4D0CE64EF9C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9500"/>
            <a:ext cx="4038600" cy="2692400"/>
          </a:xfrm>
          <a:prstGeom prst="rect">
            <a:avLst/>
          </a:prstGeom>
          <a:ln>
            <a:noFill/>
          </a:ln>
          <a:effectLst>
            <a:softEdge rad="112500"/>
          </a:effectLst>
        </p:spPr>
      </p:pic>
      <p:sp>
        <p:nvSpPr>
          <p:cNvPr id="6" name="Rectangle 5">
            <a:extLst>
              <a:ext uri="{FF2B5EF4-FFF2-40B4-BE49-F238E27FC236}">
                <a16:creationId xmlns:a16="http://schemas.microsoft.com/office/drawing/2014/main" id="{EE23F043-6AB7-DF45-9835-ACA564145F9B}"/>
              </a:ext>
            </a:extLst>
          </p:cNvPr>
          <p:cNvSpPr/>
          <p:nvPr/>
        </p:nvSpPr>
        <p:spPr>
          <a:xfrm>
            <a:off x="-15240"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14776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672C-EBC4-774A-843E-3EC252B91A64}"/>
              </a:ext>
            </a:extLst>
          </p:cNvPr>
          <p:cNvSpPr>
            <a:spLocks noGrp="1"/>
          </p:cNvSpPr>
          <p:nvPr>
            <p:ph type="title"/>
          </p:nvPr>
        </p:nvSpPr>
        <p:spPr>
          <a:xfrm>
            <a:off x="457200" y="533400"/>
            <a:ext cx="8229600" cy="884238"/>
          </a:xfrm>
        </p:spPr>
        <p:txBody>
          <a:bodyPr anchor="t">
            <a:normAutofit fontScale="90000"/>
          </a:bodyPr>
          <a:lstStyle/>
          <a:p>
            <a:pPr algn="ctr">
              <a:lnSpc>
                <a:spcPct val="90000"/>
              </a:lnSpc>
            </a:pPr>
            <a:r>
              <a:rPr lang="en-US" altLang="en-US" sz="4000" dirty="0"/>
              <a:t>Stage 4 CKD: Medications</a:t>
            </a:r>
            <a:br>
              <a:rPr lang="en-US" altLang="en-US" sz="3100" dirty="0"/>
            </a:br>
            <a:r>
              <a:rPr lang="en-US" altLang="en-US" sz="2700" b="1" dirty="0"/>
              <a:t>(GFR 15-29 )</a:t>
            </a:r>
            <a:endParaRPr lang="en-US" sz="2700" dirty="0"/>
          </a:p>
        </p:txBody>
      </p:sp>
      <p:sp>
        <p:nvSpPr>
          <p:cNvPr id="3" name="Content Placeholder 2">
            <a:extLst>
              <a:ext uri="{FF2B5EF4-FFF2-40B4-BE49-F238E27FC236}">
                <a16:creationId xmlns:a16="http://schemas.microsoft.com/office/drawing/2014/main" id="{A401BC9F-7DB0-8E4D-A612-D78AB9866D5F}"/>
              </a:ext>
            </a:extLst>
          </p:cNvPr>
          <p:cNvSpPr>
            <a:spLocks noGrp="1"/>
          </p:cNvSpPr>
          <p:nvPr>
            <p:ph sz="half" idx="1"/>
          </p:nvPr>
        </p:nvSpPr>
        <p:spPr>
          <a:xfrm>
            <a:off x="457200" y="1600201"/>
            <a:ext cx="4038600" cy="4190999"/>
          </a:xfrm>
        </p:spPr>
        <p:txBody>
          <a:bodyPr>
            <a:normAutofit/>
          </a:bodyPr>
          <a:lstStyle/>
          <a:p>
            <a:pPr>
              <a:lnSpc>
                <a:spcPct val="90000"/>
              </a:lnSpc>
            </a:pPr>
            <a:r>
              <a:rPr lang="en-US" altLang="en-US" sz="2600"/>
              <a:t>Balance vitamins and minerals</a:t>
            </a:r>
          </a:p>
          <a:p>
            <a:pPr>
              <a:lnSpc>
                <a:spcPct val="90000"/>
              </a:lnSpc>
            </a:pPr>
            <a:r>
              <a:rPr lang="en-US" altLang="en-US" sz="2600"/>
              <a:t>Control high blood pressure</a:t>
            </a:r>
          </a:p>
          <a:p>
            <a:pPr>
              <a:lnSpc>
                <a:spcPct val="90000"/>
              </a:lnSpc>
            </a:pPr>
            <a:r>
              <a:rPr lang="en-US" altLang="en-US" sz="2600"/>
              <a:t>Control cholesterol</a:t>
            </a:r>
          </a:p>
          <a:p>
            <a:pPr>
              <a:lnSpc>
                <a:spcPct val="90000"/>
              </a:lnSpc>
            </a:pPr>
            <a:r>
              <a:rPr lang="en-US" altLang="en-US" sz="2600"/>
              <a:t>Treat anemia</a:t>
            </a:r>
          </a:p>
          <a:p>
            <a:pPr>
              <a:lnSpc>
                <a:spcPct val="90000"/>
              </a:lnSpc>
            </a:pPr>
            <a:r>
              <a:rPr lang="en-US" altLang="en-US" sz="2600"/>
              <a:t>Treat high acid in blood</a:t>
            </a:r>
          </a:p>
          <a:p>
            <a:pPr>
              <a:lnSpc>
                <a:spcPct val="90000"/>
              </a:lnSpc>
            </a:pPr>
            <a:r>
              <a:rPr lang="en-US" altLang="en-US" sz="2600"/>
              <a:t>Keep bones strong/prevent bone disease</a:t>
            </a:r>
          </a:p>
          <a:p>
            <a:pPr>
              <a:lnSpc>
                <a:spcPct val="90000"/>
              </a:lnSpc>
            </a:pPr>
            <a:endParaRPr lang="en-US" sz="2600"/>
          </a:p>
        </p:txBody>
      </p:sp>
      <p:pic>
        <p:nvPicPr>
          <p:cNvPr id="5" name="Content Placeholder 4" descr="A pile of different colored pills&#10;&#10;Description automatically generated with low confidence">
            <a:extLst>
              <a:ext uri="{FF2B5EF4-FFF2-40B4-BE49-F238E27FC236}">
                <a16:creationId xmlns:a16="http://schemas.microsoft.com/office/drawing/2014/main" id="{25EF3B7B-8A44-7045-90FC-B78515D185C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572000" y="2291716"/>
            <a:ext cx="4190999" cy="2807968"/>
          </a:xfrm>
          <a:prstGeom prst="rect">
            <a:avLst/>
          </a:prstGeom>
          <a:noFill/>
          <a:ln>
            <a:noFill/>
          </a:ln>
          <a:effectLst>
            <a:softEdge rad="112500"/>
          </a:effectLst>
        </p:spPr>
      </p:pic>
      <p:sp>
        <p:nvSpPr>
          <p:cNvPr id="6" name="Rectangle 5">
            <a:extLst>
              <a:ext uri="{FF2B5EF4-FFF2-40B4-BE49-F238E27FC236}">
                <a16:creationId xmlns:a16="http://schemas.microsoft.com/office/drawing/2014/main" id="{4C62EA40-AB3D-2C40-A1E6-42B60A3C303C}"/>
              </a:ext>
            </a:extLst>
          </p:cNvPr>
          <p:cNvSpPr/>
          <p:nvPr/>
        </p:nvSpPr>
        <p:spPr>
          <a:xfrm>
            <a:off x="6096"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5370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C69B-A382-DC47-9382-6EDE77F471A4}"/>
              </a:ext>
            </a:extLst>
          </p:cNvPr>
          <p:cNvSpPr>
            <a:spLocks noGrp="1"/>
          </p:cNvSpPr>
          <p:nvPr>
            <p:ph type="title"/>
          </p:nvPr>
        </p:nvSpPr>
        <p:spPr/>
        <p:txBody>
          <a:bodyPr/>
          <a:lstStyle/>
          <a:p>
            <a:pPr algn="ctr"/>
            <a:r>
              <a:rPr lang="en-US" dirty="0"/>
              <a:t>Stage 4 CKD: Caution</a:t>
            </a:r>
          </a:p>
        </p:txBody>
      </p:sp>
      <p:sp>
        <p:nvSpPr>
          <p:cNvPr id="3" name="Content Placeholder 2">
            <a:extLst>
              <a:ext uri="{FF2B5EF4-FFF2-40B4-BE49-F238E27FC236}">
                <a16:creationId xmlns:a16="http://schemas.microsoft.com/office/drawing/2014/main" id="{C03B5DFE-DA37-544C-96A4-5600885E454B}"/>
              </a:ext>
            </a:extLst>
          </p:cNvPr>
          <p:cNvSpPr>
            <a:spLocks noGrp="1"/>
          </p:cNvSpPr>
          <p:nvPr>
            <p:ph sz="half" idx="1"/>
          </p:nvPr>
        </p:nvSpPr>
        <p:spPr>
          <a:xfrm>
            <a:off x="457200" y="1600201"/>
            <a:ext cx="7924800" cy="4190999"/>
          </a:xfrm>
        </p:spPr>
        <p:txBody>
          <a:bodyPr/>
          <a:lstStyle/>
          <a:p>
            <a:r>
              <a:rPr lang="en-US" dirty="0"/>
              <a:t>Check with your provider before use of:</a:t>
            </a:r>
          </a:p>
          <a:p>
            <a:pPr lvl="1"/>
            <a:r>
              <a:rPr lang="en-US" dirty="0"/>
              <a:t>Over the counter medications</a:t>
            </a:r>
          </a:p>
          <a:p>
            <a:pPr lvl="1"/>
            <a:r>
              <a:rPr lang="en-US" dirty="0"/>
              <a:t>Herbs</a:t>
            </a:r>
          </a:p>
          <a:p>
            <a:pPr lvl="1"/>
            <a:r>
              <a:rPr lang="en-US" dirty="0"/>
              <a:t>Dietary supplements</a:t>
            </a:r>
          </a:p>
          <a:p>
            <a:pPr lvl="1"/>
            <a:r>
              <a:rPr lang="en-US" dirty="0"/>
              <a:t>Energy drinks/Sports drinks</a:t>
            </a:r>
          </a:p>
          <a:p>
            <a:pPr lvl="1"/>
            <a:r>
              <a:rPr lang="en-US" dirty="0"/>
              <a:t>Designer diets</a:t>
            </a:r>
          </a:p>
          <a:p>
            <a:endParaRPr lang="en-US" dirty="0"/>
          </a:p>
        </p:txBody>
      </p:sp>
      <p:sp>
        <p:nvSpPr>
          <p:cNvPr id="5" name="Rectangle 4">
            <a:extLst>
              <a:ext uri="{FF2B5EF4-FFF2-40B4-BE49-F238E27FC236}">
                <a16:creationId xmlns:a16="http://schemas.microsoft.com/office/drawing/2014/main" id="{DDF95847-44DA-FA44-A2C6-F4B2143ABB11}"/>
              </a:ext>
            </a:extLst>
          </p:cNvPr>
          <p:cNvSpPr/>
          <p:nvPr/>
        </p:nvSpPr>
        <p:spPr>
          <a:xfrm>
            <a:off x="-9144" y="-36783"/>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6595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84E1-6247-B149-AE22-21C131AF61DC}"/>
              </a:ext>
            </a:extLst>
          </p:cNvPr>
          <p:cNvSpPr>
            <a:spLocks noGrp="1"/>
          </p:cNvSpPr>
          <p:nvPr>
            <p:ph type="title"/>
          </p:nvPr>
        </p:nvSpPr>
        <p:spPr/>
        <p:txBody>
          <a:bodyPr>
            <a:normAutofit fontScale="90000"/>
          </a:bodyPr>
          <a:lstStyle/>
          <a:p>
            <a:pPr algn="ctr"/>
            <a:r>
              <a:rPr lang="en-US" altLang="en-US" dirty="0"/>
              <a:t>Stage 4 CKD: Exercise</a:t>
            </a:r>
            <a:br>
              <a:rPr lang="en-US" altLang="en-US" dirty="0"/>
            </a:br>
            <a:r>
              <a:rPr lang="en-US" altLang="en-US" sz="2700" b="1" dirty="0"/>
              <a:t>(GFR 15-29 )</a:t>
            </a:r>
            <a:endParaRPr lang="en-US" dirty="0"/>
          </a:p>
        </p:txBody>
      </p:sp>
      <p:sp>
        <p:nvSpPr>
          <p:cNvPr id="3" name="Content Placeholder 2">
            <a:extLst>
              <a:ext uri="{FF2B5EF4-FFF2-40B4-BE49-F238E27FC236}">
                <a16:creationId xmlns:a16="http://schemas.microsoft.com/office/drawing/2014/main" id="{85A93A4D-0795-154D-80B4-32A2C6090A1C}"/>
              </a:ext>
            </a:extLst>
          </p:cNvPr>
          <p:cNvSpPr>
            <a:spLocks noGrp="1"/>
          </p:cNvSpPr>
          <p:nvPr>
            <p:ph sz="half" idx="1"/>
          </p:nvPr>
        </p:nvSpPr>
        <p:spPr/>
        <p:txBody>
          <a:bodyPr>
            <a:normAutofit lnSpcReduction="10000"/>
          </a:bodyPr>
          <a:lstStyle/>
          <a:p>
            <a:r>
              <a:rPr lang="en-US" altLang="en-US" dirty="0"/>
              <a:t>Increases strength</a:t>
            </a:r>
          </a:p>
          <a:p>
            <a:r>
              <a:rPr lang="en-US" altLang="en-US" dirty="0"/>
              <a:t>Lowers blood pressure</a:t>
            </a:r>
          </a:p>
          <a:p>
            <a:r>
              <a:rPr lang="en-US" altLang="en-US" dirty="0"/>
              <a:t>Reduces sleeplessness</a:t>
            </a:r>
          </a:p>
          <a:p>
            <a:r>
              <a:rPr lang="en-US" altLang="en-US" dirty="0"/>
              <a:t>Builds bone strength</a:t>
            </a:r>
          </a:p>
          <a:p>
            <a:r>
              <a:rPr lang="en-US" altLang="en-US" dirty="0"/>
              <a:t>Improves weight control</a:t>
            </a:r>
          </a:p>
          <a:p>
            <a:r>
              <a:rPr lang="en-US" altLang="en-US" dirty="0"/>
              <a:t>Lowers level of blood fats</a:t>
            </a:r>
          </a:p>
          <a:p>
            <a:r>
              <a:rPr lang="en-US" altLang="en-US" dirty="0"/>
              <a:t>Feel better</a:t>
            </a:r>
          </a:p>
          <a:p>
            <a:endParaRPr lang="en-US" dirty="0"/>
          </a:p>
        </p:txBody>
      </p:sp>
      <p:pic>
        <p:nvPicPr>
          <p:cNvPr id="5" name="Picture 1">
            <a:extLst>
              <a:ext uri="{FF2B5EF4-FFF2-40B4-BE49-F238E27FC236}">
                <a16:creationId xmlns:a16="http://schemas.microsoft.com/office/drawing/2014/main" id="{724C738A-DC90-FF48-BC3D-97982048944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3891"/>
            <a:ext cx="4038600" cy="27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8018D12-A1E0-0446-8F1B-394C914E48DB}"/>
              </a:ext>
            </a:extLst>
          </p:cNvPr>
          <p:cNvSpPr/>
          <p:nvPr/>
        </p:nvSpPr>
        <p:spPr>
          <a:xfrm>
            <a:off x="-29186"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56018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87C6-84CD-F343-B3F9-5B6476D5E277}"/>
              </a:ext>
            </a:extLst>
          </p:cNvPr>
          <p:cNvSpPr>
            <a:spLocks noGrp="1"/>
          </p:cNvSpPr>
          <p:nvPr>
            <p:ph type="title"/>
          </p:nvPr>
        </p:nvSpPr>
        <p:spPr/>
        <p:txBody>
          <a:bodyPr>
            <a:normAutofit fontScale="90000"/>
          </a:bodyPr>
          <a:lstStyle/>
          <a:p>
            <a:pPr algn="ctr"/>
            <a:r>
              <a:rPr lang="en-US" altLang="en-US" dirty="0"/>
              <a:t>What if Your Cholesterol Levels Are Not at Target?</a:t>
            </a:r>
            <a:endParaRPr lang="en-US" dirty="0"/>
          </a:p>
        </p:txBody>
      </p:sp>
      <p:sp>
        <p:nvSpPr>
          <p:cNvPr id="3" name="Content Placeholder 2">
            <a:extLst>
              <a:ext uri="{FF2B5EF4-FFF2-40B4-BE49-F238E27FC236}">
                <a16:creationId xmlns:a16="http://schemas.microsoft.com/office/drawing/2014/main" id="{0DC7CCD4-FFBE-B24F-AAA2-58245EB89FD7}"/>
              </a:ext>
            </a:extLst>
          </p:cNvPr>
          <p:cNvSpPr>
            <a:spLocks noGrp="1"/>
          </p:cNvSpPr>
          <p:nvPr>
            <p:ph sz="half" idx="1"/>
          </p:nvPr>
        </p:nvSpPr>
        <p:spPr/>
        <p:txBody>
          <a:bodyPr>
            <a:normAutofit fontScale="92500"/>
          </a:bodyPr>
          <a:lstStyle/>
          <a:p>
            <a:r>
              <a:rPr lang="en-US" altLang="en-US" dirty="0"/>
              <a:t>Lifestyle changes</a:t>
            </a:r>
          </a:p>
          <a:p>
            <a:pPr lvl="1"/>
            <a:r>
              <a:rPr lang="en-US" altLang="en-US" dirty="0"/>
              <a:t>Eat a diet low in saturated fats and cholesterol</a:t>
            </a:r>
          </a:p>
          <a:p>
            <a:pPr lvl="1"/>
            <a:r>
              <a:rPr lang="en-US" altLang="en-US" dirty="0"/>
              <a:t>Lose weight if necessary</a:t>
            </a:r>
          </a:p>
          <a:p>
            <a:pPr lvl="1"/>
            <a:r>
              <a:rPr lang="en-US" altLang="en-US" dirty="0"/>
              <a:t>Get regular physical activity                                   and exercise</a:t>
            </a:r>
          </a:p>
          <a:p>
            <a:pPr lvl="1"/>
            <a:r>
              <a:rPr lang="en-US" altLang="en-US" dirty="0"/>
              <a:t>Don’t smoke </a:t>
            </a:r>
          </a:p>
          <a:p>
            <a:pPr lvl="1"/>
            <a:r>
              <a:rPr lang="en-US" altLang="en-US" dirty="0"/>
              <a:t>Limit alcohol</a:t>
            </a:r>
          </a:p>
          <a:p>
            <a:r>
              <a:rPr lang="en-US" altLang="en-US" dirty="0"/>
              <a:t>Medicine may be needed</a:t>
            </a:r>
          </a:p>
          <a:p>
            <a:endParaRPr lang="en-US" dirty="0"/>
          </a:p>
        </p:txBody>
      </p:sp>
      <p:pic>
        <p:nvPicPr>
          <p:cNvPr id="5" name="Content Placeholder 4">
            <a:extLst>
              <a:ext uri="{FF2B5EF4-FFF2-40B4-BE49-F238E27FC236}">
                <a16:creationId xmlns:a16="http://schemas.microsoft.com/office/drawing/2014/main" id="{656B8C2E-64CC-614F-ACF3-BAA70D79C2F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2660650"/>
            <a:ext cx="3124200" cy="207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0CDDB645-4385-A74C-8BD9-B059CA170631}"/>
              </a:ext>
            </a:extLst>
          </p:cNvPr>
          <p:cNvSpPr/>
          <p:nvPr/>
        </p:nvSpPr>
        <p:spPr>
          <a:xfrm>
            <a:off x="-29186" y="-36576"/>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35444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0C6B-D9CD-474B-8AD7-39098485C11A}"/>
              </a:ext>
            </a:extLst>
          </p:cNvPr>
          <p:cNvSpPr>
            <a:spLocks noGrp="1"/>
          </p:cNvSpPr>
          <p:nvPr>
            <p:ph type="title"/>
          </p:nvPr>
        </p:nvSpPr>
        <p:spPr/>
        <p:txBody>
          <a:bodyPr/>
          <a:lstStyle/>
          <a:p>
            <a:pPr algn="ctr"/>
            <a:r>
              <a:rPr lang="en-US" altLang="en-US" dirty="0"/>
              <a:t>Anemia in CKD</a:t>
            </a:r>
            <a:endParaRPr lang="en-US" dirty="0"/>
          </a:p>
        </p:txBody>
      </p:sp>
      <p:sp>
        <p:nvSpPr>
          <p:cNvPr id="3" name="Content Placeholder 2">
            <a:extLst>
              <a:ext uri="{FF2B5EF4-FFF2-40B4-BE49-F238E27FC236}">
                <a16:creationId xmlns:a16="http://schemas.microsoft.com/office/drawing/2014/main" id="{89EAD45A-4E8D-C24E-A91A-CC35A47E5796}"/>
              </a:ext>
            </a:extLst>
          </p:cNvPr>
          <p:cNvSpPr>
            <a:spLocks noGrp="1"/>
          </p:cNvSpPr>
          <p:nvPr>
            <p:ph sz="half" idx="1"/>
          </p:nvPr>
        </p:nvSpPr>
        <p:spPr>
          <a:xfrm>
            <a:off x="457200" y="1600201"/>
            <a:ext cx="4953000" cy="4495799"/>
          </a:xfrm>
        </p:spPr>
        <p:txBody>
          <a:bodyPr>
            <a:normAutofit fontScale="92500"/>
          </a:bodyPr>
          <a:lstStyle/>
          <a:p>
            <a:r>
              <a:rPr lang="en-US" altLang="en-US" sz="2400" dirty="0"/>
              <a:t>Your red blood cell count is too low</a:t>
            </a:r>
          </a:p>
          <a:p>
            <a:r>
              <a:rPr lang="en-US" altLang="en-US" sz="2400" dirty="0"/>
              <a:t>This is common in CKD</a:t>
            </a:r>
          </a:p>
          <a:p>
            <a:r>
              <a:rPr lang="en-US" altLang="en-US" sz="2400" dirty="0"/>
              <a:t>Know your hemoglobin level </a:t>
            </a:r>
          </a:p>
          <a:p>
            <a:pPr marL="0" indent="0">
              <a:buNone/>
            </a:pPr>
            <a:r>
              <a:rPr lang="en-US" altLang="en-US" sz="2400" b="1" dirty="0"/>
              <a:t>AND</a:t>
            </a:r>
          </a:p>
          <a:p>
            <a:r>
              <a:rPr lang="en-US" altLang="en-US" sz="2400" dirty="0"/>
              <a:t>Know the symptoms:</a:t>
            </a:r>
          </a:p>
          <a:p>
            <a:pPr marL="457200" lvl="1" indent="0">
              <a:buNone/>
            </a:pPr>
            <a:r>
              <a:rPr lang="en-US" altLang="en-US" dirty="0"/>
              <a:t>	Tired, low energy, </a:t>
            </a:r>
          </a:p>
          <a:p>
            <a:pPr marL="457200" lvl="1" indent="0">
              <a:buNone/>
            </a:pPr>
            <a:r>
              <a:rPr lang="en-US" altLang="en-US" dirty="0"/>
              <a:t>	poor appetite, confusion, dizzy,</a:t>
            </a:r>
          </a:p>
          <a:p>
            <a:pPr marL="457200" lvl="1" indent="0">
              <a:buNone/>
            </a:pPr>
            <a:r>
              <a:rPr lang="en-US" altLang="en-US" dirty="0"/>
              <a:t> 	headaches, fast heartbeat, </a:t>
            </a:r>
          </a:p>
          <a:p>
            <a:pPr marL="457200" lvl="1" indent="0">
              <a:buNone/>
            </a:pPr>
            <a:r>
              <a:rPr lang="en-US" altLang="en-US" dirty="0"/>
              <a:t>	short of breath, chest pain,</a:t>
            </a:r>
          </a:p>
          <a:p>
            <a:pPr marL="457200" lvl="1" indent="0">
              <a:buNone/>
            </a:pPr>
            <a:r>
              <a:rPr lang="en-US" altLang="en-US" dirty="0"/>
              <a:t>	might feel cold</a:t>
            </a:r>
          </a:p>
          <a:p>
            <a:pPr lvl="1"/>
            <a:endParaRPr lang="en-US" altLang="en-US" sz="1600" dirty="0"/>
          </a:p>
          <a:p>
            <a:endParaRPr lang="en-US" altLang="en-US" dirty="0"/>
          </a:p>
          <a:p>
            <a:endParaRPr lang="en-US" dirty="0"/>
          </a:p>
        </p:txBody>
      </p:sp>
      <p:pic>
        <p:nvPicPr>
          <p:cNvPr id="5" name="Content Placeholder 4" descr="fotolia_532480">
            <a:extLst>
              <a:ext uri="{FF2B5EF4-FFF2-40B4-BE49-F238E27FC236}">
                <a16:creationId xmlns:a16="http://schemas.microsoft.com/office/drawing/2014/main" id="{3E475FC7-FEBA-BE47-AFBD-D3F0F3641E84}"/>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828800"/>
            <a:ext cx="2971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B484886-A53B-7B40-B673-C238225C7600}"/>
              </a:ext>
            </a:extLst>
          </p:cNvPr>
          <p:cNvSpPr/>
          <p:nvPr/>
        </p:nvSpPr>
        <p:spPr>
          <a:xfrm>
            <a:off x="0"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371030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A6F8-4EEF-994C-944A-84D24E11D083}"/>
              </a:ext>
            </a:extLst>
          </p:cNvPr>
          <p:cNvSpPr>
            <a:spLocks noGrp="1"/>
          </p:cNvSpPr>
          <p:nvPr>
            <p:ph type="title"/>
          </p:nvPr>
        </p:nvSpPr>
        <p:spPr/>
        <p:txBody>
          <a:bodyPr>
            <a:normAutofit fontScale="90000"/>
          </a:bodyPr>
          <a:lstStyle/>
          <a:p>
            <a:r>
              <a:rPr lang="en-US" altLang="en-US" dirty="0"/>
              <a:t>Why Learn About Kidney Disease?</a:t>
            </a:r>
            <a:endParaRPr lang="en-US" dirty="0"/>
          </a:p>
        </p:txBody>
      </p:sp>
      <p:sp>
        <p:nvSpPr>
          <p:cNvPr id="3" name="Content Placeholder 2">
            <a:extLst>
              <a:ext uri="{FF2B5EF4-FFF2-40B4-BE49-F238E27FC236}">
                <a16:creationId xmlns:a16="http://schemas.microsoft.com/office/drawing/2014/main" id="{3E3B6130-2268-0247-8184-9568793ACAA7}"/>
              </a:ext>
            </a:extLst>
          </p:cNvPr>
          <p:cNvSpPr>
            <a:spLocks noGrp="1"/>
          </p:cNvSpPr>
          <p:nvPr>
            <p:ph sz="half" idx="1"/>
          </p:nvPr>
        </p:nvSpPr>
        <p:spPr>
          <a:xfrm>
            <a:off x="609600" y="1600201"/>
            <a:ext cx="7772400" cy="4419599"/>
          </a:xfrm>
        </p:spPr>
        <p:txBody>
          <a:bodyPr>
            <a:normAutofit lnSpcReduction="10000"/>
          </a:bodyPr>
          <a:lstStyle/>
          <a:p>
            <a:r>
              <a:rPr lang="en-US" altLang="en-US" sz="3200" dirty="0"/>
              <a:t>For more informed choices</a:t>
            </a:r>
          </a:p>
          <a:p>
            <a:r>
              <a:rPr lang="en-US" altLang="en-US" sz="3200" dirty="0"/>
              <a:t>Better quality of life</a:t>
            </a:r>
          </a:p>
          <a:p>
            <a:r>
              <a:rPr lang="en-US" altLang="en-US" sz="3200" dirty="0"/>
              <a:t>Handle the physical, emotional and financial changes ahead</a:t>
            </a:r>
          </a:p>
          <a:p>
            <a:r>
              <a:rPr lang="en-US" altLang="en-US" sz="3200" dirty="0"/>
              <a:t>Learn about:</a:t>
            </a:r>
          </a:p>
          <a:p>
            <a:pPr lvl="1"/>
            <a:r>
              <a:rPr lang="en-US" altLang="en-US" sz="3200" dirty="0"/>
              <a:t>Stages of kidney disease</a:t>
            </a:r>
          </a:p>
          <a:p>
            <a:pPr lvl="1"/>
            <a:r>
              <a:rPr lang="en-US" altLang="en-US" sz="3200" dirty="0"/>
              <a:t>What you can do to help</a:t>
            </a:r>
          </a:p>
          <a:p>
            <a:pPr lvl="1"/>
            <a:r>
              <a:rPr lang="en-US" altLang="en-US" sz="3200" dirty="0"/>
              <a:t>What to expect</a:t>
            </a:r>
          </a:p>
          <a:p>
            <a:endParaRPr lang="en-US" dirty="0"/>
          </a:p>
        </p:txBody>
      </p:sp>
      <p:sp>
        <p:nvSpPr>
          <p:cNvPr id="5" name="TextBox 4">
            <a:extLst>
              <a:ext uri="{FF2B5EF4-FFF2-40B4-BE49-F238E27FC236}">
                <a16:creationId xmlns:a16="http://schemas.microsoft.com/office/drawing/2014/main" id="{0EE4FC03-0559-804C-A7BA-6A5C46F389D3}"/>
              </a:ext>
            </a:extLst>
          </p:cNvPr>
          <p:cNvSpPr txBox="1"/>
          <p:nvPr/>
        </p:nvSpPr>
        <p:spPr>
          <a:xfrm>
            <a:off x="228600" y="0"/>
            <a:ext cx="2505686" cy="369332"/>
          </a:xfrm>
          <a:prstGeom prst="rect">
            <a:avLst/>
          </a:prstGeom>
          <a:noFill/>
        </p:spPr>
        <p:txBody>
          <a:bodyPr wrap="none" rtlCol="0">
            <a:spAutoFit/>
          </a:bodyPr>
          <a:lstStyle/>
          <a:p>
            <a:r>
              <a:rPr lang="en-US" b="1" dirty="0">
                <a:solidFill>
                  <a:schemeClr val="bg1"/>
                </a:solidFill>
              </a:rPr>
              <a:t>Part 1: CKD Overview</a:t>
            </a:r>
          </a:p>
        </p:txBody>
      </p:sp>
    </p:spTree>
    <p:extLst>
      <p:ext uri="{BB962C8B-B14F-4D97-AF65-F5344CB8AC3E}">
        <p14:creationId xmlns:p14="http://schemas.microsoft.com/office/powerpoint/2010/main" val="38810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3114-E16F-3B4E-BF55-B14D3AA45393}"/>
              </a:ext>
            </a:extLst>
          </p:cNvPr>
          <p:cNvSpPr>
            <a:spLocks noGrp="1"/>
          </p:cNvSpPr>
          <p:nvPr>
            <p:ph type="title"/>
          </p:nvPr>
        </p:nvSpPr>
        <p:spPr/>
        <p:txBody>
          <a:bodyPr/>
          <a:lstStyle/>
          <a:p>
            <a:r>
              <a:rPr lang="en-US" altLang="en-US" dirty="0"/>
              <a:t>Mineral &amp; Bone Problems in CKD</a:t>
            </a:r>
            <a:endParaRPr lang="en-US" dirty="0"/>
          </a:p>
        </p:txBody>
      </p:sp>
      <p:sp>
        <p:nvSpPr>
          <p:cNvPr id="3" name="Content Placeholder 2">
            <a:extLst>
              <a:ext uri="{FF2B5EF4-FFF2-40B4-BE49-F238E27FC236}">
                <a16:creationId xmlns:a16="http://schemas.microsoft.com/office/drawing/2014/main" id="{4F22EE16-FEE1-6C4F-9550-2B08D418B860}"/>
              </a:ext>
            </a:extLst>
          </p:cNvPr>
          <p:cNvSpPr>
            <a:spLocks noGrp="1"/>
          </p:cNvSpPr>
          <p:nvPr>
            <p:ph sz="half" idx="1"/>
          </p:nvPr>
        </p:nvSpPr>
        <p:spPr>
          <a:xfrm>
            <a:off x="457200" y="1600201"/>
            <a:ext cx="5181600" cy="4495799"/>
          </a:xfrm>
        </p:spPr>
        <p:txBody>
          <a:bodyPr>
            <a:normAutofit/>
          </a:bodyPr>
          <a:lstStyle/>
          <a:p>
            <a:r>
              <a:rPr lang="en-US" altLang="en-US" dirty="0"/>
              <a:t>Monitor early in CKD</a:t>
            </a:r>
          </a:p>
          <a:p>
            <a:r>
              <a:rPr lang="en-US" altLang="en-US" dirty="0"/>
              <a:t>Your kidneys cannot balance calcium, phosphorus and vitamin D</a:t>
            </a:r>
          </a:p>
          <a:p>
            <a:r>
              <a:rPr lang="en-US" altLang="en-US" dirty="0"/>
              <a:t>Some foods can make this worse: Dark Sodas, Nuts, Processed Foods, and Dairy </a:t>
            </a:r>
            <a:r>
              <a:rPr lang="en-US" altLang="en-US" sz="2000" dirty="0"/>
              <a:t>	</a:t>
            </a:r>
            <a:r>
              <a:rPr lang="en-US" altLang="en-US" sz="1600" dirty="0"/>
              <a:t>	</a:t>
            </a:r>
          </a:p>
          <a:p>
            <a:pPr marL="0" indent="0" algn="ctr">
              <a:buNone/>
            </a:pPr>
            <a:r>
              <a:rPr lang="en-US" altLang="en-US" sz="2400" b="1" dirty="0"/>
              <a:t>This is important for bone and blood vessel health!!!</a:t>
            </a:r>
          </a:p>
          <a:p>
            <a:endParaRPr lang="en-US" dirty="0"/>
          </a:p>
        </p:txBody>
      </p:sp>
      <p:pic>
        <p:nvPicPr>
          <p:cNvPr id="5" name="Content Placeholder 4" descr="bone 19076888">
            <a:extLst>
              <a:ext uri="{FF2B5EF4-FFF2-40B4-BE49-F238E27FC236}">
                <a16:creationId xmlns:a16="http://schemas.microsoft.com/office/drawing/2014/main" id="{77781B4E-5C92-A24F-BF79-B0A74067D6F7}"/>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495550"/>
            <a:ext cx="2413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4D1B25D-201D-B640-8097-EFF5E9735E3C}"/>
              </a:ext>
            </a:extLst>
          </p:cNvPr>
          <p:cNvSpPr/>
          <p:nvPr/>
        </p:nvSpPr>
        <p:spPr>
          <a:xfrm>
            <a:off x="0" y="0"/>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373705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14FE-1D2E-CD4A-8128-E59A1FDBA52C}"/>
              </a:ext>
            </a:extLst>
          </p:cNvPr>
          <p:cNvSpPr>
            <a:spLocks noGrp="1"/>
          </p:cNvSpPr>
          <p:nvPr>
            <p:ph type="title"/>
          </p:nvPr>
        </p:nvSpPr>
        <p:spPr/>
        <p:txBody>
          <a:bodyPr/>
          <a:lstStyle/>
          <a:p>
            <a:pPr algn="ctr"/>
            <a:r>
              <a:rPr lang="en-US" altLang="en-US" dirty="0"/>
              <a:t>Depression in CKD</a:t>
            </a:r>
            <a:endParaRPr lang="en-US" dirty="0"/>
          </a:p>
        </p:txBody>
      </p:sp>
      <p:sp>
        <p:nvSpPr>
          <p:cNvPr id="3" name="Content Placeholder 2">
            <a:extLst>
              <a:ext uri="{FF2B5EF4-FFF2-40B4-BE49-F238E27FC236}">
                <a16:creationId xmlns:a16="http://schemas.microsoft.com/office/drawing/2014/main" id="{4F396867-4BAC-2745-A0D1-3EA4BACC8F7D}"/>
              </a:ext>
            </a:extLst>
          </p:cNvPr>
          <p:cNvSpPr>
            <a:spLocks noGrp="1"/>
          </p:cNvSpPr>
          <p:nvPr>
            <p:ph sz="half" idx="1"/>
          </p:nvPr>
        </p:nvSpPr>
        <p:spPr>
          <a:xfrm>
            <a:off x="457200" y="1600201"/>
            <a:ext cx="7848600" cy="4190999"/>
          </a:xfrm>
        </p:spPr>
        <p:txBody>
          <a:bodyPr>
            <a:normAutofit/>
          </a:bodyPr>
          <a:lstStyle/>
          <a:p>
            <a:r>
              <a:rPr lang="en-US" altLang="en-US" dirty="0"/>
              <a:t>Affects many people with CKD</a:t>
            </a:r>
          </a:p>
          <a:p>
            <a:r>
              <a:rPr lang="en-US" altLang="en-US" dirty="0"/>
              <a:t>Can affect people in many ways</a:t>
            </a:r>
          </a:p>
          <a:p>
            <a:r>
              <a:rPr lang="en-US" altLang="en-US" dirty="0"/>
              <a:t>Watch for symptoms of depression</a:t>
            </a:r>
          </a:p>
          <a:p>
            <a:pPr lvl="2"/>
            <a:r>
              <a:rPr lang="en-US" altLang="en-US" dirty="0"/>
              <a:t>Sadness or irritability </a:t>
            </a:r>
          </a:p>
          <a:p>
            <a:pPr lvl="2"/>
            <a:r>
              <a:rPr lang="en-US" altLang="en-US" dirty="0"/>
              <a:t>Crying more than usual</a:t>
            </a:r>
          </a:p>
          <a:p>
            <a:pPr lvl="2"/>
            <a:r>
              <a:rPr lang="en-US" altLang="en-US" dirty="0"/>
              <a:t>Less interest in things that you used to enjoy</a:t>
            </a:r>
          </a:p>
          <a:p>
            <a:pPr lvl="2"/>
            <a:r>
              <a:rPr lang="en-US" altLang="en-US" dirty="0"/>
              <a:t>Loss of appetite</a:t>
            </a:r>
          </a:p>
          <a:p>
            <a:pPr lvl="2"/>
            <a:r>
              <a:rPr lang="en-US" altLang="en-US" dirty="0"/>
              <a:t>Thoughts of “giving up”</a:t>
            </a:r>
          </a:p>
          <a:p>
            <a:pPr lvl="2"/>
            <a:r>
              <a:rPr lang="en-US" altLang="en-US" dirty="0"/>
              <a:t>Feeling overwhelmed</a:t>
            </a:r>
          </a:p>
          <a:p>
            <a:r>
              <a:rPr lang="en-US" altLang="en-US" b="1" dirty="0"/>
              <a:t>Can be treated</a:t>
            </a:r>
          </a:p>
          <a:p>
            <a:endParaRPr lang="en-US" dirty="0"/>
          </a:p>
        </p:txBody>
      </p:sp>
      <p:sp>
        <p:nvSpPr>
          <p:cNvPr id="5" name="Rectangle 4">
            <a:extLst>
              <a:ext uri="{FF2B5EF4-FFF2-40B4-BE49-F238E27FC236}">
                <a16:creationId xmlns:a16="http://schemas.microsoft.com/office/drawing/2014/main" id="{83B84249-F9D8-3E4D-BA0F-28FC0AD9A7DA}"/>
              </a:ext>
            </a:extLst>
          </p:cNvPr>
          <p:cNvSpPr/>
          <p:nvPr/>
        </p:nvSpPr>
        <p:spPr>
          <a:xfrm>
            <a:off x="24384" y="0"/>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36206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01E9-4017-C94B-973F-5C0619D15AC0}"/>
              </a:ext>
            </a:extLst>
          </p:cNvPr>
          <p:cNvSpPr>
            <a:spLocks noGrp="1"/>
          </p:cNvSpPr>
          <p:nvPr>
            <p:ph type="title"/>
          </p:nvPr>
        </p:nvSpPr>
        <p:spPr/>
        <p:txBody>
          <a:bodyPr/>
          <a:lstStyle/>
          <a:p>
            <a:pPr algn="ctr"/>
            <a:r>
              <a:rPr lang="en-US" altLang="en-US" dirty="0"/>
              <a:t>Your Overall Plan of Care</a:t>
            </a:r>
            <a:endParaRPr lang="en-US" dirty="0"/>
          </a:p>
        </p:txBody>
      </p:sp>
      <p:sp>
        <p:nvSpPr>
          <p:cNvPr id="3" name="Content Placeholder 2">
            <a:extLst>
              <a:ext uri="{FF2B5EF4-FFF2-40B4-BE49-F238E27FC236}">
                <a16:creationId xmlns:a16="http://schemas.microsoft.com/office/drawing/2014/main" id="{82A53C24-82A6-B542-BD07-54E5B230E091}"/>
              </a:ext>
            </a:extLst>
          </p:cNvPr>
          <p:cNvSpPr>
            <a:spLocks noGrp="1"/>
          </p:cNvSpPr>
          <p:nvPr>
            <p:ph sz="half" idx="1"/>
          </p:nvPr>
        </p:nvSpPr>
        <p:spPr>
          <a:xfrm>
            <a:off x="457200" y="1600201"/>
            <a:ext cx="7848600" cy="4190999"/>
          </a:xfrm>
        </p:spPr>
        <p:txBody>
          <a:bodyPr>
            <a:normAutofit/>
          </a:bodyPr>
          <a:lstStyle/>
          <a:p>
            <a:r>
              <a:rPr lang="en-US" altLang="en-US" dirty="0"/>
              <a:t>Work with your health care team to create an overall plan of care that can help you:</a:t>
            </a:r>
          </a:p>
          <a:p>
            <a:pPr lvl="1"/>
            <a:r>
              <a:rPr lang="en-US" altLang="en-US" dirty="0"/>
              <a:t>Keep blood pressure controlled</a:t>
            </a:r>
          </a:p>
          <a:p>
            <a:pPr lvl="1"/>
            <a:r>
              <a:rPr lang="en-US" altLang="en-US" dirty="0"/>
              <a:t>Keep blood sugar under control</a:t>
            </a:r>
          </a:p>
          <a:p>
            <a:pPr lvl="1"/>
            <a:r>
              <a:rPr lang="en-US" altLang="en-US" dirty="0"/>
              <a:t>Lower high cholesterol levels</a:t>
            </a:r>
          </a:p>
          <a:p>
            <a:pPr lvl="1"/>
            <a:r>
              <a:rPr lang="en-US" altLang="en-US" dirty="0"/>
              <a:t>Manage anemia</a:t>
            </a:r>
          </a:p>
          <a:p>
            <a:pPr lvl="1"/>
            <a:r>
              <a:rPr lang="en-US" altLang="en-US" dirty="0"/>
              <a:t>Lower risk of mineral and bone problems</a:t>
            </a:r>
          </a:p>
          <a:p>
            <a:pPr lvl="1"/>
            <a:r>
              <a:rPr lang="en-US" altLang="en-US" dirty="0"/>
              <a:t>Prevent or manage malnutrition</a:t>
            </a:r>
          </a:p>
          <a:p>
            <a:pPr lvl="1"/>
            <a:r>
              <a:rPr lang="en-US" altLang="en-US" dirty="0"/>
              <a:t> Prevent or manage depression</a:t>
            </a:r>
          </a:p>
          <a:p>
            <a:endParaRPr lang="en-US" dirty="0"/>
          </a:p>
        </p:txBody>
      </p:sp>
      <p:sp>
        <p:nvSpPr>
          <p:cNvPr id="5" name="Rectangle 4">
            <a:extLst>
              <a:ext uri="{FF2B5EF4-FFF2-40B4-BE49-F238E27FC236}">
                <a16:creationId xmlns:a16="http://schemas.microsoft.com/office/drawing/2014/main" id="{56F958ED-5DAA-924D-8CE9-52CE7C846435}"/>
              </a:ext>
            </a:extLst>
          </p:cNvPr>
          <p:cNvSpPr/>
          <p:nvPr/>
        </p:nvSpPr>
        <p:spPr>
          <a:xfrm>
            <a:off x="-6096"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30598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5C8D-4E93-374F-9C78-792829C2178E}"/>
              </a:ext>
            </a:extLst>
          </p:cNvPr>
          <p:cNvSpPr>
            <a:spLocks noGrp="1"/>
          </p:cNvSpPr>
          <p:nvPr>
            <p:ph type="title"/>
          </p:nvPr>
        </p:nvSpPr>
        <p:spPr/>
        <p:txBody>
          <a:bodyPr/>
          <a:lstStyle/>
          <a:p>
            <a:pPr algn="ctr"/>
            <a:r>
              <a:rPr lang="en-US" altLang="en-US" dirty="0"/>
              <a:t>Stage 5 CKD: Kidney Failure</a:t>
            </a:r>
            <a:endParaRPr lang="en-US" dirty="0"/>
          </a:p>
        </p:txBody>
      </p:sp>
      <p:sp>
        <p:nvSpPr>
          <p:cNvPr id="3" name="Content Placeholder 2">
            <a:extLst>
              <a:ext uri="{FF2B5EF4-FFF2-40B4-BE49-F238E27FC236}">
                <a16:creationId xmlns:a16="http://schemas.microsoft.com/office/drawing/2014/main" id="{285E88E9-DF34-4A42-8067-5B72863C82A4}"/>
              </a:ext>
            </a:extLst>
          </p:cNvPr>
          <p:cNvSpPr>
            <a:spLocks noGrp="1"/>
          </p:cNvSpPr>
          <p:nvPr>
            <p:ph sz="half" idx="1"/>
          </p:nvPr>
        </p:nvSpPr>
        <p:spPr>
          <a:xfrm>
            <a:off x="457200" y="1600201"/>
            <a:ext cx="7924800" cy="4495799"/>
          </a:xfrm>
        </p:spPr>
        <p:txBody>
          <a:bodyPr>
            <a:normAutofit/>
          </a:bodyPr>
          <a:lstStyle/>
          <a:p>
            <a:r>
              <a:rPr lang="en-US" altLang="en-US" dirty="0"/>
              <a:t>Despite the best treatment and your best efforts, kidneys can still fail</a:t>
            </a:r>
          </a:p>
          <a:p>
            <a:r>
              <a:rPr lang="en-US" altLang="en-US" dirty="0"/>
              <a:t>This is called “kidney failure”</a:t>
            </a:r>
          </a:p>
          <a:p>
            <a:pPr lvl="1"/>
            <a:r>
              <a:rPr lang="en-US" altLang="en-US" dirty="0"/>
              <a:t>When 85 – 90% of kidney function is gone</a:t>
            </a:r>
          </a:p>
          <a:p>
            <a:pPr lvl="1"/>
            <a:r>
              <a:rPr lang="en-US" altLang="en-US" dirty="0"/>
              <a:t>GFR falls below 15ml/min</a:t>
            </a:r>
          </a:p>
          <a:p>
            <a:r>
              <a:rPr lang="en-US" altLang="en-US" dirty="0"/>
              <a:t>Treatment Includes </a:t>
            </a:r>
          </a:p>
          <a:p>
            <a:pPr lvl="1"/>
            <a:r>
              <a:rPr lang="en-US" altLang="en-US" dirty="0"/>
              <a:t>Transplant, Peritoneal Dialysis, Hemodialysis and Palliative/Hospice</a:t>
            </a:r>
          </a:p>
          <a:p>
            <a:endParaRPr lang="en-US" dirty="0"/>
          </a:p>
        </p:txBody>
      </p:sp>
      <p:sp>
        <p:nvSpPr>
          <p:cNvPr id="5" name="Rectangle 4">
            <a:extLst>
              <a:ext uri="{FF2B5EF4-FFF2-40B4-BE49-F238E27FC236}">
                <a16:creationId xmlns:a16="http://schemas.microsoft.com/office/drawing/2014/main" id="{0DDFA781-2BB7-4C46-A10A-85FEF818669B}"/>
              </a:ext>
            </a:extLst>
          </p:cNvPr>
          <p:cNvSpPr/>
          <p:nvPr/>
        </p:nvSpPr>
        <p:spPr>
          <a:xfrm>
            <a:off x="0"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312305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2DF6-7DCC-E14B-85F3-4AB33E387595}"/>
              </a:ext>
            </a:extLst>
          </p:cNvPr>
          <p:cNvSpPr>
            <a:spLocks noGrp="1"/>
          </p:cNvSpPr>
          <p:nvPr>
            <p:ph type="title"/>
          </p:nvPr>
        </p:nvSpPr>
        <p:spPr/>
        <p:txBody>
          <a:bodyPr/>
          <a:lstStyle/>
          <a:p>
            <a:pPr algn="ctr"/>
            <a:r>
              <a:rPr lang="en-US" altLang="en-US" dirty="0"/>
              <a:t>Stage 5 CKD: Symptoms</a:t>
            </a:r>
            <a:endParaRPr lang="en-US" dirty="0"/>
          </a:p>
        </p:txBody>
      </p:sp>
      <p:sp>
        <p:nvSpPr>
          <p:cNvPr id="3" name="Content Placeholder 2">
            <a:extLst>
              <a:ext uri="{FF2B5EF4-FFF2-40B4-BE49-F238E27FC236}">
                <a16:creationId xmlns:a16="http://schemas.microsoft.com/office/drawing/2014/main" id="{B873C4A3-1801-0841-B3A3-EACC378A3A74}"/>
              </a:ext>
            </a:extLst>
          </p:cNvPr>
          <p:cNvSpPr>
            <a:spLocks noGrp="1"/>
          </p:cNvSpPr>
          <p:nvPr>
            <p:ph sz="half" idx="1"/>
          </p:nvPr>
        </p:nvSpPr>
        <p:spPr/>
        <p:txBody>
          <a:bodyPr/>
          <a:lstStyle/>
          <a:p>
            <a:r>
              <a:rPr lang="en-US" altLang="en-US" dirty="0"/>
              <a:t>Nausea</a:t>
            </a:r>
          </a:p>
          <a:p>
            <a:r>
              <a:rPr lang="en-US" altLang="en-US" dirty="0"/>
              <a:t>Trouble sleeping</a:t>
            </a:r>
          </a:p>
          <a:p>
            <a:r>
              <a:rPr lang="en-US" altLang="en-US" dirty="0"/>
              <a:t>Poor appetite</a:t>
            </a:r>
          </a:p>
          <a:p>
            <a:r>
              <a:rPr lang="en-US" altLang="en-US" dirty="0"/>
              <a:t>Tired</a:t>
            </a:r>
          </a:p>
          <a:p>
            <a:r>
              <a:rPr lang="en-US" altLang="en-US" dirty="0"/>
              <a:t>Dry, itchy skin</a:t>
            </a:r>
          </a:p>
          <a:p>
            <a:r>
              <a:rPr lang="en-US" altLang="en-US" dirty="0"/>
              <a:t>Urinary changes</a:t>
            </a:r>
          </a:p>
          <a:p>
            <a:endParaRPr lang="en-US" altLang="en-US" dirty="0"/>
          </a:p>
          <a:p>
            <a:endParaRPr lang="en-US" altLang="en-US" dirty="0"/>
          </a:p>
          <a:p>
            <a:endParaRPr lang="en-US" dirty="0"/>
          </a:p>
        </p:txBody>
      </p:sp>
      <p:sp>
        <p:nvSpPr>
          <p:cNvPr id="4" name="Content Placeholder 3">
            <a:extLst>
              <a:ext uri="{FF2B5EF4-FFF2-40B4-BE49-F238E27FC236}">
                <a16:creationId xmlns:a16="http://schemas.microsoft.com/office/drawing/2014/main" id="{BED5FA52-8127-3D4C-ABB8-EFD583C37178}"/>
              </a:ext>
            </a:extLst>
          </p:cNvPr>
          <p:cNvSpPr>
            <a:spLocks noGrp="1"/>
          </p:cNvSpPr>
          <p:nvPr>
            <p:ph sz="half" idx="2"/>
          </p:nvPr>
        </p:nvSpPr>
        <p:spPr/>
        <p:txBody>
          <a:bodyPr/>
          <a:lstStyle/>
          <a:p>
            <a:r>
              <a:rPr lang="en-US" altLang="en-US" dirty="0"/>
              <a:t>Weight loss</a:t>
            </a:r>
          </a:p>
          <a:p>
            <a:r>
              <a:rPr lang="en-US" altLang="en-US" dirty="0"/>
              <a:t>Cramping </a:t>
            </a:r>
          </a:p>
          <a:p>
            <a:r>
              <a:rPr lang="en-US" altLang="en-US" dirty="0"/>
              <a:t>Abnormal bleeding</a:t>
            </a:r>
          </a:p>
          <a:p>
            <a:r>
              <a:rPr lang="en-US" altLang="en-US" dirty="0"/>
              <a:t>Swelling</a:t>
            </a:r>
          </a:p>
          <a:p>
            <a:r>
              <a:rPr lang="en-US" altLang="en-US" dirty="0"/>
              <a:t>Skin color changes</a:t>
            </a:r>
          </a:p>
          <a:p>
            <a:r>
              <a:rPr lang="en-US" altLang="en-US" dirty="0"/>
              <a:t>Trouble breathing</a:t>
            </a:r>
          </a:p>
          <a:p>
            <a:r>
              <a:rPr lang="en-US" altLang="en-US" dirty="0"/>
              <a:t>Confusion</a:t>
            </a:r>
          </a:p>
          <a:p>
            <a:endParaRPr lang="en-US" dirty="0"/>
          </a:p>
        </p:txBody>
      </p:sp>
      <p:sp>
        <p:nvSpPr>
          <p:cNvPr id="5" name="Rectangle 4">
            <a:extLst>
              <a:ext uri="{FF2B5EF4-FFF2-40B4-BE49-F238E27FC236}">
                <a16:creationId xmlns:a16="http://schemas.microsoft.com/office/drawing/2014/main" id="{B7AA1CB4-60E4-C04E-8BD2-EA116C179E2F}"/>
              </a:ext>
            </a:extLst>
          </p:cNvPr>
          <p:cNvSpPr/>
          <p:nvPr/>
        </p:nvSpPr>
        <p:spPr>
          <a:xfrm>
            <a:off x="-29186"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44460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D123-D5F7-944D-BF0D-AFED438B4975}"/>
              </a:ext>
            </a:extLst>
          </p:cNvPr>
          <p:cNvSpPr>
            <a:spLocks noGrp="1"/>
          </p:cNvSpPr>
          <p:nvPr>
            <p:ph type="title"/>
          </p:nvPr>
        </p:nvSpPr>
        <p:spPr/>
        <p:txBody>
          <a:bodyPr>
            <a:noAutofit/>
          </a:bodyPr>
          <a:lstStyle/>
          <a:p>
            <a:pPr algn="ctr"/>
            <a:r>
              <a:rPr lang="en-US" altLang="en-US" sz="4000" dirty="0"/>
              <a:t>Common Worries about Kidney Disease</a:t>
            </a:r>
            <a:endParaRPr lang="en-US" sz="4000" dirty="0"/>
          </a:p>
        </p:txBody>
      </p:sp>
      <p:sp>
        <p:nvSpPr>
          <p:cNvPr id="3" name="Content Placeholder 2">
            <a:extLst>
              <a:ext uri="{FF2B5EF4-FFF2-40B4-BE49-F238E27FC236}">
                <a16:creationId xmlns:a16="http://schemas.microsoft.com/office/drawing/2014/main" id="{304E9A85-F864-FB44-A9EF-5FF5DA2861AC}"/>
              </a:ext>
            </a:extLst>
          </p:cNvPr>
          <p:cNvSpPr>
            <a:spLocks noGrp="1"/>
          </p:cNvSpPr>
          <p:nvPr>
            <p:ph sz="half" idx="1"/>
          </p:nvPr>
        </p:nvSpPr>
        <p:spPr>
          <a:xfrm>
            <a:off x="966216" y="1905000"/>
            <a:ext cx="7696200" cy="4114799"/>
          </a:xfrm>
        </p:spPr>
        <p:txBody>
          <a:bodyPr>
            <a:normAutofit/>
          </a:bodyPr>
          <a:lstStyle/>
          <a:p>
            <a:r>
              <a:rPr lang="en-US" altLang="en-US" dirty="0"/>
              <a:t>What is life like with CKD?</a:t>
            </a:r>
          </a:p>
          <a:p>
            <a:r>
              <a:rPr lang="en-US" altLang="en-US" dirty="0"/>
              <a:t>What type of treatments are available?</a:t>
            </a:r>
          </a:p>
          <a:p>
            <a:r>
              <a:rPr lang="en-US" altLang="en-US" dirty="0"/>
              <a:t>How will I pay for treatment?</a:t>
            </a:r>
          </a:p>
          <a:p>
            <a:pPr lvl="1"/>
            <a:r>
              <a:rPr lang="en-US" altLang="en-US" dirty="0"/>
              <a:t>Medicare</a:t>
            </a:r>
          </a:p>
          <a:p>
            <a:pPr lvl="1"/>
            <a:r>
              <a:rPr lang="en-US" altLang="en-US" dirty="0"/>
              <a:t>Private Insurance</a:t>
            </a:r>
          </a:p>
          <a:p>
            <a:pPr lvl="1"/>
            <a:r>
              <a:rPr lang="en-US" altLang="en-US" dirty="0"/>
              <a:t>Medicaid</a:t>
            </a:r>
          </a:p>
          <a:p>
            <a:endParaRPr lang="en-US" dirty="0"/>
          </a:p>
        </p:txBody>
      </p:sp>
      <p:sp>
        <p:nvSpPr>
          <p:cNvPr id="5" name="Rectangle 4">
            <a:extLst>
              <a:ext uri="{FF2B5EF4-FFF2-40B4-BE49-F238E27FC236}">
                <a16:creationId xmlns:a16="http://schemas.microsoft.com/office/drawing/2014/main" id="{014D087E-9DBD-AD43-AE6D-9C95AF76BA13}"/>
              </a:ext>
            </a:extLst>
          </p:cNvPr>
          <p:cNvSpPr/>
          <p:nvPr/>
        </p:nvSpPr>
        <p:spPr>
          <a:xfrm>
            <a:off x="21336" y="-36576"/>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10368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B5AA-A2D5-1843-9EC7-46BF0F11DF94}"/>
              </a:ext>
            </a:extLst>
          </p:cNvPr>
          <p:cNvSpPr>
            <a:spLocks noGrp="1"/>
          </p:cNvSpPr>
          <p:nvPr>
            <p:ph type="title"/>
          </p:nvPr>
        </p:nvSpPr>
        <p:spPr/>
        <p:txBody>
          <a:bodyPr>
            <a:normAutofit fontScale="90000"/>
          </a:bodyPr>
          <a:lstStyle/>
          <a:p>
            <a:pPr algn="ctr"/>
            <a:r>
              <a:rPr lang="en-US" altLang="en-US" sz="4800" dirty="0"/>
              <a:t>Common</a:t>
            </a:r>
            <a:r>
              <a:rPr lang="en-US" altLang="en-US" dirty="0"/>
              <a:t> Worries about Kidney Disease</a:t>
            </a:r>
            <a:endParaRPr lang="en-US" dirty="0"/>
          </a:p>
        </p:txBody>
      </p:sp>
      <p:sp>
        <p:nvSpPr>
          <p:cNvPr id="3" name="Content Placeholder 2">
            <a:extLst>
              <a:ext uri="{FF2B5EF4-FFF2-40B4-BE49-F238E27FC236}">
                <a16:creationId xmlns:a16="http://schemas.microsoft.com/office/drawing/2014/main" id="{ED60A391-5CCD-8C4E-8FA6-ABFF3218FA0E}"/>
              </a:ext>
            </a:extLst>
          </p:cNvPr>
          <p:cNvSpPr>
            <a:spLocks noGrp="1"/>
          </p:cNvSpPr>
          <p:nvPr>
            <p:ph sz="half" idx="1"/>
          </p:nvPr>
        </p:nvSpPr>
        <p:spPr>
          <a:xfrm>
            <a:off x="1066800" y="1981200"/>
            <a:ext cx="7239000" cy="4190999"/>
          </a:xfrm>
        </p:spPr>
        <p:txBody>
          <a:bodyPr/>
          <a:lstStyle/>
          <a:p>
            <a:r>
              <a:rPr lang="en-US" dirty="0"/>
              <a:t>Can I travel?</a:t>
            </a:r>
          </a:p>
          <a:p>
            <a:r>
              <a:rPr lang="en-US" dirty="0"/>
              <a:t>Can I work?</a:t>
            </a:r>
          </a:p>
          <a:p>
            <a:r>
              <a:rPr lang="en-US" dirty="0"/>
              <a:t>Will it hurt?</a:t>
            </a:r>
          </a:p>
          <a:p>
            <a:r>
              <a:rPr lang="en-US" dirty="0"/>
              <a:t>How will I know my kidneys are getting worse?</a:t>
            </a:r>
          </a:p>
          <a:p>
            <a:r>
              <a:rPr lang="en-US" dirty="0"/>
              <a:t>What can I eat?</a:t>
            </a:r>
          </a:p>
          <a:p>
            <a:endParaRPr lang="en-US" dirty="0"/>
          </a:p>
          <a:p>
            <a:endParaRPr lang="en-US" dirty="0"/>
          </a:p>
        </p:txBody>
      </p:sp>
      <p:sp>
        <p:nvSpPr>
          <p:cNvPr id="5" name="Rectangle 4">
            <a:extLst>
              <a:ext uri="{FF2B5EF4-FFF2-40B4-BE49-F238E27FC236}">
                <a16:creationId xmlns:a16="http://schemas.microsoft.com/office/drawing/2014/main" id="{72291FFA-6086-0343-A22A-B33665F12AA0}"/>
              </a:ext>
            </a:extLst>
          </p:cNvPr>
          <p:cNvSpPr/>
          <p:nvPr/>
        </p:nvSpPr>
        <p:spPr>
          <a:xfrm>
            <a:off x="0" y="-36576"/>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9891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FD05-4DFC-234C-83AF-5973DA688019}"/>
              </a:ext>
            </a:extLst>
          </p:cNvPr>
          <p:cNvSpPr>
            <a:spLocks noGrp="1"/>
          </p:cNvSpPr>
          <p:nvPr>
            <p:ph type="title"/>
          </p:nvPr>
        </p:nvSpPr>
        <p:spPr>
          <a:xfrm>
            <a:off x="685800" y="1752600"/>
            <a:ext cx="7772400" cy="1362075"/>
          </a:xfrm>
        </p:spPr>
        <p:txBody>
          <a:bodyPr>
            <a:normAutofit fontScale="90000"/>
          </a:bodyPr>
          <a:lstStyle/>
          <a:p>
            <a:pPr marL="0" indent="0" algn="ctr"/>
            <a:r>
              <a:rPr lang="en-US" altLang="en-US" dirty="0">
                <a:solidFill>
                  <a:schemeClr val="tx1"/>
                </a:solidFill>
              </a:rPr>
              <a:t>Questions and Discussions</a:t>
            </a:r>
            <a:br>
              <a:rPr lang="en-US" altLang="en-US" dirty="0">
                <a:solidFill>
                  <a:schemeClr val="tx1"/>
                </a:solidFill>
              </a:rPr>
            </a:br>
            <a:br>
              <a:rPr lang="en-US" altLang="en-US" dirty="0">
                <a:solidFill>
                  <a:schemeClr val="tx1"/>
                </a:solidFill>
              </a:rPr>
            </a:br>
            <a:r>
              <a:rPr lang="en-US" altLang="en-US" i="1" dirty="0">
                <a:solidFill>
                  <a:schemeClr val="tx1"/>
                </a:solidFill>
              </a:rPr>
              <a:t>Come Back for </a:t>
            </a:r>
            <a:br>
              <a:rPr lang="en-US" altLang="en-US" i="1" dirty="0">
                <a:solidFill>
                  <a:schemeClr val="tx1"/>
                </a:solidFill>
              </a:rPr>
            </a:br>
            <a:r>
              <a:rPr lang="en-US" altLang="en-US" i="1" dirty="0">
                <a:solidFill>
                  <a:schemeClr val="tx1"/>
                </a:solidFill>
              </a:rPr>
              <a:t>Part 2:</a:t>
            </a:r>
            <a:br>
              <a:rPr lang="en-US" altLang="en-US" i="1" dirty="0">
                <a:solidFill>
                  <a:schemeClr val="tx1"/>
                </a:solidFill>
              </a:rPr>
            </a:br>
            <a:r>
              <a:rPr lang="en-US" altLang="en-US" i="1" dirty="0">
                <a:solidFill>
                  <a:schemeClr val="tx1"/>
                </a:solidFill>
              </a:rPr>
              <a:t>Kidney Treatment Options</a:t>
            </a:r>
            <a:br>
              <a:rPr lang="en-US" altLang="en-US" i="1" dirty="0">
                <a:solidFill>
                  <a:schemeClr val="tx1"/>
                </a:solidFill>
              </a:rPr>
            </a:br>
            <a:r>
              <a:rPr lang="en-US" altLang="en-US" i="1" dirty="0">
                <a:solidFill>
                  <a:schemeClr val="tx1"/>
                </a:solidFill>
              </a:rPr>
              <a:t>Class!</a:t>
            </a:r>
            <a:br>
              <a:rPr lang="en-US" i="1" dirty="0">
                <a:solidFill>
                  <a:schemeClr val="tx1"/>
                </a:solidFill>
              </a:rPr>
            </a:br>
            <a:endParaRPr lang="en-US" dirty="0">
              <a:solidFill>
                <a:schemeClr val="tx1"/>
              </a:solidFill>
            </a:endParaRPr>
          </a:p>
        </p:txBody>
      </p:sp>
      <p:sp>
        <p:nvSpPr>
          <p:cNvPr id="4" name="Rectangle 3">
            <a:extLst>
              <a:ext uri="{FF2B5EF4-FFF2-40B4-BE49-F238E27FC236}">
                <a16:creationId xmlns:a16="http://schemas.microsoft.com/office/drawing/2014/main" id="{17E626A0-D977-1547-8056-70368F3C1179}"/>
              </a:ext>
            </a:extLst>
          </p:cNvPr>
          <p:cNvSpPr/>
          <p:nvPr/>
        </p:nvSpPr>
        <p:spPr>
          <a:xfrm>
            <a:off x="-9144" y="0"/>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100310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How Do Kidneys Work?</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37" y="1752600"/>
            <a:ext cx="5426075"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How They Work"/>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778" t="1909" r="1437" b="2664"/>
          <a:stretch>
            <a:fillRect/>
          </a:stretch>
        </p:blipFill>
        <p:spPr>
          <a:xfrm>
            <a:off x="1828800" y="1600200"/>
            <a:ext cx="5431916" cy="4114800"/>
          </a:xfrm>
          <a:noFill/>
          <a:ln w="12700">
            <a:solidFill>
              <a:schemeClr val="tx1"/>
            </a:solidFill>
            <a:miter lim="800000"/>
            <a:headEnd/>
            <a:tailEnd/>
          </a:ln>
        </p:spPr>
      </p:pic>
    </p:spTree>
    <p:extLst>
      <p:ext uri="{BB962C8B-B14F-4D97-AF65-F5344CB8AC3E}">
        <p14:creationId xmlns:p14="http://schemas.microsoft.com/office/powerpoint/2010/main" val="383578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CC14-D202-9E47-86B9-EADD8837D566}"/>
              </a:ext>
            </a:extLst>
          </p:cNvPr>
          <p:cNvSpPr>
            <a:spLocks noGrp="1"/>
          </p:cNvSpPr>
          <p:nvPr>
            <p:ph type="title"/>
          </p:nvPr>
        </p:nvSpPr>
        <p:spPr/>
        <p:txBody>
          <a:bodyPr/>
          <a:lstStyle/>
          <a:p>
            <a:r>
              <a:rPr lang="en-US" altLang="en-US" dirty="0"/>
              <a:t>What Do Your Kidneys Do?</a:t>
            </a:r>
            <a:endParaRPr lang="en-US" dirty="0"/>
          </a:p>
        </p:txBody>
      </p:sp>
      <p:sp>
        <p:nvSpPr>
          <p:cNvPr id="3" name="Content Placeholder 2">
            <a:extLst>
              <a:ext uri="{FF2B5EF4-FFF2-40B4-BE49-F238E27FC236}">
                <a16:creationId xmlns:a16="http://schemas.microsoft.com/office/drawing/2014/main" id="{78EBB80E-BBDA-C548-A00C-DFC0EF9F12A0}"/>
              </a:ext>
            </a:extLst>
          </p:cNvPr>
          <p:cNvSpPr>
            <a:spLocks noGrp="1"/>
          </p:cNvSpPr>
          <p:nvPr>
            <p:ph sz="half" idx="1"/>
          </p:nvPr>
        </p:nvSpPr>
        <p:spPr>
          <a:xfrm>
            <a:off x="762000" y="1600201"/>
            <a:ext cx="7162800" cy="4190999"/>
          </a:xfrm>
        </p:spPr>
        <p:txBody>
          <a:bodyPr>
            <a:normAutofit/>
          </a:bodyPr>
          <a:lstStyle/>
          <a:p>
            <a:r>
              <a:rPr lang="en-US" altLang="en-US" sz="3200" dirty="0"/>
              <a:t>Remove waste products</a:t>
            </a:r>
          </a:p>
          <a:p>
            <a:r>
              <a:rPr lang="en-US" altLang="en-US" sz="3200" dirty="0"/>
              <a:t>Balance fluids</a:t>
            </a:r>
          </a:p>
          <a:p>
            <a:r>
              <a:rPr lang="en-US" altLang="en-US" sz="3200" dirty="0"/>
              <a:t>Help control blood pressure</a:t>
            </a:r>
          </a:p>
          <a:p>
            <a:r>
              <a:rPr lang="en-US" altLang="en-US" sz="3200" dirty="0"/>
              <a:t>Regulate hormones</a:t>
            </a:r>
          </a:p>
          <a:p>
            <a:r>
              <a:rPr lang="en-US" altLang="en-US" sz="3200" dirty="0"/>
              <a:t>Keep bones healthy</a:t>
            </a:r>
          </a:p>
          <a:p>
            <a:r>
              <a:rPr lang="en-US" altLang="en-US" sz="3200" dirty="0"/>
              <a:t>Balance minerals in the body</a:t>
            </a:r>
          </a:p>
          <a:p>
            <a:r>
              <a:rPr lang="en-US" altLang="en-US" sz="3200" dirty="0"/>
              <a:t>Help make red blood cells</a:t>
            </a:r>
          </a:p>
          <a:p>
            <a:endParaRPr lang="en-US" dirty="0"/>
          </a:p>
        </p:txBody>
      </p:sp>
      <p:sp>
        <p:nvSpPr>
          <p:cNvPr id="5" name="Rectangle 4">
            <a:extLst>
              <a:ext uri="{FF2B5EF4-FFF2-40B4-BE49-F238E27FC236}">
                <a16:creationId xmlns:a16="http://schemas.microsoft.com/office/drawing/2014/main" id="{CB281876-3ADC-F845-9FCC-62D52A1EB285}"/>
              </a:ext>
            </a:extLst>
          </p:cNvPr>
          <p:cNvSpPr/>
          <p:nvPr/>
        </p:nvSpPr>
        <p:spPr>
          <a:xfrm>
            <a:off x="0" y="-36783"/>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37462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A29B-E0E1-E84B-81F1-50D8922762CF}"/>
              </a:ext>
            </a:extLst>
          </p:cNvPr>
          <p:cNvSpPr>
            <a:spLocks noGrp="1"/>
          </p:cNvSpPr>
          <p:nvPr>
            <p:ph type="title"/>
          </p:nvPr>
        </p:nvSpPr>
        <p:spPr/>
        <p:txBody>
          <a:bodyPr/>
          <a:lstStyle/>
          <a:p>
            <a:r>
              <a:rPr lang="en-US" altLang="en-US" dirty="0"/>
              <a:t>What is Chronic Kidney Disease?</a:t>
            </a:r>
            <a:endParaRPr lang="en-US" dirty="0"/>
          </a:p>
        </p:txBody>
      </p:sp>
      <p:sp>
        <p:nvSpPr>
          <p:cNvPr id="3" name="Content Placeholder 2">
            <a:extLst>
              <a:ext uri="{FF2B5EF4-FFF2-40B4-BE49-F238E27FC236}">
                <a16:creationId xmlns:a16="http://schemas.microsoft.com/office/drawing/2014/main" id="{B5769654-19C5-2F43-97A6-F6FA9C67BF75}"/>
              </a:ext>
            </a:extLst>
          </p:cNvPr>
          <p:cNvSpPr>
            <a:spLocks noGrp="1"/>
          </p:cNvSpPr>
          <p:nvPr>
            <p:ph sz="half" idx="1"/>
          </p:nvPr>
        </p:nvSpPr>
        <p:spPr>
          <a:xfrm>
            <a:off x="457200" y="1600201"/>
            <a:ext cx="7848600" cy="4190999"/>
          </a:xfrm>
        </p:spPr>
        <p:txBody>
          <a:bodyPr/>
          <a:lstStyle/>
          <a:p>
            <a:pPr marL="0" indent="0" algn="ctr">
              <a:buNone/>
            </a:pPr>
            <a:r>
              <a:rPr lang="en-US" altLang="en-US" sz="3200" dirty="0"/>
              <a:t>Your kidneys are losing their ability to filter blood or do their other jobs well enough to keep you healthy</a:t>
            </a:r>
          </a:p>
          <a:p>
            <a:endParaRPr lang="en-US" dirty="0"/>
          </a:p>
        </p:txBody>
      </p:sp>
      <p:sp>
        <p:nvSpPr>
          <p:cNvPr id="5" name="Rectangle 4">
            <a:extLst>
              <a:ext uri="{FF2B5EF4-FFF2-40B4-BE49-F238E27FC236}">
                <a16:creationId xmlns:a16="http://schemas.microsoft.com/office/drawing/2014/main" id="{B418119D-2F80-0249-9F9B-50A44E679362}"/>
              </a:ext>
            </a:extLst>
          </p:cNvPr>
          <p:cNvSpPr/>
          <p:nvPr/>
        </p:nvSpPr>
        <p:spPr>
          <a:xfrm>
            <a:off x="-36576" y="-55071"/>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1877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39C8-57FD-4741-A03C-72DED74C4C85}"/>
              </a:ext>
            </a:extLst>
          </p:cNvPr>
          <p:cNvSpPr>
            <a:spLocks noGrp="1"/>
          </p:cNvSpPr>
          <p:nvPr>
            <p:ph type="title"/>
          </p:nvPr>
        </p:nvSpPr>
        <p:spPr/>
        <p:txBody>
          <a:bodyPr/>
          <a:lstStyle/>
          <a:p>
            <a:r>
              <a:rPr lang="en-US" altLang="en-US" dirty="0"/>
              <a:t>What Causes Kidney Disease?</a:t>
            </a:r>
            <a:endParaRPr lang="en-US" dirty="0"/>
          </a:p>
        </p:txBody>
      </p:sp>
      <p:sp>
        <p:nvSpPr>
          <p:cNvPr id="3" name="Content Placeholder 2">
            <a:extLst>
              <a:ext uri="{FF2B5EF4-FFF2-40B4-BE49-F238E27FC236}">
                <a16:creationId xmlns:a16="http://schemas.microsoft.com/office/drawing/2014/main" id="{E4BA6A51-703C-4348-AD57-866A7FFCCAAB}"/>
              </a:ext>
            </a:extLst>
          </p:cNvPr>
          <p:cNvSpPr>
            <a:spLocks noGrp="1"/>
          </p:cNvSpPr>
          <p:nvPr>
            <p:ph sz="half" idx="1"/>
          </p:nvPr>
        </p:nvSpPr>
        <p:spPr>
          <a:xfrm>
            <a:off x="457200" y="1600201"/>
            <a:ext cx="7620000" cy="4190999"/>
          </a:xfrm>
        </p:spPr>
        <p:txBody>
          <a:bodyPr>
            <a:normAutofit fontScale="92500" lnSpcReduction="20000"/>
          </a:bodyPr>
          <a:lstStyle/>
          <a:p>
            <a:r>
              <a:rPr lang="en-US" altLang="en-US" sz="3200" dirty="0"/>
              <a:t>Diabetes (leading cause of CKD in the U.S.)</a:t>
            </a:r>
          </a:p>
          <a:p>
            <a:r>
              <a:rPr lang="en-US" altLang="en-US" sz="3200" dirty="0"/>
              <a:t>Hypertension (2</a:t>
            </a:r>
            <a:r>
              <a:rPr lang="en-US" altLang="en-US" sz="3200" baseline="30000" dirty="0"/>
              <a:t>nd</a:t>
            </a:r>
            <a:r>
              <a:rPr lang="en-US" altLang="en-US" sz="3200" dirty="0"/>
              <a:t> leading cause of CKD in the U.S.)</a:t>
            </a:r>
          </a:p>
          <a:p>
            <a:r>
              <a:rPr lang="en-US" altLang="en-US" sz="3200" dirty="0"/>
              <a:t>Inherited</a:t>
            </a:r>
          </a:p>
          <a:p>
            <a:r>
              <a:rPr lang="en-US" altLang="en-US" sz="3200" dirty="0"/>
              <a:t>Drugs</a:t>
            </a:r>
          </a:p>
          <a:p>
            <a:r>
              <a:rPr lang="en-US" altLang="en-US" sz="3200" dirty="0"/>
              <a:t>Autoimmune Diseases</a:t>
            </a:r>
          </a:p>
          <a:p>
            <a:r>
              <a:rPr lang="en-US" altLang="en-US" sz="3200" dirty="0"/>
              <a:t>Congenital</a:t>
            </a:r>
          </a:p>
          <a:p>
            <a:r>
              <a:rPr lang="en-US" altLang="en-US" sz="3200" dirty="0"/>
              <a:t>Glomerular Nephritis (GN)</a:t>
            </a:r>
          </a:p>
          <a:p>
            <a:r>
              <a:rPr lang="en-US" altLang="en-US" sz="3200" dirty="0"/>
              <a:t>Other</a:t>
            </a:r>
          </a:p>
          <a:p>
            <a:endParaRPr lang="en-US" dirty="0"/>
          </a:p>
        </p:txBody>
      </p:sp>
      <p:sp>
        <p:nvSpPr>
          <p:cNvPr id="5" name="Rectangle 4">
            <a:extLst>
              <a:ext uri="{FF2B5EF4-FFF2-40B4-BE49-F238E27FC236}">
                <a16:creationId xmlns:a16="http://schemas.microsoft.com/office/drawing/2014/main" id="{7A76341D-FAF6-5D46-A590-6DA21F2785C0}"/>
              </a:ext>
            </a:extLst>
          </p:cNvPr>
          <p:cNvSpPr/>
          <p:nvPr/>
        </p:nvSpPr>
        <p:spPr>
          <a:xfrm>
            <a:off x="0" y="0"/>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290372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538F-42C5-1144-B4CC-58B7BF610C13}"/>
              </a:ext>
            </a:extLst>
          </p:cNvPr>
          <p:cNvSpPr>
            <a:spLocks noGrp="1"/>
          </p:cNvSpPr>
          <p:nvPr>
            <p:ph type="title"/>
          </p:nvPr>
        </p:nvSpPr>
        <p:spPr/>
        <p:txBody>
          <a:bodyPr/>
          <a:lstStyle/>
          <a:p>
            <a:r>
              <a:rPr lang="en-US" altLang="en-US" dirty="0"/>
              <a:t>How is CKD diagnosed?</a:t>
            </a:r>
            <a:endParaRPr lang="en-US" dirty="0"/>
          </a:p>
        </p:txBody>
      </p:sp>
      <p:sp>
        <p:nvSpPr>
          <p:cNvPr id="3" name="Content Placeholder 2">
            <a:extLst>
              <a:ext uri="{FF2B5EF4-FFF2-40B4-BE49-F238E27FC236}">
                <a16:creationId xmlns:a16="http://schemas.microsoft.com/office/drawing/2014/main" id="{0BB41403-7689-8742-8094-5133DA3B4214}"/>
              </a:ext>
            </a:extLst>
          </p:cNvPr>
          <p:cNvSpPr>
            <a:spLocks noGrp="1"/>
          </p:cNvSpPr>
          <p:nvPr>
            <p:ph sz="half" idx="1"/>
          </p:nvPr>
        </p:nvSpPr>
        <p:spPr>
          <a:xfrm>
            <a:off x="457200" y="1600201"/>
            <a:ext cx="8001000" cy="4190999"/>
          </a:xfrm>
        </p:spPr>
        <p:txBody>
          <a:bodyPr/>
          <a:lstStyle/>
          <a:p>
            <a:r>
              <a:rPr lang="en-US" altLang="en-US" sz="3200" dirty="0"/>
              <a:t>Ways to diagnose kidney disease include:</a:t>
            </a:r>
          </a:p>
          <a:p>
            <a:pPr lvl="1"/>
            <a:r>
              <a:rPr lang="en-US" altLang="en-US" sz="3200" dirty="0"/>
              <a:t>Urine tests</a:t>
            </a:r>
          </a:p>
          <a:p>
            <a:pPr lvl="1"/>
            <a:r>
              <a:rPr lang="en-US" altLang="en-US" sz="3200" dirty="0"/>
              <a:t>Blood tests </a:t>
            </a:r>
          </a:p>
          <a:p>
            <a:pPr lvl="1"/>
            <a:r>
              <a:rPr lang="en-US" altLang="en-US" sz="3200" dirty="0"/>
              <a:t>Ultrasound or other imaging tests</a:t>
            </a:r>
          </a:p>
          <a:p>
            <a:pPr lvl="1"/>
            <a:r>
              <a:rPr lang="en-US" altLang="en-US" sz="3200" dirty="0"/>
              <a:t>Biopsy</a:t>
            </a:r>
          </a:p>
          <a:p>
            <a:r>
              <a:rPr lang="en-US" altLang="en-US" sz="3200" dirty="0"/>
              <a:t>Other tests may be needed</a:t>
            </a:r>
          </a:p>
          <a:p>
            <a:endParaRPr lang="en-US" dirty="0"/>
          </a:p>
        </p:txBody>
      </p:sp>
      <p:sp>
        <p:nvSpPr>
          <p:cNvPr id="5" name="Rectangle 4">
            <a:extLst>
              <a:ext uri="{FF2B5EF4-FFF2-40B4-BE49-F238E27FC236}">
                <a16:creationId xmlns:a16="http://schemas.microsoft.com/office/drawing/2014/main" id="{88A387CB-6C1D-B341-8F72-DCE66919824E}"/>
              </a:ext>
            </a:extLst>
          </p:cNvPr>
          <p:cNvSpPr/>
          <p:nvPr/>
        </p:nvSpPr>
        <p:spPr>
          <a:xfrm>
            <a:off x="0" y="-18495"/>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411824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E1E2-C39B-694D-BDE3-8FBFA7FE6C19}"/>
              </a:ext>
            </a:extLst>
          </p:cNvPr>
          <p:cNvSpPr>
            <a:spLocks noGrp="1"/>
          </p:cNvSpPr>
          <p:nvPr>
            <p:ph type="title"/>
          </p:nvPr>
        </p:nvSpPr>
        <p:spPr/>
        <p:txBody>
          <a:bodyPr/>
          <a:lstStyle/>
          <a:p>
            <a:pPr algn="ctr"/>
            <a:r>
              <a:rPr lang="en-US" altLang="en-US" dirty="0"/>
              <a:t>CKD for the Ages</a:t>
            </a:r>
            <a:endParaRPr lang="en-US" dirty="0"/>
          </a:p>
        </p:txBody>
      </p:sp>
      <p:sp>
        <p:nvSpPr>
          <p:cNvPr id="3" name="Content Placeholder 2">
            <a:extLst>
              <a:ext uri="{FF2B5EF4-FFF2-40B4-BE49-F238E27FC236}">
                <a16:creationId xmlns:a16="http://schemas.microsoft.com/office/drawing/2014/main" id="{272EDD9D-9054-7E40-B467-76A037D3B9BD}"/>
              </a:ext>
            </a:extLst>
          </p:cNvPr>
          <p:cNvSpPr>
            <a:spLocks noGrp="1"/>
          </p:cNvSpPr>
          <p:nvPr>
            <p:ph sz="half" idx="1"/>
          </p:nvPr>
        </p:nvSpPr>
        <p:spPr>
          <a:xfrm>
            <a:off x="457200" y="1600201"/>
            <a:ext cx="7848600" cy="4190999"/>
          </a:xfrm>
        </p:spPr>
        <p:txBody>
          <a:bodyPr>
            <a:normAutofit/>
          </a:bodyPr>
          <a:lstStyle/>
          <a:p>
            <a:r>
              <a:rPr lang="en-US" altLang="en-US" sz="3200" dirty="0"/>
              <a:t>Since everyone loses kidney function as they get older, how do I know what is normal for me?</a:t>
            </a:r>
          </a:p>
          <a:p>
            <a:r>
              <a:rPr lang="en-US" altLang="en-US" sz="3200" dirty="0"/>
              <a:t>Is kidney function different based on gender?</a:t>
            </a:r>
          </a:p>
          <a:p>
            <a:r>
              <a:rPr lang="en-US" altLang="en-US" sz="3200" dirty="0"/>
              <a:t>Is one of my kidneys working better than the other?</a:t>
            </a:r>
          </a:p>
          <a:p>
            <a:endParaRPr lang="en-US" dirty="0"/>
          </a:p>
        </p:txBody>
      </p:sp>
      <p:sp>
        <p:nvSpPr>
          <p:cNvPr id="5" name="Rectangle 4">
            <a:extLst>
              <a:ext uri="{FF2B5EF4-FFF2-40B4-BE49-F238E27FC236}">
                <a16:creationId xmlns:a16="http://schemas.microsoft.com/office/drawing/2014/main" id="{0555F0F3-C1DA-CA4D-90F5-091A2A28D021}"/>
              </a:ext>
            </a:extLst>
          </p:cNvPr>
          <p:cNvSpPr/>
          <p:nvPr/>
        </p:nvSpPr>
        <p:spPr>
          <a:xfrm>
            <a:off x="-9144" y="-15447"/>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352526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7890-3C5C-4E4D-BFE1-0D532A71D24F}"/>
              </a:ext>
            </a:extLst>
          </p:cNvPr>
          <p:cNvSpPr>
            <a:spLocks noGrp="1"/>
          </p:cNvSpPr>
          <p:nvPr>
            <p:ph type="title"/>
          </p:nvPr>
        </p:nvSpPr>
        <p:spPr/>
        <p:txBody>
          <a:bodyPr/>
          <a:lstStyle/>
          <a:p>
            <a:pPr algn="ctr"/>
            <a:r>
              <a:rPr lang="en-US" altLang="en-US" dirty="0"/>
              <a:t>GFR (Glomerular filtration rate)</a:t>
            </a:r>
            <a:endParaRPr lang="en-US" dirty="0"/>
          </a:p>
        </p:txBody>
      </p:sp>
      <p:sp>
        <p:nvSpPr>
          <p:cNvPr id="3" name="Content Placeholder 2">
            <a:extLst>
              <a:ext uri="{FF2B5EF4-FFF2-40B4-BE49-F238E27FC236}">
                <a16:creationId xmlns:a16="http://schemas.microsoft.com/office/drawing/2014/main" id="{18C788A8-CC5E-0B47-B586-C5B20079BC5D}"/>
              </a:ext>
            </a:extLst>
          </p:cNvPr>
          <p:cNvSpPr>
            <a:spLocks noGrp="1"/>
          </p:cNvSpPr>
          <p:nvPr>
            <p:ph sz="half" idx="1"/>
          </p:nvPr>
        </p:nvSpPr>
        <p:spPr>
          <a:xfrm>
            <a:off x="457200" y="1600201"/>
            <a:ext cx="8229600" cy="4190999"/>
          </a:xfrm>
        </p:spPr>
        <p:txBody>
          <a:bodyPr>
            <a:normAutofit/>
          </a:bodyPr>
          <a:lstStyle/>
          <a:p>
            <a:r>
              <a:rPr lang="en-US" altLang="en-US" sz="3200" dirty="0"/>
              <a:t>Normal is 90 or higher</a:t>
            </a:r>
          </a:p>
          <a:p>
            <a:r>
              <a:rPr lang="en-US" altLang="en-US" sz="3200" dirty="0"/>
              <a:t>Helps your health care professional to know how well your kidneys are working</a:t>
            </a:r>
          </a:p>
          <a:p>
            <a:r>
              <a:rPr lang="en-US" altLang="en-US" sz="3200" dirty="0"/>
              <a:t>Gets lower with age</a:t>
            </a:r>
          </a:p>
          <a:p>
            <a:r>
              <a:rPr lang="en-US" altLang="en-US" sz="3200" dirty="0"/>
              <a:t>Gets lower as kidney disease gets worse</a:t>
            </a:r>
          </a:p>
          <a:p>
            <a:r>
              <a:rPr lang="en-US" altLang="en-US" sz="3200" dirty="0"/>
              <a:t>Helps determine stage of kidney disease</a:t>
            </a:r>
          </a:p>
          <a:p>
            <a:endParaRPr lang="en-US" altLang="en-US" sz="3200" dirty="0"/>
          </a:p>
          <a:p>
            <a:endParaRPr lang="en-US" dirty="0"/>
          </a:p>
        </p:txBody>
      </p:sp>
      <p:sp>
        <p:nvSpPr>
          <p:cNvPr id="5" name="Rectangle 4">
            <a:extLst>
              <a:ext uri="{FF2B5EF4-FFF2-40B4-BE49-F238E27FC236}">
                <a16:creationId xmlns:a16="http://schemas.microsoft.com/office/drawing/2014/main" id="{2C17F3DA-19DA-A24A-8EBC-E1451E273731}"/>
              </a:ext>
            </a:extLst>
          </p:cNvPr>
          <p:cNvSpPr/>
          <p:nvPr/>
        </p:nvSpPr>
        <p:spPr>
          <a:xfrm>
            <a:off x="-9144" y="3048"/>
            <a:ext cx="2505686" cy="369332"/>
          </a:xfrm>
          <a:prstGeom prst="rect">
            <a:avLst/>
          </a:prstGeom>
        </p:spPr>
        <p:txBody>
          <a:bodyPr wrap="none">
            <a:spAutoFit/>
          </a:bodyPr>
          <a:lstStyle/>
          <a:p>
            <a:r>
              <a:rPr lang="en-US" b="1" dirty="0">
                <a:solidFill>
                  <a:schemeClr val="bg1"/>
                </a:solidFill>
              </a:rPr>
              <a:t>Part 1: CKD Overview</a:t>
            </a:r>
          </a:p>
        </p:txBody>
      </p:sp>
    </p:spTree>
    <p:extLst>
      <p:ext uri="{BB962C8B-B14F-4D97-AF65-F5344CB8AC3E}">
        <p14:creationId xmlns:p14="http://schemas.microsoft.com/office/powerpoint/2010/main" val="41894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kf_powerpointtemplate_041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F">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nkf_powerpointtemplate_041414</Template>
  <TotalTime>625</TotalTime>
  <Words>2314</Words>
  <Application>Microsoft Office PowerPoint</Application>
  <PresentationFormat>On-screen Show (4:3)</PresentationFormat>
  <Paragraphs>287</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Segoe UI</vt:lpstr>
      <vt:lpstr>Segoe UI Semibold</vt:lpstr>
      <vt:lpstr>nkf_powerpointtemplate_041414</vt:lpstr>
      <vt:lpstr>Kidney Disease Education PART 1: CKD Overview</vt:lpstr>
      <vt:lpstr>Why Learn About Kidney Disease?</vt:lpstr>
      <vt:lpstr>How Do Kidneys Work?</vt:lpstr>
      <vt:lpstr>What Do Your Kidneys Do?</vt:lpstr>
      <vt:lpstr>What is Chronic Kidney Disease?</vt:lpstr>
      <vt:lpstr>What Causes Kidney Disease?</vt:lpstr>
      <vt:lpstr>How is CKD diagnosed?</vt:lpstr>
      <vt:lpstr>CKD for the Ages</vt:lpstr>
      <vt:lpstr>GFR (Glomerular filtration rate)</vt:lpstr>
      <vt:lpstr>Stages of Kidney Disease</vt:lpstr>
      <vt:lpstr>Do You Have Albumin  (a type of protein)  in Your Urine?</vt:lpstr>
      <vt:lpstr>Stage 4 CKD (GFR 15-29 )</vt:lpstr>
      <vt:lpstr>Stage 4 CKD: Diet and Fluid (GFR 15-29 )</vt:lpstr>
      <vt:lpstr>Malnutrition in CKD</vt:lpstr>
      <vt:lpstr>Stage 4 CKD: Medications (GFR 15-29 )</vt:lpstr>
      <vt:lpstr>Stage 4 CKD: Caution</vt:lpstr>
      <vt:lpstr>Stage 4 CKD: Exercise (GFR 15-29 )</vt:lpstr>
      <vt:lpstr>What if Your Cholesterol Levels Are Not at Target?</vt:lpstr>
      <vt:lpstr>Anemia in CKD</vt:lpstr>
      <vt:lpstr>Mineral &amp; Bone Problems in CKD</vt:lpstr>
      <vt:lpstr>Depression in CKD</vt:lpstr>
      <vt:lpstr>Your Overall Plan of Care</vt:lpstr>
      <vt:lpstr>Stage 5 CKD: Kidney Failure</vt:lpstr>
      <vt:lpstr>Stage 5 CKD: Symptoms</vt:lpstr>
      <vt:lpstr>Common Worries about Kidney Disease</vt:lpstr>
      <vt:lpstr>Common Worries about Kidney Disease</vt:lpstr>
      <vt:lpstr>Questions and Discussions  Come Back for  Part 2: Kidney Treatment Options Class! </vt:lpstr>
    </vt:vector>
  </TitlesOfParts>
  <Company>National Kidney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Dilley</dc:creator>
  <cp:lastModifiedBy>Kiley Thornton</cp:lastModifiedBy>
  <cp:revision>47</cp:revision>
  <cp:lastPrinted>2014-06-10T20:45:11Z</cp:lastPrinted>
  <dcterms:created xsi:type="dcterms:W3CDTF">2014-04-17T19:11:08Z</dcterms:created>
  <dcterms:modified xsi:type="dcterms:W3CDTF">2022-03-09T19:11:31Z</dcterms:modified>
  <cp:contentStatus/>
</cp:coreProperties>
</file>