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20" r:id="rId1"/>
    <p:sldMasterId id="2147483737" r:id="rId2"/>
  </p:sldMasterIdLst>
  <p:notesMasterIdLst>
    <p:notesMasterId r:id="rId35"/>
  </p:notesMasterIdLst>
  <p:handoutMasterIdLst>
    <p:handoutMasterId r:id="rId36"/>
  </p:handoutMasterIdLst>
  <p:sldIdLst>
    <p:sldId id="444" r:id="rId3"/>
    <p:sldId id="259" r:id="rId4"/>
    <p:sldId id="445" r:id="rId5"/>
    <p:sldId id="261" r:id="rId6"/>
    <p:sldId id="262" r:id="rId7"/>
    <p:sldId id="264"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90" r:id="rId34"/>
  </p:sldIdLst>
  <p:sldSz cx="12192000" cy="6858000"/>
  <p:notesSz cx="6858000" cy="9144000"/>
  <p:embeddedFontLst>
    <p:embeddedFont>
      <p:font typeface="Arial" panose="020B0604020202020204" pitchFamily="34" charset="0"/>
      <p:regular r:id="rId37"/>
      <p: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40" userDrawn="1">
          <p15:clr>
            <a:srgbClr val="A4A3A4"/>
          </p15:clr>
        </p15:guide>
        <p15:guide id="2" orient="horz" pos="480" userDrawn="1">
          <p15:clr>
            <a:srgbClr val="A4A3A4"/>
          </p15:clr>
        </p15:guide>
        <p15:guide id="3" pos="74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nil Vyas" initials="SV" lastIdx="1" clrIdx="0">
    <p:extLst>
      <p:ext uri="{19B8F6BF-5375-455C-9EA6-DF929625EA0E}">
        <p15:presenceInfo xmlns:p15="http://schemas.microsoft.com/office/powerpoint/2012/main" userId="S::Sunil.Vyas@kidney.org::f36450cb-7eb0-42dd-aa41-d2fcf25e8d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75" autoAdjust="0"/>
    <p:restoredTop sz="93447" autoAdjust="0"/>
  </p:normalViewPr>
  <p:slideViewPr>
    <p:cSldViewPr snapToGrid="0" snapToObjects="1" showGuides="1">
      <p:cViewPr varScale="1">
        <p:scale>
          <a:sx n="59" d="100"/>
          <a:sy n="59" d="100"/>
        </p:scale>
        <p:origin x="812" y="-60"/>
      </p:cViewPr>
      <p:guideLst>
        <p:guide pos="240"/>
        <p:guide orient="horz" pos="480"/>
        <p:guide pos="7440"/>
      </p:guideLst>
    </p:cSldViewPr>
  </p:slideViewPr>
  <p:outlineViewPr>
    <p:cViewPr>
      <p:scale>
        <a:sx n="33" d="100"/>
        <a:sy n="33" d="100"/>
      </p:scale>
      <p:origin x="0" y="-13696"/>
    </p:cViewPr>
  </p:outlineViewPr>
  <p:notesTextViewPr>
    <p:cViewPr>
      <p:scale>
        <a:sx n="1" d="1"/>
        <a:sy n="1" d="1"/>
      </p:scale>
      <p:origin x="0" y="0"/>
    </p:cViewPr>
  </p:notesTextViewPr>
  <p:sorterViewPr>
    <p:cViewPr varScale="1">
      <p:scale>
        <a:sx n="1" d="1"/>
        <a:sy n="1" d="1"/>
      </p:scale>
      <p:origin x="0" y="-15376"/>
    </p:cViewPr>
  </p:sorterViewPr>
  <p:notesViewPr>
    <p:cSldViewPr snapToGrid="0" snapToObjects="1" showGuides="1">
      <p:cViewPr varScale="1">
        <p:scale>
          <a:sx n="100" d="100"/>
          <a:sy n="100" d="100"/>
        </p:scale>
        <p:origin x="261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211769-454D-4720-ADDB-B7593A8E8B6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AC83DD6C-9161-441D-BC87-45C36AB69177}">
      <dgm:prSet phldrT="[Text]" custT="1"/>
      <dgm:spPr>
        <a:solidFill>
          <a:schemeClr val="accent6">
            <a:lumMod val="60000"/>
            <a:lumOff val="40000"/>
          </a:schemeClr>
        </a:solidFill>
      </dgm:spPr>
      <dgm:t>
        <a:bodyPr/>
        <a:lstStyle/>
        <a:p>
          <a:pPr algn="ctr"/>
          <a:r>
            <a:rPr lang="en-US" sz="2400" b="1" dirty="0">
              <a:solidFill>
                <a:srgbClr val="000000"/>
              </a:solidFill>
            </a:rPr>
            <a:t>Insuficiencia</a:t>
          </a:r>
        </a:p>
        <a:p>
          <a:pPr algn="ctr"/>
          <a:r>
            <a:rPr lang="en-US" sz="2400" b="1" dirty="0">
              <a:solidFill>
                <a:srgbClr val="000000"/>
              </a:solidFill>
            </a:rPr>
            <a:t>Renal</a:t>
          </a:r>
        </a:p>
      </dgm:t>
    </dgm:pt>
    <dgm:pt modelId="{BB56F813-84AD-495C-BDA0-08DE972AA213}" type="parTrans" cxnId="{7E2A09DA-53AA-467A-9935-22F63402819A}">
      <dgm:prSet/>
      <dgm:spPr/>
      <dgm:t>
        <a:bodyPr/>
        <a:lstStyle/>
        <a:p>
          <a:pPr algn="ctr"/>
          <a:endParaRPr lang="en-US"/>
        </a:p>
      </dgm:t>
    </dgm:pt>
    <dgm:pt modelId="{069DE969-50F5-4C31-9C1D-CD1E7956B493}" type="sibTrans" cxnId="{7E2A09DA-53AA-467A-9935-22F63402819A}">
      <dgm:prSet/>
      <dgm:spPr/>
      <dgm:t>
        <a:bodyPr/>
        <a:lstStyle/>
        <a:p>
          <a:pPr algn="ctr"/>
          <a:endParaRPr lang="en-US"/>
        </a:p>
      </dgm:t>
    </dgm:pt>
    <dgm:pt modelId="{E42F0067-0CBA-4818-9437-55B185DD846C}">
      <dgm:prSet phldrT="[Text]" custT="1"/>
      <dgm:spPr>
        <a:solidFill>
          <a:srgbClr val="00B0F0"/>
        </a:solidFill>
      </dgm:spPr>
      <dgm:t>
        <a:bodyPr/>
        <a:lstStyle/>
        <a:p>
          <a:pPr algn="ctr"/>
          <a:r>
            <a:rPr lang="en-US" sz="1800" b="1" dirty="0" err="1">
              <a:solidFill>
                <a:srgbClr val="000000"/>
              </a:solidFill>
            </a:rPr>
            <a:t>Administración</a:t>
          </a:r>
          <a:r>
            <a:rPr lang="en-US" sz="1800" b="1" dirty="0">
              <a:solidFill>
                <a:srgbClr val="000000"/>
              </a:solidFill>
            </a:rPr>
            <a:t> Medica</a:t>
          </a:r>
        </a:p>
      </dgm:t>
    </dgm:pt>
    <dgm:pt modelId="{DC6A05D8-9CA5-457B-B19B-5005DDB82852}" type="parTrans" cxnId="{D0955393-9006-4286-804D-F5C5DD73C54A}">
      <dgm:prSet/>
      <dgm:spPr/>
      <dgm:t>
        <a:bodyPr/>
        <a:lstStyle/>
        <a:p>
          <a:pPr algn="ctr"/>
          <a:endParaRPr lang="en-US"/>
        </a:p>
      </dgm:t>
    </dgm:pt>
    <dgm:pt modelId="{5935FE4D-5E52-44EF-904D-6584A7BB9A90}" type="sibTrans" cxnId="{D0955393-9006-4286-804D-F5C5DD73C54A}">
      <dgm:prSet/>
      <dgm:spPr>
        <a:solidFill>
          <a:schemeClr val="tx1"/>
        </a:solidFill>
      </dgm:spPr>
      <dgm:t>
        <a:bodyPr/>
        <a:lstStyle/>
        <a:p>
          <a:pPr algn="ctr"/>
          <a:endParaRPr lang="en-US"/>
        </a:p>
      </dgm:t>
    </dgm:pt>
    <dgm:pt modelId="{8DF76762-C8C9-4E51-926B-6169E6A223A6}">
      <dgm:prSet phldrT="[Text]" custT="1"/>
      <dgm:spPr>
        <a:solidFill>
          <a:srgbClr val="00B050"/>
        </a:solidFill>
      </dgm:spPr>
      <dgm:t>
        <a:bodyPr/>
        <a:lstStyle/>
        <a:p>
          <a:pPr algn="ctr"/>
          <a:r>
            <a:rPr lang="en-US" sz="1800" b="1" dirty="0" err="1">
              <a:solidFill>
                <a:srgbClr val="000000"/>
              </a:solidFill>
            </a:rPr>
            <a:t>Trasplante</a:t>
          </a:r>
          <a:endParaRPr lang="en-US" sz="1800" b="1" dirty="0">
            <a:solidFill>
              <a:srgbClr val="000000"/>
            </a:solidFill>
          </a:endParaRPr>
        </a:p>
      </dgm:t>
    </dgm:pt>
    <dgm:pt modelId="{EE0D5D18-FF7A-49B2-AAE5-BD76B7653F76}" type="parTrans" cxnId="{F500160E-3E53-4C14-B903-6E66C87ED86C}">
      <dgm:prSet/>
      <dgm:spPr/>
      <dgm:t>
        <a:bodyPr/>
        <a:lstStyle/>
        <a:p>
          <a:pPr algn="ctr"/>
          <a:endParaRPr lang="en-US"/>
        </a:p>
      </dgm:t>
    </dgm:pt>
    <dgm:pt modelId="{88D572E2-423C-4C35-9CEF-1D59C66A7E0C}" type="sibTrans" cxnId="{F500160E-3E53-4C14-B903-6E66C87ED86C}">
      <dgm:prSet/>
      <dgm:spPr>
        <a:solidFill>
          <a:schemeClr val="tx1"/>
        </a:solidFill>
      </dgm:spPr>
      <dgm:t>
        <a:bodyPr/>
        <a:lstStyle/>
        <a:p>
          <a:pPr algn="ctr"/>
          <a:endParaRPr lang="en-US"/>
        </a:p>
      </dgm:t>
    </dgm:pt>
    <dgm:pt modelId="{96661455-4E3B-4CA4-AEBD-958BC7293CC3}">
      <dgm:prSet phldrT="[Text]" custT="1"/>
      <dgm:spPr>
        <a:solidFill>
          <a:srgbClr val="FFFF00"/>
        </a:solidFill>
      </dgm:spPr>
      <dgm:t>
        <a:bodyPr/>
        <a:lstStyle/>
        <a:p>
          <a:pPr algn="ctr"/>
          <a:endParaRPr lang="en-US" sz="1800" b="1" dirty="0">
            <a:solidFill>
              <a:srgbClr val="000000"/>
            </a:solidFill>
          </a:endParaRPr>
        </a:p>
        <a:p>
          <a:pPr algn="ctr"/>
          <a:r>
            <a:rPr lang="en-US" sz="1800" b="1" dirty="0" err="1">
              <a:solidFill>
                <a:srgbClr val="000000"/>
              </a:solidFill>
            </a:rPr>
            <a:t>Diálisis</a:t>
          </a:r>
          <a:endParaRPr lang="en-US" sz="1800" b="1" dirty="0">
            <a:solidFill>
              <a:srgbClr val="000000"/>
            </a:solidFill>
          </a:endParaRPr>
        </a:p>
        <a:p>
          <a:pPr algn="ctr"/>
          <a:r>
            <a:rPr lang="en-US" sz="1800" b="1" dirty="0">
              <a:solidFill>
                <a:srgbClr val="000000"/>
              </a:solidFill>
            </a:rPr>
            <a:t>Peritoneal PD</a:t>
          </a:r>
        </a:p>
        <a:p>
          <a:pPr algn="ctr"/>
          <a:endParaRPr lang="en-US" sz="1800" b="1" dirty="0">
            <a:solidFill>
              <a:srgbClr val="000000"/>
            </a:solidFill>
          </a:endParaRPr>
        </a:p>
      </dgm:t>
    </dgm:pt>
    <dgm:pt modelId="{16002620-67FE-4E75-A2F6-27D41B9B6F92}" type="parTrans" cxnId="{F81CDEAF-C8C9-4167-A6CC-B85E4C05D7E9}">
      <dgm:prSet/>
      <dgm:spPr/>
      <dgm:t>
        <a:bodyPr/>
        <a:lstStyle/>
        <a:p>
          <a:pPr algn="ctr"/>
          <a:endParaRPr lang="en-US"/>
        </a:p>
      </dgm:t>
    </dgm:pt>
    <dgm:pt modelId="{C96DAFBB-09D6-4A98-85A7-080DC68F4403}" type="sibTrans" cxnId="{F81CDEAF-C8C9-4167-A6CC-B85E4C05D7E9}">
      <dgm:prSet/>
      <dgm:spPr>
        <a:solidFill>
          <a:schemeClr val="tx1"/>
        </a:solidFill>
      </dgm:spPr>
      <dgm:t>
        <a:bodyPr/>
        <a:lstStyle/>
        <a:p>
          <a:pPr algn="ctr"/>
          <a:endParaRPr lang="en-US"/>
        </a:p>
      </dgm:t>
    </dgm:pt>
    <dgm:pt modelId="{1CA84C81-243E-426F-9D43-AFFDA99410E0}">
      <dgm:prSet phldrT="[Text]" custT="1"/>
      <dgm:spPr>
        <a:solidFill>
          <a:srgbClr val="FF0000"/>
        </a:solidFill>
      </dgm:spPr>
      <dgm:t>
        <a:bodyPr/>
        <a:lstStyle/>
        <a:p>
          <a:pPr algn="ctr"/>
          <a:r>
            <a:rPr lang="en-US" sz="1800" b="1" dirty="0" err="1">
              <a:solidFill>
                <a:srgbClr val="000000"/>
              </a:solidFill>
            </a:rPr>
            <a:t>Hemodiálisis</a:t>
          </a:r>
          <a:r>
            <a:rPr lang="en-US" sz="1800" b="1" dirty="0">
              <a:solidFill>
                <a:srgbClr val="000000"/>
              </a:solidFill>
            </a:rPr>
            <a:t> HD</a:t>
          </a:r>
        </a:p>
      </dgm:t>
    </dgm:pt>
    <dgm:pt modelId="{E398DD31-5576-42D8-BB5C-C5FF3364961B}" type="parTrans" cxnId="{06248456-5ABF-4A05-9822-3A8E7F78817B}">
      <dgm:prSet/>
      <dgm:spPr/>
      <dgm:t>
        <a:bodyPr/>
        <a:lstStyle/>
        <a:p>
          <a:pPr algn="ctr"/>
          <a:endParaRPr lang="en-US"/>
        </a:p>
      </dgm:t>
    </dgm:pt>
    <dgm:pt modelId="{57DDB1DE-D36C-4E89-9C00-12B6CA327329}" type="sibTrans" cxnId="{06248456-5ABF-4A05-9822-3A8E7F78817B}">
      <dgm:prSet/>
      <dgm:spPr>
        <a:solidFill>
          <a:schemeClr val="tx1"/>
        </a:solidFill>
      </dgm:spPr>
      <dgm:t>
        <a:bodyPr/>
        <a:lstStyle/>
        <a:p>
          <a:pPr algn="ctr"/>
          <a:endParaRPr lang="en-US"/>
        </a:p>
      </dgm:t>
    </dgm:pt>
    <dgm:pt modelId="{B547BA75-4F0C-4D87-B057-820B722CC2CB}" type="pres">
      <dgm:prSet presAssocID="{29211769-454D-4720-ADDB-B7593A8E8B60}" presName="Name0" presStyleCnt="0">
        <dgm:presLayoutVars>
          <dgm:chMax val="1"/>
          <dgm:dir/>
          <dgm:animLvl val="ctr"/>
          <dgm:resizeHandles val="exact"/>
        </dgm:presLayoutVars>
      </dgm:prSet>
      <dgm:spPr/>
    </dgm:pt>
    <dgm:pt modelId="{51D021FE-725C-438F-A9E7-849646F50C8D}" type="pres">
      <dgm:prSet presAssocID="{AC83DD6C-9161-441D-BC87-45C36AB69177}" presName="centerShape" presStyleLbl="node0" presStyleIdx="0" presStyleCnt="1" custScaleX="166527" custScaleY="132748" custLinFactNeighborX="4131" custLinFactNeighborY="1066"/>
      <dgm:spPr/>
    </dgm:pt>
    <dgm:pt modelId="{168CDB11-7247-4F6A-B1F8-47EA2DF25F93}" type="pres">
      <dgm:prSet presAssocID="{E42F0067-0CBA-4818-9437-55B185DD846C}" presName="node" presStyleLbl="node1" presStyleIdx="0" presStyleCnt="4" custScaleX="219589" custScaleY="114548" custRadScaleRad="111583" custRadScaleInc="11532">
        <dgm:presLayoutVars>
          <dgm:bulletEnabled val="1"/>
        </dgm:presLayoutVars>
      </dgm:prSet>
      <dgm:spPr/>
    </dgm:pt>
    <dgm:pt modelId="{4B6E8A4C-49A7-4C5D-B99E-A2F425A6CF5B}" type="pres">
      <dgm:prSet presAssocID="{E42F0067-0CBA-4818-9437-55B185DD846C}" presName="dummy" presStyleCnt="0"/>
      <dgm:spPr/>
    </dgm:pt>
    <dgm:pt modelId="{29F7600F-0405-4A5B-949B-9FD0DA1B5693}" type="pres">
      <dgm:prSet presAssocID="{5935FE4D-5E52-44EF-904D-6584A7BB9A90}" presName="sibTrans" presStyleLbl="sibTrans2D1" presStyleIdx="0" presStyleCnt="4" custLinFactNeighborX="4603" custLinFactNeighborY="-1438"/>
      <dgm:spPr/>
    </dgm:pt>
    <dgm:pt modelId="{CFAEA1CE-3D76-4BBC-8D55-82881A9ADE48}" type="pres">
      <dgm:prSet presAssocID="{8DF76762-C8C9-4E51-926B-6169E6A223A6}" presName="node" presStyleLbl="node1" presStyleIdx="1" presStyleCnt="4" custScaleX="201015" custScaleY="105186" custRadScaleRad="136730" custRadScaleInc="7229">
        <dgm:presLayoutVars>
          <dgm:bulletEnabled val="1"/>
        </dgm:presLayoutVars>
      </dgm:prSet>
      <dgm:spPr/>
    </dgm:pt>
    <dgm:pt modelId="{755EE2A6-C5DF-478D-B6CB-4A8709C23A91}" type="pres">
      <dgm:prSet presAssocID="{8DF76762-C8C9-4E51-926B-6169E6A223A6}" presName="dummy" presStyleCnt="0"/>
      <dgm:spPr/>
    </dgm:pt>
    <dgm:pt modelId="{DD2DB75A-6E4F-4502-9447-B4305C00771D}" type="pres">
      <dgm:prSet presAssocID="{88D572E2-423C-4C35-9CEF-1D59C66A7E0C}" presName="sibTrans" presStyleLbl="sibTrans2D1" presStyleIdx="1" presStyleCnt="4" custLinFactNeighborX="8963" custLinFactNeighborY="4647"/>
      <dgm:spPr/>
    </dgm:pt>
    <dgm:pt modelId="{B0E716D1-5659-48CA-82A9-B95D348337B4}" type="pres">
      <dgm:prSet presAssocID="{96661455-4E3B-4CA4-AEBD-958BC7293CC3}" presName="node" presStyleLbl="node1" presStyleIdx="2" presStyleCnt="4" custScaleX="209930" custScaleY="110188" custRadScaleRad="102630" custRadScaleInc="-16620">
        <dgm:presLayoutVars>
          <dgm:bulletEnabled val="1"/>
        </dgm:presLayoutVars>
      </dgm:prSet>
      <dgm:spPr/>
    </dgm:pt>
    <dgm:pt modelId="{EC545E8B-18FA-49AC-98E3-6C24840E22A8}" type="pres">
      <dgm:prSet presAssocID="{96661455-4E3B-4CA4-AEBD-958BC7293CC3}" presName="dummy" presStyleCnt="0"/>
      <dgm:spPr/>
    </dgm:pt>
    <dgm:pt modelId="{34DACB8E-65F9-4D78-ADBB-9793501264BF}" type="pres">
      <dgm:prSet presAssocID="{C96DAFBB-09D6-4A98-85A7-080DC68F4403}" presName="sibTrans" presStyleLbl="sibTrans2D1" presStyleIdx="2" presStyleCnt="4" custScaleX="136550" custScaleY="129882" custLinFactNeighborX="15819" custLinFactNeighborY="-7706"/>
      <dgm:spPr/>
    </dgm:pt>
    <dgm:pt modelId="{DFDCAE71-CF19-4C99-B939-3CF604C34471}" type="pres">
      <dgm:prSet presAssocID="{1CA84C81-243E-426F-9D43-AFFDA99410E0}" presName="node" presStyleLbl="node1" presStyleIdx="3" presStyleCnt="4" custScaleX="202824" custScaleY="105186" custRadScaleRad="132436" custRadScaleInc="0">
        <dgm:presLayoutVars>
          <dgm:bulletEnabled val="1"/>
        </dgm:presLayoutVars>
      </dgm:prSet>
      <dgm:spPr/>
    </dgm:pt>
    <dgm:pt modelId="{19A3059D-A40E-4830-9321-30BA7414DC25}" type="pres">
      <dgm:prSet presAssocID="{1CA84C81-243E-426F-9D43-AFFDA99410E0}" presName="dummy" presStyleCnt="0"/>
      <dgm:spPr/>
    </dgm:pt>
    <dgm:pt modelId="{4BB2AE09-500C-42C5-BCAB-780EDEBDB393}" type="pres">
      <dgm:prSet presAssocID="{57DDB1DE-D36C-4E89-9C00-12B6CA327329}" presName="sibTrans" presStyleLbl="sibTrans2D1" presStyleIdx="3" presStyleCnt="4" custLinFactNeighborX="-2499" custLinFactNeighborY="224"/>
      <dgm:spPr/>
    </dgm:pt>
  </dgm:ptLst>
  <dgm:cxnLst>
    <dgm:cxn modelId="{DB533504-841D-43AD-875F-AD264A3B5AD1}" type="presOf" srcId="{96661455-4E3B-4CA4-AEBD-958BC7293CC3}" destId="{B0E716D1-5659-48CA-82A9-B95D348337B4}" srcOrd="0" destOrd="0" presId="urn:microsoft.com/office/officeart/2005/8/layout/radial6"/>
    <dgm:cxn modelId="{F500160E-3E53-4C14-B903-6E66C87ED86C}" srcId="{AC83DD6C-9161-441D-BC87-45C36AB69177}" destId="{8DF76762-C8C9-4E51-926B-6169E6A223A6}" srcOrd="1" destOrd="0" parTransId="{EE0D5D18-FF7A-49B2-AAE5-BD76B7653F76}" sibTransId="{88D572E2-423C-4C35-9CEF-1D59C66A7E0C}"/>
    <dgm:cxn modelId="{A182023D-3E8B-4CC1-BDDB-0926244413E8}" type="presOf" srcId="{5935FE4D-5E52-44EF-904D-6584A7BB9A90}" destId="{29F7600F-0405-4A5B-949B-9FD0DA1B5693}" srcOrd="0" destOrd="0" presId="urn:microsoft.com/office/officeart/2005/8/layout/radial6"/>
    <dgm:cxn modelId="{FE664842-7903-44CA-A3D1-69BA9F023326}" type="presOf" srcId="{1CA84C81-243E-426F-9D43-AFFDA99410E0}" destId="{DFDCAE71-CF19-4C99-B939-3CF604C34471}" srcOrd="0" destOrd="0" presId="urn:microsoft.com/office/officeart/2005/8/layout/radial6"/>
    <dgm:cxn modelId="{06248456-5ABF-4A05-9822-3A8E7F78817B}" srcId="{AC83DD6C-9161-441D-BC87-45C36AB69177}" destId="{1CA84C81-243E-426F-9D43-AFFDA99410E0}" srcOrd="3" destOrd="0" parTransId="{E398DD31-5576-42D8-BB5C-C5FF3364961B}" sibTransId="{57DDB1DE-D36C-4E89-9C00-12B6CA327329}"/>
    <dgm:cxn modelId="{D0955393-9006-4286-804D-F5C5DD73C54A}" srcId="{AC83DD6C-9161-441D-BC87-45C36AB69177}" destId="{E42F0067-0CBA-4818-9437-55B185DD846C}" srcOrd="0" destOrd="0" parTransId="{DC6A05D8-9CA5-457B-B19B-5005DDB82852}" sibTransId="{5935FE4D-5E52-44EF-904D-6584A7BB9A90}"/>
    <dgm:cxn modelId="{F91967A9-2BA2-4B87-8F75-7A2240ECAE9D}" type="presOf" srcId="{8DF76762-C8C9-4E51-926B-6169E6A223A6}" destId="{CFAEA1CE-3D76-4BBC-8D55-82881A9ADE48}" srcOrd="0" destOrd="0" presId="urn:microsoft.com/office/officeart/2005/8/layout/radial6"/>
    <dgm:cxn modelId="{F81CDEAF-C8C9-4167-A6CC-B85E4C05D7E9}" srcId="{AC83DD6C-9161-441D-BC87-45C36AB69177}" destId="{96661455-4E3B-4CA4-AEBD-958BC7293CC3}" srcOrd="2" destOrd="0" parTransId="{16002620-67FE-4E75-A2F6-27D41B9B6F92}" sibTransId="{C96DAFBB-09D6-4A98-85A7-080DC68F4403}"/>
    <dgm:cxn modelId="{854FE9BA-A2DC-4572-8BC4-89B143798FD9}" type="presOf" srcId="{57DDB1DE-D36C-4E89-9C00-12B6CA327329}" destId="{4BB2AE09-500C-42C5-BCAB-780EDEBDB393}" srcOrd="0" destOrd="0" presId="urn:microsoft.com/office/officeart/2005/8/layout/radial6"/>
    <dgm:cxn modelId="{7711BAC4-1A1F-46D0-9664-780E041B32C1}" type="presOf" srcId="{29211769-454D-4720-ADDB-B7593A8E8B60}" destId="{B547BA75-4F0C-4D87-B057-820B722CC2CB}" srcOrd="0" destOrd="0" presId="urn:microsoft.com/office/officeart/2005/8/layout/radial6"/>
    <dgm:cxn modelId="{2F14DCCE-3090-420E-A312-D51A9EAD63FB}" type="presOf" srcId="{E42F0067-0CBA-4818-9437-55B185DD846C}" destId="{168CDB11-7247-4F6A-B1F8-47EA2DF25F93}" srcOrd="0" destOrd="0" presId="urn:microsoft.com/office/officeart/2005/8/layout/radial6"/>
    <dgm:cxn modelId="{7E2A09DA-53AA-467A-9935-22F63402819A}" srcId="{29211769-454D-4720-ADDB-B7593A8E8B60}" destId="{AC83DD6C-9161-441D-BC87-45C36AB69177}" srcOrd="0" destOrd="0" parTransId="{BB56F813-84AD-495C-BDA0-08DE972AA213}" sibTransId="{069DE969-50F5-4C31-9C1D-CD1E7956B493}"/>
    <dgm:cxn modelId="{109A3DE0-941B-45DD-A15F-9909E7EB06C6}" type="presOf" srcId="{88D572E2-423C-4C35-9CEF-1D59C66A7E0C}" destId="{DD2DB75A-6E4F-4502-9447-B4305C00771D}" srcOrd="0" destOrd="0" presId="urn:microsoft.com/office/officeart/2005/8/layout/radial6"/>
    <dgm:cxn modelId="{DACF27FC-2624-4F17-96B2-823C8926447F}" type="presOf" srcId="{AC83DD6C-9161-441D-BC87-45C36AB69177}" destId="{51D021FE-725C-438F-A9E7-849646F50C8D}" srcOrd="0" destOrd="0" presId="urn:microsoft.com/office/officeart/2005/8/layout/radial6"/>
    <dgm:cxn modelId="{B0D493FD-3782-485F-A0D8-76AB2AA911FF}" type="presOf" srcId="{C96DAFBB-09D6-4A98-85A7-080DC68F4403}" destId="{34DACB8E-65F9-4D78-ADBB-9793501264BF}" srcOrd="0" destOrd="0" presId="urn:microsoft.com/office/officeart/2005/8/layout/radial6"/>
    <dgm:cxn modelId="{FB7AD66C-48B8-4EEB-8415-657A782FD0D6}" type="presParOf" srcId="{B547BA75-4F0C-4D87-B057-820B722CC2CB}" destId="{51D021FE-725C-438F-A9E7-849646F50C8D}" srcOrd="0" destOrd="0" presId="urn:microsoft.com/office/officeart/2005/8/layout/radial6"/>
    <dgm:cxn modelId="{972B16B0-D6DA-41C5-90A3-363D5DB6FD8B}" type="presParOf" srcId="{B547BA75-4F0C-4D87-B057-820B722CC2CB}" destId="{168CDB11-7247-4F6A-B1F8-47EA2DF25F93}" srcOrd="1" destOrd="0" presId="urn:microsoft.com/office/officeart/2005/8/layout/radial6"/>
    <dgm:cxn modelId="{A7AA9FEC-F102-41AD-B653-2BF9EFB213D0}" type="presParOf" srcId="{B547BA75-4F0C-4D87-B057-820B722CC2CB}" destId="{4B6E8A4C-49A7-4C5D-B99E-A2F425A6CF5B}" srcOrd="2" destOrd="0" presId="urn:microsoft.com/office/officeart/2005/8/layout/radial6"/>
    <dgm:cxn modelId="{3AB64FD7-62EA-43AC-9498-251D0F876696}" type="presParOf" srcId="{B547BA75-4F0C-4D87-B057-820B722CC2CB}" destId="{29F7600F-0405-4A5B-949B-9FD0DA1B5693}" srcOrd="3" destOrd="0" presId="urn:microsoft.com/office/officeart/2005/8/layout/radial6"/>
    <dgm:cxn modelId="{3B41D1BD-F576-41CB-A5DA-8B51A31AAAD5}" type="presParOf" srcId="{B547BA75-4F0C-4D87-B057-820B722CC2CB}" destId="{CFAEA1CE-3D76-4BBC-8D55-82881A9ADE48}" srcOrd="4" destOrd="0" presId="urn:microsoft.com/office/officeart/2005/8/layout/radial6"/>
    <dgm:cxn modelId="{CF50AD2D-2E58-4459-96EB-87824A2C0363}" type="presParOf" srcId="{B547BA75-4F0C-4D87-B057-820B722CC2CB}" destId="{755EE2A6-C5DF-478D-B6CB-4A8709C23A91}" srcOrd="5" destOrd="0" presId="urn:microsoft.com/office/officeart/2005/8/layout/radial6"/>
    <dgm:cxn modelId="{FB36CC27-1C9F-4AF9-82C8-C8086B7C940A}" type="presParOf" srcId="{B547BA75-4F0C-4D87-B057-820B722CC2CB}" destId="{DD2DB75A-6E4F-4502-9447-B4305C00771D}" srcOrd="6" destOrd="0" presId="urn:microsoft.com/office/officeart/2005/8/layout/radial6"/>
    <dgm:cxn modelId="{9C393C45-7F4C-489B-98C5-36043CA38579}" type="presParOf" srcId="{B547BA75-4F0C-4D87-B057-820B722CC2CB}" destId="{B0E716D1-5659-48CA-82A9-B95D348337B4}" srcOrd="7" destOrd="0" presId="urn:microsoft.com/office/officeart/2005/8/layout/radial6"/>
    <dgm:cxn modelId="{FBE2AFD5-87BE-45D3-8E5A-78D685F98A3F}" type="presParOf" srcId="{B547BA75-4F0C-4D87-B057-820B722CC2CB}" destId="{EC545E8B-18FA-49AC-98E3-6C24840E22A8}" srcOrd="8" destOrd="0" presId="urn:microsoft.com/office/officeart/2005/8/layout/radial6"/>
    <dgm:cxn modelId="{6E554F85-52A1-47D0-B048-65237C3D8DF7}" type="presParOf" srcId="{B547BA75-4F0C-4D87-B057-820B722CC2CB}" destId="{34DACB8E-65F9-4D78-ADBB-9793501264BF}" srcOrd="9" destOrd="0" presId="urn:microsoft.com/office/officeart/2005/8/layout/radial6"/>
    <dgm:cxn modelId="{7E165ED0-BB18-4367-A66F-64E2C91991FD}" type="presParOf" srcId="{B547BA75-4F0C-4D87-B057-820B722CC2CB}" destId="{DFDCAE71-CF19-4C99-B939-3CF604C34471}" srcOrd="10" destOrd="0" presId="urn:microsoft.com/office/officeart/2005/8/layout/radial6"/>
    <dgm:cxn modelId="{B0EBB883-2573-4580-9855-6A2AFBFBFCCE}" type="presParOf" srcId="{B547BA75-4F0C-4D87-B057-820B722CC2CB}" destId="{19A3059D-A40E-4830-9321-30BA7414DC25}" srcOrd="11" destOrd="0" presId="urn:microsoft.com/office/officeart/2005/8/layout/radial6"/>
    <dgm:cxn modelId="{00F85CCC-B823-4607-9F88-3D1F0171CECB}" type="presParOf" srcId="{B547BA75-4F0C-4D87-B057-820B722CC2CB}" destId="{4BB2AE09-500C-42C5-BCAB-780EDEBDB393}"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2AE09-500C-42C5-BCAB-780EDEBDB393}">
      <dsp:nvSpPr>
        <dsp:cNvPr id="0" name=""/>
        <dsp:cNvSpPr/>
      </dsp:nvSpPr>
      <dsp:spPr>
        <a:xfrm>
          <a:off x="1329836" y="453532"/>
          <a:ext cx="3917635" cy="3917635"/>
        </a:xfrm>
        <a:prstGeom prst="blockArc">
          <a:avLst>
            <a:gd name="adj1" fmla="val 10520128"/>
            <a:gd name="adj2" fmla="val 17595983"/>
            <a:gd name="adj3" fmla="val 464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34DACB8E-65F9-4D78-ADBB-9793501264BF}">
      <dsp:nvSpPr>
        <dsp:cNvPr id="0" name=""/>
        <dsp:cNvSpPr/>
      </dsp:nvSpPr>
      <dsp:spPr>
        <a:xfrm>
          <a:off x="1329843" y="-111923"/>
          <a:ext cx="5349531" cy="5088303"/>
        </a:xfrm>
        <a:prstGeom prst="blockArc">
          <a:avLst>
            <a:gd name="adj1" fmla="val 3918453"/>
            <a:gd name="adj2" fmla="val 11114776"/>
            <a:gd name="adj3" fmla="val 464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DD2DB75A-6E4F-4502-9447-B4305C00771D}">
      <dsp:nvSpPr>
        <dsp:cNvPr id="0" name=""/>
        <dsp:cNvSpPr/>
      </dsp:nvSpPr>
      <dsp:spPr>
        <a:xfrm>
          <a:off x="3106877" y="857386"/>
          <a:ext cx="3917635" cy="3917635"/>
        </a:xfrm>
        <a:prstGeom prst="blockArc">
          <a:avLst>
            <a:gd name="adj1" fmla="val 43156"/>
            <a:gd name="adj2" fmla="val 6365595"/>
            <a:gd name="adj3" fmla="val 464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29F7600F-0405-4A5B-949B-9FD0DA1B5693}">
      <dsp:nvSpPr>
        <dsp:cNvPr id="0" name=""/>
        <dsp:cNvSpPr/>
      </dsp:nvSpPr>
      <dsp:spPr>
        <a:xfrm>
          <a:off x="2945324" y="453522"/>
          <a:ext cx="3917635" cy="3917635"/>
        </a:xfrm>
        <a:prstGeom prst="blockArc">
          <a:avLst>
            <a:gd name="adj1" fmla="val 15138471"/>
            <a:gd name="adj2" fmla="val 341027"/>
            <a:gd name="adj3" fmla="val 464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51D021FE-725C-438F-A9E7-849646F50C8D}">
      <dsp:nvSpPr>
        <dsp:cNvPr id="0" name=""/>
        <dsp:cNvSpPr/>
      </dsp:nvSpPr>
      <dsp:spPr>
        <a:xfrm>
          <a:off x="2669272" y="1402383"/>
          <a:ext cx="3004631" cy="2395159"/>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0000"/>
              </a:solidFill>
            </a:rPr>
            <a:t>Insuficiencia</a:t>
          </a:r>
        </a:p>
        <a:p>
          <a:pPr marL="0" lvl="0" indent="0" algn="ctr" defTabSz="1066800">
            <a:lnSpc>
              <a:spcPct val="90000"/>
            </a:lnSpc>
            <a:spcBef>
              <a:spcPct val="0"/>
            </a:spcBef>
            <a:spcAft>
              <a:spcPct val="35000"/>
            </a:spcAft>
            <a:buNone/>
          </a:pPr>
          <a:r>
            <a:rPr lang="en-US" sz="2400" b="1" kern="1200" dirty="0">
              <a:solidFill>
                <a:srgbClr val="000000"/>
              </a:solidFill>
            </a:rPr>
            <a:t>Renal</a:t>
          </a:r>
        </a:p>
      </dsp:txBody>
      <dsp:txXfrm>
        <a:off x="3109290" y="1753146"/>
        <a:ext cx="2124595" cy="1693633"/>
      </dsp:txXfrm>
    </dsp:sp>
    <dsp:sp modelId="{168CDB11-7247-4F6A-B1F8-47EA2DF25F93}">
      <dsp:nvSpPr>
        <dsp:cNvPr id="0" name=""/>
        <dsp:cNvSpPr/>
      </dsp:nvSpPr>
      <dsp:spPr>
        <a:xfrm>
          <a:off x="2755633" y="-77551"/>
          <a:ext cx="2773416" cy="1446745"/>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srgbClr val="000000"/>
              </a:solidFill>
            </a:rPr>
            <a:t>Administración</a:t>
          </a:r>
          <a:r>
            <a:rPr lang="en-US" sz="1800" b="1" kern="1200" dirty="0">
              <a:solidFill>
                <a:srgbClr val="000000"/>
              </a:solidFill>
            </a:rPr>
            <a:t> Medica</a:t>
          </a:r>
        </a:p>
      </dsp:txBody>
      <dsp:txXfrm>
        <a:off x="3161790" y="134320"/>
        <a:ext cx="1961102" cy="1023003"/>
      </dsp:txXfrm>
    </dsp:sp>
    <dsp:sp modelId="{CFAEA1CE-3D76-4BBC-8D55-82881A9ADE48}">
      <dsp:nvSpPr>
        <dsp:cNvPr id="0" name=""/>
        <dsp:cNvSpPr/>
      </dsp:nvSpPr>
      <dsp:spPr>
        <a:xfrm>
          <a:off x="5358343" y="1993918"/>
          <a:ext cx="2538826" cy="1328502"/>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srgbClr val="000000"/>
              </a:solidFill>
            </a:rPr>
            <a:t>Trasplante</a:t>
          </a:r>
          <a:endParaRPr lang="en-US" sz="1800" b="1" kern="1200" dirty="0">
            <a:solidFill>
              <a:srgbClr val="000000"/>
            </a:solidFill>
          </a:endParaRPr>
        </a:p>
      </dsp:txBody>
      <dsp:txXfrm>
        <a:off x="5730145" y="2188473"/>
        <a:ext cx="1795222" cy="939392"/>
      </dsp:txXfrm>
    </dsp:sp>
    <dsp:sp modelId="{B0E716D1-5659-48CA-82A9-B95D348337B4}">
      <dsp:nvSpPr>
        <dsp:cNvPr id="0" name=""/>
        <dsp:cNvSpPr/>
      </dsp:nvSpPr>
      <dsp:spPr>
        <a:xfrm>
          <a:off x="2858462" y="3776681"/>
          <a:ext cx="2651423" cy="1391678"/>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dirty="0">
            <a:solidFill>
              <a:srgbClr val="000000"/>
            </a:solidFill>
          </a:endParaRPr>
        </a:p>
        <a:p>
          <a:pPr marL="0" lvl="0" indent="0" algn="ctr" defTabSz="800100">
            <a:lnSpc>
              <a:spcPct val="90000"/>
            </a:lnSpc>
            <a:spcBef>
              <a:spcPct val="0"/>
            </a:spcBef>
            <a:spcAft>
              <a:spcPct val="35000"/>
            </a:spcAft>
            <a:buNone/>
          </a:pPr>
          <a:r>
            <a:rPr lang="en-US" sz="1800" b="1" kern="1200" dirty="0" err="1">
              <a:solidFill>
                <a:srgbClr val="000000"/>
              </a:solidFill>
            </a:rPr>
            <a:t>Diálisis</a:t>
          </a:r>
          <a:endParaRPr lang="en-US" sz="1800" b="1" kern="1200" dirty="0">
            <a:solidFill>
              <a:srgbClr val="000000"/>
            </a:solidFill>
          </a:endParaRPr>
        </a:p>
        <a:p>
          <a:pPr marL="0" lvl="0" indent="0" algn="ctr" defTabSz="800100">
            <a:lnSpc>
              <a:spcPct val="90000"/>
            </a:lnSpc>
            <a:spcBef>
              <a:spcPct val="0"/>
            </a:spcBef>
            <a:spcAft>
              <a:spcPct val="35000"/>
            </a:spcAft>
            <a:buNone/>
          </a:pPr>
          <a:r>
            <a:rPr lang="en-US" sz="1800" b="1" kern="1200" dirty="0">
              <a:solidFill>
                <a:srgbClr val="000000"/>
              </a:solidFill>
            </a:rPr>
            <a:t>Peritoneal PD</a:t>
          </a:r>
        </a:p>
        <a:p>
          <a:pPr marL="0" lvl="0" indent="0" algn="ctr" defTabSz="800100">
            <a:lnSpc>
              <a:spcPct val="90000"/>
            </a:lnSpc>
            <a:spcBef>
              <a:spcPct val="0"/>
            </a:spcBef>
            <a:spcAft>
              <a:spcPct val="35000"/>
            </a:spcAft>
            <a:buNone/>
          </a:pPr>
          <a:endParaRPr lang="en-US" sz="1800" b="1" kern="1200" dirty="0">
            <a:solidFill>
              <a:srgbClr val="000000"/>
            </a:solidFill>
          </a:endParaRPr>
        </a:p>
      </dsp:txBody>
      <dsp:txXfrm>
        <a:off x="3246754" y="3980488"/>
        <a:ext cx="1874839" cy="984064"/>
      </dsp:txXfrm>
    </dsp:sp>
    <dsp:sp modelId="{DFDCAE71-CF19-4C99-B939-3CF604C34471}">
      <dsp:nvSpPr>
        <dsp:cNvPr id="0" name=""/>
        <dsp:cNvSpPr/>
      </dsp:nvSpPr>
      <dsp:spPr>
        <a:xfrm>
          <a:off x="198706" y="1894919"/>
          <a:ext cx="2561674" cy="1328502"/>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srgbClr val="000000"/>
              </a:solidFill>
            </a:rPr>
            <a:t>Hemodiálisis</a:t>
          </a:r>
          <a:r>
            <a:rPr lang="en-US" sz="1800" b="1" kern="1200" dirty="0">
              <a:solidFill>
                <a:srgbClr val="000000"/>
              </a:solidFill>
            </a:rPr>
            <a:t> HD</a:t>
          </a:r>
        </a:p>
      </dsp:txBody>
      <dsp:txXfrm>
        <a:off x="573854" y="2089474"/>
        <a:ext cx="1811378" cy="93939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19E508-4301-4A60-9EF3-4003273261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DDEF1D29-32AF-482A-9A6C-6B8DCDFE43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EDFD06-F9BB-4B9C-976A-01390DD6A1A9}" type="datetimeFigureOut">
              <a:rPr lang="en-US" smtClean="0">
                <a:latin typeface="Arial" panose="020B0604020202020204" pitchFamily="34" charset="0"/>
              </a:rPr>
              <a:t>2/2/2023</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A72B0904-8F1D-41E0-B62E-3510E0AB66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A12FBEED-9894-468D-92D1-95E5250F6B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8C32F6-2F11-40F1-ADB6-62E066A6A1C7}"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3149561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344847AB-3B75-FF4A-B0A2-6BEB5C2F7506}" type="datetimeFigureOut">
              <a:rPr lang="en-US" smtClean="0"/>
              <a:pPr/>
              <a:t>2/2/2023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0DB9A84A-733A-0C47-AC2B-F0C70F83A7E9}" type="slidenum">
              <a:rPr lang="en-US" smtClean="0"/>
              <a:pPr/>
              <a:t>‹#›</a:t>
            </a:fld>
            <a:endParaRPr lang="en-US" dirty="0"/>
          </a:p>
        </p:txBody>
      </p:sp>
    </p:spTree>
    <p:extLst>
      <p:ext uri="{BB962C8B-B14F-4D97-AF65-F5344CB8AC3E}">
        <p14:creationId xmlns:p14="http://schemas.microsoft.com/office/powerpoint/2010/main" val="121479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a:t>
            </a:r>
            <a:r>
              <a:rPr lang="en-US" altLang="en-US" sz="1200" dirty="0">
                <a:latin typeface="Arial" panose="020B0604020202020204" pitchFamily="34" charset="0"/>
                <a:cs typeface="Arial" panose="020B0604020202020204" pitchFamily="34" charset="0"/>
              </a:rPr>
              <a:t>is an educational program created by the National Kidney Foundation Council of Advanced Practitioners (NKF-CAP), adapted from the NKF/RPA program “</a:t>
            </a:r>
            <a:r>
              <a:rPr lang="en-US" altLang="en-US" sz="1200" i="1" dirty="0">
                <a:latin typeface="Arial" panose="020B0604020202020204" pitchFamily="34" charset="0"/>
                <a:cs typeface="Arial" panose="020B0604020202020204" pitchFamily="34" charset="0"/>
              </a:rPr>
              <a:t>Your Treatment, Your Choice</a:t>
            </a:r>
            <a:r>
              <a:rPr lang="en-US" altLang="en-US" sz="1200" dirty="0">
                <a:latin typeface="Arial" panose="020B0604020202020204" pitchFamily="34" charset="0"/>
                <a:cs typeface="Arial" panose="020B0604020202020204" pitchFamily="34" charset="0"/>
              </a:rPr>
              <a:t>.”  It is for people with kidney disease who need treatment for kidney failure – and for their families. The program is presented at an 8</a:t>
            </a:r>
            <a:r>
              <a:rPr lang="en-US" altLang="en-US" sz="1200" baseline="30000" dirty="0">
                <a:latin typeface="Arial" panose="020B0604020202020204" pitchFamily="34" charset="0"/>
                <a:cs typeface="Arial" panose="020B0604020202020204" pitchFamily="34" charset="0"/>
              </a:rPr>
              <a:t>th</a:t>
            </a:r>
            <a:r>
              <a:rPr lang="en-US" altLang="en-US" sz="1200" dirty="0">
                <a:latin typeface="Arial" panose="020B0604020202020204" pitchFamily="34" charset="0"/>
                <a:cs typeface="Arial" panose="020B0604020202020204" pitchFamily="34" charset="0"/>
              </a:rPr>
              <a:t> grade level but feel free to embellish it with the suggested references if needed. </a:t>
            </a:r>
          </a:p>
          <a:p>
            <a:pPr eaLnBrk="1" hangingPunct="1"/>
            <a:r>
              <a:rPr lang="en-US" altLang="en-US" sz="1200" b="1" dirty="0">
                <a:latin typeface="Arial" panose="020B0604020202020204" pitchFamily="34" charset="0"/>
                <a:cs typeface="Arial" panose="020B0604020202020204" pitchFamily="34" charset="0"/>
              </a:rPr>
              <a:t>Spanish translation</a:t>
            </a:r>
            <a:r>
              <a:rPr lang="en-US" altLang="en-US" sz="1200" dirty="0">
                <a:latin typeface="Arial" panose="020B0604020202020204" pitchFamily="34" charset="0"/>
                <a:cs typeface="Arial" panose="020B0604020202020204" pitchFamily="34" charset="0"/>
              </a:rPr>
              <a:t>: Este es un </a:t>
            </a:r>
            <a:r>
              <a:rPr lang="en-US" altLang="en-US" sz="1200" dirty="0" err="1">
                <a:latin typeface="Arial" panose="020B0604020202020204" pitchFamily="34" charset="0"/>
                <a:cs typeface="Arial" panose="020B0604020202020204" pitchFamily="34" charset="0"/>
              </a:rPr>
              <a:t>programa</a:t>
            </a:r>
            <a:r>
              <a:rPr lang="en-US" altLang="en-US" sz="1200" dirty="0">
                <a:latin typeface="Arial" panose="020B0604020202020204" pitchFamily="34" charset="0"/>
                <a:cs typeface="Arial" panose="020B0604020202020204" pitchFamily="34" charset="0"/>
              </a:rPr>
              <a:t> </a:t>
            </a:r>
            <a:r>
              <a:rPr lang="en-US" altLang="en-US" sz="1200" dirty="0" err="1">
                <a:latin typeface="Arial" panose="020B0604020202020204" pitchFamily="34" charset="0"/>
                <a:cs typeface="Arial" panose="020B0604020202020204" pitchFamily="34" charset="0"/>
              </a:rPr>
              <a:t>educativo</a:t>
            </a:r>
            <a:r>
              <a:rPr lang="en-US" altLang="en-US" sz="1200" dirty="0">
                <a:latin typeface="Arial" panose="020B0604020202020204" pitchFamily="34" charset="0"/>
                <a:cs typeface="Arial" panose="020B0604020202020204" pitchFamily="34" charset="0"/>
              </a:rPr>
              <a:t> </a:t>
            </a:r>
            <a:r>
              <a:rPr lang="en-US" altLang="en-US" sz="1200" dirty="0" err="1">
                <a:latin typeface="Arial" panose="020B0604020202020204" pitchFamily="34" charset="0"/>
                <a:cs typeface="Arial" panose="020B0604020202020204" pitchFamily="34" charset="0"/>
              </a:rPr>
              <a:t>creado</a:t>
            </a:r>
            <a:r>
              <a:rPr lang="en-US" altLang="en-US" sz="1200" dirty="0">
                <a:latin typeface="Arial" panose="020B0604020202020204" pitchFamily="34" charset="0"/>
                <a:cs typeface="Arial" panose="020B0604020202020204" pitchFamily="34" charset="0"/>
              </a:rPr>
              <a:t> </a:t>
            </a:r>
            <a:r>
              <a:rPr lang="en-US" altLang="en-US" sz="1200" dirty="0" err="1">
                <a:latin typeface="Arial" panose="020B0604020202020204" pitchFamily="34" charset="0"/>
                <a:cs typeface="Arial" panose="020B0604020202020204" pitchFamily="34" charset="0"/>
              </a:rPr>
              <a:t>por</a:t>
            </a:r>
            <a:r>
              <a:rPr lang="en-US" altLang="en-US" sz="1200" dirty="0">
                <a:latin typeface="Arial" panose="020B0604020202020204" pitchFamily="34" charset="0"/>
                <a:cs typeface="Arial" panose="020B0604020202020204" pitchFamily="34" charset="0"/>
              </a:rPr>
              <a:t> </a:t>
            </a:r>
            <a:r>
              <a:rPr lang="en-US" altLang="en-US" sz="1200" dirty="0" err="1">
                <a:latin typeface="Arial" panose="020B0604020202020204" pitchFamily="34" charset="0"/>
                <a:cs typeface="Arial" panose="020B0604020202020204" pitchFamily="34" charset="0"/>
              </a:rPr>
              <a:t>el</a:t>
            </a:r>
            <a:r>
              <a:rPr lang="en-US" altLang="en-US" sz="1200" dirty="0">
                <a:latin typeface="Arial" panose="020B0604020202020204" pitchFamily="34" charset="0"/>
                <a:cs typeface="Arial" panose="020B0604020202020204" pitchFamily="34" charset="0"/>
              </a:rPr>
              <a:t> </a:t>
            </a:r>
            <a:r>
              <a:rPr lang="en-US" altLang="en-US" sz="1200" dirty="0" err="1">
                <a:latin typeface="Arial" panose="020B0604020202020204" pitchFamily="34" charset="0"/>
                <a:cs typeface="Arial" panose="020B0604020202020204" pitchFamily="34" charset="0"/>
              </a:rPr>
              <a:t>Consejo</a:t>
            </a:r>
            <a:r>
              <a:rPr lang="en-US" altLang="en-US" sz="1200" dirty="0">
                <a:latin typeface="Arial" panose="020B0604020202020204" pitchFamily="34" charset="0"/>
                <a:cs typeface="Arial" panose="020B0604020202020204" pitchFamily="34" charset="0"/>
              </a:rPr>
              <a:t> de </a:t>
            </a:r>
            <a:r>
              <a:rPr lang="en-US" altLang="en-US" sz="1200" dirty="0" err="1">
                <a:latin typeface="Arial" panose="020B0604020202020204" pitchFamily="34" charset="0"/>
                <a:cs typeface="Arial" panose="020B0604020202020204" pitchFamily="34" charset="0"/>
              </a:rPr>
              <a:t>Profesionales</a:t>
            </a:r>
            <a:r>
              <a:rPr lang="en-US" altLang="en-US" sz="1200" dirty="0">
                <a:latin typeface="Arial" panose="020B0604020202020204" pitchFamily="34" charset="0"/>
                <a:cs typeface="Arial" panose="020B0604020202020204" pitchFamily="34" charset="0"/>
              </a:rPr>
              <a:t> </a:t>
            </a:r>
            <a:r>
              <a:rPr lang="en-US" altLang="en-US" sz="1200" dirty="0" err="1">
                <a:latin typeface="Arial" panose="020B0604020202020204" pitchFamily="34" charset="0"/>
                <a:cs typeface="Arial" panose="020B0604020202020204" pitchFamily="34" charset="0"/>
              </a:rPr>
              <a:t>Avanzados</a:t>
            </a:r>
            <a:r>
              <a:rPr lang="en-US" altLang="en-US" sz="1200" dirty="0">
                <a:latin typeface="Arial" panose="020B0604020202020204" pitchFamily="34" charset="0"/>
                <a:cs typeface="Arial" panose="020B0604020202020204" pitchFamily="34" charset="0"/>
              </a:rPr>
              <a:t> de la Fundación Nacional del </a:t>
            </a:r>
            <a:r>
              <a:rPr lang="en-US" altLang="en-US" sz="1200" dirty="0" err="1">
                <a:latin typeface="Arial" panose="020B0604020202020204" pitchFamily="34" charset="0"/>
                <a:cs typeface="Arial" panose="020B0604020202020204" pitchFamily="34" charset="0"/>
              </a:rPr>
              <a:t>Riñón</a:t>
            </a:r>
            <a:r>
              <a:rPr lang="en-US" altLang="en-US" sz="1200" dirty="0">
                <a:latin typeface="Arial" panose="020B0604020202020204" pitchFamily="34" charset="0"/>
                <a:cs typeface="Arial" panose="020B0604020202020204" pitchFamily="34" charset="0"/>
              </a:rPr>
              <a:t> (NKF-CAP), </a:t>
            </a:r>
            <a:r>
              <a:rPr lang="en-US" altLang="en-US" sz="1200" dirty="0" err="1">
                <a:latin typeface="Arial" panose="020B0604020202020204" pitchFamily="34" charset="0"/>
                <a:cs typeface="Arial" panose="020B0604020202020204" pitchFamily="34" charset="0"/>
              </a:rPr>
              <a:t>adaptado</a:t>
            </a:r>
            <a:r>
              <a:rPr lang="en-US" altLang="en-US" sz="1200" dirty="0">
                <a:latin typeface="Arial" panose="020B0604020202020204" pitchFamily="34" charset="0"/>
                <a:cs typeface="Arial" panose="020B0604020202020204" pitchFamily="34" charset="0"/>
              </a:rPr>
              <a:t> del </a:t>
            </a:r>
            <a:r>
              <a:rPr lang="en-US" altLang="en-US" sz="1200" dirty="0" err="1">
                <a:latin typeface="Arial" panose="020B0604020202020204" pitchFamily="34" charset="0"/>
                <a:cs typeface="Arial" panose="020B0604020202020204" pitchFamily="34" charset="0"/>
              </a:rPr>
              <a:t>programa</a:t>
            </a:r>
            <a:r>
              <a:rPr lang="en-US" altLang="en-US" sz="1200" dirty="0">
                <a:latin typeface="Arial" panose="020B0604020202020204" pitchFamily="34" charset="0"/>
                <a:cs typeface="Arial" panose="020B0604020202020204" pitchFamily="34" charset="0"/>
              </a:rPr>
              <a:t> NKF / RPA "</a:t>
            </a:r>
            <a:r>
              <a:rPr lang="en-US" altLang="en-US" sz="1200" dirty="0" err="1">
                <a:latin typeface="Arial" panose="020B0604020202020204" pitchFamily="34" charset="0"/>
                <a:cs typeface="Arial" panose="020B0604020202020204" pitchFamily="34" charset="0"/>
              </a:rPr>
              <a:t>Su</a:t>
            </a:r>
            <a:r>
              <a:rPr lang="en-US" altLang="en-US" sz="1200" dirty="0">
                <a:latin typeface="Arial" panose="020B0604020202020204" pitchFamily="34" charset="0"/>
                <a:cs typeface="Arial" panose="020B0604020202020204" pitchFamily="34" charset="0"/>
              </a:rPr>
              <a:t> </a:t>
            </a:r>
            <a:r>
              <a:rPr lang="en-US" altLang="en-US" sz="1200" dirty="0" err="1">
                <a:latin typeface="Arial" panose="020B0604020202020204" pitchFamily="34" charset="0"/>
                <a:cs typeface="Arial" panose="020B0604020202020204" pitchFamily="34" charset="0"/>
              </a:rPr>
              <a:t>tratamiento</a:t>
            </a:r>
            <a:r>
              <a:rPr lang="en-US" altLang="en-US" sz="1200" dirty="0">
                <a:latin typeface="Arial" panose="020B0604020202020204" pitchFamily="34" charset="0"/>
                <a:cs typeface="Arial" panose="020B0604020202020204" pitchFamily="34" charset="0"/>
              </a:rPr>
              <a:t>, </a:t>
            </a:r>
            <a:r>
              <a:rPr lang="en-US" altLang="en-US" sz="1200" dirty="0" err="1">
                <a:latin typeface="Arial" panose="020B0604020202020204" pitchFamily="34" charset="0"/>
                <a:cs typeface="Arial" panose="020B0604020202020204" pitchFamily="34" charset="0"/>
              </a:rPr>
              <a:t>su</a:t>
            </a:r>
            <a:r>
              <a:rPr lang="en-US" altLang="en-US" sz="1200" dirty="0">
                <a:latin typeface="Arial" panose="020B0604020202020204" pitchFamily="34" charset="0"/>
                <a:cs typeface="Arial" panose="020B0604020202020204" pitchFamily="34" charset="0"/>
              </a:rPr>
              <a:t> </a:t>
            </a:r>
            <a:r>
              <a:rPr lang="en-US" altLang="en-US" sz="1200" dirty="0" err="1">
                <a:latin typeface="Arial" panose="020B0604020202020204" pitchFamily="34" charset="0"/>
                <a:cs typeface="Arial" panose="020B0604020202020204" pitchFamily="34" charset="0"/>
              </a:rPr>
              <a:t>elección</a:t>
            </a:r>
            <a:r>
              <a:rPr lang="en-US" altLang="en-US" sz="1200" dirty="0">
                <a:latin typeface="Arial" panose="020B0604020202020204" pitchFamily="34" charset="0"/>
                <a:cs typeface="Arial" panose="020B0604020202020204" pitchFamily="34" charset="0"/>
              </a:rPr>
              <a:t>".  Es para personas con </a:t>
            </a:r>
            <a:r>
              <a:rPr lang="en-US" altLang="en-US" sz="1200" dirty="0" err="1">
                <a:latin typeface="Arial" panose="020B0604020202020204" pitchFamily="34" charset="0"/>
                <a:cs typeface="Arial" panose="020B0604020202020204" pitchFamily="34" charset="0"/>
              </a:rPr>
              <a:t>enfermedad</a:t>
            </a:r>
            <a:r>
              <a:rPr lang="en-US" altLang="en-US" sz="1200" dirty="0">
                <a:latin typeface="Arial" panose="020B0604020202020204" pitchFamily="34" charset="0"/>
                <a:cs typeface="Arial" panose="020B0604020202020204" pitchFamily="34" charset="0"/>
              </a:rPr>
              <a:t> renal que </a:t>
            </a:r>
            <a:r>
              <a:rPr lang="en-US" altLang="en-US" sz="1200" dirty="0" err="1">
                <a:latin typeface="Arial" panose="020B0604020202020204" pitchFamily="34" charset="0"/>
                <a:cs typeface="Arial" panose="020B0604020202020204" pitchFamily="34" charset="0"/>
              </a:rPr>
              <a:t>necesitan</a:t>
            </a:r>
            <a:r>
              <a:rPr lang="en-US" altLang="en-US" sz="1200" dirty="0">
                <a:latin typeface="Arial" panose="020B0604020202020204" pitchFamily="34" charset="0"/>
                <a:cs typeface="Arial" panose="020B0604020202020204" pitchFamily="34" charset="0"/>
              </a:rPr>
              <a:t> </a:t>
            </a:r>
            <a:r>
              <a:rPr lang="en-US" altLang="en-US" sz="1200" dirty="0" err="1">
                <a:latin typeface="Arial" panose="020B0604020202020204" pitchFamily="34" charset="0"/>
                <a:cs typeface="Arial" panose="020B0604020202020204" pitchFamily="34" charset="0"/>
              </a:rPr>
              <a:t>tratamiento</a:t>
            </a:r>
            <a:r>
              <a:rPr lang="en-US" altLang="en-US" sz="1200" dirty="0">
                <a:latin typeface="Arial" panose="020B0604020202020204" pitchFamily="34" charset="0"/>
                <a:cs typeface="Arial" panose="020B0604020202020204" pitchFamily="34" charset="0"/>
              </a:rPr>
              <a:t> para la </a:t>
            </a:r>
            <a:r>
              <a:rPr lang="en-US" altLang="en-US" sz="1200" dirty="0" err="1">
                <a:latin typeface="Arial" panose="020B0604020202020204" pitchFamily="34" charset="0"/>
                <a:cs typeface="Arial" panose="020B0604020202020204" pitchFamily="34" charset="0"/>
              </a:rPr>
              <a:t>insuficiencia</a:t>
            </a:r>
            <a:r>
              <a:rPr lang="en-US" altLang="en-US" sz="1200" dirty="0">
                <a:latin typeface="Arial" panose="020B0604020202020204" pitchFamily="34" charset="0"/>
                <a:cs typeface="Arial" panose="020B0604020202020204" pitchFamily="34" charset="0"/>
              </a:rPr>
              <a:t> renal, y para sus </a:t>
            </a:r>
            <a:r>
              <a:rPr lang="en-US" altLang="en-US" sz="1200" dirty="0" err="1">
                <a:latin typeface="Arial" panose="020B0604020202020204" pitchFamily="34" charset="0"/>
                <a:cs typeface="Arial" panose="020B0604020202020204" pitchFamily="34" charset="0"/>
              </a:rPr>
              <a:t>familias</a:t>
            </a:r>
            <a:r>
              <a:rPr lang="en-US" altLang="en-US" sz="1200" dirty="0">
                <a:latin typeface="Arial" panose="020B0604020202020204" pitchFamily="34" charset="0"/>
                <a:cs typeface="Arial" panose="020B0604020202020204" pitchFamily="34" charset="0"/>
              </a:rPr>
              <a:t>. El </a:t>
            </a:r>
            <a:r>
              <a:rPr lang="en-US" altLang="en-US" sz="1200" dirty="0" err="1">
                <a:latin typeface="Arial" panose="020B0604020202020204" pitchFamily="34" charset="0"/>
                <a:cs typeface="Arial" panose="020B0604020202020204" pitchFamily="34" charset="0"/>
              </a:rPr>
              <a:t>programa</a:t>
            </a:r>
            <a:r>
              <a:rPr lang="en-US" altLang="en-US" sz="1200" dirty="0">
                <a:latin typeface="Arial" panose="020B0604020202020204" pitchFamily="34" charset="0"/>
                <a:cs typeface="Arial" panose="020B0604020202020204" pitchFamily="34" charset="0"/>
              </a:rPr>
              <a:t> se </a:t>
            </a:r>
            <a:r>
              <a:rPr lang="en-US" altLang="en-US" sz="1200" dirty="0" err="1">
                <a:latin typeface="Arial" panose="020B0604020202020204" pitchFamily="34" charset="0"/>
                <a:cs typeface="Arial" panose="020B0604020202020204" pitchFamily="34" charset="0"/>
              </a:rPr>
              <a:t>presenta</a:t>
            </a:r>
            <a:r>
              <a:rPr lang="en-US" altLang="en-US" sz="1200" dirty="0">
                <a:latin typeface="Arial" panose="020B0604020202020204" pitchFamily="34" charset="0"/>
                <a:cs typeface="Arial" panose="020B0604020202020204" pitchFamily="34" charset="0"/>
              </a:rPr>
              <a:t> </a:t>
            </a:r>
            <a:r>
              <a:rPr lang="en-US" altLang="en-US" sz="1200" dirty="0" err="1">
                <a:latin typeface="Arial" panose="020B0604020202020204" pitchFamily="34" charset="0"/>
                <a:cs typeface="Arial" panose="020B0604020202020204" pitchFamily="34" charset="0"/>
              </a:rPr>
              <a:t>en</a:t>
            </a:r>
            <a:r>
              <a:rPr lang="en-US" altLang="en-US" sz="1200" dirty="0">
                <a:latin typeface="Arial" panose="020B0604020202020204" pitchFamily="34" charset="0"/>
                <a:cs typeface="Arial" panose="020B0604020202020204" pitchFamily="34" charset="0"/>
              </a:rPr>
              <a:t> un </a:t>
            </a:r>
            <a:r>
              <a:rPr lang="en-US" altLang="en-US" sz="1200" dirty="0" err="1">
                <a:latin typeface="Arial" panose="020B0604020202020204" pitchFamily="34" charset="0"/>
                <a:cs typeface="Arial" panose="020B0604020202020204" pitchFamily="34" charset="0"/>
              </a:rPr>
              <a:t>nivel</a:t>
            </a:r>
            <a:r>
              <a:rPr lang="en-US" altLang="en-US" sz="1200" dirty="0">
                <a:latin typeface="Arial" panose="020B0604020202020204" pitchFamily="34" charset="0"/>
                <a:cs typeface="Arial" panose="020B0604020202020204" pitchFamily="34" charset="0"/>
              </a:rPr>
              <a:t> de 8º </a:t>
            </a:r>
            <a:r>
              <a:rPr lang="en-US" altLang="en-US" sz="1200" dirty="0" err="1">
                <a:latin typeface="Arial" panose="020B0604020202020204" pitchFamily="34" charset="0"/>
                <a:cs typeface="Arial" panose="020B0604020202020204" pitchFamily="34" charset="0"/>
              </a:rPr>
              <a:t>grado</a:t>
            </a:r>
            <a:r>
              <a:rPr lang="en-US" altLang="en-US" sz="1200" dirty="0">
                <a:latin typeface="Arial" panose="020B0604020202020204" pitchFamily="34" charset="0"/>
                <a:cs typeface="Arial" panose="020B0604020202020204" pitchFamily="34" charset="0"/>
              </a:rPr>
              <a:t>, </a:t>
            </a:r>
            <a:r>
              <a:rPr lang="en-US" altLang="en-US" sz="1200" dirty="0" err="1">
                <a:latin typeface="Arial" panose="020B0604020202020204" pitchFamily="34" charset="0"/>
                <a:cs typeface="Arial" panose="020B0604020202020204" pitchFamily="34" charset="0"/>
              </a:rPr>
              <a:t>pero</a:t>
            </a:r>
            <a:r>
              <a:rPr lang="en-US" altLang="en-US" sz="1200" dirty="0">
                <a:latin typeface="Arial" panose="020B0604020202020204" pitchFamily="34" charset="0"/>
                <a:cs typeface="Arial" panose="020B0604020202020204" pitchFamily="34" charset="0"/>
              </a:rPr>
              <a:t> </a:t>
            </a:r>
            <a:r>
              <a:rPr lang="en-US" altLang="en-US" sz="1200" dirty="0" err="1">
                <a:latin typeface="Arial" panose="020B0604020202020204" pitchFamily="34" charset="0"/>
                <a:cs typeface="Arial" panose="020B0604020202020204" pitchFamily="34" charset="0"/>
              </a:rPr>
              <a:t>siéntase</a:t>
            </a:r>
            <a:r>
              <a:rPr lang="en-US" altLang="en-US" sz="1200" dirty="0">
                <a:latin typeface="Arial" panose="020B0604020202020204" pitchFamily="34" charset="0"/>
                <a:cs typeface="Arial" panose="020B0604020202020204" pitchFamily="34" charset="0"/>
              </a:rPr>
              <a:t> libre de </a:t>
            </a:r>
            <a:r>
              <a:rPr lang="en-US" altLang="en-US" sz="1200" dirty="0" err="1">
                <a:latin typeface="Arial" panose="020B0604020202020204" pitchFamily="34" charset="0"/>
                <a:cs typeface="Arial" panose="020B0604020202020204" pitchFamily="34" charset="0"/>
              </a:rPr>
              <a:t>embellecerlo</a:t>
            </a:r>
            <a:r>
              <a:rPr lang="en-US" altLang="en-US" sz="1200" dirty="0">
                <a:latin typeface="Arial" panose="020B0604020202020204" pitchFamily="34" charset="0"/>
                <a:cs typeface="Arial" panose="020B0604020202020204" pitchFamily="34" charset="0"/>
              </a:rPr>
              <a:t> con las </a:t>
            </a:r>
            <a:r>
              <a:rPr lang="en-US" altLang="en-US" sz="1200" dirty="0" err="1">
                <a:latin typeface="Arial" panose="020B0604020202020204" pitchFamily="34" charset="0"/>
                <a:cs typeface="Arial" panose="020B0604020202020204" pitchFamily="34" charset="0"/>
              </a:rPr>
              <a:t>referencias</a:t>
            </a:r>
            <a:r>
              <a:rPr lang="en-US" altLang="en-US" sz="1200" dirty="0">
                <a:latin typeface="Arial" panose="020B0604020202020204" pitchFamily="34" charset="0"/>
                <a:cs typeface="Arial" panose="020B0604020202020204" pitchFamily="34" charset="0"/>
              </a:rPr>
              <a:t> </a:t>
            </a:r>
            <a:r>
              <a:rPr lang="en-US" altLang="en-US" sz="1200" dirty="0" err="1">
                <a:latin typeface="Arial" panose="020B0604020202020204" pitchFamily="34" charset="0"/>
                <a:cs typeface="Arial" panose="020B0604020202020204" pitchFamily="34" charset="0"/>
              </a:rPr>
              <a:t>sugeridas</a:t>
            </a:r>
            <a:r>
              <a:rPr lang="en-US" altLang="en-US" sz="1200" dirty="0">
                <a:latin typeface="Arial" panose="020B0604020202020204" pitchFamily="34" charset="0"/>
                <a:cs typeface="Arial" panose="020B0604020202020204" pitchFamily="34" charset="0"/>
              </a:rPr>
              <a:t> </a:t>
            </a:r>
            <a:r>
              <a:rPr lang="en-US" altLang="en-US" sz="1200" dirty="0" err="1">
                <a:latin typeface="Arial" panose="020B0604020202020204" pitchFamily="34" charset="0"/>
                <a:cs typeface="Arial" panose="020B0604020202020204" pitchFamily="34" charset="0"/>
              </a:rPr>
              <a:t>si</a:t>
            </a:r>
            <a:r>
              <a:rPr lang="en-US" altLang="en-US" sz="1200" dirty="0">
                <a:latin typeface="Arial" panose="020B0604020202020204" pitchFamily="34" charset="0"/>
                <a:cs typeface="Arial" panose="020B0604020202020204" pitchFamily="34" charset="0"/>
              </a:rPr>
              <a:t> es </a:t>
            </a:r>
            <a:r>
              <a:rPr lang="en-US" altLang="en-US" sz="1200" dirty="0" err="1">
                <a:latin typeface="Arial" panose="020B0604020202020204" pitchFamily="34" charset="0"/>
                <a:cs typeface="Arial" panose="020B0604020202020204" pitchFamily="34" charset="0"/>
              </a:rPr>
              <a:t>necesario</a:t>
            </a:r>
            <a:r>
              <a:rPr lang="en-US" altLang="en-US" sz="1200" dirty="0">
                <a:latin typeface="Arial" panose="020B0604020202020204" pitchFamily="34" charset="0"/>
                <a:cs typeface="Arial" panose="020B0604020202020204" pitchFamily="34" charset="0"/>
              </a:rPr>
              <a:t>. </a:t>
            </a:r>
          </a:p>
          <a:p>
            <a:pPr eaLnBrk="1" hangingPunct="1"/>
            <a:r>
              <a:rPr lang="en-US" altLang="en-US" sz="1200" dirty="0">
                <a:latin typeface="Arial" panose="020B0604020202020204" pitchFamily="34" charset="0"/>
                <a:cs typeface="Arial" panose="020B0604020202020204" pitchFamily="34" charset="0"/>
              </a:rPr>
              <a:t>The educational slides set is abbreviated from its source material and divided into two parts: </a:t>
            </a:r>
            <a:r>
              <a:rPr lang="en-US" altLang="en-US" sz="1200" b="1" i="1" dirty="0">
                <a:latin typeface="Arial" panose="020B0604020202020204" pitchFamily="34" charset="0"/>
                <a:cs typeface="Arial" panose="020B0604020202020204" pitchFamily="34" charset="0"/>
              </a:rPr>
              <a:t>Overview  of  Kidney Disease</a:t>
            </a:r>
            <a:r>
              <a:rPr lang="en-US" altLang="en-US" sz="1200" dirty="0">
                <a:latin typeface="Arial" panose="020B0604020202020204" pitchFamily="34" charset="0"/>
                <a:cs typeface="Arial" panose="020B0604020202020204" pitchFamily="34" charset="0"/>
              </a:rPr>
              <a:t> and </a:t>
            </a:r>
            <a:r>
              <a:rPr lang="en-US" altLang="en-US" sz="1200" b="1" i="1" dirty="0">
                <a:latin typeface="Arial" panose="020B0604020202020204" pitchFamily="34" charset="0"/>
                <a:cs typeface="Arial" panose="020B0604020202020204" pitchFamily="34" charset="0"/>
              </a:rPr>
              <a:t>Treatment Options</a:t>
            </a:r>
          </a:p>
          <a:p>
            <a:pPr eaLnBrk="1" hangingPunct="1"/>
            <a:endParaRPr lang="en-US" altLang="en-US" sz="1200" b="1" i="1" dirty="0">
              <a:latin typeface="Arial" panose="020B0604020202020204" pitchFamily="34" charset="0"/>
              <a:cs typeface="Arial" panose="020B0604020202020204" pitchFamily="34" charset="0"/>
            </a:endParaRPr>
          </a:p>
          <a:p>
            <a:pPr eaLnBrk="1" hangingPunct="1"/>
            <a:r>
              <a:rPr lang="en-US" altLang="en-US" sz="1200" dirty="0">
                <a:latin typeface="Arial" panose="020B0604020202020204" pitchFamily="34" charset="0"/>
                <a:cs typeface="Arial" panose="020B0604020202020204" pitchFamily="34" charset="0"/>
              </a:rPr>
              <a:t>Part 1: </a:t>
            </a:r>
            <a:r>
              <a:rPr lang="en-US" altLang="en-US" sz="1200" b="1" dirty="0">
                <a:latin typeface="Arial" panose="020B0604020202020204" pitchFamily="34" charset="0"/>
                <a:cs typeface="Arial" panose="020B0604020202020204" pitchFamily="34" charset="0"/>
              </a:rPr>
              <a:t>CKD Overview</a:t>
            </a:r>
            <a:r>
              <a:rPr lang="en-US" altLang="en-US" sz="1200" b="1" baseline="0" dirty="0">
                <a:latin typeface="Arial" panose="020B0604020202020204" pitchFamily="34" charset="0"/>
                <a:cs typeface="Arial" panose="020B0604020202020204" pitchFamily="34" charset="0"/>
              </a:rPr>
              <a:t> </a:t>
            </a:r>
            <a:r>
              <a:rPr lang="en-US" altLang="en-US" sz="1200" dirty="0">
                <a:latin typeface="Arial" panose="020B0604020202020204" pitchFamily="34" charset="0"/>
                <a:cs typeface="Arial" panose="020B0604020202020204" pitchFamily="34" charset="0"/>
              </a:rPr>
              <a:t>will define CKD/stages/causes and what are common symptoms of uremia. </a:t>
            </a:r>
          </a:p>
          <a:p>
            <a:pPr eaLnBrk="1" hangingPunct="1"/>
            <a:endParaRPr lang="en-US" altLang="en-US" sz="1200" dirty="0">
              <a:latin typeface="Arial" panose="020B0604020202020204" pitchFamily="34" charset="0"/>
              <a:cs typeface="Arial" panose="020B0604020202020204" pitchFamily="34" charset="0"/>
            </a:endParaRPr>
          </a:p>
          <a:p>
            <a:pPr eaLnBrk="1" hangingPunct="1"/>
            <a:r>
              <a:rPr lang="en-US" altLang="en-US" sz="1200" dirty="0">
                <a:latin typeface="Arial" panose="020B0604020202020204" pitchFamily="34" charset="0"/>
                <a:cs typeface="Arial" panose="020B0604020202020204" pitchFamily="34" charset="0"/>
              </a:rPr>
              <a:t>The original legislation on Kidney Disease Education (KDE) classes is: </a:t>
            </a:r>
          </a:p>
          <a:p>
            <a:pPr eaLnBrk="1" hangingPunct="1"/>
            <a:r>
              <a:rPr lang="en-US" altLang="en-US" sz="1200" dirty="0">
                <a:latin typeface="Arial" panose="020B0604020202020204" pitchFamily="34" charset="0"/>
                <a:cs typeface="Arial" panose="020B0604020202020204" pitchFamily="34" charset="0"/>
              </a:rPr>
              <a:t>Federal Register. 2009;74(226):62003</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2008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A04E6A28-911F-4D89-8852-DEA38E0630D7}" type="slidenum">
              <a:rPr lang="en-US" altLang="en-US" smtClean="0"/>
              <a:pPr eaLnBrk="1" hangingPunct="1">
                <a:spcBef>
                  <a:spcPct val="0"/>
                </a:spcBef>
              </a:pPr>
              <a:t>10</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900" dirty="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4E4C055B-A0D5-4C92-BAC1-9BB364233D38}" type="slidenum">
              <a:rPr lang="en-US" altLang="en-US" smtClean="0"/>
              <a:pPr eaLnBrk="1" hangingPunct="1">
                <a:spcBef>
                  <a:spcPct val="0"/>
                </a:spcBef>
              </a:pPr>
              <a:t>11</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dirty="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4 hours/RX comes from DOPPs data although standards are different in different areas of the country.  We used the US standard for the slides. </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D393EA90-243C-4EF9-B2B3-A38EE188CDE9}" type="slidenum">
              <a:rPr lang="en-US" altLang="en-US" sz="1200"/>
              <a:pPr eaLnBrk="1" hangingPunct="1">
                <a:spcBef>
                  <a:spcPct val="0"/>
                </a:spcBef>
              </a:pPr>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3A191AB1-20F5-45E1-A540-EBAADF0D8279}" type="slidenum">
              <a:rPr lang="en-US" altLang="en-US" smtClean="0"/>
              <a:pPr eaLnBrk="1" hangingPunct="1">
                <a:spcBef>
                  <a:spcPct val="0"/>
                </a:spcBef>
              </a:pPr>
              <a:t>13</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US" altLang="en-US" b="1" dirty="0"/>
          </a:p>
          <a:p>
            <a:r>
              <a:rPr lang="en-US" altLang="en-US" dirty="0"/>
              <a:t>Word on the image:  </a:t>
            </a:r>
            <a:r>
              <a:rPr lang="en-US" altLang="en-US" dirty="0" err="1"/>
              <a:t>Bomba</a:t>
            </a:r>
            <a:r>
              <a:rPr lang="en-US" altLang="en-US" dirty="0"/>
              <a:t> de </a:t>
            </a:r>
            <a:r>
              <a:rPr lang="en-US" altLang="en-US" dirty="0" err="1"/>
              <a:t>heparina</a:t>
            </a:r>
            <a:r>
              <a:rPr lang="en-US" altLang="en-US" dirty="0"/>
              <a:t>, </a:t>
            </a:r>
            <a:r>
              <a:rPr lang="en-US" altLang="en-US" dirty="0" err="1"/>
              <a:t>bomba</a:t>
            </a:r>
            <a:r>
              <a:rPr lang="en-US" altLang="en-US" dirty="0"/>
              <a:t> de </a:t>
            </a:r>
            <a:r>
              <a:rPr lang="en-US" altLang="en-US" dirty="0" err="1"/>
              <a:t>sangre</a:t>
            </a:r>
            <a:r>
              <a:rPr lang="en-US" altLang="en-US" dirty="0"/>
              <a:t>, </a:t>
            </a:r>
            <a:r>
              <a:rPr lang="en-US" altLang="en-US" dirty="0" err="1"/>
              <a:t>dializador</a:t>
            </a:r>
            <a:r>
              <a:rPr lang="en-US" altLang="en-US" dirty="0"/>
              <a:t>, </a:t>
            </a:r>
            <a:r>
              <a:rPr lang="en-US" altLang="en-US" dirty="0" err="1"/>
              <a:t>trampa</a:t>
            </a:r>
            <a:r>
              <a:rPr lang="en-US" altLang="en-US" dirty="0"/>
              <a:t> de </a:t>
            </a:r>
            <a:r>
              <a:rPr lang="en-US" altLang="en-US" dirty="0" err="1"/>
              <a:t>aire</a:t>
            </a:r>
            <a:r>
              <a:rPr lang="en-US" altLang="en-US" dirty="0"/>
              <a:t> y detector de </a:t>
            </a:r>
            <a:r>
              <a:rPr lang="en-US" altLang="en-US" dirty="0" err="1"/>
              <a:t>aire</a:t>
            </a:r>
            <a:r>
              <a:rPr lang="en-US" altLang="en-US" dirty="0"/>
              <a:t>, </a:t>
            </a:r>
            <a:r>
              <a:rPr lang="en-US" altLang="en-US" dirty="0" err="1"/>
              <a:t>línea</a:t>
            </a:r>
            <a:r>
              <a:rPr lang="en-US" altLang="en-US" dirty="0"/>
              <a:t> arterial, fistula o </a:t>
            </a:r>
            <a:r>
              <a:rPr lang="en-US" altLang="en-US" dirty="0" err="1"/>
              <a:t>acceso</a:t>
            </a:r>
            <a:r>
              <a:rPr lang="en-US" altLang="en-US" dirty="0"/>
              <a:t> al </a:t>
            </a:r>
            <a:r>
              <a:rPr lang="en-US" altLang="en-US" dirty="0" err="1"/>
              <a:t>injerto</a:t>
            </a:r>
            <a:endParaRPr lang="en-US" altLang="en-US" dirty="0"/>
          </a:p>
          <a:p>
            <a:pPr>
              <a:lnSpc>
                <a:spcPct val="80000"/>
              </a:lnSpc>
            </a:pPr>
            <a:endParaRPr lang="en-US" altLang="en-US" b="1" dirty="0"/>
          </a:p>
          <a:p>
            <a:pPr>
              <a:lnSpc>
                <a:spcPct val="80000"/>
              </a:lnSpc>
            </a:pPr>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C8054B93-B48C-4250-B85F-1292B9B11E76}" type="slidenum">
              <a:rPr lang="en-US" altLang="en-US" smtClean="0"/>
              <a:pPr eaLnBrk="1" hangingPunct="1">
                <a:spcBef>
                  <a:spcPct val="0"/>
                </a:spcBef>
              </a:pPr>
              <a:t>14</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We</a:t>
            </a:r>
            <a:r>
              <a:rPr lang="en-US" altLang="en-US" baseline="0" dirty="0"/>
              <a:t> had a discussion about adding the need for vessel mapping via ultrasound to this slide.  However, it is not standard in all areas of the country even though the Fistula First (http://esrdncc.org/ffcl/) group encourages use of vessel mapping.  You can refer to the website if you have any questions regarding access or share the website.  It has a large number of great tools for patients.</a:t>
            </a:r>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4F484D7D-29DA-4289-B679-AE2FBEB94C90}" type="slidenum">
              <a:rPr lang="en-US" altLang="en-US" smtClean="0"/>
              <a:pPr eaLnBrk="1" hangingPunct="1">
                <a:spcBef>
                  <a:spcPct val="0"/>
                </a:spcBef>
              </a:pPr>
              <a:t>15</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catheter tip is in the right atrium although it does not quite look like that on this sketch!</a:t>
            </a:r>
          </a:p>
          <a:p>
            <a:pPr eaLnBrk="1" hangingPunct="1"/>
            <a:endParaRPr lang="en-US" altLang="en-US" dirty="0"/>
          </a:p>
          <a:p>
            <a:r>
              <a:rPr lang="en-US" altLang="en-US" dirty="0"/>
              <a:t>A graft</a:t>
            </a:r>
            <a:r>
              <a:rPr lang="en-US" altLang="en-US" b="1" dirty="0"/>
              <a:t> </a:t>
            </a:r>
            <a:r>
              <a:rPr lang="en-US" altLang="en-US" dirty="0"/>
              <a:t>connects an artery and nearby vein with a piece of man-made vein. After a fistula, it is the next preferred choice of access. A catheter reaches the bloodstream with a plastic tube placed into a large vein in your neck or chest. A catheter can have many problems compared with a fistula. However, for some people in whom a fistula or graft is not possible, a catheter could be a good access option. HD can work well with a catheter. </a:t>
            </a:r>
          </a:p>
          <a:p>
            <a:endParaRPr lang="en-US" altLang="en-US" dirty="0"/>
          </a:p>
          <a:p>
            <a:r>
              <a:rPr lang="en-US" altLang="en-US" b="1" dirty="0"/>
              <a:t>You may want to emphasize once again here that catheters are temporary access and should not be considered unless other methods have failed.</a:t>
            </a:r>
          </a:p>
          <a:p>
            <a:pPr>
              <a:lnSpc>
                <a:spcPct val="80000"/>
              </a:lnSpc>
            </a:pPr>
            <a:endParaRPr lang="en-US" altLang="en-US" dirty="0"/>
          </a:p>
          <a:p>
            <a:pPr>
              <a:lnSpc>
                <a:spcPct val="80000"/>
              </a:lnSpc>
            </a:pPr>
            <a:r>
              <a:rPr lang="en-US" altLang="en-US" b="1" dirty="0"/>
              <a:t>You may wish to explain that patients with catheters have 40-70% higher mortality. You may also wish to go into more detailed explanation of how infection gets in, etc. or mention that many patients who choose PD will also have a fistula placed as a backup.</a:t>
            </a:r>
          </a:p>
          <a:p>
            <a:pPr>
              <a:lnSpc>
                <a:spcPct val="80000"/>
              </a:lnSpc>
            </a:pPr>
            <a:endParaRPr lang="en-US" altLang="en-US" sz="900" b="1" dirty="0"/>
          </a:p>
          <a:p>
            <a:pPr eaLnBrk="1" hangingPunct="1"/>
            <a:endParaRPr lang="en-US" altLang="en-US" dirty="0"/>
          </a:p>
          <a:p>
            <a:pPr eaLnBrk="1" hangingPunct="1"/>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DE387389-20C3-4E39-AD1F-CF7D8AFC00FE}" type="slidenum">
              <a:rPr lang="en-US" altLang="en-US" smtClean="0"/>
              <a:pPr eaLnBrk="1" hangingPunct="1">
                <a:spcBef>
                  <a:spcPct val="0"/>
                </a:spcBef>
              </a:pPr>
              <a:t>16</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Mention home hemodialysis as an option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06E1BC71-166F-49C4-8749-516777404EF1}" type="slidenum">
              <a:rPr lang="en-US" altLang="en-US" smtClean="0"/>
              <a:pPr eaLnBrk="1" hangingPunct="1">
                <a:spcBef>
                  <a:spcPct val="0"/>
                </a:spcBef>
              </a:pPr>
              <a:t>17</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     </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E4BFF164-3114-4CA3-98DB-B7D3C7092039}" type="slidenum">
              <a:rPr lang="en-US" altLang="en-US" sz="1200"/>
              <a:pPr eaLnBrk="1" hangingPunct="1">
                <a:spcBef>
                  <a:spcPct val="0"/>
                </a:spcBef>
              </a:pPr>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146BA84B-C9D3-4D0E-AAF8-E1FF095BD625}" type="slidenum">
              <a:rPr lang="en-US" altLang="en-US" sz="1200"/>
              <a:pPr eaLnBrk="1" hangingPunct="1">
                <a:spcBef>
                  <a:spcPct val="0"/>
                </a:spcBef>
              </a:pPr>
              <a:t>19</a:t>
            </a:fld>
            <a:endParaRPr lang="en-US" alt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Review that patients are presently in medical management.  Explain that many patients do many types of treatment in their lifetimes and all are the patient's choice.  Many options are available. </a:t>
            </a:r>
          </a:p>
          <a:p>
            <a:endParaRPr lang="en-US" altLang="en-US" dirty="0"/>
          </a:p>
          <a:p>
            <a:r>
              <a:rPr lang="en-US" altLang="en-US" dirty="0"/>
              <a:t>Explain that you are going to review the types of RX starting with dialysis…otherwise the 2</a:t>
            </a:r>
            <a:r>
              <a:rPr lang="en-US" altLang="en-US" baseline="30000" dirty="0"/>
              <a:t>nd</a:t>
            </a:r>
            <a:r>
              <a:rPr lang="en-US" altLang="en-US" dirty="0"/>
              <a:t> slide is a big jump.  We took out the transition slides so you need to do the transition orally</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E8E8F0F8-8FAA-40BE-9CEA-043E686D0A67}" type="slidenum">
              <a:rPr lang="en-US" altLang="en-US" sz="1200"/>
              <a:pPr eaLnBrk="1" hangingPunct="1">
                <a:spcBef>
                  <a:spcPct val="0"/>
                </a:spcBef>
              </a:pPr>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19AE9B40-2E5E-40CB-883B-1CA867F39507}" type="slidenum">
              <a:rPr lang="en-US" altLang="en-US" sz="1200"/>
              <a:pPr eaLnBrk="1" hangingPunct="1">
                <a:spcBef>
                  <a:spcPct val="0"/>
                </a:spcBef>
              </a:pPr>
              <a:t>20</a:t>
            </a:fld>
            <a:endParaRPr lang="en-US"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dirty="0"/>
          </a:p>
          <a:p>
            <a:pPr marL="216233" indent="-216233"/>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C1F74198-8F57-4960-82D4-EB09FB0B093F}" type="slidenum">
              <a:rPr lang="en-US" altLang="en-US" sz="1200"/>
              <a:pPr eaLnBrk="1" hangingPunct="1">
                <a:spcBef>
                  <a:spcPct val="0"/>
                </a:spcBef>
              </a:pPr>
              <a:t>21</a:t>
            </a:fld>
            <a:endParaRPr lang="en-US" alt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sz="900" dirty="0"/>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B10D0369-B774-43D2-AC51-39924A41C980}" type="slidenum">
              <a:rPr lang="en-US" altLang="en-US" sz="1200"/>
              <a:pPr eaLnBrk="1" hangingPunct="1">
                <a:spcBef>
                  <a:spcPct val="0"/>
                </a:spcBef>
              </a:pPr>
              <a:t>22</a:t>
            </a:fld>
            <a:endParaRPr lang="en-US" alt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16233" indent="-216233">
              <a:lnSpc>
                <a:spcPct val="80000"/>
              </a:lnSpc>
            </a:pPr>
            <a:r>
              <a:rPr lang="en-US" altLang="en-US" sz="800" dirty="0"/>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99BC9168-E2F2-4D0F-8273-E8C5E7E910A7}" type="slidenum">
              <a:rPr lang="en-US" altLang="en-US" sz="1200"/>
              <a:pPr eaLnBrk="1" hangingPunct="1">
                <a:spcBef>
                  <a:spcPct val="0"/>
                </a:spcBef>
              </a:pPr>
              <a:t>23</a:t>
            </a:fld>
            <a:endParaRPr lang="en-US" alt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dirty="0"/>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893C28F4-4EF3-4F9D-A68C-9C505191EB74}" type="slidenum">
              <a:rPr lang="en-US" altLang="en-US" sz="1200"/>
              <a:pPr eaLnBrk="1" hangingPunct="1">
                <a:spcBef>
                  <a:spcPct val="0"/>
                </a:spcBef>
              </a:pPr>
              <a:t>24</a:t>
            </a:fld>
            <a:endParaRPr lang="en-US" alt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16233" indent="-216233">
              <a:lnSpc>
                <a:spcPct val="80000"/>
              </a:lnSpc>
            </a:pPr>
            <a:r>
              <a:rPr lang="en-US" altLang="en-US" sz="800" dirty="0"/>
              <a:t>Research Finds Low Risk of Renal Failure for Kidney Donors</a:t>
            </a:r>
          </a:p>
          <a:p>
            <a:pPr marL="216233" indent="-216233">
              <a:lnSpc>
                <a:spcPct val="80000"/>
              </a:lnSpc>
            </a:pPr>
            <a:r>
              <a:rPr lang="en-US" altLang="en-US" sz="800" dirty="0"/>
              <a:t>In the largest study ever conducted of kidney disease risk in living kidney donors, the lifetime rate of kidney failure in donors was 90 per 10,000 vs. 326 per 10,000 in the general population of non-donors. In individuals who were as healthy as donors but did not donate, the risk was only 14 per 10,000. After 15 years, the risk of kidney failure associated with donating a kidney was 51 per 10,000 in African American donors and 23 per 10,000 in white donors. The JAMA, 2014 study included information on 96,217 US kidney donors and 20,024 NHANES III participants.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18D93782-E5E9-47B7-9D7E-9D37A2761EF2}" type="slidenum">
              <a:rPr lang="en-US" altLang="en-US" sz="1200"/>
              <a:pPr eaLnBrk="1" hangingPunct="1">
                <a:spcBef>
                  <a:spcPct val="0"/>
                </a:spcBef>
              </a:pPr>
              <a:t>25</a:t>
            </a:fld>
            <a:endParaRPr lang="en-US" alt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16233" indent="-216233">
              <a:lnSpc>
                <a:spcPct val="90000"/>
              </a:lnSpc>
            </a:pPr>
            <a:r>
              <a:rPr lang="en-US" altLang="en-US" dirty="0"/>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0C9BE0B4-5805-4B2E-A9B9-8248C106DAFD}" type="slidenum">
              <a:rPr lang="en-US" altLang="en-US" sz="1200"/>
              <a:pPr eaLnBrk="1" hangingPunct="1">
                <a:spcBef>
                  <a:spcPct val="0"/>
                </a:spcBef>
              </a:pPr>
              <a:t>26</a:t>
            </a:fld>
            <a:endParaRPr lang="en-US" alt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Suggestions of articles that may help you to discuss medical management:</a:t>
            </a:r>
          </a:p>
          <a:p>
            <a:r>
              <a:rPr lang="en-US" altLang="en-US" dirty="0"/>
              <a:t>1) Schmidt R. </a:t>
            </a:r>
            <a:r>
              <a:rPr lang="en-US" altLang="en-US" i="1" dirty="0"/>
              <a:t>Informing Our Elders About Dialysis: Is an Age-Attuned Approach Warranted?</a:t>
            </a:r>
            <a:r>
              <a:rPr lang="en-US" altLang="en-US" dirty="0"/>
              <a:t> </a:t>
            </a:r>
            <a:r>
              <a:rPr lang="en-US" altLang="en-US" dirty="0" err="1"/>
              <a:t>Clin</a:t>
            </a:r>
            <a:r>
              <a:rPr lang="en-US" altLang="en-US" dirty="0"/>
              <a:t> J Am </a:t>
            </a:r>
            <a:r>
              <a:rPr lang="en-US" altLang="en-US" dirty="0" err="1"/>
              <a:t>Soc</a:t>
            </a:r>
            <a:r>
              <a:rPr lang="en-US" altLang="en-US" dirty="0"/>
              <a:t> </a:t>
            </a:r>
            <a:r>
              <a:rPr lang="en-US" altLang="en-US" dirty="0" err="1"/>
              <a:t>Nephrol</a:t>
            </a:r>
            <a:r>
              <a:rPr lang="en-US" altLang="en-US" dirty="0"/>
              <a:t> 7: 185–191, 2012</a:t>
            </a:r>
          </a:p>
          <a:p>
            <a:r>
              <a:rPr lang="en-US" altLang="en-US" dirty="0"/>
              <a:t>2) Davidson </a:t>
            </a:r>
            <a:r>
              <a:rPr lang="en-US" altLang="en-US" dirty="0" err="1"/>
              <a:t>S.</a:t>
            </a:r>
            <a:r>
              <a:rPr lang="en-US" altLang="en-US" i="1" dirty="0" err="1"/>
              <a:t>The</a:t>
            </a:r>
            <a:r>
              <a:rPr lang="en-US" altLang="en-US" i="1" dirty="0"/>
              <a:t> Ethics of End-of-Life Care for Patients with ESRD</a:t>
            </a:r>
            <a:r>
              <a:rPr lang="en-US" altLang="en-US" dirty="0"/>
              <a:t> </a:t>
            </a:r>
            <a:r>
              <a:rPr lang="en-US" altLang="en-US" dirty="0" err="1"/>
              <a:t>Clin</a:t>
            </a:r>
            <a:r>
              <a:rPr lang="en-US" altLang="en-US" dirty="0"/>
              <a:t> J Am </a:t>
            </a:r>
            <a:r>
              <a:rPr lang="en-US" altLang="en-US" dirty="0" err="1"/>
              <a:t>Soc</a:t>
            </a:r>
            <a:r>
              <a:rPr lang="en-US" altLang="en-US" dirty="0"/>
              <a:t> </a:t>
            </a:r>
            <a:r>
              <a:rPr lang="en-US" altLang="en-US" dirty="0" err="1"/>
              <a:t>Nephrol</a:t>
            </a:r>
            <a:r>
              <a:rPr lang="en-US" altLang="en-US" dirty="0"/>
              <a:t> 7: 2049–2057, 2012</a:t>
            </a:r>
          </a:p>
          <a:p>
            <a:r>
              <a:rPr lang="en-US" altLang="en-US" dirty="0"/>
              <a:t>3) Da Silva-</a:t>
            </a:r>
            <a:r>
              <a:rPr lang="en-US" altLang="en-US" dirty="0" err="1"/>
              <a:t>Gane</a:t>
            </a:r>
            <a:r>
              <a:rPr lang="en-US" altLang="en-US" dirty="0"/>
              <a:t> M, et al. </a:t>
            </a:r>
            <a:r>
              <a:rPr lang="en-US" altLang="en-US" i="1" dirty="0"/>
              <a:t>Quality of Life and Survival in Patients with Advanced Kidney Failure Managed Conservatively or by Dialysis.</a:t>
            </a:r>
            <a:r>
              <a:rPr lang="en-US" altLang="en-US" dirty="0"/>
              <a:t>   </a:t>
            </a:r>
            <a:r>
              <a:rPr lang="en-US" altLang="en-US" dirty="0" err="1"/>
              <a:t>Clin</a:t>
            </a:r>
            <a:r>
              <a:rPr lang="en-US" altLang="en-US" dirty="0"/>
              <a:t> J Am </a:t>
            </a:r>
            <a:r>
              <a:rPr lang="en-US" altLang="en-US" dirty="0" err="1"/>
              <a:t>Soc</a:t>
            </a:r>
            <a:r>
              <a:rPr lang="en-US" altLang="en-US" dirty="0"/>
              <a:t> </a:t>
            </a:r>
            <a:r>
              <a:rPr lang="en-US" altLang="en-US" dirty="0" err="1"/>
              <a:t>Nephrol</a:t>
            </a:r>
            <a:r>
              <a:rPr lang="en-US" altLang="en-US" dirty="0"/>
              <a:t> 7: 2002–2009, 2012</a:t>
            </a:r>
          </a:p>
          <a:p>
            <a:endParaRPr lang="en-US" altLang="en-US" dirty="0"/>
          </a:p>
          <a:p>
            <a:endParaRPr lang="en-US" altLang="en-US" dirty="0"/>
          </a:p>
          <a:p>
            <a:endParaRPr lang="en-US" altLang="en-US" dirty="0"/>
          </a:p>
          <a:p>
            <a:pPr eaLnBrk="1" hangingPunct="1"/>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72BBDA8C-EF7F-4278-B160-D19CE48F2766}" type="slidenum">
              <a:rPr lang="en-US" altLang="en-US" sz="1200"/>
              <a:pPr eaLnBrk="1" hangingPunct="1">
                <a:spcBef>
                  <a:spcPct val="0"/>
                </a:spcBef>
              </a:pPr>
              <a:t>27</a:t>
            </a:fld>
            <a:endParaRPr lang="en-US" alt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pPr eaLnBrk="1" hangingPunct="1"/>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F572F091-4431-41BF-BC2B-3F25EA0DEE60}" type="slidenum">
              <a:rPr lang="en-US" altLang="en-US" sz="1200"/>
              <a:pPr eaLnBrk="1" hangingPunct="1">
                <a:spcBef>
                  <a:spcPct val="0"/>
                </a:spcBef>
              </a:pPr>
              <a:t>28</a:t>
            </a:fld>
            <a:endParaRPr lang="en-US" alt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If you need to explain to a patient or family, you can talk about how dying is pretty painless.  Review how the toxins build up in the body and the patient becomes more confused. How they slip into a coma and die.  A book that highlights how we never know when we are going to lose a patient is Art Buchwald’s ‘Too Soon to Die’ in which he talks about being told of his end stage kidney disease by the nephrologists at Georgetown University.  So, he checks into hospice and does interviews with NPR and the Washington Post to say goodbye.  However, he doesn’t die and after 6 months, he checks out of hospice.  He decides to go spend the summer at Martha’s Vineyard and write a book about dying.  He returns to DC after the summer and dies a year after he was told he had just weeks to live.  Thus, we never can really predict the future.  If one decides not to do dialysis, there are no food/water limits.  Most patients will die of either the toxins or hyperkalemia.  Reassure them that when one stops dialysis, the average survival is 7-10 days but there have been patients who have lived up to a month.  </a:t>
            </a:r>
          </a:p>
          <a:p>
            <a:pPr eaLnBrk="1" hangingPunct="1"/>
            <a:endParaRPr lang="en-US" altLang="en-US" dirty="0"/>
          </a:p>
          <a:p>
            <a:pPr eaLnBrk="1" hangingPunct="1"/>
            <a:endParaRPr lang="en-US" altLang="en-US" dirty="0"/>
          </a:p>
          <a:p>
            <a:r>
              <a:rPr lang="en-US" altLang="en-US" dirty="0"/>
              <a:t>No, many religions believe in a person’s right to refuse medical treatment like dialysis if they feel it will not help them and their quality of life has been impacted. </a:t>
            </a:r>
            <a:r>
              <a:rPr lang="en-US" sz="1000" b="1" kern="1200" dirty="0">
                <a:solidFill>
                  <a:schemeClr val="tx1"/>
                </a:solidFill>
                <a:effectLst/>
                <a:latin typeface="Arial" panose="020B0604020202020204" pitchFamily="34" charset="0"/>
                <a:ea typeface="+mn-ea"/>
                <a:cs typeface="Arial" panose="020B0604020202020204" pitchFamily="34" charset="0"/>
              </a:rPr>
              <a:t>It is an important decision, and you are not alone.  Discuss this with</a:t>
            </a:r>
            <a:r>
              <a:rPr lang="en-US" sz="1000" b="0" kern="1200" dirty="0">
                <a:solidFill>
                  <a:schemeClr val="tx1"/>
                </a:solidFill>
                <a:effectLst/>
                <a:latin typeface="Arial" panose="020B0604020202020204" pitchFamily="34" charset="0"/>
                <a:ea typeface="+mn-ea"/>
                <a:cs typeface="Arial" panose="020B0604020202020204" pitchFamily="34" charset="0"/>
              </a:rPr>
              <a:t> </a:t>
            </a:r>
            <a:r>
              <a:rPr lang="en-US" sz="1000" b="1" kern="1200" dirty="0">
                <a:solidFill>
                  <a:schemeClr val="tx1"/>
                </a:solidFill>
                <a:effectLst/>
                <a:latin typeface="Arial" panose="020B0604020202020204" pitchFamily="34" charset="0"/>
                <a:ea typeface="+mn-ea"/>
                <a:cs typeface="Arial" panose="020B0604020202020204" pitchFamily="34" charset="0"/>
              </a:rPr>
              <a:t>your loved ones, your religious advisor and your health care team</a:t>
            </a:r>
            <a:r>
              <a:rPr lang="en-US" dirty="0">
                <a:effectLst/>
              </a:rPr>
              <a:t> </a:t>
            </a:r>
          </a:p>
          <a:p>
            <a:r>
              <a:rPr lang="en-US" altLang="en-US" dirty="0"/>
              <a:t>No, </a:t>
            </a:r>
            <a:r>
              <a:rPr lang="en-US" altLang="en-US" dirty="0" err="1"/>
              <a:t>muchas</a:t>
            </a:r>
            <a:r>
              <a:rPr lang="en-US" altLang="en-US" dirty="0"/>
              <a:t> </a:t>
            </a:r>
            <a:r>
              <a:rPr lang="en-US" altLang="en-US" dirty="0" err="1"/>
              <a:t>religiones</a:t>
            </a:r>
            <a:r>
              <a:rPr lang="en-US" altLang="en-US" dirty="0"/>
              <a:t> </a:t>
            </a:r>
            <a:r>
              <a:rPr lang="en-US" altLang="en-US" dirty="0" err="1"/>
              <a:t>creen</a:t>
            </a:r>
            <a:r>
              <a:rPr lang="en-US" altLang="en-US" dirty="0"/>
              <a:t> </a:t>
            </a:r>
            <a:r>
              <a:rPr lang="en-US" altLang="en-US" dirty="0" err="1"/>
              <a:t>en</a:t>
            </a:r>
            <a:r>
              <a:rPr lang="en-US" altLang="en-US" dirty="0"/>
              <a:t> el derecho de una persona a </a:t>
            </a:r>
            <a:r>
              <a:rPr lang="en-US" altLang="en-US" dirty="0" err="1"/>
              <a:t>rechazar</a:t>
            </a:r>
            <a:r>
              <a:rPr lang="en-US" altLang="en-US" dirty="0"/>
              <a:t> un </a:t>
            </a:r>
            <a:r>
              <a:rPr lang="en-US" altLang="en-US" dirty="0" err="1"/>
              <a:t>tratamiento</a:t>
            </a:r>
            <a:r>
              <a:rPr lang="en-US" altLang="en-US" dirty="0"/>
              <a:t> </a:t>
            </a:r>
            <a:r>
              <a:rPr lang="en-US" altLang="en-US" dirty="0" err="1"/>
              <a:t>médico</a:t>
            </a:r>
            <a:r>
              <a:rPr lang="en-US" altLang="en-US" dirty="0"/>
              <a:t> </a:t>
            </a:r>
            <a:r>
              <a:rPr lang="en-US" altLang="en-US" dirty="0" err="1"/>
              <a:t>como</a:t>
            </a:r>
            <a:r>
              <a:rPr lang="en-US" altLang="en-US" dirty="0"/>
              <a:t> la </a:t>
            </a:r>
            <a:r>
              <a:rPr lang="en-US" altLang="en-US" dirty="0" err="1"/>
              <a:t>diálisis</a:t>
            </a:r>
            <a:r>
              <a:rPr lang="en-US" altLang="en-US" dirty="0"/>
              <a:t> </a:t>
            </a:r>
            <a:r>
              <a:rPr lang="en-US" altLang="en-US" dirty="0" err="1"/>
              <a:t>si</a:t>
            </a:r>
            <a:r>
              <a:rPr lang="en-US" altLang="en-US" dirty="0"/>
              <a:t> </a:t>
            </a:r>
            <a:r>
              <a:rPr lang="en-US" altLang="en-US" dirty="0" err="1"/>
              <a:t>sienten</a:t>
            </a:r>
            <a:r>
              <a:rPr lang="en-US" altLang="en-US" dirty="0"/>
              <a:t> que no los </a:t>
            </a:r>
            <a:r>
              <a:rPr lang="en-US" altLang="en-US" dirty="0" err="1"/>
              <a:t>ayudará</a:t>
            </a:r>
            <a:r>
              <a:rPr lang="en-US" altLang="en-US" dirty="0"/>
              <a:t> y que </a:t>
            </a:r>
            <a:r>
              <a:rPr lang="en-US" altLang="en-US" dirty="0" err="1"/>
              <a:t>su</a:t>
            </a:r>
            <a:r>
              <a:rPr lang="en-US" altLang="en-US" dirty="0"/>
              <a:t> </a:t>
            </a:r>
            <a:r>
              <a:rPr lang="en-US" altLang="en-US" dirty="0" err="1"/>
              <a:t>calidad</a:t>
            </a:r>
            <a:r>
              <a:rPr lang="en-US" altLang="en-US" dirty="0"/>
              <a:t> de </a:t>
            </a:r>
            <a:r>
              <a:rPr lang="en-US" altLang="en-US" dirty="0" err="1"/>
              <a:t>vida</a:t>
            </a:r>
            <a:r>
              <a:rPr lang="en-US" altLang="en-US" dirty="0"/>
              <a:t> se ha visto </a:t>
            </a:r>
            <a:r>
              <a:rPr lang="en-US" altLang="en-US" dirty="0" err="1"/>
              <a:t>afectada</a:t>
            </a:r>
            <a:r>
              <a:rPr lang="en-US" altLang="en-US" dirty="0"/>
              <a:t>. Es una </a:t>
            </a:r>
            <a:r>
              <a:rPr lang="en-US" altLang="en-US" dirty="0" err="1"/>
              <a:t>decisión</a:t>
            </a:r>
            <a:r>
              <a:rPr lang="en-US" altLang="en-US" dirty="0"/>
              <a:t> </a:t>
            </a:r>
            <a:r>
              <a:rPr lang="en-US" altLang="en-US" dirty="0" err="1"/>
              <a:t>importante</a:t>
            </a:r>
            <a:r>
              <a:rPr lang="en-US" altLang="en-US" dirty="0"/>
              <a:t>, y no </a:t>
            </a:r>
            <a:r>
              <a:rPr lang="en-US" altLang="en-US" dirty="0" err="1"/>
              <a:t>estás</a:t>
            </a:r>
            <a:r>
              <a:rPr lang="en-US" altLang="en-US" dirty="0"/>
              <a:t> solo. </a:t>
            </a:r>
            <a:r>
              <a:rPr lang="en-US" altLang="en-US" dirty="0" err="1"/>
              <a:t>Discuta</a:t>
            </a:r>
            <a:r>
              <a:rPr lang="en-US" altLang="en-US" dirty="0"/>
              <a:t> </a:t>
            </a:r>
            <a:r>
              <a:rPr lang="en-US" altLang="en-US" dirty="0" err="1"/>
              <a:t>esto</a:t>
            </a:r>
            <a:r>
              <a:rPr lang="en-US" altLang="en-US" dirty="0"/>
              <a:t> con sus </a:t>
            </a:r>
            <a:r>
              <a:rPr lang="en-US" altLang="en-US" dirty="0" err="1"/>
              <a:t>seres</a:t>
            </a:r>
            <a:r>
              <a:rPr lang="en-US" altLang="en-US" dirty="0"/>
              <a:t> </a:t>
            </a:r>
            <a:r>
              <a:rPr lang="en-US" altLang="en-US" dirty="0" err="1"/>
              <a:t>queridos</a:t>
            </a:r>
            <a:r>
              <a:rPr lang="en-US" altLang="en-US" dirty="0"/>
              <a:t>, </a:t>
            </a:r>
            <a:r>
              <a:rPr lang="en-US" altLang="en-US" dirty="0" err="1"/>
              <a:t>su</a:t>
            </a:r>
            <a:r>
              <a:rPr lang="en-US" altLang="en-US" dirty="0"/>
              <a:t> </a:t>
            </a:r>
            <a:r>
              <a:rPr lang="en-US" altLang="en-US" dirty="0" err="1"/>
              <a:t>consejero</a:t>
            </a:r>
            <a:r>
              <a:rPr lang="en-US" altLang="en-US" dirty="0"/>
              <a:t> religioso y </a:t>
            </a:r>
            <a:r>
              <a:rPr lang="en-US" altLang="en-US" dirty="0" err="1"/>
              <a:t>su</a:t>
            </a:r>
            <a:r>
              <a:rPr lang="en-US" altLang="en-US" dirty="0"/>
              <a:t> </a:t>
            </a:r>
            <a:r>
              <a:rPr lang="en-US" altLang="en-US" dirty="0" err="1"/>
              <a:t>equipo</a:t>
            </a:r>
            <a:r>
              <a:rPr lang="en-US" altLang="en-US" dirty="0"/>
              <a:t> de </a:t>
            </a:r>
            <a:r>
              <a:rPr lang="en-US" altLang="en-US" dirty="0" err="1"/>
              <a:t>atención</a:t>
            </a:r>
            <a:r>
              <a:rPr lang="en-US" altLang="en-US" dirty="0"/>
              <a:t> </a:t>
            </a:r>
            <a:r>
              <a:rPr lang="en-US" altLang="en-US" dirty="0" err="1"/>
              <a:t>médica</a:t>
            </a:r>
            <a:r>
              <a:rPr lang="en-US" altLang="en-US" dirty="0"/>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A79AE049-D1AC-4872-9EB4-FCABC5C2AE7E}" type="slidenum">
              <a:rPr lang="en-US" altLang="en-US" sz="1200"/>
              <a:pPr eaLnBrk="1" hangingPunct="1">
                <a:spcBef>
                  <a:spcPct val="0"/>
                </a:spcBef>
              </a:pPr>
              <a:t>29</a:t>
            </a:fld>
            <a:endParaRPr lang="en-US" alt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Make sure you review that it is vitally important to choose your medical proxy carefully.  You </a:t>
            </a:r>
          </a:p>
          <a:p>
            <a:pPr eaLnBrk="1" hangingPunct="1"/>
            <a:r>
              <a:rPr lang="en-US" altLang="en-US" dirty="0"/>
              <a:t>need to make sure they understand exactly what you want and that they follow your wishes.  </a:t>
            </a:r>
          </a:p>
          <a:p>
            <a:pPr eaLnBrk="1" hangingPunct="1"/>
            <a:endParaRPr lang="en-US" altLang="en-US" dirty="0"/>
          </a:p>
          <a:p>
            <a:pPr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Review that patients are presently in medical management.  Explain that many patients do many types of treatment in their lifetimes and all are the patient's choice.  Many options are available. </a:t>
            </a:r>
          </a:p>
          <a:p>
            <a:endParaRPr lang="en-US" altLang="en-US" dirty="0"/>
          </a:p>
          <a:p>
            <a:r>
              <a:rPr lang="en-US" altLang="en-US" dirty="0"/>
              <a:t>Explain that you are going to review the types of RX starting with dialysis…otherwise the 2</a:t>
            </a:r>
            <a:r>
              <a:rPr lang="en-US" altLang="en-US" baseline="30000" dirty="0"/>
              <a:t>nd</a:t>
            </a:r>
            <a:r>
              <a:rPr lang="en-US" altLang="en-US" dirty="0"/>
              <a:t> slide is a big jump.  We took out the transition slides so you need to do the transition orally</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E8E8F0F8-8FAA-40BE-9CEA-043E686D0A67}" type="slidenum">
              <a:rPr lang="en-US" altLang="en-US" sz="1200"/>
              <a:pPr eaLnBrk="1" hangingPunct="1">
                <a:spcBef>
                  <a:spcPct val="0"/>
                </a:spcBef>
              </a:pPr>
              <a:t>3</a:t>
            </a:fld>
            <a:endParaRPr lang="en-US" altLang="en-US" sz="1200"/>
          </a:p>
        </p:txBody>
      </p:sp>
    </p:spTree>
    <p:extLst>
      <p:ext uri="{BB962C8B-B14F-4D97-AF65-F5344CB8AC3E}">
        <p14:creationId xmlns:p14="http://schemas.microsoft.com/office/powerpoint/2010/main" val="27316328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A264A816-2E1F-403C-9835-AA53A0638B75}" type="slidenum">
              <a:rPr lang="en-US" altLang="en-US" sz="1200"/>
              <a:pPr eaLnBrk="1" hangingPunct="1">
                <a:spcBef>
                  <a:spcPct val="0"/>
                </a:spcBef>
              </a:pPr>
              <a:t>30</a:t>
            </a:fld>
            <a:endParaRPr lang="en-US" alt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https://www.mayoclinic.org/healthy-lifestyle/consumer-health/in-depth/living-wills/art-20046303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https://www.aarp.org/caregiving/financial-legal/free-printable-advance-directives/</a:t>
            </a:r>
          </a:p>
          <a:p>
            <a:pPr eaLnBrk="1" hangingPunct="1"/>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C9269DA4-5630-40A5-8D83-54E468D957DF}" type="slidenum">
              <a:rPr lang="en-US" altLang="en-US" sz="1200"/>
              <a:pPr eaLnBrk="1" hangingPunct="1">
                <a:spcBef>
                  <a:spcPct val="0"/>
                </a:spcBef>
              </a:pPr>
              <a:t>31</a:t>
            </a:fld>
            <a:endParaRPr lang="en-US" alt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    </a:t>
            </a:r>
          </a:p>
        </p:txBody>
      </p:sp>
      <p:sp>
        <p:nvSpPr>
          <p:cNvPr id="4" name="Slide Number Placeholder 3"/>
          <p:cNvSpPr>
            <a:spLocks noGrp="1"/>
          </p:cNvSpPr>
          <p:nvPr>
            <p:ph type="sldNum" sz="quarter" idx="10"/>
          </p:nvPr>
        </p:nvSpPr>
        <p:spPr/>
        <p:txBody>
          <a:bodyPr/>
          <a:lstStyle/>
          <a:p>
            <a:fld id="{1E371564-B998-4974-A9B0-A5FB57FBF38C}" type="slidenum">
              <a:rPr lang="en-US" smtClean="0"/>
              <a:t>32</a:t>
            </a:fld>
            <a:endParaRPr lang="en-US"/>
          </a:p>
        </p:txBody>
      </p:sp>
    </p:spTree>
    <p:extLst>
      <p:ext uri="{BB962C8B-B14F-4D97-AF65-F5344CB8AC3E}">
        <p14:creationId xmlns:p14="http://schemas.microsoft.com/office/powerpoint/2010/main" val="1644467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DEB2AF1C-6FFA-4C4A-A5C4-CDD9F8D91767}" type="slidenum">
              <a:rPr lang="en-US" altLang="en-US" smtClean="0"/>
              <a:pPr eaLnBrk="1" hangingPunct="1">
                <a:spcBef>
                  <a:spcPct val="0"/>
                </a:spcBef>
              </a:pPr>
              <a:t>4</a:t>
            </a:fld>
            <a:endParaRPr lang="en-US" altLang="en-US"/>
          </a:p>
        </p:txBody>
      </p:sp>
      <p:sp>
        <p:nvSpPr>
          <p:cNvPr id="37891"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685800" y="4343400"/>
            <a:ext cx="5486400" cy="4114800"/>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defRPr/>
            </a:pPr>
            <a:r>
              <a:rPr lang="en-US" altLang="en-US" dirty="0"/>
              <a:t>The dialysis process can be compared to making coffee:</a:t>
            </a:r>
          </a:p>
          <a:p>
            <a:pPr lvl="1" indent="-223838">
              <a:lnSpc>
                <a:spcPct val="90000"/>
              </a:lnSpc>
              <a:buFont typeface="+mj-lt"/>
              <a:buAutoNum type="arabicPeriod"/>
              <a:defRPr/>
            </a:pPr>
            <a:r>
              <a:rPr lang="en-US" altLang="en-US" dirty="0"/>
              <a:t>The coffee filter is: The blood vessels in the kidney or peritoneal membrane (like the healthy kidney)</a:t>
            </a:r>
          </a:p>
          <a:p>
            <a:pPr lvl="1" indent="-223838">
              <a:lnSpc>
                <a:spcPct val="90000"/>
              </a:lnSpc>
              <a:buFont typeface="+mj-lt"/>
              <a:buAutoNum type="arabicPeriod"/>
              <a:defRPr/>
            </a:pPr>
            <a:r>
              <a:rPr lang="en-US" altLang="en-US" dirty="0"/>
              <a:t>Coffee grounds: The blood flowing through the kidney (remember, blood contains cells, waste products, potassium, calcium, water, protein, etc.)</a:t>
            </a:r>
          </a:p>
          <a:p>
            <a:pPr lvl="1" indent="-223838">
              <a:lnSpc>
                <a:spcPct val="90000"/>
              </a:lnSpc>
              <a:buFont typeface="+mj-lt"/>
              <a:buAutoNum type="arabicPeriod"/>
              <a:defRPr/>
            </a:pPr>
            <a:r>
              <a:rPr lang="en-US" altLang="en-US" dirty="0"/>
              <a:t>Water : The special fluid that cleans the blood during dialysis.</a:t>
            </a:r>
          </a:p>
          <a:p>
            <a:pPr>
              <a:lnSpc>
                <a:spcPct val="90000"/>
              </a:lnSpc>
              <a:defRPr/>
            </a:pPr>
            <a:endParaRPr lang="en-US" altLang="en-US" dirty="0"/>
          </a:p>
          <a:p>
            <a:pPr>
              <a:lnSpc>
                <a:spcPct val="90000"/>
              </a:lnSpc>
              <a:defRPr/>
            </a:pPr>
            <a:r>
              <a:rPr lang="en-US" altLang="en-US" dirty="0"/>
              <a:t>Making Coffee and the Dialysis Process:</a:t>
            </a:r>
          </a:p>
          <a:p>
            <a:pPr>
              <a:lnSpc>
                <a:spcPct val="90000"/>
              </a:lnSpc>
              <a:defRPr/>
            </a:pPr>
            <a:r>
              <a:rPr lang="en-US" altLang="en-US" dirty="0"/>
              <a:t>When the hot water flows through the coffee grounds, the flavor and color of coffee passes through the filter and make coffee</a:t>
            </a:r>
          </a:p>
          <a:p>
            <a:pPr>
              <a:lnSpc>
                <a:spcPct val="90000"/>
              </a:lnSpc>
              <a:defRPr/>
            </a:pPr>
            <a:endParaRPr lang="en-US" altLang="en-US" dirty="0"/>
          </a:p>
          <a:p>
            <a:pPr>
              <a:lnSpc>
                <a:spcPct val="90000"/>
              </a:lnSpc>
              <a:defRPr/>
            </a:pPr>
            <a:r>
              <a:rPr lang="en-US" altLang="en-US" dirty="0"/>
              <a:t>The coffee grounds cannot pass through the holes in the filter. This is similar to the way the dialysis filter holds back some of the things in your blood, like red blood cells while allowing smaller waste products (BUN, creatinine) to pass through.</a:t>
            </a:r>
          </a:p>
          <a:p>
            <a:pPr>
              <a:lnSpc>
                <a:spcPct val="90000"/>
              </a:lnSpc>
              <a:defRPr/>
            </a:pPr>
            <a:endParaRPr lang="en-US" altLang="en-US" dirty="0"/>
          </a:p>
          <a:p>
            <a:pPr>
              <a:lnSpc>
                <a:spcPct val="90000"/>
              </a:lnSpc>
              <a:defRPr/>
            </a:pPr>
            <a:r>
              <a:rPr lang="en-US" altLang="en-US" dirty="0"/>
              <a:t>Before dialysis: blood has a higher concentration of waste products.</a:t>
            </a:r>
          </a:p>
          <a:p>
            <a:pPr>
              <a:lnSpc>
                <a:spcPct val="90000"/>
              </a:lnSpc>
              <a:defRPr/>
            </a:pPr>
            <a:r>
              <a:rPr lang="en-US" altLang="en-US" dirty="0"/>
              <a:t>During dialysis: the fluid and waste products are removed from the blood.</a:t>
            </a:r>
          </a:p>
          <a:p>
            <a:pPr>
              <a:lnSpc>
                <a:spcPct val="90000"/>
              </a:lnSpc>
              <a:defRPr/>
            </a:pPr>
            <a:r>
              <a:rPr lang="en-US" altLang="en-US" dirty="0"/>
              <a:t>After dialysis: the blood has a lower concentration of waste products.</a:t>
            </a:r>
          </a:p>
          <a:p>
            <a:pPr marL="216233" indent="-216233">
              <a:lnSpc>
                <a:spcPct val="90000"/>
              </a:lnSpc>
              <a:defRPr/>
            </a:pPr>
            <a:endParaRPr lang="en-US" altLang="en-US" dirty="0"/>
          </a:p>
          <a:p>
            <a:pPr marL="216233" indent="-216233">
              <a:lnSpc>
                <a:spcPct val="90000"/>
              </a:lnSpc>
              <a:defRPr/>
            </a:pPr>
            <a:r>
              <a:rPr lang="es-ES" altLang="en-US" dirty="0"/>
              <a:t>El proceso de diálisis se puede comparar con hacer café:</a:t>
            </a:r>
          </a:p>
          <a:p>
            <a:pPr marL="216233" indent="-216233">
              <a:lnSpc>
                <a:spcPct val="90000"/>
              </a:lnSpc>
              <a:defRPr/>
            </a:pPr>
            <a:r>
              <a:rPr lang="es-ES" altLang="en-US" dirty="0"/>
              <a:t>El filtro de café es: Los vasos sanguíneos en el riñón o membrana peritoneal (como el riñón sano)</a:t>
            </a:r>
          </a:p>
          <a:p>
            <a:pPr marL="216233" indent="-216233">
              <a:lnSpc>
                <a:spcPct val="90000"/>
              </a:lnSpc>
              <a:defRPr/>
            </a:pPr>
            <a:r>
              <a:rPr lang="es-ES" altLang="en-US" dirty="0"/>
              <a:t>Café molido: La sangre que fluye a través del riñón (recuerde, la sangre contiene células, productos de desecho, potasio, calcio, agua, proteínas, etc.)</a:t>
            </a:r>
          </a:p>
          <a:p>
            <a:pPr marL="216233" indent="-216233">
              <a:lnSpc>
                <a:spcPct val="90000"/>
              </a:lnSpc>
              <a:defRPr/>
            </a:pPr>
            <a:r>
              <a:rPr lang="es-ES" altLang="en-US" dirty="0"/>
              <a:t>Agua: El líquido especial que limpia la sangre durante la diálisis.</a:t>
            </a:r>
          </a:p>
          <a:p>
            <a:pPr marL="216233" indent="-216233">
              <a:lnSpc>
                <a:spcPct val="90000"/>
              </a:lnSpc>
              <a:defRPr/>
            </a:pPr>
            <a:endParaRPr lang="es-ES" altLang="en-US" dirty="0"/>
          </a:p>
          <a:p>
            <a:pPr marL="216233" indent="-216233">
              <a:lnSpc>
                <a:spcPct val="90000"/>
              </a:lnSpc>
              <a:defRPr/>
            </a:pPr>
            <a:r>
              <a:rPr lang="es-ES" altLang="en-US" dirty="0"/>
              <a:t>Hacer café y el proceso de diálisis:</a:t>
            </a:r>
          </a:p>
          <a:p>
            <a:pPr marL="216233" indent="-216233">
              <a:lnSpc>
                <a:spcPct val="90000"/>
              </a:lnSpc>
              <a:defRPr/>
            </a:pPr>
            <a:r>
              <a:rPr lang="es-ES" altLang="en-US" dirty="0"/>
              <a:t>Cuando el agua caliente fluye a través del café molido, el sabor y el color del café pasan por el filtro y hacen café.</a:t>
            </a:r>
          </a:p>
          <a:p>
            <a:pPr marL="216233" indent="-216233">
              <a:lnSpc>
                <a:spcPct val="90000"/>
              </a:lnSpc>
              <a:defRPr/>
            </a:pPr>
            <a:endParaRPr lang="es-ES" altLang="en-US" dirty="0"/>
          </a:p>
          <a:p>
            <a:pPr marL="216233" indent="-216233">
              <a:lnSpc>
                <a:spcPct val="90000"/>
              </a:lnSpc>
              <a:defRPr/>
            </a:pPr>
            <a:r>
              <a:rPr lang="es-ES" altLang="en-US" dirty="0"/>
              <a:t>Los posos de café no pueden pasar por los orificios del filtro. Esto es similar a la forma en que el filtro de diálisis retiene algunas de las cosas en su sangre, como los glóbulos rojos, mientras permite que pasen productos de desecho más pequeños (BUN, creatinina).</a:t>
            </a:r>
          </a:p>
          <a:p>
            <a:pPr marL="216233" indent="-216233">
              <a:lnSpc>
                <a:spcPct val="90000"/>
              </a:lnSpc>
              <a:defRPr/>
            </a:pPr>
            <a:endParaRPr lang="es-ES" altLang="en-US" dirty="0"/>
          </a:p>
          <a:p>
            <a:pPr marL="216233" indent="-216233">
              <a:lnSpc>
                <a:spcPct val="90000"/>
              </a:lnSpc>
              <a:defRPr/>
            </a:pPr>
            <a:r>
              <a:rPr lang="es-ES" altLang="en-US" dirty="0"/>
              <a:t>Antes de la diálisis: la sangre tiene una mayor concentración de productos de desecho.</a:t>
            </a:r>
          </a:p>
          <a:p>
            <a:pPr marL="216233" indent="-216233">
              <a:lnSpc>
                <a:spcPct val="90000"/>
              </a:lnSpc>
              <a:defRPr/>
            </a:pPr>
            <a:r>
              <a:rPr lang="es-ES" altLang="en-US" dirty="0"/>
              <a:t>Durante la diálisis: el líquido y los productos de desecho se eliminan de la sangre.</a:t>
            </a:r>
          </a:p>
          <a:p>
            <a:pPr marL="216233" indent="-216233">
              <a:lnSpc>
                <a:spcPct val="90000"/>
              </a:lnSpc>
              <a:defRPr/>
            </a:pPr>
            <a:r>
              <a:rPr lang="es-ES" altLang="en-US" dirty="0"/>
              <a:t>Después de la diálisis: la sangre tiene una menor concentración de productos de desecho.</a:t>
            </a:r>
            <a:endParaRPr lang="en-US" altLang="en-US" dirty="0"/>
          </a:p>
          <a:p>
            <a:pPr marL="216233" indent="-216233">
              <a:lnSpc>
                <a:spcPct val="90000"/>
              </a:lnSpc>
              <a:defRPr/>
            </a:pP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1127D3B6-9A0C-4717-90E1-7F3826F4D006}" type="slidenum">
              <a:rPr lang="en-US" altLang="en-US" smtClean="0"/>
              <a:pPr eaLnBrk="1" hangingPunct="1">
                <a:spcBef>
                  <a:spcPct val="0"/>
                </a:spcBef>
              </a:pPr>
              <a:t>5</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16233" indent="-216233"/>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4FC299A7-4362-46C6-9AAE-364782550D37}" type="slidenum">
              <a:rPr lang="en-US" altLang="en-US" smtClean="0"/>
              <a:pPr eaLnBrk="1" hangingPunct="1">
                <a:spcBef>
                  <a:spcPct val="0"/>
                </a:spcBef>
              </a:pPr>
              <a:t>6</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dirty="0"/>
              <a:t>If you have any queries</a:t>
            </a:r>
            <a:r>
              <a:rPr lang="en-US" altLang="en-US" baseline="0" dirty="0"/>
              <a:t> from patients or their families you cannot answer, the International Society of Peritoneal Dialysis (http://ispd.org/) link is a great resource.  Use it freely and give it out to anyone who wishes it!  All the information on the website is peer reviewed, expert opinion, and you can feel confident that accurate information is shared.</a:t>
            </a:r>
          </a:p>
          <a:p>
            <a:pPr eaLnBrk="1" hangingPunct="1">
              <a:lnSpc>
                <a:spcPct val="80000"/>
              </a:lnSpc>
            </a:pPr>
            <a:endParaRPr lang="en-US" altLang="en-US" baseline="0" dirty="0"/>
          </a:p>
          <a:p>
            <a:pPr eaLnBrk="1" hangingPunct="1">
              <a:lnSpc>
                <a:spcPct val="80000"/>
              </a:lnSpc>
            </a:pPr>
            <a:r>
              <a:rPr lang="es-ES" altLang="en-US" dirty="0"/>
              <a:t>Si tiene alguna pregunta de los pacientes o sus familias que no pueda responder, el enlace de la Sociedad Internacional de Diálisis Peritoneal (http://ispd.org/) es un gran recurso. ¡Úsalo libremente y dáselo a quien lo desee! Toda la información en el sitio web es revisada por pares, opinión de expertos, y puede estar seguro de que se comparte información precisa</a:t>
            </a: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367BDB08-E4E7-403B-9343-C443C98D3FDA}" type="slidenum">
              <a:rPr lang="en-US" altLang="en-US" smtClean="0"/>
              <a:pPr eaLnBrk="1" hangingPunct="1">
                <a:spcBef>
                  <a:spcPct val="0"/>
                </a:spcBef>
              </a:pPr>
              <a:t>7</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While we know that you will need to drain before you fill, trials of this slide with actual patients showed that they were confused by the correct sequence (drain, fill, dwell). So, we used the more common fill/dwell/drain version and count on our practitioners to explain the difference!</a:t>
            </a:r>
          </a:p>
          <a:p>
            <a:pPr eaLnBrk="1" hangingPunct="1"/>
            <a:endParaRPr lang="en-US" altLang="en-US" dirty="0"/>
          </a:p>
          <a:p>
            <a:pPr eaLnBrk="1" hangingPunct="1"/>
            <a:r>
              <a:rPr lang="en-US" altLang="en-US" dirty="0"/>
              <a:t>Explain that DP (</a:t>
            </a:r>
            <a:r>
              <a:rPr lang="en-US" altLang="en-US" dirty="0" err="1"/>
              <a:t>Diálisis</a:t>
            </a:r>
            <a:r>
              <a:rPr lang="en-US" altLang="en-US" dirty="0"/>
              <a:t> Peritoneal) is the same as Peritoneal Dialysis and will use PD because that will be more commonly used in the English</a:t>
            </a:r>
          </a:p>
          <a:p>
            <a:pPr eaLnBrk="1" hangingPunct="1"/>
            <a:r>
              <a:rPr lang="en-US" altLang="en-US" dirty="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    </a:t>
            </a:r>
          </a:p>
        </p:txBody>
      </p:sp>
      <p:sp>
        <p:nvSpPr>
          <p:cNvPr id="4" name="Slide Number Placeholder 3"/>
          <p:cNvSpPr>
            <a:spLocks noGrp="1"/>
          </p:cNvSpPr>
          <p:nvPr>
            <p:ph type="sldNum" sz="quarter" idx="10"/>
          </p:nvPr>
        </p:nvSpPr>
        <p:spPr/>
        <p:txBody>
          <a:bodyPr/>
          <a:lstStyle/>
          <a:p>
            <a:fld id="{1E371564-B998-4974-A9B0-A5FB57FBF38C}" type="slidenum">
              <a:rPr lang="en-US" smtClean="0"/>
              <a:t>8</a:t>
            </a:fld>
            <a:endParaRPr lang="en-US"/>
          </a:p>
        </p:txBody>
      </p:sp>
    </p:spTree>
    <p:extLst>
      <p:ext uri="{BB962C8B-B14F-4D97-AF65-F5344CB8AC3E}">
        <p14:creationId xmlns:p14="http://schemas.microsoft.com/office/powerpoint/2010/main" val="2247443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    </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EF3755FB-2D90-40CB-BC79-BBDC720935C6}" type="slidenum">
              <a:rPr lang="en-US" altLang="en-US" sz="1200"/>
              <a:pPr eaLnBrk="1" hangingPunct="1">
                <a:spcBef>
                  <a:spcPct val="0"/>
                </a:spcBef>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3997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DC12D-A081-1C4A-9D64-C6A9AC3AD3D0}"/>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7C4350C2-443A-7840-B8DB-CF543535E5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447DBBA-7954-D540-92A7-73F26A268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347C123-B581-B446-B7A7-790B5058DE28}"/>
              </a:ext>
            </a:extLst>
          </p:cNvPr>
          <p:cNvSpPr>
            <a:spLocks noGrp="1"/>
          </p:cNvSpPr>
          <p:nvPr>
            <p:ph type="dt" sz="half" idx="10"/>
          </p:nvPr>
        </p:nvSpPr>
        <p:spPr/>
        <p:txBody>
          <a:bodyPr/>
          <a:lstStyle/>
          <a:p>
            <a:fld id="{FF491EFC-8B24-9245-8538-9E095F60CDC9}" type="datetimeFigureOut">
              <a:rPr lang="en-US" smtClean="0"/>
              <a:t>2/2/2023</a:t>
            </a:fld>
            <a:endParaRPr lang="en-US"/>
          </a:p>
        </p:txBody>
      </p:sp>
      <p:sp>
        <p:nvSpPr>
          <p:cNvPr id="6" name="Footer Placeholder 5">
            <a:extLst>
              <a:ext uri="{FF2B5EF4-FFF2-40B4-BE49-F238E27FC236}">
                <a16:creationId xmlns:a16="http://schemas.microsoft.com/office/drawing/2014/main" id="{EA8C9022-8664-884A-AF42-56E82EE9F0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0F8314-1EAE-A345-A2DD-2375DD235989}"/>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351427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090B7-97BC-2449-9082-15F2E961D0C1}"/>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0DABF6B0-8436-E240-AA21-A24B947DB064}"/>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CE36D4B-28EC-9542-BBB3-9F1FDF1F592E}"/>
              </a:ext>
            </a:extLst>
          </p:cNvPr>
          <p:cNvSpPr>
            <a:spLocks noGrp="1"/>
          </p:cNvSpPr>
          <p:nvPr>
            <p:ph type="dt" sz="half" idx="10"/>
          </p:nvPr>
        </p:nvSpPr>
        <p:spPr/>
        <p:txBody>
          <a:bodyPr/>
          <a:lstStyle/>
          <a:p>
            <a:fld id="{FF491EFC-8B24-9245-8538-9E095F60CDC9}" type="datetimeFigureOut">
              <a:rPr lang="en-US" smtClean="0"/>
              <a:t>2/2/2023</a:t>
            </a:fld>
            <a:endParaRPr lang="en-US"/>
          </a:p>
        </p:txBody>
      </p:sp>
      <p:sp>
        <p:nvSpPr>
          <p:cNvPr id="5" name="Footer Placeholder 4">
            <a:extLst>
              <a:ext uri="{FF2B5EF4-FFF2-40B4-BE49-F238E27FC236}">
                <a16:creationId xmlns:a16="http://schemas.microsoft.com/office/drawing/2014/main" id="{6FCF4F37-DFD8-DE48-8867-5D077FC8F5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C28DF5-1766-F44C-BFCD-CDE486A1D8CE}"/>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165861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3C7CA4-9402-8D43-BD3F-57D4C5FA4FBC}"/>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7316CE85-AC77-2248-A505-F9662DA9C1D0}"/>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49C768-E1F4-7440-A6DE-D44DB62F2FD2}"/>
              </a:ext>
            </a:extLst>
          </p:cNvPr>
          <p:cNvSpPr>
            <a:spLocks noGrp="1"/>
          </p:cNvSpPr>
          <p:nvPr>
            <p:ph type="dt" sz="half" idx="10"/>
          </p:nvPr>
        </p:nvSpPr>
        <p:spPr/>
        <p:txBody>
          <a:bodyPr/>
          <a:lstStyle/>
          <a:p>
            <a:fld id="{FF491EFC-8B24-9245-8538-9E095F60CDC9}" type="datetimeFigureOut">
              <a:rPr lang="en-US" smtClean="0"/>
              <a:t>2/2/2023</a:t>
            </a:fld>
            <a:endParaRPr lang="en-US"/>
          </a:p>
        </p:txBody>
      </p:sp>
      <p:sp>
        <p:nvSpPr>
          <p:cNvPr id="5" name="Footer Placeholder 4">
            <a:extLst>
              <a:ext uri="{FF2B5EF4-FFF2-40B4-BE49-F238E27FC236}">
                <a16:creationId xmlns:a16="http://schemas.microsoft.com/office/drawing/2014/main" id="{143A86BE-9BC5-534C-AB24-857884C5D4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F1176-E08F-C843-B1E5-E18AF1D0D1E4}"/>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126117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2743201"/>
            <a:ext cx="5384800" cy="3382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2743201"/>
            <a:ext cx="5384800" cy="3382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FD91B7-CAFA-4748-B026-121AA5314277}" type="slidenum">
              <a:rPr lang="en-US"/>
              <a:pPr>
                <a:defRPr/>
              </a:pPr>
              <a:t>‹#›</a:t>
            </a:fld>
            <a:endParaRPr lang="en-US"/>
          </a:p>
        </p:txBody>
      </p:sp>
    </p:spTree>
    <p:extLst>
      <p:ext uri="{BB962C8B-B14F-4D97-AF65-F5344CB8AC3E}">
        <p14:creationId xmlns:p14="http://schemas.microsoft.com/office/powerpoint/2010/main" val="1261326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9DCB3-3E39-F441-BD7A-10514265F79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4381371-62F3-314F-AB00-4DD5D27647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58EDCC3-02A4-2D41-A9A2-074EEB730DA8}"/>
              </a:ext>
            </a:extLst>
          </p:cNvPr>
          <p:cNvSpPr>
            <a:spLocks noGrp="1"/>
          </p:cNvSpPr>
          <p:nvPr>
            <p:ph type="dt" sz="half" idx="10"/>
          </p:nvPr>
        </p:nvSpPr>
        <p:spPr/>
        <p:txBody>
          <a:bodyPr/>
          <a:lstStyle/>
          <a:p>
            <a:fld id="{FF491EFC-8B24-9245-8538-9E095F60CDC9}" type="datetimeFigureOut">
              <a:rPr lang="en-US" smtClean="0"/>
              <a:t>2/2/2023</a:t>
            </a:fld>
            <a:endParaRPr lang="en-US"/>
          </a:p>
        </p:txBody>
      </p:sp>
      <p:sp>
        <p:nvSpPr>
          <p:cNvPr id="5" name="Footer Placeholder 4">
            <a:extLst>
              <a:ext uri="{FF2B5EF4-FFF2-40B4-BE49-F238E27FC236}">
                <a16:creationId xmlns:a16="http://schemas.microsoft.com/office/drawing/2014/main" id="{353AA8D7-D092-C349-A462-7A6ABE7DC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697318-1A39-ED4E-A666-603E636E54A9}"/>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131790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BF237-4FD7-6A44-BE34-B426E4C4B711}"/>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B2B51B1-E66F-A745-AC4F-DD11B94B7B2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FBC39F9-B82B-AB4B-BD75-CCE7F50FDCA2}"/>
              </a:ext>
            </a:extLst>
          </p:cNvPr>
          <p:cNvSpPr>
            <a:spLocks noGrp="1"/>
          </p:cNvSpPr>
          <p:nvPr>
            <p:ph type="dt" sz="half" idx="10"/>
          </p:nvPr>
        </p:nvSpPr>
        <p:spPr/>
        <p:txBody>
          <a:bodyPr/>
          <a:lstStyle/>
          <a:p>
            <a:fld id="{FF491EFC-8B24-9245-8538-9E095F60CDC9}" type="datetimeFigureOut">
              <a:rPr lang="en-US" smtClean="0"/>
              <a:t>2/2/2023</a:t>
            </a:fld>
            <a:endParaRPr lang="en-US"/>
          </a:p>
        </p:txBody>
      </p:sp>
      <p:sp>
        <p:nvSpPr>
          <p:cNvPr id="5" name="Footer Placeholder 4">
            <a:extLst>
              <a:ext uri="{FF2B5EF4-FFF2-40B4-BE49-F238E27FC236}">
                <a16:creationId xmlns:a16="http://schemas.microsoft.com/office/drawing/2014/main" id="{2C912E99-0D99-BB44-B247-FFDF13E5B0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BF3F2E-3611-CD49-883B-F05CB2C6D036}"/>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181155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37D8C-2B2E-A249-9899-0237FC3AE96C}"/>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66752466-E48E-0B4C-866D-1CB9C1903F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C9FE6B9-D52F-834E-A881-AA89D1136F5D}"/>
              </a:ext>
            </a:extLst>
          </p:cNvPr>
          <p:cNvSpPr>
            <a:spLocks noGrp="1"/>
          </p:cNvSpPr>
          <p:nvPr>
            <p:ph type="dt" sz="half" idx="10"/>
          </p:nvPr>
        </p:nvSpPr>
        <p:spPr/>
        <p:txBody>
          <a:bodyPr/>
          <a:lstStyle/>
          <a:p>
            <a:fld id="{FF491EFC-8B24-9245-8538-9E095F60CDC9}" type="datetimeFigureOut">
              <a:rPr lang="en-US" smtClean="0"/>
              <a:t>2/2/2023</a:t>
            </a:fld>
            <a:endParaRPr lang="en-US"/>
          </a:p>
        </p:txBody>
      </p:sp>
      <p:sp>
        <p:nvSpPr>
          <p:cNvPr id="5" name="Footer Placeholder 4">
            <a:extLst>
              <a:ext uri="{FF2B5EF4-FFF2-40B4-BE49-F238E27FC236}">
                <a16:creationId xmlns:a16="http://schemas.microsoft.com/office/drawing/2014/main" id="{3DBFD822-9E53-0D44-86FC-D50B205FA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C975C-CD00-3746-AFF9-36A71DCEDB1B}"/>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4539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458C5-17C1-204A-BD8E-214BD6E9367B}"/>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6BED0FC-8791-534B-8D78-72761BB6FAB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1A66A46-B689-8E45-BF31-30DCF2707CEE}"/>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5A7B140-4146-0446-945A-794975526B40}"/>
              </a:ext>
            </a:extLst>
          </p:cNvPr>
          <p:cNvSpPr>
            <a:spLocks noGrp="1"/>
          </p:cNvSpPr>
          <p:nvPr>
            <p:ph type="dt" sz="half" idx="10"/>
          </p:nvPr>
        </p:nvSpPr>
        <p:spPr/>
        <p:txBody>
          <a:bodyPr/>
          <a:lstStyle/>
          <a:p>
            <a:fld id="{FF491EFC-8B24-9245-8538-9E095F60CDC9}" type="datetimeFigureOut">
              <a:rPr lang="en-US" smtClean="0"/>
              <a:t>2/2/2023</a:t>
            </a:fld>
            <a:endParaRPr lang="en-US"/>
          </a:p>
        </p:txBody>
      </p:sp>
      <p:sp>
        <p:nvSpPr>
          <p:cNvPr id="6" name="Footer Placeholder 5">
            <a:extLst>
              <a:ext uri="{FF2B5EF4-FFF2-40B4-BE49-F238E27FC236}">
                <a16:creationId xmlns:a16="http://schemas.microsoft.com/office/drawing/2014/main" id="{BA53126D-C82A-404E-A3E6-AF616FB5CC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0924-44E6-EA47-9447-044AD2B0E989}"/>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320956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39EA9-4CED-E54A-84E6-F1B2ADF82BE8}"/>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4280664-4A8D-7C4B-B10B-272FC05E35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C5F3F7-5991-5744-B135-54D0E959B12B}"/>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A617B9A-950B-9546-898B-FEB193F42D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6A9804C-A1F1-3F4E-AC52-121D328AC055}"/>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90B151D-FF21-0B44-A001-65863DB1A6D6}"/>
              </a:ext>
            </a:extLst>
          </p:cNvPr>
          <p:cNvSpPr>
            <a:spLocks noGrp="1"/>
          </p:cNvSpPr>
          <p:nvPr>
            <p:ph type="dt" sz="half" idx="10"/>
          </p:nvPr>
        </p:nvSpPr>
        <p:spPr/>
        <p:txBody>
          <a:bodyPr/>
          <a:lstStyle/>
          <a:p>
            <a:fld id="{FF491EFC-8B24-9245-8538-9E095F60CDC9}" type="datetimeFigureOut">
              <a:rPr lang="en-US" smtClean="0"/>
              <a:t>2/2/2023</a:t>
            </a:fld>
            <a:endParaRPr lang="en-US"/>
          </a:p>
        </p:txBody>
      </p:sp>
      <p:sp>
        <p:nvSpPr>
          <p:cNvPr id="8" name="Footer Placeholder 7">
            <a:extLst>
              <a:ext uri="{FF2B5EF4-FFF2-40B4-BE49-F238E27FC236}">
                <a16:creationId xmlns:a16="http://schemas.microsoft.com/office/drawing/2014/main" id="{5EB56399-78B8-DB48-8065-4F59178AB0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A4AA7D-FF95-D444-AD67-F67FF9741A6D}"/>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36306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32206-30E6-6A47-83CB-1A71B86037C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DC2EF7B4-5BB1-9346-BA70-42C328C1DDD4}"/>
              </a:ext>
            </a:extLst>
          </p:cNvPr>
          <p:cNvSpPr>
            <a:spLocks noGrp="1"/>
          </p:cNvSpPr>
          <p:nvPr>
            <p:ph type="dt" sz="half" idx="10"/>
          </p:nvPr>
        </p:nvSpPr>
        <p:spPr/>
        <p:txBody>
          <a:bodyPr/>
          <a:lstStyle/>
          <a:p>
            <a:fld id="{FF491EFC-8B24-9245-8538-9E095F60CDC9}" type="datetimeFigureOut">
              <a:rPr lang="en-US" smtClean="0"/>
              <a:t>2/2/2023</a:t>
            </a:fld>
            <a:endParaRPr lang="en-US"/>
          </a:p>
        </p:txBody>
      </p:sp>
      <p:sp>
        <p:nvSpPr>
          <p:cNvPr id="4" name="Footer Placeholder 3">
            <a:extLst>
              <a:ext uri="{FF2B5EF4-FFF2-40B4-BE49-F238E27FC236}">
                <a16:creationId xmlns:a16="http://schemas.microsoft.com/office/drawing/2014/main" id="{854A2EAC-BAB8-7540-ACBB-63FD37E63D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ADBEE-0BB6-9F48-A4D8-F26B3C6B6006}"/>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307896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F23D6-CF48-5445-B71E-14375219A7ED}"/>
              </a:ext>
            </a:extLst>
          </p:cNvPr>
          <p:cNvSpPr>
            <a:spLocks noGrp="1"/>
          </p:cNvSpPr>
          <p:nvPr>
            <p:ph type="dt" sz="half" idx="10"/>
          </p:nvPr>
        </p:nvSpPr>
        <p:spPr/>
        <p:txBody>
          <a:bodyPr/>
          <a:lstStyle/>
          <a:p>
            <a:fld id="{FF491EFC-8B24-9245-8538-9E095F60CDC9}" type="datetimeFigureOut">
              <a:rPr lang="en-US" smtClean="0"/>
              <a:t>2/2/2023</a:t>
            </a:fld>
            <a:endParaRPr lang="en-US"/>
          </a:p>
        </p:txBody>
      </p:sp>
      <p:sp>
        <p:nvSpPr>
          <p:cNvPr id="3" name="Footer Placeholder 2">
            <a:extLst>
              <a:ext uri="{FF2B5EF4-FFF2-40B4-BE49-F238E27FC236}">
                <a16:creationId xmlns:a16="http://schemas.microsoft.com/office/drawing/2014/main" id="{D6EAA6A2-FC3C-3C4B-9939-4CE4B27FF4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F90652-6C59-7C4E-9AE7-8FA5435ED96A}"/>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177144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339DA-40A2-9A4D-B71E-980FF0657200}"/>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E00DC6B-648F-5045-9844-41EC364309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CA758CA-810A-D44A-943B-741DBB3D3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8399A92-3C92-794A-B83B-04E6C4336B81}"/>
              </a:ext>
            </a:extLst>
          </p:cNvPr>
          <p:cNvSpPr>
            <a:spLocks noGrp="1"/>
          </p:cNvSpPr>
          <p:nvPr>
            <p:ph type="dt" sz="half" idx="10"/>
          </p:nvPr>
        </p:nvSpPr>
        <p:spPr/>
        <p:txBody>
          <a:bodyPr/>
          <a:lstStyle/>
          <a:p>
            <a:fld id="{FF491EFC-8B24-9245-8538-9E095F60CDC9}" type="datetimeFigureOut">
              <a:rPr lang="en-US" smtClean="0"/>
              <a:t>2/2/2023</a:t>
            </a:fld>
            <a:endParaRPr lang="en-US"/>
          </a:p>
        </p:txBody>
      </p:sp>
      <p:sp>
        <p:nvSpPr>
          <p:cNvPr id="6" name="Footer Placeholder 5">
            <a:extLst>
              <a:ext uri="{FF2B5EF4-FFF2-40B4-BE49-F238E27FC236}">
                <a16:creationId xmlns:a16="http://schemas.microsoft.com/office/drawing/2014/main" id="{B011C0BA-7211-784D-B6DC-CE9477EA08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ABAE25-0F04-274A-96EC-15857605491C}"/>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92383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227301"/>
      </p:ext>
    </p:extLst>
  </p:cSld>
  <p:clrMap bg1="lt1" tx1="dk1" bg2="lt2" tx2="dk2" accent1="accent1" accent2="accent2" accent3="accent3" accent4="accent4" accent5="accent5" accent6="accent6" hlink="hlink" folHlink="folHlink"/>
  <p:sldLayoutIdLst>
    <p:sldLayoutId id="214748371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3200" kern="1200">
          <a:solidFill>
            <a:schemeClr val="tx1"/>
          </a:solidFill>
          <a:latin typeface="Arial" panose="020B050303020206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5" pos="1128">
          <p15:clr>
            <a:srgbClr val="F26B43"/>
          </p15:clr>
        </p15:guide>
        <p15:guide id="6" pos="6552">
          <p15:clr>
            <a:srgbClr val="F26B43"/>
          </p15:clr>
        </p15:guide>
        <p15:guide id="7" orient="horz" pos="480">
          <p15:clr>
            <a:srgbClr val="F26B43"/>
          </p15:clr>
        </p15:guide>
        <p15:guide id="8" orient="horz"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hape, icon, rectangle&#10;&#10;Description automatically generated">
            <a:extLst>
              <a:ext uri="{FF2B5EF4-FFF2-40B4-BE49-F238E27FC236}">
                <a16:creationId xmlns:a16="http://schemas.microsoft.com/office/drawing/2014/main" id="{CBE3D0A5-9377-1947-A883-1868BF1AE8C8}"/>
              </a:ext>
            </a:extLst>
          </p:cNvPr>
          <p:cNvPicPr>
            <a:picLocks noChangeAspect="1"/>
          </p:cNvPicPr>
          <p:nvPr userDrawn="1"/>
        </p:nvPicPr>
        <p:blipFill rotWithShape="1">
          <a:blip r:embed="rId14"/>
          <a:srcRect l="4022" t="-1" b="47668"/>
          <a:stretch/>
        </p:blipFill>
        <p:spPr>
          <a:xfrm rot="21347814">
            <a:off x="4601653" y="5975587"/>
            <a:ext cx="7684868" cy="1512299"/>
          </a:xfrm>
          <a:prstGeom prst="rect">
            <a:avLst/>
          </a:prstGeom>
        </p:spPr>
      </p:pic>
      <p:pic>
        <p:nvPicPr>
          <p:cNvPr id="9" name="Picture 8" descr="Logo&#10;&#10;Description automatically generated with low confidence">
            <a:extLst>
              <a:ext uri="{FF2B5EF4-FFF2-40B4-BE49-F238E27FC236}">
                <a16:creationId xmlns:a16="http://schemas.microsoft.com/office/drawing/2014/main" id="{92077EA0-32BA-E640-ADA8-C7B7765613DA}"/>
              </a:ext>
            </a:extLst>
          </p:cNvPr>
          <p:cNvPicPr>
            <a:picLocks noChangeAspect="1"/>
          </p:cNvPicPr>
          <p:nvPr userDrawn="1"/>
        </p:nvPicPr>
        <p:blipFill>
          <a:blip r:embed="rId15"/>
          <a:stretch>
            <a:fillRect/>
          </a:stretch>
        </p:blipFill>
        <p:spPr>
          <a:xfrm>
            <a:off x="200227" y="6240802"/>
            <a:ext cx="2435969" cy="473482"/>
          </a:xfrm>
          <a:prstGeom prst="rect">
            <a:avLst/>
          </a:prstGeom>
        </p:spPr>
      </p:pic>
      <p:sp>
        <p:nvSpPr>
          <p:cNvPr id="2" name="Title Placeholder 1">
            <a:extLst>
              <a:ext uri="{FF2B5EF4-FFF2-40B4-BE49-F238E27FC236}">
                <a16:creationId xmlns:a16="http://schemas.microsoft.com/office/drawing/2014/main" id="{C69B2E5E-5C88-0848-9C57-C70165E6C7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239974B-BE74-2D4A-A57A-CAD73F5320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27D0555-8249-D54E-8720-E59B89967311}"/>
              </a:ext>
            </a:extLst>
          </p:cNvPr>
          <p:cNvSpPr>
            <a:spLocks noGrp="1"/>
          </p:cNvSpPr>
          <p:nvPr>
            <p:ph type="dt" sz="half" idx="2"/>
          </p:nvPr>
        </p:nvSpPr>
        <p:spPr>
          <a:xfrm>
            <a:off x="2754086" y="6356350"/>
            <a:ext cx="770164"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FF491EFC-8B24-9245-8538-9E095F60CDC9}" type="datetimeFigureOut">
              <a:rPr lang="en-US" smtClean="0"/>
              <a:pPr/>
              <a:t>2/2/2023</a:t>
            </a:fld>
            <a:endParaRPr lang="en-US" dirty="0"/>
          </a:p>
        </p:txBody>
      </p:sp>
      <p:sp>
        <p:nvSpPr>
          <p:cNvPr id="5" name="Footer Placeholder 4">
            <a:extLst>
              <a:ext uri="{FF2B5EF4-FFF2-40B4-BE49-F238E27FC236}">
                <a16:creationId xmlns:a16="http://schemas.microsoft.com/office/drawing/2014/main" id="{3A287515-F042-8546-9423-811E12487831}"/>
              </a:ext>
            </a:extLst>
          </p:cNvPr>
          <p:cNvSpPr>
            <a:spLocks noGrp="1"/>
          </p:cNvSpPr>
          <p:nvPr>
            <p:ph type="ftr" sz="quarter" idx="3"/>
          </p:nvPr>
        </p:nvSpPr>
        <p:spPr>
          <a:xfrm>
            <a:off x="3932018"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5EA1DAED-7FFE-2743-B9F9-87ECB19FF573}"/>
              </a:ext>
            </a:extLst>
          </p:cNvPr>
          <p:cNvSpPr>
            <a:spLocks noGrp="1"/>
          </p:cNvSpPr>
          <p:nvPr>
            <p:ph type="sldNum" sz="quarter" idx="4"/>
          </p:nvPr>
        </p:nvSpPr>
        <p:spPr>
          <a:xfrm>
            <a:off x="10689770" y="6356350"/>
            <a:ext cx="664029"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207531EF-5BB4-C447-A63F-82C13D9301E6}" type="slidenum">
              <a:rPr lang="en-US" smtClean="0"/>
              <a:pPr/>
              <a:t>‹#›</a:t>
            </a:fld>
            <a:endParaRPr lang="en-US" dirty="0"/>
          </a:p>
        </p:txBody>
      </p:sp>
      <p:sp>
        <p:nvSpPr>
          <p:cNvPr id="8" name="Rectangle 7">
            <a:extLst>
              <a:ext uri="{FF2B5EF4-FFF2-40B4-BE49-F238E27FC236}">
                <a16:creationId xmlns:a16="http://schemas.microsoft.com/office/drawing/2014/main" id="{6261F76D-8962-7743-B5C0-11FA7098832F}"/>
              </a:ext>
            </a:extLst>
          </p:cNvPr>
          <p:cNvSpPr/>
          <p:nvPr userDrawn="1"/>
        </p:nvSpPr>
        <p:spPr bwMode="auto">
          <a:xfrm>
            <a:off x="0" y="0"/>
            <a:ext cx="12192000" cy="315686"/>
          </a:xfrm>
          <a:prstGeom prst="rect">
            <a:avLst/>
          </a:prstGeom>
          <a:solidFill>
            <a:schemeClr val="accent3">
              <a:lumMod val="60000"/>
              <a:lumOff val="40000"/>
            </a:schemeClr>
          </a:solidFill>
          <a:ln>
            <a:noFill/>
          </a:ln>
        </p:spPr>
        <p:txBody>
          <a:bodyPr lIns="0" tIns="0" rIns="0" bIns="0" rtlCol="0" anchor="ctr"/>
          <a:lstStyle/>
          <a:p>
            <a:pPr algn="ctr"/>
            <a:endParaRPr lang="en-US"/>
          </a:p>
        </p:txBody>
      </p:sp>
    </p:spTree>
    <p:extLst>
      <p:ext uri="{BB962C8B-B14F-4D97-AF65-F5344CB8AC3E}">
        <p14:creationId xmlns:p14="http://schemas.microsoft.com/office/powerpoint/2010/main" val="204987016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abanet.org/aging"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e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EA770D4-AECF-4BAA-95AE-4AD5429FF9C1}"/>
              </a:ext>
            </a:extLst>
          </p:cNvPr>
          <p:cNvCxnSpPr>
            <a:cxnSpLocks/>
          </p:cNvCxnSpPr>
          <p:nvPr/>
        </p:nvCxnSpPr>
        <p:spPr>
          <a:xfrm>
            <a:off x="968768" y="2982451"/>
            <a:ext cx="466291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25C9A8F-68B7-384D-8970-E65035C63FE2}"/>
              </a:ext>
            </a:extLst>
          </p:cNvPr>
          <p:cNvSpPr txBox="1"/>
          <p:nvPr/>
        </p:nvSpPr>
        <p:spPr>
          <a:xfrm>
            <a:off x="968768" y="1612350"/>
            <a:ext cx="5147309" cy="1292662"/>
          </a:xfrm>
          <a:prstGeom prst="rect">
            <a:avLst/>
          </a:prstGeom>
          <a:noFill/>
        </p:spPr>
        <p:txBody>
          <a:bodyPr wrap="none" lIns="0" tIns="0" rIns="0" bIns="0" rtlCol="0" anchor="b"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600" normalizeH="0" baseline="0" noProof="0" dirty="0">
                <a:ln>
                  <a:noFill/>
                </a:ln>
                <a:solidFill>
                  <a:srgbClr val="7030A0"/>
                </a:solidFill>
                <a:effectLst/>
                <a:uLnTx/>
                <a:uFillTx/>
                <a:latin typeface="Arial" panose="020B0604020202020204"/>
                <a:ea typeface="Titillium Light" charset="0"/>
                <a:cs typeface="Titillium Light" charset="0"/>
              </a:rPr>
              <a:t>EDUCATIÓN SOBRE LA ENFERMEDAD RENAL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262626"/>
                </a:solidFill>
                <a:latin typeface="Arial" panose="020B0604020202020204" pitchFamily="34" charset="0"/>
                <a:ea typeface="Titillium Light" charset="0"/>
                <a:cs typeface="Titillium Light" charset="0"/>
              </a:rPr>
              <a:t>2da</a:t>
            </a:r>
            <a:r>
              <a:rPr kumimoji="0" lang="en-US" sz="2400" b="1" i="0" u="none" strike="noStrike" kern="1200" cap="none" spc="0" normalizeH="0" baseline="0" noProof="0" dirty="0">
                <a:ln>
                  <a:noFill/>
                </a:ln>
                <a:solidFill>
                  <a:srgbClr val="262626"/>
                </a:solidFill>
                <a:effectLst/>
                <a:uLnTx/>
                <a:uFillTx/>
                <a:latin typeface="Arial" panose="020B0604020202020204" pitchFamily="34" charset="0"/>
                <a:ea typeface="Titillium Light" charset="0"/>
                <a:cs typeface="Titillium Light" charset="0"/>
              </a:rPr>
              <a:t> </a:t>
            </a:r>
            <a:r>
              <a:rPr kumimoji="0" lang="en-US" sz="2400" b="1" i="0" u="none" strike="noStrike" kern="1200" cap="none" spc="0" normalizeH="0" baseline="0" noProof="0" dirty="0" err="1">
                <a:ln>
                  <a:noFill/>
                </a:ln>
                <a:solidFill>
                  <a:srgbClr val="262626"/>
                </a:solidFill>
                <a:effectLst/>
                <a:uLnTx/>
                <a:uFillTx/>
                <a:latin typeface="Arial" panose="020B0604020202020204" pitchFamily="34" charset="0"/>
                <a:ea typeface="Titillium Light" charset="0"/>
                <a:cs typeface="Titillium Light" charset="0"/>
              </a:rPr>
              <a:t>Parte</a:t>
            </a:r>
            <a:r>
              <a:rPr kumimoji="0" lang="en-US" sz="2400" b="1" i="0" u="none" strike="noStrike" kern="1200" cap="none" spc="0" normalizeH="0" baseline="0" noProof="0" dirty="0">
                <a:ln>
                  <a:noFill/>
                </a:ln>
                <a:solidFill>
                  <a:srgbClr val="262626"/>
                </a:solidFill>
                <a:effectLst/>
                <a:uLnTx/>
                <a:uFillTx/>
                <a:latin typeface="Arial" panose="020B0604020202020204" pitchFamily="34" charset="0"/>
                <a:ea typeface="Titillium Light" charset="0"/>
                <a:cs typeface="Titillium Light" charset="0"/>
              </a:rPr>
              <a:t>: </a:t>
            </a:r>
            <a:r>
              <a:rPr kumimoji="0" lang="en-US" sz="2400" b="1" i="0" u="none" strike="noStrike" kern="1200" cap="none" spc="0" normalizeH="0" baseline="0" noProof="0" dirty="0" err="1">
                <a:ln>
                  <a:noFill/>
                </a:ln>
                <a:solidFill>
                  <a:srgbClr val="262626"/>
                </a:solidFill>
                <a:effectLst/>
                <a:uLnTx/>
                <a:uFillTx/>
                <a:latin typeface="Arial" panose="020B0604020202020204" pitchFamily="34" charset="0"/>
                <a:ea typeface="Titillium Light" charset="0"/>
                <a:cs typeface="Titillium Light" charset="0"/>
              </a:rPr>
              <a:t>Opciones</a:t>
            </a:r>
            <a:r>
              <a:rPr kumimoji="0" lang="en-US" sz="2400" b="1" i="0" u="none" strike="noStrike" kern="1200" cap="none" spc="0" normalizeH="0" baseline="0" noProof="0" dirty="0">
                <a:ln>
                  <a:noFill/>
                </a:ln>
                <a:solidFill>
                  <a:srgbClr val="262626"/>
                </a:solidFill>
                <a:effectLst/>
                <a:uLnTx/>
                <a:uFillTx/>
                <a:latin typeface="Arial" panose="020B0604020202020204" pitchFamily="34" charset="0"/>
                <a:ea typeface="Titillium Light" charset="0"/>
                <a:cs typeface="Titillium Light" charset="0"/>
              </a:rPr>
              <a:t> de </a:t>
            </a:r>
            <a:r>
              <a:rPr kumimoji="0" lang="en-US" sz="2400" b="1" i="0" u="none" strike="noStrike" kern="1200" cap="none" spc="0" normalizeH="0" baseline="0" noProof="0" dirty="0" err="1">
                <a:ln>
                  <a:noFill/>
                </a:ln>
                <a:solidFill>
                  <a:srgbClr val="262626"/>
                </a:solidFill>
                <a:effectLst/>
                <a:uLnTx/>
                <a:uFillTx/>
                <a:latin typeface="Arial" panose="020B0604020202020204" pitchFamily="34" charset="0"/>
                <a:ea typeface="Titillium Light" charset="0"/>
                <a:cs typeface="Titillium Light" charset="0"/>
              </a:rPr>
              <a:t>Tratamiento</a:t>
            </a:r>
            <a:endParaRPr kumimoji="0" lang="en-US" sz="2400" b="1" i="0" u="none" strike="noStrike" kern="1200" cap="none" spc="0" normalizeH="0" baseline="0" noProof="0" dirty="0">
              <a:ln>
                <a:noFill/>
              </a:ln>
              <a:solidFill>
                <a:srgbClr val="262626"/>
              </a:solidFill>
              <a:effectLst/>
              <a:uLnTx/>
              <a:uFillTx/>
              <a:latin typeface="Arial" panose="020B0604020202020204" pitchFamily="34" charset="0"/>
              <a:ea typeface="Titillium Light" charset="0"/>
              <a:cs typeface="Titillium Light" charset="0"/>
            </a:endParaRPr>
          </a:p>
        </p:txBody>
      </p:sp>
      <p:pic>
        <p:nvPicPr>
          <p:cNvPr id="3" name="Picture 2" descr="A picture containing logo&#10;&#10;Description automatically generated">
            <a:extLst>
              <a:ext uri="{FF2B5EF4-FFF2-40B4-BE49-F238E27FC236}">
                <a16:creationId xmlns:a16="http://schemas.microsoft.com/office/drawing/2014/main" id="{307CC320-D1F9-443E-BCD8-DE67CF790A39}"/>
              </a:ext>
            </a:extLst>
          </p:cNvPr>
          <p:cNvPicPr>
            <a:picLocks noChangeAspect="1"/>
          </p:cNvPicPr>
          <p:nvPr/>
        </p:nvPicPr>
        <p:blipFill>
          <a:blip r:embed="rId3"/>
          <a:stretch>
            <a:fillRect/>
          </a:stretch>
        </p:blipFill>
        <p:spPr>
          <a:xfrm>
            <a:off x="615819" y="-390373"/>
            <a:ext cx="3390910" cy="2373637"/>
          </a:xfrm>
          <a:prstGeom prst="rect">
            <a:avLst/>
          </a:prstGeom>
        </p:spPr>
      </p:pic>
    </p:spTree>
    <p:extLst>
      <p:ext uri="{BB962C8B-B14F-4D97-AF65-F5344CB8AC3E}">
        <p14:creationId xmlns:p14="http://schemas.microsoft.com/office/powerpoint/2010/main" val="34751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title"/>
          </p:nvPr>
        </p:nvSpPr>
        <p:spPr>
          <a:xfrm>
            <a:off x="762000" y="194198"/>
            <a:ext cx="10092047" cy="1061772"/>
          </a:xfrm>
        </p:spPr>
        <p:txBody>
          <a:bodyPr>
            <a:normAutofit/>
          </a:bodyPr>
          <a:lstStyle/>
          <a:p>
            <a:r>
              <a:rPr lang="en-US" altLang="en-US" sz="4000" dirty="0"/>
              <a:t>Pros y Contras de PD</a:t>
            </a:r>
          </a:p>
        </p:txBody>
      </p:sp>
      <p:sp>
        <p:nvSpPr>
          <p:cNvPr id="9219" name="Rectangle 6"/>
          <p:cNvSpPr>
            <a:spLocks noGrp="1" noChangeArrowheads="1"/>
          </p:cNvSpPr>
          <p:nvPr>
            <p:ph sz="half" idx="1"/>
          </p:nvPr>
        </p:nvSpPr>
        <p:spPr>
          <a:xfrm>
            <a:off x="879542" y="1242219"/>
            <a:ext cx="5132152" cy="4373562"/>
          </a:xfrm>
        </p:spPr>
        <p:txBody>
          <a:bodyPr>
            <a:noAutofit/>
          </a:bodyPr>
          <a:lstStyle/>
          <a:p>
            <a:pPr marL="0" indent="0">
              <a:buNone/>
            </a:pPr>
            <a:r>
              <a:rPr lang="en-US" altLang="en-US" sz="2600" b="1" dirty="0"/>
              <a:t>	Pros:</a:t>
            </a:r>
            <a:endParaRPr lang="es-ES" altLang="en-US" sz="2000" b="1" dirty="0"/>
          </a:p>
          <a:p>
            <a:r>
              <a:rPr lang="es-ES" altLang="en-US" sz="2000" dirty="0"/>
              <a:t>Puede vivir más y más saludable</a:t>
            </a:r>
          </a:p>
          <a:p>
            <a:r>
              <a:rPr lang="en-US" altLang="en-US" sz="2000" dirty="0" err="1"/>
              <a:t>Movilidad</a:t>
            </a:r>
            <a:r>
              <a:rPr lang="en-US" altLang="en-US" sz="2000" dirty="0"/>
              <a:t> y </a:t>
            </a:r>
            <a:r>
              <a:rPr lang="en-US" altLang="en-US" sz="2000" dirty="0" err="1"/>
              <a:t>flexibilidad</a:t>
            </a:r>
            <a:endParaRPr lang="en-US" altLang="en-US" sz="2000" dirty="0"/>
          </a:p>
          <a:p>
            <a:r>
              <a:rPr lang="en-US" altLang="en-US" sz="2000" dirty="0"/>
              <a:t>Más </a:t>
            </a:r>
            <a:r>
              <a:rPr lang="en-US" altLang="en-US" sz="2000" dirty="0" err="1"/>
              <a:t>fácil</a:t>
            </a:r>
            <a:r>
              <a:rPr lang="en-US" altLang="en-US" sz="2000" dirty="0"/>
              <a:t> de </a:t>
            </a:r>
            <a:r>
              <a:rPr lang="en-US" altLang="en-US" sz="2000" dirty="0" err="1"/>
              <a:t>viajar</a:t>
            </a:r>
            <a:endParaRPr lang="en-US" altLang="en-US" sz="2000" dirty="0"/>
          </a:p>
          <a:p>
            <a:r>
              <a:rPr lang="en-US" altLang="en-US" sz="2000" dirty="0"/>
              <a:t>La </a:t>
            </a:r>
            <a:r>
              <a:rPr lang="en-US" altLang="en-US" sz="2000" dirty="0" err="1"/>
              <a:t>diálisis</a:t>
            </a:r>
            <a:r>
              <a:rPr lang="en-US" altLang="en-US" sz="2000" dirty="0"/>
              <a:t> continua </a:t>
            </a:r>
            <a:r>
              <a:rPr lang="en-US" altLang="en-US" sz="2000" dirty="0" err="1"/>
              <a:t>puede</a:t>
            </a:r>
            <a:r>
              <a:rPr lang="en-US" altLang="en-US" sz="2000" dirty="0"/>
              <a:t> </a:t>
            </a:r>
            <a:r>
              <a:rPr lang="en-US" altLang="en-US" sz="2000" dirty="0" err="1"/>
              <a:t>mejorar</a:t>
            </a:r>
            <a:r>
              <a:rPr lang="en-US" altLang="en-US" sz="2000" dirty="0"/>
              <a:t> el </a:t>
            </a:r>
            <a:r>
              <a:rPr lang="en-US" altLang="en-US" sz="2000" dirty="0" err="1"/>
              <a:t>bienestar</a:t>
            </a:r>
            <a:endParaRPr lang="en-US" altLang="en-US" sz="2000" dirty="0"/>
          </a:p>
          <a:p>
            <a:r>
              <a:rPr lang="en-US" altLang="en-US" sz="2000" dirty="0"/>
              <a:t>No se </a:t>
            </a:r>
            <a:r>
              <a:rPr lang="en-US" altLang="en-US" sz="2000" dirty="0" err="1"/>
              <a:t>requiere</a:t>
            </a:r>
            <a:r>
              <a:rPr lang="en-US" altLang="en-US" sz="2000" dirty="0"/>
              <a:t> </a:t>
            </a:r>
            <a:r>
              <a:rPr lang="en-US" altLang="en-US" sz="2000" dirty="0" err="1"/>
              <a:t>máquina</a:t>
            </a:r>
            <a:r>
              <a:rPr lang="en-US" altLang="en-US" sz="2000" dirty="0"/>
              <a:t> </a:t>
            </a:r>
          </a:p>
          <a:p>
            <a:r>
              <a:rPr lang="en-US" altLang="en-US" sz="2000" dirty="0" err="1"/>
              <a:t>Puede</a:t>
            </a:r>
            <a:r>
              <a:rPr lang="en-US" altLang="en-US" sz="2000" dirty="0"/>
              <a:t> </a:t>
            </a:r>
            <a:r>
              <a:rPr lang="en-US" altLang="en-US" sz="2000" dirty="0" err="1"/>
              <a:t>tener</a:t>
            </a:r>
            <a:r>
              <a:rPr lang="en-US" altLang="en-US" sz="2000" dirty="0"/>
              <a:t> </a:t>
            </a:r>
            <a:r>
              <a:rPr lang="en-US" altLang="en-US" sz="2000" dirty="0" err="1"/>
              <a:t>menos</a:t>
            </a:r>
            <a:r>
              <a:rPr lang="en-US" altLang="en-US" sz="2000" dirty="0"/>
              <a:t> </a:t>
            </a:r>
            <a:r>
              <a:rPr lang="en-US" altLang="en-US" sz="2000" dirty="0" err="1"/>
              <a:t>restricciones</a:t>
            </a:r>
            <a:r>
              <a:rPr lang="en-US" altLang="en-US" sz="2000" dirty="0"/>
              <a:t> de </a:t>
            </a:r>
            <a:r>
              <a:rPr lang="en-US" altLang="en-US" sz="2000" dirty="0" err="1"/>
              <a:t>líquidos</a:t>
            </a:r>
            <a:r>
              <a:rPr lang="en-US" altLang="en-US" sz="2000" dirty="0"/>
              <a:t> y </a:t>
            </a:r>
            <a:r>
              <a:rPr lang="en-US" altLang="en-US" sz="2000" dirty="0" err="1"/>
              <a:t>dieta</a:t>
            </a:r>
            <a:endParaRPr lang="en-US" altLang="en-US" sz="2000" dirty="0"/>
          </a:p>
          <a:p>
            <a:r>
              <a:rPr lang="en-US" altLang="en-US" sz="2000" dirty="0"/>
              <a:t>No se </a:t>
            </a:r>
            <a:r>
              <a:rPr lang="en-US" altLang="en-US" sz="2000" dirty="0" err="1"/>
              <a:t>requieren</a:t>
            </a:r>
            <a:r>
              <a:rPr lang="en-US" altLang="en-US" sz="2000" dirty="0"/>
              <a:t> </a:t>
            </a:r>
            <a:r>
              <a:rPr lang="en-US" altLang="en-US" sz="2000" dirty="0" err="1"/>
              <a:t>agujas</a:t>
            </a:r>
            <a:endParaRPr lang="en-US" altLang="en-US" sz="2000" dirty="0"/>
          </a:p>
          <a:p>
            <a:r>
              <a:rPr lang="es-ES" altLang="en-US" sz="2000" dirty="0"/>
              <a:t>Ahorra algo de función renal</a:t>
            </a:r>
            <a:endParaRPr lang="en-US" altLang="en-US" sz="2000" dirty="0"/>
          </a:p>
        </p:txBody>
      </p:sp>
      <p:sp>
        <p:nvSpPr>
          <p:cNvPr id="10244" name="Rectangle 7"/>
          <p:cNvSpPr>
            <a:spLocks noGrp="1" noChangeArrowheads="1"/>
          </p:cNvSpPr>
          <p:nvPr>
            <p:ph sz="half" idx="2"/>
          </p:nvPr>
        </p:nvSpPr>
        <p:spPr>
          <a:xfrm>
            <a:off x="6317344" y="1272248"/>
            <a:ext cx="5097292" cy="4724399"/>
          </a:xfrm>
        </p:spPr>
        <p:txBody>
          <a:bodyPr>
            <a:noAutofit/>
          </a:bodyPr>
          <a:lstStyle/>
          <a:p>
            <a:pPr marL="0" indent="0">
              <a:buNone/>
            </a:pPr>
            <a:r>
              <a:rPr lang="en-US" altLang="en-US" sz="2600" b="1" dirty="0"/>
              <a:t>	Contras:</a:t>
            </a:r>
          </a:p>
          <a:p>
            <a:r>
              <a:rPr lang="es-ES" altLang="en-US" sz="2000" dirty="0"/>
              <a:t>Por lo general, se hace más días que 3 días a la semana</a:t>
            </a:r>
          </a:p>
          <a:p>
            <a:r>
              <a:rPr lang="es-ES" altLang="en-US" sz="2000" dirty="0"/>
              <a:t>El catéter siempre está presente.</a:t>
            </a:r>
          </a:p>
          <a:p>
            <a:r>
              <a:rPr lang="es-ES" altLang="en-US" sz="2000" dirty="0"/>
              <a:t>Nadar/bañarse puede ser limitado (ducharse está bien)</a:t>
            </a:r>
          </a:p>
          <a:p>
            <a:r>
              <a:rPr lang="es-ES" altLang="en-US" sz="2000" b="1" dirty="0"/>
              <a:t>Posibles fluctuaciones de azúcar en la sangre debido a la glucosa (azúcar) en el líquido de diálisis</a:t>
            </a:r>
          </a:p>
          <a:p>
            <a:r>
              <a:rPr lang="es-ES" altLang="en-US" sz="2000" dirty="0"/>
              <a:t>Espacio de almacenamiento necesario en el hogar para suministros</a:t>
            </a:r>
          </a:p>
          <a:p>
            <a:r>
              <a:rPr lang="es-ES" altLang="en-US" sz="2000" dirty="0"/>
              <a:t>Posibilidad de infección en el catéter</a:t>
            </a:r>
            <a:endParaRPr lang="en-US" altLang="en-US" sz="2000" dirty="0"/>
          </a:p>
        </p:txBody>
      </p:sp>
      <p:sp>
        <p:nvSpPr>
          <p:cNvPr id="2" name="TextBox 1">
            <a:extLst>
              <a:ext uri="{FF2B5EF4-FFF2-40B4-BE49-F238E27FC236}">
                <a16:creationId xmlns:a16="http://schemas.microsoft.com/office/drawing/2014/main" id="{50A07563-633F-E837-A9E6-C8571E65B24F}"/>
              </a:ext>
            </a:extLst>
          </p:cNvPr>
          <p:cNvSpPr txBox="1"/>
          <p:nvPr/>
        </p:nvSpPr>
        <p:spPr>
          <a:xfrm>
            <a:off x="136187" y="5856051"/>
            <a:ext cx="2762655" cy="1001949"/>
          </a:xfrm>
          <a:prstGeom prst="rect">
            <a:avLst/>
          </a:prstGeom>
          <a:solidFill>
            <a:schemeClr val="bg1"/>
          </a:solidFill>
        </p:spPr>
        <p:txBody>
          <a:bodyPr wrap="square" rtlCol="0">
            <a:spAutoFit/>
          </a:bodyPr>
          <a:lstStyle/>
          <a:p>
            <a:endParaRPr lang="en-US" dirty="0"/>
          </a:p>
        </p:txBody>
      </p:sp>
      <p:pic>
        <p:nvPicPr>
          <p:cNvPr id="3" name="Content Placeholder 5" descr="A picture containing logo&#10;&#10;Description automatically generated">
            <a:extLst>
              <a:ext uri="{FF2B5EF4-FFF2-40B4-BE49-F238E27FC236}">
                <a16:creationId xmlns:a16="http://schemas.microsoft.com/office/drawing/2014/main" id="{DB59AE2A-A2EC-C05A-0B63-568B860273C7}"/>
              </a:ext>
            </a:extLst>
          </p:cNvPr>
          <p:cNvPicPr>
            <a:picLocks noChangeAspect="1"/>
          </p:cNvPicPr>
          <p:nvPr/>
        </p:nvPicPr>
        <p:blipFill rotWithShape="1">
          <a:blip r:embed="rId3"/>
          <a:srcRect t="23299" b="24718"/>
          <a:stretch/>
        </p:blipFill>
        <p:spPr>
          <a:xfrm>
            <a:off x="136187" y="5856051"/>
            <a:ext cx="2294749" cy="835009"/>
          </a:xfrm>
          <a:prstGeom prst="rect">
            <a:avLst/>
          </a:prstGeom>
        </p:spPr>
      </p:pic>
      <p:sp>
        <p:nvSpPr>
          <p:cNvPr id="4" name="Shape 3613">
            <a:extLst>
              <a:ext uri="{FF2B5EF4-FFF2-40B4-BE49-F238E27FC236}">
                <a16:creationId xmlns:a16="http://schemas.microsoft.com/office/drawing/2014/main" id="{3D8DC862-D17E-696F-862B-1860CD8FF996}"/>
              </a:ext>
            </a:extLst>
          </p:cNvPr>
          <p:cNvSpPr/>
          <p:nvPr/>
        </p:nvSpPr>
        <p:spPr>
          <a:xfrm>
            <a:off x="1287818" y="1267794"/>
            <a:ext cx="410797" cy="410797"/>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gradFill>
            <a:gsLst>
              <a:gs pos="0">
                <a:schemeClr val="accent1"/>
              </a:gs>
              <a:gs pos="100000">
                <a:schemeClr val="accent2"/>
              </a:gs>
            </a:gsLst>
            <a:lin ang="2700000" scaled="0"/>
          </a:gra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Shape 3614">
            <a:extLst>
              <a:ext uri="{FF2B5EF4-FFF2-40B4-BE49-F238E27FC236}">
                <a16:creationId xmlns:a16="http://schemas.microsoft.com/office/drawing/2014/main" id="{29C7A817-10D1-CF0D-0A66-A560B4E4BB45}"/>
              </a:ext>
            </a:extLst>
          </p:cNvPr>
          <p:cNvSpPr/>
          <p:nvPr/>
        </p:nvSpPr>
        <p:spPr>
          <a:xfrm>
            <a:off x="6778364" y="1287914"/>
            <a:ext cx="358378" cy="358378"/>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gradFill>
            <a:gsLst>
              <a:gs pos="0">
                <a:schemeClr val="accent1"/>
              </a:gs>
              <a:gs pos="100000">
                <a:schemeClr val="accent2"/>
              </a:gs>
            </a:gsLst>
            <a:lin ang="5400000" scaled="0"/>
          </a:gra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286D3322-7D6A-289A-0C22-5A86EF950717}"/>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Parte</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2: </a:t>
            </a:r>
            <a:r>
              <a:rPr lang="en-US" sz="1400" dirty="0" err="1">
                <a:solidFill>
                  <a:srgbClr val="FFFFFF"/>
                </a:solidFill>
                <a:latin typeface="Arial" panose="020B0604020202020204"/>
              </a:rPr>
              <a:t>Opciones</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de </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Tratamiento</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88011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71273" y="579134"/>
            <a:ext cx="10515600" cy="1325563"/>
          </a:xfrm>
        </p:spPr>
        <p:txBody>
          <a:bodyPr>
            <a:normAutofit/>
          </a:bodyPr>
          <a:lstStyle/>
          <a:p>
            <a:r>
              <a:rPr lang="en-US" altLang="en-US" dirty="0"/>
              <a:t>¿</a:t>
            </a:r>
            <a:r>
              <a:rPr lang="en-US" altLang="en-US" dirty="0" err="1"/>
              <a:t>Cómo</a:t>
            </a:r>
            <a:r>
              <a:rPr lang="en-US" altLang="en-US" dirty="0"/>
              <a:t> </a:t>
            </a:r>
            <a:r>
              <a:rPr lang="en-US" altLang="en-US" dirty="0" err="1"/>
              <a:t>Funciona</a:t>
            </a:r>
            <a:r>
              <a:rPr lang="en-US" altLang="en-US" dirty="0"/>
              <a:t> la </a:t>
            </a:r>
            <a:r>
              <a:rPr lang="en-US" altLang="en-US" dirty="0" err="1"/>
              <a:t>Hemodiálisis</a:t>
            </a:r>
            <a:r>
              <a:rPr lang="en-US" altLang="en-US" dirty="0"/>
              <a:t>?</a:t>
            </a:r>
            <a:br>
              <a:rPr lang="en-US" altLang="en-US" dirty="0"/>
            </a:br>
            <a:endParaRPr lang="en-US" altLang="en-US" dirty="0"/>
          </a:p>
        </p:txBody>
      </p:sp>
      <p:sp>
        <p:nvSpPr>
          <p:cNvPr id="11267" name="Rectangle 3"/>
          <p:cNvSpPr>
            <a:spLocks noGrp="1" noChangeArrowheads="1"/>
          </p:cNvSpPr>
          <p:nvPr>
            <p:ph idx="1"/>
          </p:nvPr>
        </p:nvSpPr>
        <p:spPr/>
        <p:txBody>
          <a:bodyPr>
            <a:normAutofit/>
          </a:bodyPr>
          <a:lstStyle/>
          <a:p>
            <a:r>
              <a:rPr lang="en-US" altLang="en-US" dirty="0"/>
              <a:t>La </a:t>
            </a:r>
            <a:r>
              <a:rPr lang="en-US" altLang="en-US" dirty="0" err="1"/>
              <a:t>sangre</a:t>
            </a:r>
            <a:r>
              <a:rPr lang="en-US" altLang="en-US" dirty="0"/>
              <a:t> se filtra </a:t>
            </a:r>
            <a:r>
              <a:rPr lang="en-US" altLang="en-US" dirty="0" err="1"/>
              <a:t>fuera</a:t>
            </a:r>
            <a:r>
              <a:rPr lang="en-US" altLang="en-US" dirty="0"/>
              <a:t> de </a:t>
            </a:r>
            <a:r>
              <a:rPr lang="en-US" altLang="en-US" dirty="0" err="1"/>
              <a:t>su</a:t>
            </a:r>
            <a:r>
              <a:rPr lang="en-US" altLang="en-US" dirty="0"/>
              <a:t> </a:t>
            </a:r>
            <a:r>
              <a:rPr lang="en-US" altLang="en-US" dirty="0" err="1"/>
              <a:t>cuerpo</a:t>
            </a:r>
            <a:endParaRPr lang="en-US" altLang="en-US" dirty="0"/>
          </a:p>
          <a:p>
            <a:pPr lvl="1"/>
            <a:r>
              <a:rPr lang="es-ES" altLang="en-US" dirty="0"/>
              <a:t>Su sangre fluye a través de tubos blandos hacia un filtro en la máquina de diálisis</a:t>
            </a:r>
          </a:p>
          <a:p>
            <a:pPr lvl="1"/>
            <a:r>
              <a:rPr lang="es-ES" altLang="en-US" dirty="0"/>
              <a:t>La sangre se bombea de vuelta al torrente sanguíneo después de filtrarse</a:t>
            </a:r>
          </a:p>
          <a:p>
            <a:r>
              <a:rPr lang="es-ES" altLang="en-US" dirty="0"/>
              <a:t>Solo una pequeña cantidad de sangre está fuera de su cuerpo a la vez</a:t>
            </a:r>
          </a:p>
          <a:p>
            <a:r>
              <a:rPr lang="es-ES" altLang="en-US" dirty="0"/>
              <a:t>Se puede hacer en casa o en un centro</a:t>
            </a:r>
            <a:endParaRPr lang="en-US" altLang="en-US" dirty="0"/>
          </a:p>
        </p:txBody>
      </p:sp>
      <p:sp>
        <p:nvSpPr>
          <p:cNvPr id="2" name="TextBox 1">
            <a:extLst>
              <a:ext uri="{FF2B5EF4-FFF2-40B4-BE49-F238E27FC236}">
                <a16:creationId xmlns:a16="http://schemas.microsoft.com/office/drawing/2014/main" id="{EBF6679D-F76E-E71D-6D68-FB2F90431F6E}"/>
              </a:ext>
            </a:extLst>
          </p:cNvPr>
          <p:cNvSpPr txBox="1"/>
          <p:nvPr/>
        </p:nvSpPr>
        <p:spPr>
          <a:xfrm>
            <a:off x="136187" y="5856051"/>
            <a:ext cx="2762655" cy="1001949"/>
          </a:xfrm>
          <a:prstGeom prst="rect">
            <a:avLst/>
          </a:prstGeom>
          <a:solidFill>
            <a:schemeClr val="bg1"/>
          </a:solidFill>
        </p:spPr>
        <p:txBody>
          <a:bodyPr wrap="square" rtlCol="0">
            <a:spAutoFit/>
          </a:bodyPr>
          <a:lstStyle/>
          <a:p>
            <a:endParaRPr lang="en-US" dirty="0"/>
          </a:p>
        </p:txBody>
      </p:sp>
      <p:pic>
        <p:nvPicPr>
          <p:cNvPr id="3" name="Content Placeholder 5" descr="A picture containing logo&#10;&#10;Description automatically generated">
            <a:extLst>
              <a:ext uri="{FF2B5EF4-FFF2-40B4-BE49-F238E27FC236}">
                <a16:creationId xmlns:a16="http://schemas.microsoft.com/office/drawing/2014/main" id="{0708A836-CE08-E377-F66E-D850C4BCE561}"/>
              </a:ext>
            </a:extLst>
          </p:cNvPr>
          <p:cNvPicPr>
            <a:picLocks noChangeAspect="1"/>
          </p:cNvPicPr>
          <p:nvPr/>
        </p:nvPicPr>
        <p:blipFill rotWithShape="1">
          <a:blip r:embed="rId3"/>
          <a:srcRect t="23299" b="24718"/>
          <a:stretch/>
        </p:blipFill>
        <p:spPr>
          <a:xfrm>
            <a:off x="136187" y="5856051"/>
            <a:ext cx="2294749" cy="835009"/>
          </a:xfrm>
          <a:prstGeom prst="rect">
            <a:avLst/>
          </a:prstGeom>
        </p:spPr>
      </p:pic>
      <p:sp>
        <p:nvSpPr>
          <p:cNvPr id="4" name="TextBox 3">
            <a:extLst>
              <a:ext uri="{FF2B5EF4-FFF2-40B4-BE49-F238E27FC236}">
                <a16:creationId xmlns:a16="http://schemas.microsoft.com/office/drawing/2014/main" id="{E73B330F-8CB8-8E39-8C90-5A93520BB768}"/>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Parte</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2: </a:t>
            </a:r>
            <a:r>
              <a:rPr lang="en-US" sz="1400" dirty="0" err="1">
                <a:solidFill>
                  <a:srgbClr val="FFFFFF"/>
                </a:solidFill>
                <a:latin typeface="Arial" panose="020B0604020202020204"/>
              </a:rPr>
              <a:t>Opciones</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de </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Tratamiento</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39984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err="1"/>
              <a:t>Hemodiálisis</a:t>
            </a:r>
            <a:r>
              <a:rPr lang="en-US" altLang="en-US" dirty="0"/>
              <a:t> </a:t>
            </a:r>
            <a:r>
              <a:rPr lang="en-US" altLang="en-US" dirty="0" err="1"/>
              <a:t>Típica</a:t>
            </a:r>
            <a:endParaRPr lang="en-US" altLang="en-US" dirty="0"/>
          </a:p>
        </p:txBody>
      </p:sp>
      <p:sp>
        <p:nvSpPr>
          <p:cNvPr id="12291" name="Content Placeholder 2"/>
          <p:cNvSpPr>
            <a:spLocks noGrp="1"/>
          </p:cNvSpPr>
          <p:nvPr>
            <p:ph idx="1"/>
          </p:nvPr>
        </p:nvSpPr>
        <p:spPr>
          <a:xfrm>
            <a:off x="6792812" y="1510147"/>
            <a:ext cx="4833131" cy="4114799"/>
          </a:xfrm>
        </p:spPr>
        <p:txBody>
          <a:bodyPr>
            <a:normAutofit/>
          </a:bodyPr>
          <a:lstStyle/>
          <a:p>
            <a:pPr>
              <a:tabLst>
                <a:tab pos="3657600" algn="l"/>
              </a:tabLst>
            </a:pPr>
            <a:r>
              <a:rPr lang="en-US" altLang="en-US" sz="2200" dirty="0"/>
              <a:t>3 </a:t>
            </a:r>
            <a:r>
              <a:rPr lang="en-US" altLang="en-US" sz="2200" dirty="0" err="1"/>
              <a:t>veces</a:t>
            </a:r>
            <a:r>
              <a:rPr lang="en-US" altLang="en-US" sz="2200" dirty="0"/>
              <a:t> por </a:t>
            </a:r>
            <a:r>
              <a:rPr lang="en-US" altLang="en-US" sz="2200" dirty="0" err="1"/>
              <a:t>semana</a:t>
            </a:r>
            <a:r>
              <a:rPr lang="en-US" altLang="en-US" sz="2200" dirty="0"/>
              <a:t>	</a:t>
            </a:r>
          </a:p>
          <a:p>
            <a:pPr lvl="1">
              <a:tabLst>
                <a:tab pos="3657600" algn="l"/>
              </a:tabLst>
            </a:pPr>
            <a:r>
              <a:rPr lang="en-US" altLang="en-US" sz="2200" dirty="0"/>
              <a:t>Lunes/</a:t>
            </a:r>
            <a:r>
              <a:rPr lang="en-US" altLang="en-US" sz="2200" dirty="0" err="1"/>
              <a:t>Miércoles</a:t>
            </a:r>
            <a:r>
              <a:rPr lang="en-US" altLang="en-US" sz="2200" dirty="0"/>
              <a:t>/Viernes O</a:t>
            </a:r>
          </a:p>
          <a:p>
            <a:pPr lvl="1">
              <a:tabLst>
                <a:tab pos="3657600" algn="l"/>
              </a:tabLst>
            </a:pPr>
            <a:r>
              <a:rPr lang="en-US" altLang="en-US" sz="2200" dirty="0"/>
              <a:t>Martes/Jueves/</a:t>
            </a:r>
            <a:r>
              <a:rPr lang="en-US" altLang="en-US" sz="2200" dirty="0" err="1"/>
              <a:t>Sábado</a:t>
            </a:r>
            <a:endParaRPr lang="en-US" altLang="en-US" sz="2200" dirty="0"/>
          </a:p>
          <a:p>
            <a:r>
              <a:rPr lang="en-US" altLang="en-US" sz="2200" dirty="0" err="1"/>
              <a:t>Promedio</a:t>
            </a:r>
            <a:r>
              <a:rPr lang="en-US" altLang="en-US" sz="2200" dirty="0"/>
              <a:t> 4 horas/</a:t>
            </a:r>
            <a:r>
              <a:rPr lang="en-US" altLang="en-US" sz="2200" dirty="0" err="1"/>
              <a:t>diálisis</a:t>
            </a:r>
            <a:endParaRPr lang="en-US" altLang="en-US" sz="2200" dirty="0"/>
          </a:p>
          <a:p>
            <a:r>
              <a:rPr lang="en-US" altLang="en-US" sz="2200" dirty="0"/>
              <a:t>2-3 </a:t>
            </a:r>
            <a:r>
              <a:rPr lang="en-US" altLang="en-US" sz="2200" dirty="0" err="1"/>
              <a:t>turnos</a:t>
            </a:r>
            <a:r>
              <a:rPr lang="en-US" altLang="en-US" sz="2200" dirty="0"/>
              <a:t> </a:t>
            </a:r>
            <a:r>
              <a:rPr lang="en-US" altLang="en-US" sz="2200" dirty="0" err="1"/>
              <a:t>diferentes</a:t>
            </a:r>
            <a:r>
              <a:rPr lang="en-US" altLang="en-US" sz="2200" dirty="0"/>
              <a:t>/día</a:t>
            </a:r>
          </a:p>
          <a:p>
            <a:pPr marL="0" indent="0">
              <a:buNone/>
            </a:pPr>
            <a:endParaRPr lang="en-US" altLang="en-US" sz="2200" dirty="0"/>
          </a:p>
          <a:p>
            <a:r>
              <a:rPr lang="en-US" altLang="en-US" sz="2200" dirty="0" err="1"/>
              <a:t>Nocturno</a:t>
            </a:r>
            <a:r>
              <a:rPr lang="en-US" altLang="en-US" sz="2200" dirty="0"/>
              <a:t> (</a:t>
            </a:r>
            <a:r>
              <a:rPr lang="en-US" altLang="en-US" sz="2200" dirty="0" err="1"/>
              <a:t>noche</a:t>
            </a:r>
            <a:r>
              <a:rPr lang="en-US" altLang="en-US" sz="2200" dirty="0"/>
              <a:t>)</a:t>
            </a:r>
          </a:p>
          <a:p>
            <a:r>
              <a:rPr lang="en-US" altLang="en-US" sz="2200" dirty="0" err="1"/>
              <a:t>Hemodiálisis</a:t>
            </a:r>
            <a:r>
              <a:rPr lang="en-US" altLang="en-US" sz="2200" dirty="0"/>
              <a:t> </a:t>
            </a:r>
            <a:r>
              <a:rPr lang="en-US" altLang="en-US" sz="2200" dirty="0" err="1"/>
              <a:t>en</a:t>
            </a:r>
            <a:r>
              <a:rPr lang="en-US" altLang="en-US" sz="2200" dirty="0"/>
              <a:t> casa</a:t>
            </a:r>
          </a:p>
        </p:txBody>
      </p:sp>
      <p:pic>
        <p:nvPicPr>
          <p:cNvPr id="3" name="Picture 2"/>
          <p:cNvPicPr>
            <a:picLocks noChangeAspect="1"/>
          </p:cNvPicPr>
          <p:nvPr/>
        </p:nvPicPr>
        <p:blipFill rotWithShape="1">
          <a:blip r:embed="rId3"/>
          <a:srcRect l="14100" t="8549" r="16309" b="22798"/>
          <a:stretch/>
        </p:blipFill>
        <p:spPr>
          <a:xfrm>
            <a:off x="1017319" y="1690688"/>
            <a:ext cx="5213472" cy="3869375"/>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71ED670F-C2D6-7B1D-1485-9FD0EE824C17}"/>
              </a:ext>
            </a:extLst>
          </p:cNvPr>
          <p:cNvSpPr txBox="1"/>
          <p:nvPr/>
        </p:nvSpPr>
        <p:spPr>
          <a:xfrm>
            <a:off x="136187" y="5856051"/>
            <a:ext cx="2762655" cy="1001949"/>
          </a:xfrm>
          <a:prstGeom prst="rect">
            <a:avLst/>
          </a:prstGeom>
          <a:solidFill>
            <a:schemeClr val="bg1"/>
          </a:solidFill>
        </p:spPr>
        <p:txBody>
          <a:bodyPr wrap="square" rtlCol="0">
            <a:spAutoFit/>
          </a:bodyPr>
          <a:lstStyle/>
          <a:p>
            <a:endParaRPr lang="en-US" dirty="0"/>
          </a:p>
        </p:txBody>
      </p:sp>
      <p:pic>
        <p:nvPicPr>
          <p:cNvPr id="4" name="Content Placeholder 5" descr="A picture containing logo&#10;&#10;Description automatically generated">
            <a:extLst>
              <a:ext uri="{FF2B5EF4-FFF2-40B4-BE49-F238E27FC236}">
                <a16:creationId xmlns:a16="http://schemas.microsoft.com/office/drawing/2014/main" id="{C0859BE8-4E19-625F-10B8-A45CE0FE5A7D}"/>
              </a:ext>
            </a:extLst>
          </p:cNvPr>
          <p:cNvPicPr>
            <a:picLocks noChangeAspect="1"/>
          </p:cNvPicPr>
          <p:nvPr/>
        </p:nvPicPr>
        <p:blipFill rotWithShape="1">
          <a:blip r:embed="rId4"/>
          <a:srcRect t="23299" b="24718"/>
          <a:stretch/>
        </p:blipFill>
        <p:spPr>
          <a:xfrm>
            <a:off x="136187" y="5856051"/>
            <a:ext cx="2294749" cy="835009"/>
          </a:xfrm>
          <a:prstGeom prst="rect">
            <a:avLst/>
          </a:prstGeom>
        </p:spPr>
      </p:pic>
      <p:sp>
        <p:nvSpPr>
          <p:cNvPr id="5" name="TextBox 4">
            <a:extLst>
              <a:ext uri="{FF2B5EF4-FFF2-40B4-BE49-F238E27FC236}">
                <a16:creationId xmlns:a16="http://schemas.microsoft.com/office/drawing/2014/main" id="{BD3A6567-2FC0-941F-A989-8601F40221B0}"/>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Parte</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2: </a:t>
            </a:r>
            <a:r>
              <a:rPr lang="en-US" sz="1400" dirty="0" err="1">
                <a:solidFill>
                  <a:srgbClr val="FFFFFF"/>
                </a:solidFill>
                <a:latin typeface="Arial" panose="020B0604020202020204"/>
              </a:rPr>
              <a:t>Opciones</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de </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Tratamiento</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40976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79336" y="561016"/>
            <a:ext cx="10076592" cy="1143000"/>
          </a:xfrm>
        </p:spPr>
        <p:txBody>
          <a:bodyPr>
            <a:normAutofit fontScale="90000"/>
          </a:bodyPr>
          <a:lstStyle/>
          <a:p>
            <a:r>
              <a:rPr lang="en-US" altLang="en-US" dirty="0"/>
              <a:t>¿</a:t>
            </a:r>
            <a:r>
              <a:rPr lang="en-US" altLang="en-US" dirty="0" err="1"/>
              <a:t>Còmo</a:t>
            </a:r>
            <a:r>
              <a:rPr lang="en-US" altLang="en-US" dirty="0"/>
              <a:t> </a:t>
            </a:r>
            <a:r>
              <a:rPr lang="en-US" altLang="en-US" dirty="0" err="1"/>
              <a:t>Llega</a:t>
            </a:r>
            <a:r>
              <a:rPr lang="en-US" altLang="en-US" dirty="0"/>
              <a:t> la Sangre a la </a:t>
            </a:r>
            <a:r>
              <a:rPr lang="en-US" altLang="en-US" dirty="0" err="1"/>
              <a:t>Máquina</a:t>
            </a:r>
            <a:r>
              <a:rPr lang="en-US" altLang="en-US" dirty="0"/>
              <a:t> de </a:t>
            </a:r>
            <a:r>
              <a:rPr lang="en-US" altLang="en-US" dirty="0" err="1"/>
              <a:t>Diálisis</a:t>
            </a:r>
            <a:r>
              <a:rPr lang="en-US" altLang="en-US" dirty="0"/>
              <a:t>?</a:t>
            </a:r>
          </a:p>
        </p:txBody>
      </p:sp>
      <p:sp>
        <p:nvSpPr>
          <p:cNvPr id="13315" name="Rectangle 3"/>
          <p:cNvSpPr>
            <a:spLocks noGrp="1" noChangeArrowheads="1"/>
          </p:cNvSpPr>
          <p:nvPr>
            <p:ph type="body" sz="half" idx="2"/>
          </p:nvPr>
        </p:nvSpPr>
        <p:spPr>
          <a:xfrm>
            <a:off x="5136204" y="2229434"/>
            <a:ext cx="6556442" cy="3382963"/>
          </a:xfrm>
        </p:spPr>
        <p:txBody>
          <a:bodyPr>
            <a:normAutofit/>
          </a:bodyPr>
          <a:lstStyle/>
          <a:p>
            <a:r>
              <a:rPr lang="es-ES" altLang="en-US" dirty="0"/>
              <a:t>Se realiza una </a:t>
            </a:r>
            <a:r>
              <a:rPr lang="es-ES" altLang="en-US" b="1" dirty="0"/>
              <a:t>conexión o acceso </a:t>
            </a:r>
            <a:r>
              <a:rPr lang="es-ES" altLang="en-US" dirty="0"/>
              <a:t>uniendo dos vasos sanguíneos.</a:t>
            </a:r>
          </a:p>
          <a:p>
            <a:pPr marL="0" indent="0">
              <a:buNone/>
            </a:pPr>
            <a:endParaRPr lang="en-US" altLang="en-US" dirty="0"/>
          </a:p>
          <a:p>
            <a:r>
              <a:rPr lang="en-US" altLang="en-US" dirty="0"/>
              <a:t>Una </a:t>
            </a:r>
            <a:r>
              <a:rPr lang="en-US" altLang="en-US" b="1" dirty="0"/>
              <a:t>fistula </a:t>
            </a:r>
            <a:r>
              <a:rPr lang="en-US" altLang="en-US" dirty="0"/>
              <a:t>es la </a:t>
            </a:r>
            <a:r>
              <a:rPr lang="en-US" altLang="en-US" dirty="0" err="1"/>
              <a:t>mejor</a:t>
            </a:r>
            <a:r>
              <a:rPr lang="en-US" altLang="en-US" dirty="0"/>
              <a:t> </a:t>
            </a:r>
            <a:r>
              <a:rPr lang="en-US" altLang="en-US" dirty="0" err="1"/>
              <a:t>opción</a:t>
            </a:r>
            <a:r>
              <a:rPr lang="en-US" altLang="en-US" dirty="0"/>
              <a:t> de </a:t>
            </a:r>
            <a:r>
              <a:rPr lang="en-US" altLang="en-US" dirty="0" err="1"/>
              <a:t>acceso</a:t>
            </a:r>
            <a:r>
              <a:rPr lang="en-US" altLang="en-US" dirty="0"/>
              <a:t> para la </a:t>
            </a:r>
            <a:r>
              <a:rPr lang="en-US" altLang="en-US" dirty="0" err="1"/>
              <a:t>mayoría</a:t>
            </a:r>
            <a:r>
              <a:rPr lang="en-US" altLang="en-US" dirty="0"/>
              <a:t> de las personas.</a:t>
            </a:r>
          </a:p>
          <a:p>
            <a:endParaRPr lang="en-US" altLang="en-US" dirty="0"/>
          </a:p>
        </p:txBody>
      </p:sp>
      <p:sp>
        <p:nvSpPr>
          <p:cNvPr id="2" name="TextBox 1">
            <a:extLst>
              <a:ext uri="{FF2B5EF4-FFF2-40B4-BE49-F238E27FC236}">
                <a16:creationId xmlns:a16="http://schemas.microsoft.com/office/drawing/2014/main" id="{ACE65154-2F05-865B-1677-C10898DC2B16}"/>
              </a:ext>
            </a:extLst>
          </p:cNvPr>
          <p:cNvSpPr txBox="1"/>
          <p:nvPr/>
        </p:nvSpPr>
        <p:spPr>
          <a:xfrm>
            <a:off x="136187" y="5856051"/>
            <a:ext cx="2762655" cy="1001949"/>
          </a:xfrm>
          <a:prstGeom prst="rect">
            <a:avLst/>
          </a:prstGeom>
          <a:solidFill>
            <a:schemeClr val="bg1"/>
          </a:solidFill>
        </p:spPr>
        <p:txBody>
          <a:bodyPr wrap="square" rtlCol="0">
            <a:spAutoFit/>
          </a:bodyPr>
          <a:lstStyle/>
          <a:p>
            <a:endParaRPr lang="en-US" dirty="0"/>
          </a:p>
        </p:txBody>
      </p:sp>
      <p:pic>
        <p:nvPicPr>
          <p:cNvPr id="3" name="Content Placeholder 5" descr="A picture containing logo&#10;&#10;Description automatically generated">
            <a:extLst>
              <a:ext uri="{FF2B5EF4-FFF2-40B4-BE49-F238E27FC236}">
                <a16:creationId xmlns:a16="http://schemas.microsoft.com/office/drawing/2014/main" id="{88113F26-0CCD-CAD7-408C-92A66896D960}"/>
              </a:ext>
            </a:extLst>
          </p:cNvPr>
          <p:cNvPicPr>
            <a:picLocks noChangeAspect="1"/>
          </p:cNvPicPr>
          <p:nvPr/>
        </p:nvPicPr>
        <p:blipFill rotWithShape="1">
          <a:blip r:embed="rId3"/>
          <a:srcRect t="23299" b="24718"/>
          <a:stretch/>
        </p:blipFill>
        <p:spPr>
          <a:xfrm>
            <a:off x="136187" y="5856051"/>
            <a:ext cx="2294749" cy="835009"/>
          </a:xfrm>
          <a:prstGeom prst="rect">
            <a:avLst/>
          </a:prstGeom>
        </p:spPr>
      </p:pic>
      <p:pic>
        <p:nvPicPr>
          <p:cNvPr id="7" name="Picture 4">
            <a:extLst>
              <a:ext uri="{FF2B5EF4-FFF2-40B4-BE49-F238E27FC236}">
                <a16:creationId xmlns:a16="http://schemas.microsoft.com/office/drawing/2014/main" id="{8BFA6C79-C1CA-E683-1D7A-10D9E1B23F2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a:xfrm>
            <a:off x="1401037" y="1870956"/>
            <a:ext cx="3190163" cy="3865577"/>
          </a:xfrm>
          <a:prstGeom prst="rect">
            <a:avLst/>
          </a:prstGeom>
          <a:noFill/>
        </p:spPr>
      </p:pic>
      <p:sp>
        <p:nvSpPr>
          <p:cNvPr id="4" name="TextBox 3">
            <a:extLst>
              <a:ext uri="{FF2B5EF4-FFF2-40B4-BE49-F238E27FC236}">
                <a16:creationId xmlns:a16="http://schemas.microsoft.com/office/drawing/2014/main" id="{490551B9-7DD2-5FC4-4805-48B63670C8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Parte</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2: </a:t>
            </a:r>
            <a:r>
              <a:rPr lang="en-US" sz="1400" dirty="0" err="1">
                <a:solidFill>
                  <a:srgbClr val="FFFFFF"/>
                </a:solidFill>
                <a:latin typeface="Arial" panose="020B0604020202020204"/>
              </a:rPr>
              <a:t>Opciones</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de </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Tratamiento</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667278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dirty="0" err="1"/>
              <a:t>Fístula</a:t>
            </a:r>
            <a:endParaRPr lang="en-US" altLang="en-US" dirty="0"/>
          </a:p>
        </p:txBody>
      </p:sp>
      <p:sp>
        <p:nvSpPr>
          <p:cNvPr id="14339" name="Rectangle 3"/>
          <p:cNvSpPr>
            <a:spLocks noGrp="1" noChangeArrowheads="1"/>
          </p:cNvSpPr>
          <p:nvPr>
            <p:ph idx="1"/>
          </p:nvPr>
        </p:nvSpPr>
        <p:spPr>
          <a:xfrm>
            <a:off x="710119" y="1524001"/>
            <a:ext cx="5385881" cy="4190999"/>
          </a:xfrm>
        </p:spPr>
        <p:txBody>
          <a:bodyPr>
            <a:normAutofit/>
          </a:bodyPr>
          <a:lstStyle/>
          <a:p>
            <a:pPr eaLnBrk="1" hangingPunct="1">
              <a:lnSpc>
                <a:spcPct val="90000"/>
              </a:lnSpc>
            </a:pPr>
            <a:r>
              <a:rPr lang="es-ES" altLang="en-US" sz="2400" dirty="0"/>
              <a:t>Mapeo de vasos (ultrasonido) hecho primero para elegir qué arteria y vena usar</a:t>
            </a:r>
          </a:p>
          <a:p>
            <a:pPr eaLnBrk="1" hangingPunct="1">
              <a:lnSpc>
                <a:spcPct val="90000"/>
              </a:lnSpc>
            </a:pPr>
            <a:r>
              <a:rPr lang="es-ES" altLang="en-US" sz="2400" dirty="0"/>
              <a:t>Une una arteria y una vena en el brazo.</a:t>
            </a:r>
          </a:p>
          <a:p>
            <a:pPr eaLnBrk="1" hangingPunct="1">
              <a:lnSpc>
                <a:spcPct val="90000"/>
              </a:lnSpc>
            </a:pPr>
            <a:r>
              <a:rPr lang="en-US" altLang="en-US" sz="2400" dirty="0"/>
              <a:t>La arteria y la vena </a:t>
            </a:r>
            <a:r>
              <a:rPr lang="en-US" altLang="en-US" sz="2400" dirty="0" err="1"/>
              <a:t>crecerán</a:t>
            </a:r>
            <a:r>
              <a:rPr lang="en-US" altLang="en-US" sz="2400" dirty="0"/>
              <a:t> para que </a:t>
            </a:r>
            <a:r>
              <a:rPr lang="en-US" altLang="en-US" sz="2400" dirty="0" err="1"/>
              <a:t>puedan</a:t>
            </a:r>
            <a:r>
              <a:rPr lang="en-US" altLang="en-US" sz="2400" dirty="0"/>
              <a:t> </a:t>
            </a:r>
            <a:r>
              <a:rPr lang="en-US" altLang="en-US" sz="2400" dirty="0" err="1"/>
              <a:t>usarse</a:t>
            </a:r>
            <a:r>
              <a:rPr lang="en-US" altLang="en-US" sz="2400" dirty="0"/>
              <a:t> para </a:t>
            </a:r>
            <a:r>
              <a:rPr lang="en-US" altLang="en-US" sz="2400" dirty="0" err="1"/>
              <a:t>diálisis</a:t>
            </a:r>
            <a:r>
              <a:rPr lang="en-US" altLang="en-US" sz="2400" dirty="0"/>
              <a:t>.</a:t>
            </a:r>
          </a:p>
          <a:p>
            <a:pPr>
              <a:lnSpc>
                <a:spcPct val="90000"/>
              </a:lnSpc>
            </a:pPr>
            <a:r>
              <a:rPr lang="es-ES" altLang="en-US" sz="2400" dirty="0"/>
              <a:t>Es mejor si se hace al menos 6 meses antes de que comience la hemodiálisis</a:t>
            </a:r>
            <a:endParaRPr lang="en-US" altLang="en-US" sz="2400" dirty="0"/>
          </a:p>
        </p:txBody>
      </p:sp>
      <p:sp>
        <p:nvSpPr>
          <p:cNvPr id="3" name="TextBox 2">
            <a:extLst>
              <a:ext uri="{FF2B5EF4-FFF2-40B4-BE49-F238E27FC236}">
                <a16:creationId xmlns:a16="http://schemas.microsoft.com/office/drawing/2014/main" id="{97C133B4-FF51-990B-F42E-0C8AF091EBBE}"/>
              </a:ext>
            </a:extLst>
          </p:cNvPr>
          <p:cNvSpPr txBox="1"/>
          <p:nvPr/>
        </p:nvSpPr>
        <p:spPr>
          <a:xfrm>
            <a:off x="136187" y="5856051"/>
            <a:ext cx="2762655" cy="1001949"/>
          </a:xfrm>
          <a:prstGeom prst="rect">
            <a:avLst/>
          </a:prstGeom>
          <a:solidFill>
            <a:schemeClr val="bg1"/>
          </a:solidFill>
        </p:spPr>
        <p:txBody>
          <a:bodyPr wrap="square" rtlCol="0">
            <a:spAutoFit/>
          </a:bodyPr>
          <a:lstStyle/>
          <a:p>
            <a:endParaRPr lang="en-US" dirty="0"/>
          </a:p>
        </p:txBody>
      </p:sp>
      <p:pic>
        <p:nvPicPr>
          <p:cNvPr id="4" name="Content Placeholder 5" descr="A picture containing logo&#10;&#10;Description automatically generated">
            <a:extLst>
              <a:ext uri="{FF2B5EF4-FFF2-40B4-BE49-F238E27FC236}">
                <a16:creationId xmlns:a16="http://schemas.microsoft.com/office/drawing/2014/main" id="{14D356A8-5DF5-161F-5786-9503267887E4}"/>
              </a:ext>
            </a:extLst>
          </p:cNvPr>
          <p:cNvPicPr>
            <a:picLocks noChangeAspect="1"/>
          </p:cNvPicPr>
          <p:nvPr/>
        </p:nvPicPr>
        <p:blipFill rotWithShape="1">
          <a:blip r:embed="rId3"/>
          <a:srcRect t="23299" b="24718"/>
          <a:stretch/>
        </p:blipFill>
        <p:spPr>
          <a:xfrm>
            <a:off x="136187" y="5856051"/>
            <a:ext cx="2294749" cy="835009"/>
          </a:xfrm>
          <a:prstGeom prst="rect">
            <a:avLst/>
          </a:prstGeom>
        </p:spPr>
      </p:pic>
      <p:pic>
        <p:nvPicPr>
          <p:cNvPr id="5" name="Picture 4" descr="A close up of a person's arm&#10;&#10;Description automatically generated with low confidence">
            <a:extLst>
              <a:ext uri="{FF2B5EF4-FFF2-40B4-BE49-F238E27FC236}">
                <a16:creationId xmlns:a16="http://schemas.microsoft.com/office/drawing/2014/main" id="{1AF2FDFA-FD8C-B6E5-FA03-2674C479303E}"/>
              </a:ext>
            </a:extLst>
          </p:cNvPr>
          <p:cNvPicPr>
            <a:picLocks noChangeAspect="1"/>
          </p:cNvPicPr>
          <p:nvPr/>
        </p:nvPicPr>
        <p:blipFill rotWithShape="1">
          <a:blip r:embed="rId4"/>
          <a:srcRect l="817" r="9870" b="-3"/>
          <a:stretch/>
        </p:blipFill>
        <p:spPr>
          <a:xfrm>
            <a:off x="6720846" y="1524001"/>
            <a:ext cx="4858966" cy="4080401"/>
          </a:xfrm>
          <a:prstGeom prst="rect">
            <a:avLst/>
          </a:prstGeom>
          <a:noFill/>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FB30E25E-2211-102E-290F-C7E2B2F8BEB4}"/>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Parte</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2: </a:t>
            </a:r>
            <a:r>
              <a:rPr lang="en-US" sz="1400" dirty="0" err="1">
                <a:solidFill>
                  <a:srgbClr val="FFFFFF"/>
                </a:solidFill>
                <a:latin typeface="Arial" panose="020B0604020202020204"/>
              </a:rPr>
              <a:t>Opciones</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de </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Tratamiento</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751511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title"/>
          </p:nvPr>
        </p:nvSpPr>
        <p:spPr/>
        <p:txBody>
          <a:bodyPr/>
          <a:lstStyle/>
          <a:p>
            <a:r>
              <a:rPr lang="en-US" altLang="en-US" dirty="0" err="1"/>
              <a:t>Injerto</a:t>
            </a:r>
            <a:r>
              <a:rPr lang="en-US" altLang="en-US" dirty="0"/>
              <a:t> o </a:t>
            </a:r>
            <a:r>
              <a:rPr lang="en-US" altLang="en-US" dirty="0" err="1"/>
              <a:t>Catéter</a:t>
            </a:r>
            <a:endParaRPr lang="en-US" altLang="en-US" dirty="0"/>
          </a:p>
        </p:txBody>
      </p:sp>
      <p:sp>
        <p:nvSpPr>
          <p:cNvPr id="15363" name="Rectangle 6"/>
          <p:cNvSpPr>
            <a:spLocks noGrp="1" noChangeArrowheads="1"/>
          </p:cNvSpPr>
          <p:nvPr>
            <p:ph type="body" idx="1"/>
          </p:nvPr>
        </p:nvSpPr>
        <p:spPr>
          <a:xfrm>
            <a:off x="838200" y="1600201"/>
            <a:ext cx="6248400" cy="4190999"/>
          </a:xfrm>
        </p:spPr>
        <p:txBody>
          <a:bodyPr>
            <a:noAutofit/>
          </a:bodyPr>
          <a:lstStyle/>
          <a:p>
            <a:r>
              <a:rPr lang="en-US" altLang="en-US" sz="2400" b="1" dirty="0" err="1"/>
              <a:t>Injerto</a:t>
            </a:r>
            <a:r>
              <a:rPr lang="en-US" altLang="en-US" sz="2400" b="1" dirty="0"/>
              <a:t>:</a:t>
            </a:r>
          </a:p>
          <a:p>
            <a:pPr marL="457200" lvl="1" indent="0">
              <a:buNone/>
            </a:pPr>
            <a:r>
              <a:rPr lang="es-ES" altLang="en-US" sz="2000" dirty="0"/>
              <a:t>Conecta una arteria y una vena cercana con una pieza de material artificial. Se usa solo si el cirujano no puede encontrar vasos para la fístula</a:t>
            </a:r>
          </a:p>
          <a:p>
            <a:pPr marL="457200" lvl="1" indent="0">
              <a:buNone/>
            </a:pPr>
            <a:endParaRPr lang="es-ES" altLang="en-US" sz="2000" b="1" dirty="0"/>
          </a:p>
          <a:p>
            <a:r>
              <a:rPr lang="en-US" altLang="en-US" sz="2400" b="1" dirty="0" err="1"/>
              <a:t>Catéter</a:t>
            </a:r>
            <a:r>
              <a:rPr lang="en-US" altLang="en-US" sz="2400" b="1" dirty="0"/>
              <a:t>:</a:t>
            </a:r>
            <a:r>
              <a:rPr lang="en-US" altLang="en-US" sz="2400" dirty="0"/>
              <a:t>	</a:t>
            </a:r>
            <a:r>
              <a:rPr lang="en-US" altLang="en-US" dirty="0"/>
              <a:t>			   </a:t>
            </a:r>
          </a:p>
          <a:p>
            <a:pPr marL="457200" lvl="1" indent="0">
              <a:buNone/>
            </a:pPr>
            <a:r>
              <a:rPr lang="en-US" altLang="en-US" sz="2000" dirty="0"/>
              <a:t>Un </a:t>
            </a:r>
            <a:r>
              <a:rPr lang="en-US" altLang="en-US" sz="2000" dirty="0" err="1"/>
              <a:t>tubo</a:t>
            </a:r>
            <a:r>
              <a:rPr lang="en-US" altLang="en-US" sz="2000" dirty="0"/>
              <a:t> de </a:t>
            </a:r>
            <a:r>
              <a:rPr lang="en-US" altLang="en-US" sz="2000" dirty="0" err="1"/>
              <a:t>plástico</a:t>
            </a:r>
            <a:r>
              <a:rPr lang="en-US" altLang="en-US" sz="2000" dirty="0"/>
              <a:t> que se </a:t>
            </a:r>
            <a:r>
              <a:rPr lang="en-US" altLang="en-US" sz="2000" dirty="0" err="1"/>
              <a:t>coloca</a:t>
            </a:r>
            <a:r>
              <a:rPr lang="en-US" altLang="en-US" sz="2000" dirty="0"/>
              <a:t> </a:t>
            </a:r>
            <a:r>
              <a:rPr lang="en-US" altLang="en-US" sz="2000" dirty="0" err="1"/>
              <a:t>en</a:t>
            </a:r>
            <a:r>
              <a:rPr lang="en-US" altLang="en-US" sz="2000" dirty="0"/>
              <a:t> una vena del </a:t>
            </a:r>
            <a:r>
              <a:rPr lang="en-US" altLang="en-US" sz="2000" dirty="0" err="1"/>
              <a:t>cuello</a:t>
            </a:r>
            <a:r>
              <a:rPr lang="en-US" altLang="en-US" sz="2000" dirty="0"/>
              <a:t> o el </a:t>
            </a:r>
            <a:r>
              <a:rPr lang="en-US" altLang="en-US" sz="2000" dirty="0" err="1"/>
              <a:t>pecho</a:t>
            </a:r>
            <a:r>
              <a:rPr lang="en-US" altLang="en-US" sz="2000" dirty="0"/>
              <a:t>.  </a:t>
            </a:r>
            <a:r>
              <a:rPr lang="en-US" altLang="en-US" sz="2000" u="sng" dirty="0" err="1"/>
              <a:t>Elección</a:t>
            </a:r>
            <a:r>
              <a:rPr lang="en-US" altLang="en-US" sz="2000" u="sng" dirty="0"/>
              <a:t> del </a:t>
            </a:r>
            <a:r>
              <a:rPr lang="en-US" altLang="en-US" sz="2000" u="sng" dirty="0" err="1"/>
              <a:t>último</a:t>
            </a:r>
            <a:r>
              <a:rPr lang="en-US" altLang="en-US" sz="2000" u="sng" dirty="0"/>
              <a:t> </a:t>
            </a:r>
            <a:r>
              <a:rPr lang="en-US" altLang="en-US" sz="2000" u="sng" dirty="0" err="1"/>
              <a:t>recurso</a:t>
            </a:r>
            <a:r>
              <a:rPr lang="en-US" altLang="en-US" sz="2000" dirty="0"/>
              <a:t>. </a:t>
            </a:r>
            <a:r>
              <a:rPr lang="en-US" altLang="en-US" sz="2000" u="sng" dirty="0"/>
              <a:t> </a:t>
            </a:r>
            <a:r>
              <a:rPr lang="en-US" altLang="en-US" sz="2000" dirty="0"/>
              <a:t>La </a:t>
            </a:r>
            <a:r>
              <a:rPr lang="en-US" altLang="en-US" sz="2000" dirty="0" err="1"/>
              <a:t>tasa</a:t>
            </a:r>
            <a:r>
              <a:rPr lang="en-US" altLang="en-US" sz="2000" dirty="0"/>
              <a:t> de </a:t>
            </a:r>
            <a:r>
              <a:rPr lang="en-US" altLang="en-US" sz="2000" dirty="0" err="1"/>
              <a:t>infección</a:t>
            </a:r>
            <a:r>
              <a:rPr lang="en-US" altLang="en-US" sz="2000" dirty="0"/>
              <a:t> </a:t>
            </a:r>
            <a:r>
              <a:rPr lang="en-US" altLang="en-US" sz="2000" dirty="0" err="1"/>
              <a:t>más</a:t>
            </a:r>
            <a:r>
              <a:rPr lang="en-US" altLang="en-US" sz="2000" dirty="0"/>
              <a:t> </a:t>
            </a:r>
            <a:r>
              <a:rPr lang="en-US" altLang="en-US" sz="2000" dirty="0" err="1"/>
              <a:t>alta</a:t>
            </a:r>
            <a:r>
              <a:rPr lang="en-US" altLang="en-US" sz="2000" dirty="0"/>
              <a:t> para </a:t>
            </a:r>
            <a:r>
              <a:rPr lang="en-US" altLang="en-US" sz="2000" dirty="0" err="1"/>
              <a:t>cualquier</a:t>
            </a:r>
            <a:r>
              <a:rPr lang="en-US" altLang="en-US" sz="2000" dirty="0"/>
              <a:t> </a:t>
            </a:r>
            <a:r>
              <a:rPr lang="en-US" altLang="en-US" sz="2000" dirty="0" err="1"/>
              <a:t>tipo</a:t>
            </a:r>
            <a:r>
              <a:rPr lang="en-US" altLang="en-US" sz="2000" dirty="0"/>
              <a:t> de </a:t>
            </a:r>
            <a:r>
              <a:rPr lang="en-US" altLang="en-US" sz="2000" dirty="0" err="1"/>
              <a:t>diálisis</a:t>
            </a:r>
            <a:r>
              <a:rPr lang="en-US" altLang="en-US" sz="2000" dirty="0"/>
              <a:t>. </a:t>
            </a:r>
            <a:r>
              <a:rPr lang="es-ES" altLang="en-US" sz="2000" dirty="0"/>
              <a:t>Se puede utilizar en situaciones de emergencia</a:t>
            </a:r>
            <a:endParaRPr lang="en-US" altLang="en-US" sz="2000" dirty="0"/>
          </a:p>
        </p:txBody>
      </p:sp>
      <p:pic>
        <p:nvPicPr>
          <p:cNvPr id="1536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1" y="3810000"/>
            <a:ext cx="1831975" cy="190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1" y="1524000"/>
            <a:ext cx="1831975" cy="190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17962E3-629E-833B-3CE2-E2B671C4C1F4}"/>
              </a:ext>
            </a:extLst>
          </p:cNvPr>
          <p:cNvSpPr txBox="1"/>
          <p:nvPr/>
        </p:nvSpPr>
        <p:spPr>
          <a:xfrm>
            <a:off x="136187" y="5856051"/>
            <a:ext cx="2762655" cy="1001949"/>
          </a:xfrm>
          <a:prstGeom prst="rect">
            <a:avLst/>
          </a:prstGeom>
          <a:solidFill>
            <a:schemeClr val="bg1"/>
          </a:solidFill>
        </p:spPr>
        <p:txBody>
          <a:bodyPr wrap="square" rtlCol="0">
            <a:spAutoFit/>
          </a:bodyPr>
          <a:lstStyle/>
          <a:p>
            <a:endParaRPr lang="en-US" dirty="0"/>
          </a:p>
        </p:txBody>
      </p:sp>
      <p:pic>
        <p:nvPicPr>
          <p:cNvPr id="3" name="Content Placeholder 5" descr="A picture containing logo&#10;&#10;Description automatically generated">
            <a:extLst>
              <a:ext uri="{FF2B5EF4-FFF2-40B4-BE49-F238E27FC236}">
                <a16:creationId xmlns:a16="http://schemas.microsoft.com/office/drawing/2014/main" id="{9B4CB48D-0FE3-DECD-B392-FF3D48DD74A0}"/>
              </a:ext>
            </a:extLst>
          </p:cNvPr>
          <p:cNvPicPr>
            <a:picLocks noChangeAspect="1"/>
          </p:cNvPicPr>
          <p:nvPr/>
        </p:nvPicPr>
        <p:blipFill rotWithShape="1">
          <a:blip r:embed="rId5"/>
          <a:srcRect t="23299" b="24718"/>
          <a:stretch/>
        </p:blipFill>
        <p:spPr>
          <a:xfrm>
            <a:off x="136187" y="5856051"/>
            <a:ext cx="2294749" cy="835009"/>
          </a:xfrm>
          <a:prstGeom prst="rect">
            <a:avLst/>
          </a:prstGeom>
        </p:spPr>
      </p:pic>
      <p:sp>
        <p:nvSpPr>
          <p:cNvPr id="4" name="TextBox 3">
            <a:extLst>
              <a:ext uri="{FF2B5EF4-FFF2-40B4-BE49-F238E27FC236}">
                <a16:creationId xmlns:a16="http://schemas.microsoft.com/office/drawing/2014/main" id="{B3D8D056-BBDF-1166-8CC6-0321E681555E}"/>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Parte</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2: </a:t>
            </a:r>
            <a:r>
              <a:rPr lang="en-US" sz="1400" dirty="0" err="1">
                <a:solidFill>
                  <a:srgbClr val="FFFFFF"/>
                </a:solidFill>
                <a:latin typeface="Arial" panose="020B0604020202020204"/>
              </a:rPr>
              <a:t>Opciones</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de </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Tratamiento</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737290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9"/>
          <p:cNvSpPr>
            <a:spLocks noGrp="1" noChangeArrowheads="1"/>
          </p:cNvSpPr>
          <p:nvPr>
            <p:ph type="title"/>
          </p:nvPr>
        </p:nvSpPr>
        <p:spPr>
          <a:xfrm>
            <a:off x="500794" y="71696"/>
            <a:ext cx="7915883" cy="1325563"/>
          </a:xfrm>
        </p:spPr>
        <p:txBody>
          <a:bodyPr/>
          <a:lstStyle/>
          <a:p>
            <a:r>
              <a:rPr lang="en-US" altLang="en-US" dirty="0"/>
              <a:t> DP (PD) vs. </a:t>
            </a:r>
            <a:r>
              <a:rPr lang="en-US" altLang="en-US" dirty="0" err="1"/>
              <a:t>Hemodiálisis</a:t>
            </a:r>
            <a:endParaRPr lang="en-US" altLang="en-US" dirty="0"/>
          </a:p>
        </p:txBody>
      </p:sp>
      <p:sp>
        <p:nvSpPr>
          <p:cNvPr id="16387" name="Rectangle 10"/>
          <p:cNvSpPr>
            <a:spLocks noGrp="1" noChangeArrowheads="1"/>
          </p:cNvSpPr>
          <p:nvPr>
            <p:ph type="body" sz="half" idx="1"/>
          </p:nvPr>
        </p:nvSpPr>
        <p:spPr>
          <a:xfrm>
            <a:off x="736270" y="1493374"/>
            <a:ext cx="5526720" cy="3914989"/>
          </a:xfrm>
        </p:spPr>
        <p:txBody>
          <a:bodyPr>
            <a:normAutofit fontScale="92500" lnSpcReduction="20000"/>
          </a:bodyPr>
          <a:lstStyle/>
          <a:p>
            <a:pPr marL="0" indent="0" algn="ctr">
              <a:buNone/>
            </a:pPr>
            <a:r>
              <a:rPr lang="en-US" altLang="en-US" sz="3200" b="1" u="sng" dirty="0"/>
              <a:t>DP</a:t>
            </a:r>
          </a:p>
          <a:p>
            <a:r>
              <a:rPr lang="en-US" altLang="en-US" sz="3000" dirty="0" err="1"/>
              <a:t>Menos</a:t>
            </a:r>
            <a:r>
              <a:rPr lang="en-US" altLang="en-US" sz="3000" dirty="0"/>
              <a:t> </a:t>
            </a:r>
            <a:r>
              <a:rPr lang="en-US" altLang="en-US" sz="3000" dirty="0" err="1"/>
              <a:t>restricciones</a:t>
            </a:r>
            <a:r>
              <a:rPr lang="en-US" altLang="en-US" sz="3000" dirty="0"/>
              <a:t> </a:t>
            </a:r>
            <a:r>
              <a:rPr lang="en-US" altLang="en-US" sz="3000" dirty="0" err="1"/>
              <a:t>en</a:t>
            </a:r>
            <a:r>
              <a:rPr lang="en-US" altLang="en-US" sz="3000" dirty="0"/>
              <a:t> la </a:t>
            </a:r>
            <a:r>
              <a:rPr lang="en-US" altLang="en-US" sz="3000" dirty="0" err="1"/>
              <a:t>dieta</a:t>
            </a:r>
            <a:endParaRPr lang="en-US" altLang="en-US" sz="3000" dirty="0"/>
          </a:p>
          <a:p>
            <a:r>
              <a:rPr lang="en-US" altLang="en-US" sz="3000" dirty="0"/>
              <a:t>Sin </a:t>
            </a:r>
            <a:r>
              <a:rPr lang="en-US" altLang="en-US" sz="3000" dirty="0" err="1"/>
              <a:t>agujas</a:t>
            </a:r>
            <a:endParaRPr lang="en-US" altLang="en-US" sz="3000" dirty="0"/>
          </a:p>
          <a:p>
            <a:r>
              <a:rPr lang="en-US" altLang="en-US" sz="3000" dirty="0"/>
              <a:t>Más </a:t>
            </a:r>
            <a:r>
              <a:rPr lang="en-US" altLang="en-US" sz="3000" dirty="0" err="1"/>
              <a:t>flexibilidad</a:t>
            </a:r>
            <a:r>
              <a:rPr lang="en-US" altLang="en-US" sz="3000" dirty="0"/>
              <a:t> e </a:t>
            </a:r>
            <a:r>
              <a:rPr lang="en-US" altLang="en-US" sz="3000" dirty="0" err="1"/>
              <a:t>independencia</a:t>
            </a:r>
            <a:endParaRPr lang="en-US" altLang="en-US" sz="3000" dirty="0"/>
          </a:p>
          <a:p>
            <a:r>
              <a:rPr lang="en-US" altLang="en-US" sz="3000" dirty="0"/>
              <a:t>Más </a:t>
            </a:r>
            <a:r>
              <a:rPr lang="en-US" altLang="en-US" sz="3000" dirty="0" err="1"/>
              <a:t>privacidad</a:t>
            </a:r>
            <a:r>
              <a:rPr lang="en-US" altLang="en-US" sz="3000" dirty="0"/>
              <a:t> y </a:t>
            </a:r>
            <a:r>
              <a:rPr lang="en-US" altLang="en-US" sz="3000" dirty="0" err="1"/>
              <a:t>tiempo</a:t>
            </a:r>
            <a:r>
              <a:rPr lang="en-US" altLang="en-US" sz="3000" dirty="0"/>
              <a:t> </a:t>
            </a:r>
            <a:r>
              <a:rPr lang="en-US" altLang="en-US" sz="3000" dirty="0" err="1"/>
              <a:t>en</a:t>
            </a:r>
            <a:r>
              <a:rPr lang="en-US" altLang="en-US" sz="3000" dirty="0"/>
              <a:t> </a:t>
            </a:r>
            <a:r>
              <a:rPr lang="en-US" altLang="en-US" sz="3000" dirty="0" err="1"/>
              <a:t>familia</a:t>
            </a:r>
            <a:endParaRPr lang="en-US" altLang="en-US" sz="3000" dirty="0"/>
          </a:p>
          <a:p>
            <a:r>
              <a:rPr lang="en-US" altLang="en-US" sz="3000" dirty="0"/>
              <a:t>Mayor </a:t>
            </a:r>
            <a:r>
              <a:rPr lang="en-US" altLang="en-US" sz="3000" dirty="0" err="1"/>
              <a:t>sentido</a:t>
            </a:r>
            <a:r>
              <a:rPr lang="en-US" altLang="en-US" sz="3000" dirty="0"/>
              <a:t> de control</a:t>
            </a:r>
          </a:p>
          <a:p>
            <a:r>
              <a:rPr lang="en-US" altLang="en-US" sz="3000" dirty="0" err="1"/>
              <a:t>Necesidad</a:t>
            </a:r>
            <a:r>
              <a:rPr lang="en-US" altLang="en-US" sz="3000" dirty="0"/>
              <a:t> de </a:t>
            </a:r>
            <a:r>
              <a:rPr lang="en-US" altLang="en-US" sz="3000" dirty="0" err="1"/>
              <a:t>espacio</a:t>
            </a:r>
            <a:r>
              <a:rPr lang="en-US" altLang="en-US" sz="3000" dirty="0"/>
              <a:t> para </a:t>
            </a:r>
            <a:r>
              <a:rPr lang="en-US" altLang="en-US" sz="3000" dirty="0" err="1"/>
              <a:t>suministros</a:t>
            </a:r>
            <a:endParaRPr lang="en-US" altLang="en-US" sz="3000" dirty="0"/>
          </a:p>
          <a:p>
            <a:pPr marL="0" indent="0">
              <a:buNone/>
            </a:pPr>
            <a:endParaRPr lang="en-US" altLang="en-US" sz="2000" dirty="0"/>
          </a:p>
          <a:p>
            <a:endParaRPr lang="en-US" altLang="en-US" sz="2000" dirty="0"/>
          </a:p>
        </p:txBody>
      </p:sp>
      <p:sp>
        <p:nvSpPr>
          <p:cNvPr id="16388" name="Rectangle 11"/>
          <p:cNvSpPr>
            <a:spLocks noGrp="1" noChangeArrowheads="1"/>
          </p:cNvSpPr>
          <p:nvPr>
            <p:ph type="body" sz="half" idx="2"/>
          </p:nvPr>
        </p:nvSpPr>
        <p:spPr>
          <a:xfrm>
            <a:off x="6517342" y="1501733"/>
            <a:ext cx="5227806" cy="3780434"/>
          </a:xfrm>
        </p:spPr>
        <p:txBody>
          <a:bodyPr>
            <a:normAutofit/>
          </a:bodyPr>
          <a:lstStyle/>
          <a:p>
            <a:pPr marL="0" indent="0" algn="ctr">
              <a:buNone/>
            </a:pPr>
            <a:r>
              <a:rPr lang="en-US" altLang="en-US" sz="3200" b="1" u="sng" dirty="0" err="1"/>
              <a:t>Hemodiálisis</a:t>
            </a:r>
            <a:r>
              <a:rPr lang="en-US" altLang="en-US" sz="3200" b="1" u="sng" dirty="0"/>
              <a:t> </a:t>
            </a:r>
          </a:p>
          <a:p>
            <a:r>
              <a:rPr lang="en-US" altLang="en-US" dirty="0"/>
              <a:t>Personal </a:t>
            </a:r>
            <a:r>
              <a:rPr lang="en-US" altLang="en-US" dirty="0" err="1"/>
              <a:t>médico</a:t>
            </a:r>
            <a:r>
              <a:rPr lang="en-US" altLang="en-US" dirty="0"/>
              <a:t> </a:t>
            </a:r>
            <a:r>
              <a:rPr lang="en-US" altLang="en-US" dirty="0" err="1"/>
              <a:t>en</a:t>
            </a:r>
            <a:r>
              <a:rPr lang="en-US" altLang="en-US" dirty="0"/>
              <a:t> el </a:t>
            </a:r>
            <a:r>
              <a:rPr lang="en-US" altLang="en-US" dirty="0" err="1"/>
              <a:t>lugar</a:t>
            </a:r>
            <a:endParaRPr lang="en-US" altLang="en-US" dirty="0"/>
          </a:p>
          <a:p>
            <a:r>
              <a:rPr lang="en-US" altLang="en-US" dirty="0"/>
              <a:t>Amistad y </a:t>
            </a:r>
            <a:r>
              <a:rPr lang="en-US" altLang="en-US" dirty="0" err="1"/>
              <a:t>socialización</a:t>
            </a:r>
            <a:endParaRPr lang="en-US" altLang="en-US" dirty="0"/>
          </a:p>
          <a:p>
            <a:r>
              <a:rPr lang="en-US" altLang="en-US" dirty="0" err="1"/>
              <a:t>Privacidad</a:t>
            </a:r>
            <a:r>
              <a:rPr lang="en-US" altLang="en-US" dirty="0"/>
              <a:t> </a:t>
            </a:r>
            <a:r>
              <a:rPr lang="en-US" altLang="en-US" dirty="0" err="1"/>
              <a:t>limitada</a:t>
            </a:r>
            <a:endParaRPr lang="en-US" altLang="en-US" dirty="0"/>
          </a:p>
          <a:p>
            <a:r>
              <a:rPr lang="en-US" altLang="en-US" dirty="0"/>
              <a:t>Más </a:t>
            </a:r>
            <a:r>
              <a:rPr lang="en-US" altLang="en-US" dirty="0" err="1"/>
              <a:t>restricciones</a:t>
            </a:r>
            <a:r>
              <a:rPr lang="en-US" altLang="en-US" dirty="0"/>
              <a:t> </a:t>
            </a:r>
            <a:r>
              <a:rPr lang="en-US" altLang="en-US" dirty="0" err="1"/>
              <a:t>dietéticas</a:t>
            </a:r>
            <a:endParaRPr lang="en-US" altLang="en-US" dirty="0"/>
          </a:p>
          <a:p>
            <a:r>
              <a:rPr lang="en-US" altLang="en-US" dirty="0" err="1"/>
              <a:t>Programación</a:t>
            </a:r>
            <a:r>
              <a:rPr lang="en-US" altLang="en-US" dirty="0"/>
              <a:t> </a:t>
            </a:r>
            <a:r>
              <a:rPr lang="en-US" altLang="en-US" dirty="0" err="1"/>
              <a:t>limitada</a:t>
            </a:r>
            <a:endParaRPr lang="en-US" altLang="en-US" dirty="0"/>
          </a:p>
          <a:p>
            <a:r>
              <a:rPr lang="en-US" altLang="en-US" dirty="0" err="1"/>
              <a:t>Costo</a:t>
            </a:r>
            <a:r>
              <a:rPr lang="en-US" altLang="en-US" dirty="0"/>
              <a:t> de </a:t>
            </a:r>
            <a:r>
              <a:rPr lang="en-US" altLang="en-US" dirty="0" err="1"/>
              <a:t>viaje</a:t>
            </a:r>
            <a:r>
              <a:rPr lang="en-US" altLang="en-US" dirty="0"/>
              <a:t> al </a:t>
            </a:r>
            <a:r>
              <a:rPr lang="en-US" altLang="en-US" dirty="0" err="1"/>
              <a:t>centro</a:t>
            </a:r>
            <a:endParaRPr lang="en-US" altLang="en-US" dirty="0"/>
          </a:p>
        </p:txBody>
      </p:sp>
      <p:sp>
        <p:nvSpPr>
          <p:cNvPr id="16389" name="TextBox 1"/>
          <p:cNvSpPr txBox="1">
            <a:spLocks noChangeArrowheads="1"/>
          </p:cNvSpPr>
          <p:nvPr/>
        </p:nvSpPr>
        <p:spPr bwMode="auto">
          <a:xfrm>
            <a:off x="2514600" y="5408364"/>
            <a:ext cx="77152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b="1">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dirty="0">
                <a:latin typeface="+mn-lt"/>
              </a:rPr>
              <a:t>Lo que </a:t>
            </a:r>
            <a:r>
              <a:rPr lang="en-US" altLang="en-US" sz="2000" dirty="0" err="1">
                <a:latin typeface="+mn-lt"/>
              </a:rPr>
              <a:t>tienen</a:t>
            </a:r>
            <a:r>
              <a:rPr lang="en-US" altLang="en-US" sz="2000" dirty="0">
                <a:latin typeface="+mn-lt"/>
              </a:rPr>
              <a:t> </a:t>
            </a:r>
            <a:r>
              <a:rPr lang="en-US" altLang="en-US" sz="2000" dirty="0" err="1">
                <a:latin typeface="+mn-lt"/>
              </a:rPr>
              <a:t>en</a:t>
            </a:r>
            <a:r>
              <a:rPr lang="en-US" altLang="en-US" sz="2000" dirty="0">
                <a:latin typeface="+mn-lt"/>
              </a:rPr>
              <a:t> </a:t>
            </a:r>
            <a:r>
              <a:rPr lang="en-US" altLang="en-US" sz="2000" dirty="0" err="1">
                <a:latin typeface="+mn-lt"/>
              </a:rPr>
              <a:t>común</a:t>
            </a:r>
            <a:r>
              <a:rPr lang="en-US" altLang="en-US" sz="2000" dirty="0">
                <a:latin typeface="+mn-lt"/>
              </a:rPr>
              <a:t>:</a:t>
            </a:r>
            <a:endParaRPr lang="en-US" altLang="en-US" sz="2000" b="0" dirty="0">
              <a:latin typeface="+mn-lt"/>
            </a:endParaRPr>
          </a:p>
          <a:p>
            <a:pPr algn="ctr" eaLnBrk="1" hangingPunct="1">
              <a:spcBef>
                <a:spcPct val="0"/>
              </a:spcBef>
              <a:buNone/>
            </a:pPr>
            <a:r>
              <a:rPr lang="en-US" altLang="en-US" sz="2000" b="0" dirty="0">
                <a:latin typeface="+mn-lt"/>
              </a:rPr>
              <a:t>Ambos </a:t>
            </a:r>
            <a:r>
              <a:rPr lang="en-US" altLang="en-US" sz="2000" b="0" dirty="0" err="1">
                <a:latin typeface="+mn-lt"/>
              </a:rPr>
              <a:t>necesitan</a:t>
            </a:r>
            <a:r>
              <a:rPr lang="en-US" altLang="en-US" sz="2000" b="0" dirty="0">
                <a:latin typeface="+mn-lt"/>
              </a:rPr>
              <a:t> </a:t>
            </a:r>
            <a:r>
              <a:rPr lang="en-US" altLang="en-US" sz="2000" b="0" dirty="0" err="1">
                <a:latin typeface="+mn-lt"/>
              </a:rPr>
              <a:t>cirugía</a:t>
            </a:r>
            <a:r>
              <a:rPr lang="en-US" altLang="en-US" sz="2000" b="0" dirty="0">
                <a:latin typeface="+mn-lt"/>
              </a:rPr>
              <a:t> </a:t>
            </a:r>
            <a:r>
              <a:rPr lang="en-US" altLang="en-US" sz="2000" b="0" dirty="0" err="1">
                <a:latin typeface="+mn-lt"/>
              </a:rPr>
              <a:t>ambulatoria</a:t>
            </a:r>
            <a:r>
              <a:rPr lang="en-US" altLang="en-US" sz="2000" b="0" dirty="0">
                <a:latin typeface="+mn-lt"/>
              </a:rPr>
              <a:t> para </a:t>
            </a:r>
            <a:r>
              <a:rPr lang="en-US" altLang="en-US" sz="2000" b="0" dirty="0" err="1">
                <a:latin typeface="+mn-lt"/>
              </a:rPr>
              <a:t>colocar</a:t>
            </a:r>
            <a:r>
              <a:rPr lang="en-US" altLang="en-US" sz="2000" b="0" dirty="0">
                <a:latin typeface="+mn-lt"/>
              </a:rPr>
              <a:t> un </a:t>
            </a:r>
            <a:r>
              <a:rPr lang="en-US" altLang="en-US" sz="2000" b="0" dirty="0" err="1">
                <a:latin typeface="+mn-lt"/>
              </a:rPr>
              <a:t>acceso</a:t>
            </a:r>
            <a:r>
              <a:rPr lang="en-US" altLang="en-US" sz="2000" b="0" dirty="0">
                <a:latin typeface="+mn-lt"/>
              </a:rPr>
              <a:t>.   Ambos </a:t>
            </a:r>
            <a:r>
              <a:rPr lang="en-US" altLang="en-US" sz="2000" b="0" dirty="0" err="1">
                <a:latin typeface="+mn-lt"/>
              </a:rPr>
              <a:t>limpian</a:t>
            </a:r>
            <a:r>
              <a:rPr lang="en-US" altLang="en-US" sz="2000" b="0" dirty="0">
                <a:latin typeface="+mn-lt"/>
              </a:rPr>
              <a:t> </a:t>
            </a:r>
            <a:r>
              <a:rPr lang="en-US" altLang="en-US" sz="2000" b="0" dirty="0" err="1">
                <a:latin typeface="+mn-lt"/>
              </a:rPr>
              <a:t>tu</a:t>
            </a:r>
            <a:r>
              <a:rPr lang="en-US" altLang="en-US" sz="2000" b="0" dirty="0">
                <a:latin typeface="+mn-lt"/>
              </a:rPr>
              <a:t> </a:t>
            </a:r>
            <a:r>
              <a:rPr lang="en-US" altLang="en-US" sz="2000" b="0" dirty="0" err="1">
                <a:latin typeface="+mn-lt"/>
              </a:rPr>
              <a:t>sangre</a:t>
            </a:r>
            <a:endParaRPr lang="en-US" altLang="en-US" sz="2000" b="0" dirty="0">
              <a:latin typeface="+mn-lt"/>
            </a:endParaRPr>
          </a:p>
          <a:p>
            <a:pPr eaLnBrk="1" hangingPunct="1">
              <a:spcBef>
                <a:spcPct val="0"/>
              </a:spcBef>
              <a:buFontTx/>
              <a:buNone/>
            </a:pPr>
            <a:endParaRPr lang="en-US" altLang="en-US" sz="2000" b="0" dirty="0">
              <a:latin typeface="+mn-lt"/>
            </a:endParaRPr>
          </a:p>
        </p:txBody>
      </p:sp>
      <p:sp>
        <p:nvSpPr>
          <p:cNvPr id="2" name="TextBox 1">
            <a:extLst>
              <a:ext uri="{FF2B5EF4-FFF2-40B4-BE49-F238E27FC236}">
                <a16:creationId xmlns:a16="http://schemas.microsoft.com/office/drawing/2014/main" id="{40A96859-2E39-31F6-6F46-790A61501CF3}"/>
              </a:ext>
            </a:extLst>
          </p:cNvPr>
          <p:cNvSpPr txBox="1"/>
          <p:nvPr/>
        </p:nvSpPr>
        <p:spPr>
          <a:xfrm>
            <a:off x="136187" y="5856051"/>
            <a:ext cx="2762655" cy="1001949"/>
          </a:xfrm>
          <a:prstGeom prst="rect">
            <a:avLst/>
          </a:prstGeom>
          <a:solidFill>
            <a:schemeClr val="bg1"/>
          </a:solidFill>
        </p:spPr>
        <p:txBody>
          <a:bodyPr wrap="square" rtlCol="0">
            <a:spAutoFit/>
          </a:bodyPr>
          <a:lstStyle/>
          <a:p>
            <a:endParaRPr lang="en-US" dirty="0"/>
          </a:p>
        </p:txBody>
      </p:sp>
      <p:pic>
        <p:nvPicPr>
          <p:cNvPr id="3" name="Content Placeholder 5" descr="A picture containing logo&#10;&#10;Description automatically generated">
            <a:extLst>
              <a:ext uri="{FF2B5EF4-FFF2-40B4-BE49-F238E27FC236}">
                <a16:creationId xmlns:a16="http://schemas.microsoft.com/office/drawing/2014/main" id="{796C5847-9F9D-361F-81D5-D499BAFB77B5}"/>
              </a:ext>
            </a:extLst>
          </p:cNvPr>
          <p:cNvPicPr>
            <a:picLocks noChangeAspect="1"/>
          </p:cNvPicPr>
          <p:nvPr/>
        </p:nvPicPr>
        <p:blipFill rotWithShape="1">
          <a:blip r:embed="rId3"/>
          <a:srcRect t="23299" b="24718"/>
          <a:stretch/>
        </p:blipFill>
        <p:spPr>
          <a:xfrm>
            <a:off x="136187" y="5856051"/>
            <a:ext cx="2294749" cy="835009"/>
          </a:xfrm>
          <a:prstGeom prst="rect">
            <a:avLst/>
          </a:prstGeom>
        </p:spPr>
      </p:pic>
      <p:sp>
        <p:nvSpPr>
          <p:cNvPr id="4" name="TextBox 3">
            <a:extLst>
              <a:ext uri="{FF2B5EF4-FFF2-40B4-BE49-F238E27FC236}">
                <a16:creationId xmlns:a16="http://schemas.microsoft.com/office/drawing/2014/main" id="{74302B3B-E4A7-0E58-86A6-6497502CCEA9}"/>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Parte</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2: </a:t>
            </a:r>
            <a:r>
              <a:rPr lang="en-US" sz="1400" dirty="0" err="1">
                <a:solidFill>
                  <a:srgbClr val="FFFFFF"/>
                </a:solidFill>
                <a:latin typeface="Arial" panose="020B0604020202020204"/>
              </a:rPr>
              <a:t>Opciones</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de </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Tratamiento</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00639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351816" y="317583"/>
            <a:ext cx="10515600" cy="1001949"/>
          </a:xfrm>
        </p:spPr>
        <p:txBody>
          <a:bodyPr>
            <a:normAutofit/>
          </a:bodyPr>
          <a:lstStyle/>
          <a:p>
            <a:r>
              <a:rPr lang="en-US" altLang="en-US" sz="4000" dirty="0" err="1"/>
              <a:t>Puede</a:t>
            </a:r>
            <a:r>
              <a:rPr lang="en-US" altLang="en-US" sz="4000" dirty="0"/>
              <a:t> </a:t>
            </a:r>
            <a:r>
              <a:rPr lang="en-US" altLang="en-US" sz="4000" dirty="0" err="1"/>
              <a:t>Viajar</a:t>
            </a:r>
            <a:r>
              <a:rPr lang="en-US" altLang="en-US" sz="4000" dirty="0"/>
              <a:t> con </a:t>
            </a:r>
            <a:r>
              <a:rPr lang="en-US" altLang="en-US" sz="4000" dirty="0" err="1"/>
              <a:t>Diálisis</a:t>
            </a:r>
            <a:endParaRPr lang="en-US" altLang="en-US" sz="4000" dirty="0"/>
          </a:p>
        </p:txBody>
      </p:sp>
      <p:sp>
        <p:nvSpPr>
          <p:cNvPr id="17411" name="Rectangle 5"/>
          <p:cNvSpPr>
            <a:spLocks noGrp="1" noChangeArrowheads="1"/>
          </p:cNvSpPr>
          <p:nvPr>
            <p:ph type="body" idx="1"/>
          </p:nvPr>
        </p:nvSpPr>
        <p:spPr>
          <a:xfrm>
            <a:off x="807038" y="1082476"/>
            <a:ext cx="11001983" cy="1664872"/>
          </a:xfrm>
        </p:spPr>
        <p:txBody>
          <a:bodyPr>
            <a:noAutofit/>
          </a:bodyPr>
          <a:lstStyle/>
          <a:p>
            <a:r>
              <a:rPr lang="es-ES" altLang="en-US" sz="2400" dirty="0"/>
              <a:t>Lleve sus suministros de hemodiálisis o de DP para el hogar o solicite que se los envíen</a:t>
            </a:r>
          </a:p>
          <a:p>
            <a:r>
              <a:rPr lang="es-ES" altLang="en-US" sz="2400" dirty="0"/>
              <a:t>Puede recibir tratamiento en otras unidades de hemodiálisis</a:t>
            </a:r>
          </a:p>
          <a:p>
            <a:r>
              <a:rPr lang="es-ES" altLang="en-US" sz="2400" dirty="0"/>
              <a:t>Hay cruceros y campamentos especiales disponibles.</a:t>
            </a:r>
          </a:p>
          <a:p>
            <a:r>
              <a:rPr lang="es-ES" altLang="en-US" sz="2400" dirty="0"/>
              <a:t>Medicare NO cubrirá la hemodiálisis internacional</a:t>
            </a:r>
            <a:endParaRPr lang="en-US" altLang="en-US" sz="2400" dirty="0"/>
          </a:p>
        </p:txBody>
      </p:sp>
      <p:sp>
        <p:nvSpPr>
          <p:cNvPr id="2" name="TextBox 1">
            <a:extLst>
              <a:ext uri="{FF2B5EF4-FFF2-40B4-BE49-F238E27FC236}">
                <a16:creationId xmlns:a16="http://schemas.microsoft.com/office/drawing/2014/main" id="{BB12093D-0FAD-2551-7E23-D91C2783B590}"/>
              </a:ext>
            </a:extLst>
          </p:cNvPr>
          <p:cNvSpPr txBox="1"/>
          <p:nvPr/>
        </p:nvSpPr>
        <p:spPr>
          <a:xfrm>
            <a:off x="136187" y="5856051"/>
            <a:ext cx="2762655" cy="1001949"/>
          </a:xfrm>
          <a:prstGeom prst="rect">
            <a:avLst/>
          </a:prstGeom>
          <a:solidFill>
            <a:schemeClr val="bg1"/>
          </a:solidFill>
        </p:spPr>
        <p:txBody>
          <a:bodyPr wrap="square" rtlCol="0">
            <a:spAutoFit/>
          </a:bodyPr>
          <a:lstStyle/>
          <a:p>
            <a:endParaRPr lang="en-US" dirty="0"/>
          </a:p>
        </p:txBody>
      </p:sp>
      <p:pic>
        <p:nvPicPr>
          <p:cNvPr id="3" name="Content Placeholder 5" descr="A picture containing logo&#10;&#10;Description automatically generated">
            <a:extLst>
              <a:ext uri="{FF2B5EF4-FFF2-40B4-BE49-F238E27FC236}">
                <a16:creationId xmlns:a16="http://schemas.microsoft.com/office/drawing/2014/main" id="{FF9A9C35-C07E-2A96-BA86-86B3E1AB996B}"/>
              </a:ext>
            </a:extLst>
          </p:cNvPr>
          <p:cNvPicPr>
            <a:picLocks noChangeAspect="1"/>
          </p:cNvPicPr>
          <p:nvPr/>
        </p:nvPicPr>
        <p:blipFill rotWithShape="1">
          <a:blip r:embed="rId3"/>
          <a:srcRect t="23299" b="24718"/>
          <a:stretch/>
        </p:blipFill>
        <p:spPr>
          <a:xfrm>
            <a:off x="136187" y="5856051"/>
            <a:ext cx="2294749" cy="835009"/>
          </a:xfrm>
          <a:prstGeom prst="rect">
            <a:avLst/>
          </a:prstGeom>
        </p:spPr>
      </p:pic>
      <p:sp>
        <p:nvSpPr>
          <p:cNvPr id="5" name="Rectangle 4">
            <a:extLst>
              <a:ext uri="{FF2B5EF4-FFF2-40B4-BE49-F238E27FC236}">
                <a16:creationId xmlns:a16="http://schemas.microsoft.com/office/drawing/2014/main" id="{9AE66E7D-E99B-277B-6A86-671C55B23241}"/>
              </a:ext>
            </a:extLst>
          </p:cNvPr>
          <p:cNvSpPr txBox="1">
            <a:spLocks noChangeArrowheads="1"/>
          </p:cNvSpPr>
          <p:nvPr/>
        </p:nvSpPr>
        <p:spPr>
          <a:xfrm>
            <a:off x="351816" y="2928025"/>
            <a:ext cx="10515600" cy="10019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mj-cs"/>
              </a:defRPr>
            </a:lvl1pPr>
          </a:lstStyle>
          <a:p>
            <a:r>
              <a:rPr lang="en-US" altLang="en-US" sz="4000" dirty="0" err="1"/>
              <a:t>Puede</a:t>
            </a:r>
            <a:r>
              <a:rPr lang="en-US" altLang="en-US" sz="4000" dirty="0"/>
              <a:t> </a:t>
            </a:r>
            <a:r>
              <a:rPr lang="en-US" altLang="en-US" sz="4000" dirty="0" err="1"/>
              <a:t>Trabajar</a:t>
            </a:r>
            <a:r>
              <a:rPr lang="en-US" altLang="en-US" sz="4000" dirty="0"/>
              <a:t> </a:t>
            </a:r>
            <a:r>
              <a:rPr lang="en-US" altLang="en-US" sz="4000" dirty="0" err="1"/>
              <a:t>en</a:t>
            </a:r>
            <a:r>
              <a:rPr lang="en-US" altLang="en-US" sz="4000" dirty="0"/>
              <a:t> </a:t>
            </a:r>
            <a:r>
              <a:rPr lang="en-US" altLang="en-US" sz="4000" dirty="0" err="1"/>
              <a:t>Diálisis</a:t>
            </a:r>
            <a:endParaRPr lang="en-US" altLang="en-US" sz="4000" dirty="0"/>
          </a:p>
        </p:txBody>
      </p:sp>
      <p:sp>
        <p:nvSpPr>
          <p:cNvPr id="6" name="Rectangle 5">
            <a:extLst>
              <a:ext uri="{FF2B5EF4-FFF2-40B4-BE49-F238E27FC236}">
                <a16:creationId xmlns:a16="http://schemas.microsoft.com/office/drawing/2014/main" id="{4C95FE1A-CFCA-F058-3C70-2C396A523D2D}"/>
              </a:ext>
            </a:extLst>
          </p:cNvPr>
          <p:cNvSpPr txBox="1">
            <a:spLocks noChangeArrowheads="1"/>
          </p:cNvSpPr>
          <p:nvPr/>
        </p:nvSpPr>
        <p:spPr>
          <a:xfrm>
            <a:off x="807038" y="3502055"/>
            <a:ext cx="8163296" cy="19211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altLang="en-US" sz="1000" dirty="0">
              <a:solidFill>
                <a:schemeClr val="tx1">
                  <a:lumMod val="65000"/>
                  <a:lumOff val="35000"/>
                </a:schemeClr>
              </a:solidFill>
              <a:ea typeface="+mj-ea"/>
              <a:cs typeface="+mj-cs"/>
            </a:endParaRPr>
          </a:p>
          <a:p>
            <a:r>
              <a:rPr lang="en-US" altLang="en-US" sz="2400" dirty="0" err="1"/>
              <a:t>Muchos</a:t>
            </a:r>
            <a:r>
              <a:rPr lang="en-US" altLang="en-US" sz="2400" dirty="0"/>
              <a:t> </a:t>
            </a:r>
            <a:r>
              <a:rPr lang="en-US" altLang="en-US" sz="2400" dirty="0" err="1"/>
              <a:t>empleadores</a:t>
            </a:r>
            <a:r>
              <a:rPr lang="en-US" altLang="en-US" sz="2400" dirty="0"/>
              <a:t> son flexibles</a:t>
            </a:r>
          </a:p>
          <a:p>
            <a:r>
              <a:rPr lang="en-US" altLang="en-US" sz="2400" dirty="0" err="1"/>
              <a:t>Considere</a:t>
            </a:r>
            <a:r>
              <a:rPr lang="en-US" altLang="en-US" sz="2400" dirty="0"/>
              <a:t> </a:t>
            </a:r>
            <a:r>
              <a:rPr lang="en-US" altLang="en-US" sz="2400" dirty="0" err="1"/>
              <a:t>horarios</a:t>
            </a:r>
            <a:r>
              <a:rPr lang="en-US" altLang="en-US" sz="2400" dirty="0"/>
              <a:t> de </a:t>
            </a:r>
            <a:r>
              <a:rPr lang="en-US" altLang="en-US" sz="2400" dirty="0" err="1"/>
              <a:t>trabajo</a:t>
            </a:r>
            <a:r>
              <a:rPr lang="en-US" altLang="en-US" sz="2400" dirty="0"/>
              <a:t> alternativos </a:t>
            </a:r>
          </a:p>
          <a:p>
            <a:r>
              <a:rPr lang="en-US" altLang="en-US" sz="2400" dirty="0" err="1"/>
              <a:t>Considere</a:t>
            </a:r>
            <a:r>
              <a:rPr lang="en-US" altLang="en-US" sz="2400" dirty="0"/>
              <a:t> </a:t>
            </a:r>
            <a:r>
              <a:rPr lang="en-US" altLang="en-US" sz="2400" dirty="0" err="1"/>
              <a:t>opciones</a:t>
            </a:r>
            <a:r>
              <a:rPr lang="en-US" altLang="en-US" sz="2400" dirty="0"/>
              <a:t>/</a:t>
            </a:r>
            <a:r>
              <a:rPr lang="en-US" altLang="en-US" sz="2400" dirty="0" err="1"/>
              <a:t>programas</a:t>
            </a:r>
            <a:r>
              <a:rPr lang="en-US" altLang="en-US" sz="2400" dirty="0"/>
              <a:t> de </a:t>
            </a:r>
            <a:r>
              <a:rPr lang="en-US" altLang="en-US" sz="2400" dirty="0" err="1"/>
              <a:t>diálisis</a:t>
            </a:r>
            <a:r>
              <a:rPr lang="en-US" altLang="en-US" sz="2400" dirty="0"/>
              <a:t> alternativos</a:t>
            </a:r>
          </a:p>
          <a:p>
            <a:r>
              <a:rPr lang="es-ES" altLang="en-US" sz="2400" dirty="0"/>
              <a:t>Estadounidenses con Discapacidades (ADA) lo protege</a:t>
            </a:r>
            <a:endParaRPr lang="en-US" altLang="en-US" sz="2400" dirty="0"/>
          </a:p>
        </p:txBody>
      </p:sp>
      <p:sp>
        <p:nvSpPr>
          <p:cNvPr id="8" name="TextBox 7">
            <a:extLst>
              <a:ext uri="{FF2B5EF4-FFF2-40B4-BE49-F238E27FC236}">
                <a16:creationId xmlns:a16="http://schemas.microsoft.com/office/drawing/2014/main" id="{73977F65-0ED6-97AD-9D31-274544A6D76D}"/>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Parte</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2: </a:t>
            </a:r>
            <a:r>
              <a:rPr lang="en-US" sz="1400" dirty="0" err="1">
                <a:solidFill>
                  <a:srgbClr val="FFFFFF"/>
                </a:solidFill>
                <a:latin typeface="Arial" panose="020B0604020202020204"/>
              </a:rPr>
              <a:t>Opciones</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de </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Tratamiento</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32587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a:t>¿</a:t>
            </a:r>
            <a:r>
              <a:rPr lang="en-US" altLang="en-US" dirty="0" err="1"/>
              <a:t>Qué</a:t>
            </a:r>
            <a:r>
              <a:rPr lang="en-US" altLang="en-US" dirty="0"/>
              <a:t> es un </a:t>
            </a:r>
            <a:r>
              <a:rPr lang="en-US" altLang="en-US" dirty="0" err="1"/>
              <a:t>Transplante</a:t>
            </a:r>
            <a:r>
              <a:rPr lang="en-US" altLang="en-US" dirty="0"/>
              <a:t> de </a:t>
            </a:r>
            <a:r>
              <a:rPr lang="en-US" altLang="en-US" dirty="0" err="1"/>
              <a:t>Riñón</a:t>
            </a:r>
            <a:r>
              <a:rPr lang="en-US" altLang="en-US" dirty="0"/>
              <a:t>?</a:t>
            </a:r>
          </a:p>
        </p:txBody>
      </p:sp>
      <p:sp>
        <p:nvSpPr>
          <p:cNvPr id="19459" name="Content Placeholder 2"/>
          <p:cNvSpPr>
            <a:spLocks noGrp="1"/>
          </p:cNvSpPr>
          <p:nvPr>
            <p:ph idx="1"/>
          </p:nvPr>
        </p:nvSpPr>
        <p:spPr>
          <a:xfrm>
            <a:off x="838200" y="1988471"/>
            <a:ext cx="5635557" cy="4190999"/>
          </a:xfrm>
        </p:spPr>
        <p:txBody>
          <a:bodyPr/>
          <a:lstStyle/>
          <a:p>
            <a:r>
              <a:rPr lang="en-US" altLang="en-US" dirty="0"/>
              <a:t>Se </a:t>
            </a:r>
            <a:r>
              <a:rPr lang="en-US" altLang="en-US" dirty="0" err="1"/>
              <a:t>coloca</a:t>
            </a:r>
            <a:r>
              <a:rPr lang="en-US" altLang="en-US" dirty="0"/>
              <a:t> un </a:t>
            </a:r>
            <a:r>
              <a:rPr lang="en-US" altLang="en-US" dirty="0" err="1"/>
              <a:t>riñón</a:t>
            </a:r>
            <a:r>
              <a:rPr lang="en-US" altLang="en-US" dirty="0"/>
              <a:t> </a:t>
            </a:r>
            <a:r>
              <a:rPr lang="en-US" altLang="en-US" dirty="0" err="1"/>
              <a:t>sano</a:t>
            </a:r>
            <a:r>
              <a:rPr lang="en-US" altLang="en-US" dirty="0"/>
              <a:t> </a:t>
            </a:r>
            <a:r>
              <a:rPr lang="en-US" altLang="en-US" dirty="0" err="1"/>
              <a:t>en</a:t>
            </a:r>
            <a:r>
              <a:rPr lang="en-US" altLang="en-US" dirty="0"/>
              <a:t> </a:t>
            </a:r>
            <a:r>
              <a:rPr lang="en-US" altLang="en-US" dirty="0" err="1"/>
              <a:t>su</a:t>
            </a:r>
            <a:r>
              <a:rPr lang="en-US" altLang="en-US" dirty="0"/>
              <a:t> </a:t>
            </a:r>
            <a:r>
              <a:rPr lang="en-US" altLang="en-US" dirty="0" err="1"/>
              <a:t>cuerpo</a:t>
            </a:r>
            <a:endParaRPr lang="en-US" altLang="en-US" dirty="0"/>
          </a:p>
          <a:p>
            <a:r>
              <a:rPr lang="en-US" altLang="en-US" dirty="0"/>
              <a:t>El </a:t>
            </a:r>
            <a:r>
              <a:rPr lang="en-US" altLang="en-US" dirty="0" err="1"/>
              <a:t>riñón</a:t>
            </a:r>
            <a:r>
              <a:rPr lang="en-US" altLang="en-US" dirty="0"/>
              <a:t> </a:t>
            </a:r>
            <a:r>
              <a:rPr lang="en-US" altLang="en-US" dirty="0" err="1"/>
              <a:t>puede</a:t>
            </a:r>
            <a:r>
              <a:rPr lang="en-US" altLang="en-US" dirty="0"/>
              <a:t> </a:t>
            </a:r>
            <a:r>
              <a:rPr lang="en-US" altLang="en-US" dirty="0" err="1"/>
              <a:t>provenir</a:t>
            </a:r>
            <a:r>
              <a:rPr lang="en-US" altLang="en-US" dirty="0"/>
              <a:t> de un </a:t>
            </a:r>
          </a:p>
          <a:p>
            <a:pPr lvl="1"/>
            <a:r>
              <a:rPr lang="en-US" altLang="en-US" dirty="0"/>
              <a:t>Donate vivo</a:t>
            </a:r>
          </a:p>
          <a:p>
            <a:pPr lvl="1"/>
            <a:r>
              <a:rPr lang="en-US" altLang="en-US" dirty="0"/>
              <a:t>De un donate </a:t>
            </a:r>
            <a:r>
              <a:rPr lang="en-US" altLang="en-US" dirty="0" err="1"/>
              <a:t>fallecido</a:t>
            </a:r>
            <a:endParaRPr lang="en-US" altLang="en-US" dirty="0"/>
          </a:p>
        </p:txBody>
      </p:sp>
      <p:sp>
        <p:nvSpPr>
          <p:cNvPr id="2" name="TextBox 1">
            <a:extLst>
              <a:ext uri="{FF2B5EF4-FFF2-40B4-BE49-F238E27FC236}">
                <a16:creationId xmlns:a16="http://schemas.microsoft.com/office/drawing/2014/main" id="{6C25AD20-08C3-B305-9133-7729C15F114F}"/>
              </a:ext>
            </a:extLst>
          </p:cNvPr>
          <p:cNvSpPr txBox="1"/>
          <p:nvPr/>
        </p:nvSpPr>
        <p:spPr>
          <a:xfrm>
            <a:off x="136187" y="5856051"/>
            <a:ext cx="2762655" cy="1001949"/>
          </a:xfrm>
          <a:prstGeom prst="rect">
            <a:avLst/>
          </a:prstGeom>
          <a:solidFill>
            <a:schemeClr val="bg1"/>
          </a:solidFill>
        </p:spPr>
        <p:txBody>
          <a:bodyPr wrap="square" rtlCol="0">
            <a:spAutoFit/>
          </a:bodyPr>
          <a:lstStyle/>
          <a:p>
            <a:endParaRPr lang="en-US" dirty="0"/>
          </a:p>
        </p:txBody>
      </p:sp>
      <p:pic>
        <p:nvPicPr>
          <p:cNvPr id="3" name="Content Placeholder 5" descr="A picture containing logo&#10;&#10;Description automatically generated">
            <a:extLst>
              <a:ext uri="{FF2B5EF4-FFF2-40B4-BE49-F238E27FC236}">
                <a16:creationId xmlns:a16="http://schemas.microsoft.com/office/drawing/2014/main" id="{1DCED3C8-BB49-5A22-9107-7E005863325E}"/>
              </a:ext>
            </a:extLst>
          </p:cNvPr>
          <p:cNvPicPr>
            <a:picLocks noChangeAspect="1"/>
          </p:cNvPicPr>
          <p:nvPr/>
        </p:nvPicPr>
        <p:blipFill rotWithShape="1">
          <a:blip r:embed="rId3"/>
          <a:srcRect t="23299" b="24718"/>
          <a:stretch/>
        </p:blipFill>
        <p:spPr>
          <a:xfrm>
            <a:off x="136187" y="5856051"/>
            <a:ext cx="2294749" cy="835009"/>
          </a:xfrm>
          <a:prstGeom prst="rect">
            <a:avLst/>
          </a:prstGeom>
        </p:spPr>
      </p:pic>
      <p:pic>
        <p:nvPicPr>
          <p:cNvPr id="6" name="Picture 5">
            <a:extLst>
              <a:ext uri="{FF2B5EF4-FFF2-40B4-BE49-F238E27FC236}">
                <a16:creationId xmlns:a16="http://schemas.microsoft.com/office/drawing/2014/main" id="{87948792-BE77-0C9B-FADE-55E95D07AA0E}"/>
              </a:ext>
            </a:extLst>
          </p:cNvPr>
          <p:cNvPicPr>
            <a:picLocks noChangeAspect="1"/>
          </p:cNvPicPr>
          <p:nvPr/>
        </p:nvPicPr>
        <p:blipFill>
          <a:blip r:embed="rId4"/>
          <a:stretch>
            <a:fillRect/>
          </a:stretch>
        </p:blipFill>
        <p:spPr>
          <a:xfrm>
            <a:off x="6727446" y="1571935"/>
            <a:ext cx="4045648" cy="3883231"/>
          </a:xfrm>
          <a:prstGeom prst="rect">
            <a:avLst/>
          </a:prstGeom>
        </p:spPr>
      </p:pic>
      <p:sp>
        <p:nvSpPr>
          <p:cNvPr id="7" name="TextBox 6">
            <a:extLst>
              <a:ext uri="{FF2B5EF4-FFF2-40B4-BE49-F238E27FC236}">
                <a16:creationId xmlns:a16="http://schemas.microsoft.com/office/drawing/2014/main" id="{71C6D94E-1551-5E00-C808-E3BB9B371313}"/>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Parte</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2: </a:t>
            </a:r>
            <a:r>
              <a:rPr lang="en-US" sz="1400" dirty="0" err="1">
                <a:solidFill>
                  <a:srgbClr val="FFFFFF"/>
                </a:solidFill>
                <a:latin typeface="Arial" panose="020B0604020202020204"/>
              </a:rPr>
              <a:t>Opciones</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de </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Tratamiento</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63371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73931" y="762001"/>
            <a:ext cx="11167353" cy="1066800"/>
          </a:xfrm>
        </p:spPr>
        <p:txBody>
          <a:bodyPr>
            <a:normAutofit fontScale="90000"/>
          </a:bodyPr>
          <a:lstStyle/>
          <a:p>
            <a:r>
              <a:rPr lang="es-ES" altLang="en-US" dirty="0"/>
              <a:t>¿Quién puede tener un trasplante de riñón?</a:t>
            </a:r>
            <a:br>
              <a:rPr lang="en-US" altLang="en-US" dirty="0"/>
            </a:br>
            <a:endParaRPr lang="en-US" altLang="en-US" dirty="0"/>
          </a:p>
        </p:txBody>
      </p:sp>
      <p:sp>
        <p:nvSpPr>
          <p:cNvPr id="19459" name="Rectangle 3"/>
          <p:cNvSpPr>
            <a:spLocks noGrp="1" noChangeArrowheads="1"/>
          </p:cNvSpPr>
          <p:nvPr>
            <p:ph type="body" idx="1"/>
          </p:nvPr>
        </p:nvSpPr>
        <p:spPr>
          <a:xfrm>
            <a:off x="768485" y="1792450"/>
            <a:ext cx="10223770" cy="3040807"/>
          </a:xfrm>
        </p:spPr>
        <p:txBody>
          <a:bodyPr>
            <a:normAutofit/>
          </a:bodyPr>
          <a:lstStyle/>
          <a:p>
            <a:r>
              <a:rPr lang="es-ES" altLang="en-US" sz="3000" dirty="0"/>
              <a:t>La restricción de edad puede diferir entre centros</a:t>
            </a:r>
          </a:p>
          <a:p>
            <a:r>
              <a:rPr lang="en-US" altLang="en-US" sz="3000" dirty="0" err="1"/>
              <a:t>Su</a:t>
            </a:r>
            <a:r>
              <a:rPr lang="en-US" altLang="en-US" sz="3000" dirty="0"/>
              <a:t> GFR debe ser de 20 o </a:t>
            </a:r>
            <a:r>
              <a:rPr lang="en-US" altLang="en-US" sz="3000" dirty="0" err="1"/>
              <a:t>menos</a:t>
            </a:r>
            <a:endParaRPr lang="en-US" altLang="en-US" sz="3000" dirty="0"/>
          </a:p>
          <a:p>
            <a:r>
              <a:rPr lang="en-US" altLang="en-US" sz="3000" dirty="0"/>
              <a:t>Debe </a:t>
            </a:r>
            <a:r>
              <a:rPr lang="en-US" altLang="en-US" sz="3000" dirty="0" err="1"/>
              <a:t>tener</a:t>
            </a:r>
            <a:r>
              <a:rPr lang="en-US" altLang="en-US" sz="3000" dirty="0"/>
              <a:t> una </a:t>
            </a:r>
            <a:r>
              <a:rPr lang="en-US" altLang="en-US" sz="3000" dirty="0" err="1"/>
              <a:t>evaluación</a:t>
            </a:r>
            <a:r>
              <a:rPr lang="en-US" altLang="en-US" sz="3000" dirty="0"/>
              <a:t> </a:t>
            </a:r>
            <a:r>
              <a:rPr lang="en-US" altLang="en-US" sz="3000" dirty="0" err="1"/>
              <a:t>médica</a:t>
            </a:r>
            <a:r>
              <a:rPr lang="en-US" altLang="en-US" sz="3000" dirty="0"/>
              <a:t> </a:t>
            </a:r>
            <a:r>
              <a:rPr lang="en-US" altLang="en-US" sz="3000" dirty="0" err="1"/>
              <a:t>completa</a:t>
            </a:r>
            <a:endParaRPr lang="en-US" altLang="en-US" sz="3000" dirty="0"/>
          </a:p>
          <a:p>
            <a:r>
              <a:rPr lang="en-US" altLang="en-US" sz="3000" u="sng" dirty="0"/>
              <a:t>No es </a:t>
            </a:r>
            <a:r>
              <a:rPr lang="en-US" altLang="en-US" sz="3000" u="sng" dirty="0" err="1"/>
              <a:t>necesario</a:t>
            </a:r>
            <a:r>
              <a:rPr lang="en-US" altLang="en-US" sz="3000" u="sng" dirty="0"/>
              <a:t> </a:t>
            </a:r>
            <a:r>
              <a:rPr lang="en-US" altLang="en-US" sz="3000" dirty="0"/>
              <a:t>que </a:t>
            </a:r>
            <a:r>
              <a:rPr lang="en-US" altLang="en-US" sz="3000" dirty="0" err="1"/>
              <a:t>ya</a:t>
            </a:r>
            <a:r>
              <a:rPr lang="en-US" altLang="en-US" sz="3000" dirty="0"/>
              <a:t> </a:t>
            </a:r>
            <a:r>
              <a:rPr lang="en-US" altLang="en-US" sz="3000" dirty="0" err="1"/>
              <a:t>esté</a:t>
            </a:r>
            <a:r>
              <a:rPr lang="en-US" altLang="en-US" sz="3000" dirty="0"/>
              <a:t> </a:t>
            </a:r>
            <a:r>
              <a:rPr lang="en-US" altLang="en-US" sz="3000" dirty="0" err="1"/>
              <a:t>en</a:t>
            </a:r>
            <a:r>
              <a:rPr lang="en-US" altLang="en-US" sz="3000" dirty="0"/>
              <a:t> </a:t>
            </a:r>
            <a:r>
              <a:rPr lang="en-US" altLang="en-US" sz="3000" dirty="0" err="1"/>
              <a:t>diálisis</a:t>
            </a:r>
            <a:endParaRPr lang="en-US" altLang="en-US" sz="3000" dirty="0"/>
          </a:p>
          <a:p>
            <a:r>
              <a:rPr lang="en-US" altLang="en-US" sz="3000" dirty="0" err="1"/>
              <a:t>Cada</a:t>
            </a:r>
            <a:r>
              <a:rPr lang="en-US" altLang="en-US" sz="3000" dirty="0"/>
              <a:t> </a:t>
            </a:r>
            <a:r>
              <a:rPr lang="en-US" altLang="en-US" sz="3000" dirty="0" err="1"/>
              <a:t>centro</a:t>
            </a:r>
            <a:r>
              <a:rPr lang="en-US" altLang="en-US" sz="3000" dirty="0"/>
              <a:t> </a:t>
            </a:r>
            <a:r>
              <a:rPr lang="en-US" altLang="en-US" sz="3000" dirty="0" err="1"/>
              <a:t>tiene</a:t>
            </a:r>
            <a:r>
              <a:rPr lang="en-US" altLang="en-US" sz="3000" dirty="0"/>
              <a:t> </a:t>
            </a:r>
            <a:r>
              <a:rPr lang="en-US" altLang="en-US" sz="3000" dirty="0" err="1"/>
              <a:t>requisitos</a:t>
            </a:r>
            <a:r>
              <a:rPr lang="en-US" altLang="en-US" sz="3000" dirty="0"/>
              <a:t> </a:t>
            </a:r>
            <a:r>
              <a:rPr lang="en-US" altLang="en-US" sz="3000" dirty="0" err="1"/>
              <a:t>diferentes</a:t>
            </a:r>
            <a:endParaRPr lang="en-US" altLang="en-US" sz="3000" dirty="0"/>
          </a:p>
        </p:txBody>
      </p:sp>
      <p:sp>
        <p:nvSpPr>
          <p:cNvPr id="2" name="TextBox 1">
            <a:extLst>
              <a:ext uri="{FF2B5EF4-FFF2-40B4-BE49-F238E27FC236}">
                <a16:creationId xmlns:a16="http://schemas.microsoft.com/office/drawing/2014/main" id="{327B98A6-9625-1B14-F297-1EA933044296}"/>
              </a:ext>
            </a:extLst>
          </p:cNvPr>
          <p:cNvSpPr txBox="1"/>
          <p:nvPr/>
        </p:nvSpPr>
        <p:spPr>
          <a:xfrm>
            <a:off x="136187" y="5856051"/>
            <a:ext cx="2762655" cy="1001949"/>
          </a:xfrm>
          <a:prstGeom prst="rect">
            <a:avLst/>
          </a:prstGeom>
          <a:solidFill>
            <a:schemeClr val="bg1"/>
          </a:solidFill>
        </p:spPr>
        <p:txBody>
          <a:bodyPr wrap="square" rtlCol="0">
            <a:spAutoFit/>
          </a:bodyPr>
          <a:lstStyle/>
          <a:p>
            <a:endParaRPr lang="en-US" dirty="0"/>
          </a:p>
        </p:txBody>
      </p:sp>
      <p:pic>
        <p:nvPicPr>
          <p:cNvPr id="3" name="Content Placeholder 5" descr="A picture containing logo&#10;&#10;Description automatically generated">
            <a:extLst>
              <a:ext uri="{FF2B5EF4-FFF2-40B4-BE49-F238E27FC236}">
                <a16:creationId xmlns:a16="http://schemas.microsoft.com/office/drawing/2014/main" id="{40A8CB24-F83A-D05B-BD74-9D195BAA1EA4}"/>
              </a:ext>
            </a:extLst>
          </p:cNvPr>
          <p:cNvPicPr>
            <a:picLocks noChangeAspect="1"/>
          </p:cNvPicPr>
          <p:nvPr/>
        </p:nvPicPr>
        <p:blipFill rotWithShape="1">
          <a:blip r:embed="rId3"/>
          <a:srcRect t="23299" b="24718"/>
          <a:stretch/>
        </p:blipFill>
        <p:spPr>
          <a:xfrm>
            <a:off x="136187" y="5856051"/>
            <a:ext cx="2294749" cy="835009"/>
          </a:xfrm>
          <a:prstGeom prst="rect">
            <a:avLst/>
          </a:prstGeom>
        </p:spPr>
      </p:pic>
      <p:sp>
        <p:nvSpPr>
          <p:cNvPr id="5" name="TextBox 4">
            <a:extLst>
              <a:ext uri="{FF2B5EF4-FFF2-40B4-BE49-F238E27FC236}">
                <a16:creationId xmlns:a16="http://schemas.microsoft.com/office/drawing/2014/main" id="{1897EA16-718D-B747-5E6B-A67739B67D4C}"/>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Parte</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2: </a:t>
            </a:r>
            <a:r>
              <a:rPr lang="en-US" sz="1400" dirty="0" err="1">
                <a:solidFill>
                  <a:srgbClr val="FFFFFF"/>
                </a:solidFill>
                <a:latin typeface="Arial" panose="020B0604020202020204"/>
              </a:rPr>
              <a:t>Opciones</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de </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Tratamiento</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56811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1567775" y="219210"/>
            <a:ext cx="10515600" cy="1325563"/>
          </a:xfrm>
        </p:spPr>
        <p:txBody>
          <a:bodyPr>
            <a:normAutofit/>
          </a:bodyPr>
          <a:lstStyle/>
          <a:p>
            <a:r>
              <a:rPr lang="en-US" altLang="en-US" sz="3600" dirty="0"/>
              <a:t>Tratamiento Para la Insuficiencia Renal</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73575367"/>
              </p:ext>
            </p:extLst>
          </p:nvPr>
        </p:nvGraphicFramePr>
        <p:xfrm>
          <a:off x="2159541" y="1402066"/>
          <a:ext cx="8015591" cy="5090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F96A8B24-45A7-722B-0FC4-183C4912776B}"/>
              </a:ext>
            </a:extLst>
          </p:cNvPr>
          <p:cNvSpPr txBox="1"/>
          <p:nvPr/>
        </p:nvSpPr>
        <p:spPr>
          <a:xfrm>
            <a:off x="136187" y="5856051"/>
            <a:ext cx="2762655" cy="1001949"/>
          </a:xfrm>
          <a:prstGeom prst="rect">
            <a:avLst/>
          </a:prstGeom>
          <a:solidFill>
            <a:schemeClr val="bg1"/>
          </a:solidFill>
        </p:spPr>
        <p:txBody>
          <a:bodyPr wrap="square" rtlCol="0">
            <a:spAutoFit/>
          </a:bodyPr>
          <a:lstStyle/>
          <a:p>
            <a:endParaRPr lang="en-US" dirty="0"/>
          </a:p>
        </p:txBody>
      </p:sp>
      <p:pic>
        <p:nvPicPr>
          <p:cNvPr id="2" name="Content Placeholder 5" descr="A picture containing logo&#10;&#10;Description automatically generated">
            <a:extLst>
              <a:ext uri="{FF2B5EF4-FFF2-40B4-BE49-F238E27FC236}">
                <a16:creationId xmlns:a16="http://schemas.microsoft.com/office/drawing/2014/main" id="{CA9576EE-8EB8-92DA-1C31-DDFD5C708242}"/>
              </a:ext>
            </a:extLst>
          </p:cNvPr>
          <p:cNvPicPr>
            <a:picLocks noChangeAspect="1"/>
          </p:cNvPicPr>
          <p:nvPr/>
        </p:nvPicPr>
        <p:blipFill rotWithShape="1">
          <a:blip r:embed="rId8"/>
          <a:srcRect t="23299" b="24718"/>
          <a:stretch/>
        </p:blipFill>
        <p:spPr>
          <a:xfrm>
            <a:off x="136187" y="5856051"/>
            <a:ext cx="2294749" cy="835009"/>
          </a:xfrm>
          <a:prstGeom prst="rect">
            <a:avLst/>
          </a:prstGeom>
        </p:spPr>
      </p:pic>
      <p:sp>
        <p:nvSpPr>
          <p:cNvPr id="4" name="TextBox 3">
            <a:extLst>
              <a:ext uri="{FF2B5EF4-FFF2-40B4-BE49-F238E27FC236}">
                <a16:creationId xmlns:a16="http://schemas.microsoft.com/office/drawing/2014/main" id="{26D9F416-19B2-F755-2AF8-0E8DD9870B5D}"/>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Parte</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2: </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Opciones</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de </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Tratamiento</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95054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44812" y="292169"/>
            <a:ext cx="10515600" cy="1325563"/>
          </a:xfrm>
        </p:spPr>
        <p:txBody>
          <a:bodyPr/>
          <a:lstStyle/>
          <a:p>
            <a:r>
              <a:rPr lang="en-US" altLang="en-US" dirty="0" err="1"/>
              <a:t>Ventajas</a:t>
            </a:r>
            <a:r>
              <a:rPr lang="en-US" altLang="en-US" dirty="0"/>
              <a:t> de un </a:t>
            </a:r>
            <a:r>
              <a:rPr lang="en-US" altLang="en-US" dirty="0" err="1"/>
              <a:t>Trasplante</a:t>
            </a:r>
            <a:r>
              <a:rPr lang="en-US" altLang="en-US" dirty="0"/>
              <a:t> de </a:t>
            </a:r>
            <a:r>
              <a:rPr lang="en-US" altLang="en-US" dirty="0" err="1"/>
              <a:t>Riñón</a:t>
            </a:r>
            <a:endParaRPr lang="en-US" altLang="en-US" dirty="0"/>
          </a:p>
        </p:txBody>
      </p:sp>
      <p:sp>
        <p:nvSpPr>
          <p:cNvPr id="20483" name="Rectangle 3"/>
          <p:cNvSpPr>
            <a:spLocks noGrp="1" noChangeArrowheads="1"/>
          </p:cNvSpPr>
          <p:nvPr>
            <p:ph idx="1"/>
          </p:nvPr>
        </p:nvSpPr>
        <p:spPr>
          <a:xfrm>
            <a:off x="632298" y="1600201"/>
            <a:ext cx="11060349" cy="4190999"/>
          </a:xfrm>
        </p:spPr>
        <p:txBody>
          <a:bodyPr>
            <a:noAutofit/>
          </a:bodyPr>
          <a:lstStyle/>
          <a:p>
            <a:r>
              <a:rPr lang="en-US" altLang="en-US" sz="3000" dirty="0"/>
              <a:t>Mayor </a:t>
            </a:r>
            <a:r>
              <a:rPr lang="en-US" altLang="en-US" sz="3000" dirty="0" err="1"/>
              <a:t>calidad</a:t>
            </a:r>
            <a:r>
              <a:rPr lang="en-US" altLang="en-US" sz="3000" dirty="0"/>
              <a:t> de </a:t>
            </a:r>
            <a:r>
              <a:rPr lang="en-US" altLang="en-US" sz="3000" dirty="0" err="1"/>
              <a:t>vida</a:t>
            </a:r>
            <a:r>
              <a:rPr lang="en-US" altLang="en-US" sz="3000" dirty="0"/>
              <a:t> </a:t>
            </a:r>
          </a:p>
          <a:p>
            <a:r>
              <a:rPr lang="en-US" altLang="en-US" sz="3000" dirty="0"/>
              <a:t>Más </a:t>
            </a:r>
            <a:r>
              <a:rPr lang="en-US" altLang="en-US" sz="3000" dirty="0" err="1"/>
              <a:t>facil</a:t>
            </a:r>
            <a:r>
              <a:rPr lang="en-US" altLang="en-US" sz="3000" dirty="0"/>
              <a:t> </a:t>
            </a:r>
            <a:r>
              <a:rPr lang="en-US" altLang="en-US" sz="3000" dirty="0" err="1"/>
              <a:t>trabajar</a:t>
            </a:r>
            <a:r>
              <a:rPr lang="en-US" altLang="en-US" sz="3000" dirty="0"/>
              <a:t>, </a:t>
            </a:r>
            <a:r>
              <a:rPr lang="en-US" altLang="en-US" sz="3000" dirty="0" err="1"/>
              <a:t>estudiar</a:t>
            </a:r>
            <a:r>
              <a:rPr lang="en-US" altLang="en-US" sz="3000" dirty="0"/>
              <a:t>, </a:t>
            </a:r>
            <a:r>
              <a:rPr lang="en-US" altLang="en-US" sz="3000" dirty="0" err="1"/>
              <a:t>viajar</a:t>
            </a:r>
            <a:r>
              <a:rPr lang="en-US" altLang="en-US" sz="3000" dirty="0"/>
              <a:t>, </a:t>
            </a:r>
            <a:r>
              <a:rPr lang="en-US" altLang="en-US" sz="3000" dirty="0" err="1"/>
              <a:t>hacer</a:t>
            </a:r>
            <a:r>
              <a:rPr lang="en-US" altLang="en-US" sz="3000" dirty="0"/>
              <a:t> </a:t>
            </a:r>
            <a:r>
              <a:rPr lang="en-US" altLang="en-US" sz="3000" dirty="0" err="1"/>
              <a:t>ejercicio</a:t>
            </a:r>
            <a:r>
              <a:rPr lang="en-US" altLang="en-US" sz="3000" dirty="0"/>
              <a:t> y </a:t>
            </a:r>
            <a:r>
              <a:rPr lang="en-US" altLang="en-US" sz="3000" dirty="0" err="1"/>
              <a:t>mantenerse</a:t>
            </a:r>
            <a:r>
              <a:rPr lang="en-US" altLang="en-US" sz="3000" dirty="0"/>
              <a:t> </a:t>
            </a:r>
            <a:r>
              <a:rPr lang="en-US" altLang="en-US" sz="3000" dirty="0" err="1"/>
              <a:t>activo</a:t>
            </a:r>
            <a:endParaRPr lang="en-US" altLang="en-US" sz="3000" dirty="0"/>
          </a:p>
          <a:p>
            <a:r>
              <a:rPr lang="en-US" altLang="en-US" sz="3000" dirty="0" err="1"/>
              <a:t>Menos</a:t>
            </a:r>
            <a:r>
              <a:rPr lang="en-US" altLang="en-US" sz="3000" dirty="0"/>
              <a:t> </a:t>
            </a:r>
            <a:r>
              <a:rPr lang="en-US" altLang="en-US" sz="3000" dirty="0" err="1"/>
              <a:t>restricciones</a:t>
            </a:r>
            <a:r>
              <a:rPr lang="en-US" altLang="en-US" sz="3000" dirty="0"/>
              <a:t> (</a:t>
            </a:r>
            <a:r>
              <a:rPr lang="en-US" altLang="en-US" sz="3000" dirty="0" err="1"/>
              <a:t>dieta</a:t>
            </a:r>
            <a:r>
              <a:rPr lang="en-US" altLang="en-US" sz="3000" dirty="0"/>
              <a:t>, </a:t>
            </a:r>
            <a:r>
              <a:rPr lang="en-US" altLang="en-US" sz="3000" dirty="0" err="1"/>
              <a:t>líquidos</a:t>
            </a:r>
            <a:r>
              <a:rPr lang="en-US" altLang="en-US" sz="3000" dirty="0"/>
              <a:t>, etc.)</a:t>
            </a:r>
          </a:p>
          <a:p>
            <a:r>
              <a:rPr lang="en-US" altLang="en-US" sz="3000" dirty="0" err="1"/>
              <a:t>Mejor</a:t>
            </a:r>
            <a:r>
              <a:rPr lang="en-US" altLang="en-US" sz="3000" dirty="0"/>
              <a:t> </a:t>
            </a:r>
            <a:r>
              <a:rPr lang="en-US" altLang="en-US" sz="3000" dirty="0" err="1"/>
              <a:t>energía</a:t>
            </a:r>
            <a:r>
              <a:rPr lang="en-US" altLang="en-US" sz="3000" dirty="0"/>
              <a:t> y </a:t>
            </a:r>
            <a:r>
              <a:rPr lang="en-US" altLang="en-US" sz="3000" dirty="0" err="1"/>
              <a:t>menos</a:t>
            </a:r>
            <a:r>
              <a:rPr lang="en-US" altLang="en-US" sz="3000" dirty="0"/>
              <a:t> </a:t>
            </a:r>
            <a:r>
              <a:rPr lang="en-US" altLang="en-US" sz="3000" dirty="0" err="1"/>
              <a:t>ingresos</a:t>
            </a:r>
            <a:r>
              <a:rPr lang="en-US" altLang="en-US" sz="3000" dirty="0"/>
              <a:t> </a:t>
            </a:r>
            <a:r>
              <a:rPr lang="en-US" altLang="en-US" sz="3000" dirty="0" err="1"/>
              <a:t>hospitalarios</a:t>
            </a:r>
            <a:endParaRPr lang="en-US" altLang="en-US" sz="3000" dirty="0"/>
          </a:p>
          <a:p>
            <a:r>
              <a:rPr lang="en-US" altLang="en-US" sz="3000" dirty="0" err="1"/>
              <a:t>Mejor</a:t>
            </a:r>
            <a:r>
              <a:rPr lang="en-US" altLang="en-US" sz="3000" dirty="0"/>
              <a:t> control de la </a:t>
            </a:r>
            <a:r>
              <a:rPr lang="en-US" altLang="en-US" sz="3000" dirty="0" err="1"/>
              <a:t>enfermedad</a:t>
            </a:r>
            <a:r>
              <a:rPr lang="en-US" altLang="en-US" sz="3000" dirty="0"/>
              <a:t> renal </a:t>
            </a:r>
            <a:r>
              <a:rPr lang="en-US" altLang="en-US" sz="3000" dirty="0" err="1"/>
              <a:t>crónica</a:t>
            </a:r>
            <a:endParaRPr lang="en-US" altLang="en-US" sz="3000" dirty="0"/>
          </a:p>
          <a:p>
            <a:r>
              <a:rPr lang="en-US" altLang="en-US" sz="3000" dirty="0"/>
              <a:t>Libertad de la </a:t>
            </a:r>
            <a:r>
              <a:rPr lang="en-US" altLang="en-US" sz="3000" dirty="0" err="1"/>
              <a:t>rutina</a:t>
            </a:r>
            <a:r>
              <a:rPr lang="en-US" altLang="en-US" sz="3000" dirty="0"/>
              <a:t> de </a:t>
            </a:r>
            <a:r>
              <a:rPr lang="en-US" altLang="en-US" sz="3000" dirty="0" err="1"/>
              <a:t>diálisis</a:t>
            </a:r>
            <a:endParaRPr lang="en-US" altLang="en-US" sz="3000" dirty="0"/>
          </a:p>
          <a:p>
            <a:endParaRPr lang="en-US" altLang="en-US" sz="3000" dirty="0"/>
          </a:p>
          <a:p>
            <a:endParaRPr lang="en-US" altLang="en-US" sz="3000" dirty="0"/>
          </a:p>
        </p:txBody>
      </p:sp>
      <p:sp>
        <p:nvSpPr>
          <p:cNvPr id="2" name="TextBox 1">
            <a:extLst>
              <a:ext uri="{FF2B5EF4-FFF2-40B4-BE49-F238E27FC236}">
                <a16:creationId xmlns:a16="http://schemas.microsoft.com/office/drawing/2014/main" id="{D18773C5-0C33-6BE7-B80F-C6B5662CE555}"/>
              </a:ext>
            </a:extLst>
          </p:cNvPr>
          <p:cNvSpPr txBox="1"/>
          <p:nvPr/>
        </p:nvSpPr>
        <p:spPr>
          <a:xfrm>
            <a:off x="136187" y="5856051"/>
            <a:ext cx="2762655" cy="1001949"/>
          </a:xfrm>
          <a:prstGeom prst="rect">
            <a:avLst/>
          </a:prstGeom>
          <a:solidFill>
            <a:schemeClr val="bg1"/>
          </a:solidFill>
        </p:spPr>
        <p:txBody>
          <a:bodyPr wrap="square" rtlCol="0">
            <a:spAutoFit/>
          </a:bodyPr>
          <a:lstStyle/>
          <a:p>
            <a:endParaRPr lang="en-US" dirty="0"/>
          </a:p>
        </p:txBody>
      </p:sp>
      <p:pic>
        <p:nvPicPr>
          <p:cNvPr id="3" name="Content Placeholder 5" descr="A picture containing logo&#10;&#10;Description automatically generated">
            <a:extLst>
              <a:ext uri="{FF2B5EF4-FFF2-40B4-BE49-F238E27FC236}">
                <a16:creationId xmlns:a16="http://schemas.microsoft.com/office/drawing/2014/main" id="{5D7B4648-568B-5302-0872-26D17E45F1F8}"/>
              </a:ext>
            </a:extLst>
          </p:cNvPr>
          <p:cNvPicPr>
            <a:picLocks noChangeAspect="1"/>
          </p:cNvPicPr>
          <p:nvPr/>
        </p:nvPicPr>
        <p:blipFill rotWithShape="1">
          <a:blip r:embed="rId3"/>
          <a:srcRect t="23299" b="24718"/>
          <a:stretch/>
        </p:blipFill>
        <p:spPr>
          <a:xfrm>
            <a:off x="136187" y="5856051"/>
            <a:ext cx="2294749" cy="835009"/>
          </a:xfrm>
          <a:prstGeom prst="rect">
            <a:avLst/>
          </a:prstGeom>
        </p:spPr>
      </p:pic>
      <p:sp>
        <p:nvSpPr>
          <p:cNvPr id="4" name="TextBox 3">
            <a:extLst>
              <a:ext uri="{FF2B5EF4-FFF2-40B4-BE49-F238E27FC236}">
                <a16:creationId xmlns:a16="http://schemas.microsoft.com/office/drawing/2014/main" id="{5734F135-20E3-F586-F415-AFB1118B1CB3}"/>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Parte</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2: </a:t>
            </a:r>
            <a:r>
              <a:rPr lang="en-US" sz="1400" dirty="0" err="1">
                <a:solidFill>
                  <a:srgbClr val="FFFFFF"/>
                </a:solidFill>
                <a:latin typeface="Arial" panose="020B0604020202020204"/>
              </a:rPr>
              <a:t>Opciones</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de </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Tratamiento</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43487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52919" y="254489"/>
            <a:ext cx="10515600" cy="1325563"/>
          </a:xfrm>
        </p:spPr>
        <p:txBody>
          <a:bodyPr/>
          <a:lstStyle/>
          <a:p>
            <a:r>
              <a:rPr lang="es-ES" altLang="en-US" dirty="0"/>
              <a:t>Desventajas del trasplante de riñón</a:t>
            </a:r>
            <a:r>
              <a:rPr lang="en-US" altLang="en-US" dirty="0"/>
              <a:t>:</a:t>
            </a:r>
          </a:p>
        </p:txBody>
      </p:sp>
      <p:sp>
        <p:nvSpPr>
          <p:cNvPr id="21507" name="Rectangle 3"/>
          <p:cNvSpPr>
            <a:spLocks noGrp="1" noChangeArrowheads="1"/>
          </p:cNvSpPr>
          <p:nvPr>
            <p:ph idx="1"/>
          </p:nvPr>
        </p:nvSpPr>
        <p:spPr>
          <a:xfrm>
            <a:off x="768485" y="1333500"/>
            <a:ext cx="10807430" cy="4838700"/>
          </a:xfrm>
        </p:spPr>
        <p:txBody>
          <a:bodyPr>
            <a:noAutofit/>
          </a:bodyPr>
          <a:lstStyle/>
          <a:p>
            <a:r>
              <a:rPr lang="es-ES" altLang="en-US" dirty="0"/>
              <a:t>Los gastos de bolsillo pueden ser muy altos</a:t>
            </a:r>
          </a:p>
          <a:p>
            <a:r>
              <a:rPr lang="en-US" altLang="en-US" dirty="0"/>
              <a:t>La </a:t>
            </a:r>
            <a:r>
              <a:rPr lang="en-US" altLang="en-US" dirty="0" err="1"/>
              <a:t>cirugía</a:t>
            </a:r>
            <a:r>
              <a:rPr lang="en-US" altLang="en-US" dirty="0"/>
              <a:t> </a:t>
            </a:r>
            <a:r>
              <a:rPr lang="en-US" altLang="en-US" dirty="0" err="1"/>
              <a:t>tiene</a:t>
            </a:r>
            <a:r>
              <a:rPr lang="en-US" altLang="en-US" dirty="0"/>
              <a:t> </a:t>
            </a:r>
            <a:r>
              <a:rPr lang="en-US" altLang="en-US" dirty="0" err="1"/>
              <a:t>riesgos</a:t>
            </a:r>
            <a:endParaRPr lang="en-US" altLang="en-US" dirty="0"/>
          </a:p>
          <a:p>
            <a:r>
              <a:rPr lang="en-US" altLang="en-US" dirty="0"/>
              <a:t>El </a:t>
            </a:r>
            <a:r>
              <a:rPr lang="en-US" altLang="en-US" dirty="0" err="1"/>
              <a:t>rechazo</a:t>
            </a:r>
            <a:r>
              <a:rPr lang="en-US" altLang="en-US" dirty="0"/>
              <a:t> del </a:t>
            </a:r>
            <a:r>
              <a:rPr lang="en-US" altLang="en-US" dirty="0" err="1"/>
              <a:t>riñón</a:t>
            </a:r>
            <a:r>
              <a:rPr lang="en-US" altLang="en-US" dirty="0"/>
              <a:t> </a:t>
            </a:r>
            <a:r>
              <a:rPr lang="en-US" altLang="en-US" dirty="0" err="1"/>
              <a:t>siempre</a:t>
            </a:r>
            <a:r>
              <a:rPr lang="en-US" altLang="en-US" dirty="0"/>
              <a:t> es un </a:t>
            </a:r>
            <a:r>
              <a:rPr lang="en-US" altLang="en-US" dirty="0" err="1"/>
              <a:t>riesgo</a:t>
            </a:r>
            <a:endParaRPr lang="en-US" altLang="en-US" dirty="0"/>
          </a:p>
          <a:p>
            <a:r>
              <a:rPr lang="en-US" altLang="en-US" dirty="0"/>
              <a:t>Los </a:t>
            </a:r>
            <a:r>
              <a:rPr lang="en-US" altLang="en-US" dirty="0" err="1"/>
              <a:t>medicamentos</a:t>
            </a:r>
            <a:r>
              <a:rPr lang="en-US" altLang="en-US" dirty="0"/>
              <a:t> </a:t>
            </a:r>
            <a:r>
              <a:rPr lang="en-US" altLang="en-US" dirty="0" err="1"/>
              <a:t>deben</a:t>
            </a:r>
            <a:r>
              <a:rPr lang="en-US" altLang="en-US" dirty="0"/>
              <a:t> </a:t>
            </a:r>
            <a:r>
              <a:rPr lang="en-US" altLang="en-US" dirty="0" err="1"/>
              <a:t>tomarse</a:t>
            </a:r>
            <a:r>
              <a:rPr lang="en-US" altLang="en-US" dirty="0"/>
              <a:t> </a:t>
            </a:r>
            <a:r>
              <a:rPr lang="en-US" altLang="en-US" dirty="0" err="1"/>
              <a:t>durante</a:t>
            </a:r>
            <a:r>
              <a:rPr lang="en-US" altLang="en-US" dirty="0"/>
              <a:t> el </a:t>
            </a:r>
            <a:r>
              <a:rPr lang="en-US" altLang="en-US" dirty="0" err="1"/>
              <a:t>tiempo</a:t>
            </a:r>
            <a:r>
              <a:rPr lang="en-US" altLang="en-US" dirty="0"/>
              <a:t> que </a:t>
            </a:r>
            <a:r>
              <a:rPr lang="en-US" altLang="en-US" dirty="0" err="1"/>
              <a:t>tenga</a:t>
            </a:r>
            <a:r>
              <a:rPr lang="en-US" altLang="en-US" dirty="0"/>
              <a:t> el </a:t>
            </a:r>
            <a:r>
              <a:rPr lang="en-US" altLang="en-US" dirty="0" err="1"/>
              <a:t>transplante</a:t>
            </a:r>
            <a:r>
              <a:rPr lang="en-US" altLang="en-US" dirty="0"/>
              <a:t>. </a:t>
            </a:r>
            <a:r>
              <a:rPr lang="en-US" altLang="en-US" u="sng" dirty="0"/>
              <a:t>No hay días </a:t>
            </a:r>
            <a:r>
              <a:rPr lang="en-US" altLang="en-US" u="sng" dirty="0" err="1"/>
              <a:t>libres</a:t>
            </a:r>
            <a:endParaRPr lang="en-US" altLang="en-US" u="sng" dirty="0"/>
          </a:p>
          <a:p>
            <a:r>
              <a:rPr lang="en-US" altLang="en-US" dirty="0"/>
              <a:t>Los </a:t>
            </a:r>
            <a:r>
              <a:rPr lang="en-US" altLang="en-US" dirty="0" err="1"/>
              <a:t>medicamentos</a:t>
            </a:r>
            <a:r>
              <a:rPr lang="en-US" altLang="en-US" dirty="0"/>
              <a:t> </a:t>
            </a:r>
            <a:r>
              <a:rPr lang="en-US" altLang="en-US" dirty="0" err="1"/>
              <a:t>tienen</a:t>
            </a:r>
            <a:r>
              <a:rPr lang="en-US" altLang="en-US" dirty="0"/>
              <a:t> </a:t>
            </a:r>
            <a:r>
              <a:rPr lang="en-US" altLang="en-US" dirty="0" err="1"/>
              <a:t>effectos</a:t>
            </a:r>
            <a:r>
              <a:rPr lang="en-US" altLang="en-US" dirty="0"/>
              <a:t> </a:t>
            </a:r>
            <a:r>
              <a:rPr lang="en-US" altLang="en-US" dirty="0" err="1"/>
              <a:t>secundarios</a:t>
            </a:r>
            <a:endParaRPr lang="en-US" altLang="en-US" dirty="0"/>
          </a:p>
          <a:p>
            <a:r>
              <a:rPr lang="en-US" altLang="en-US" dirty="0"/>
              <a:t>Los </a:t>
            </a:r>
            <a:r>
              <a:rPr lang="en-US" altLang="en-US" dirty="0" err="1"/>
              <a:t>medicamentos</a:t>
            </a:r>
            <a:r>
              <a:rPr lang="en-US" altLang="en-US" dirty="0"/>
              <a:t> contra el </a:t>
            </a:r>
            <a:r>
              <a:rPr lang="en-US" altLang="en-US" dirty="0" err="1"/>
              <a:t>rechazo</a:t>
            </a:r>
            <a:r>
              <a:rPr lang="en-US" altLang="en-US" dirty="0"/>
              <a:t> </a:t>
            </a:r>
            <a:r>
              <a:rPr lang="en-US" altLang="en-US" dirty="0" err="1"/>
              <a:t>aumentan</a:t>
            </a:r>
            <a:r>
              <a:rPr lang="en-US" altLang="en-US" dirty="0"/>
              <a:t> el </a:t>
            </a:r>
            <a:r>
              <a:rPr lang="en-US" altLang="en-US" dirty="0" err="1"/>
              <a:t>riesgo</a:t>
            </a:r>
            <a:r>
              <a:rPr lang="en-US" altLang="en-US" dirty="0"/>
              <a:t> de diabetes, </a:t>
            </a:r>
            <a:r>
              <a:rPr lang="en-US" altLang="en-US" dirty="0" err="1"/>
              <a:t>infecciones</a:t>
            </a:r>
            <a:r>
              <a:rPr lang="en-US" altLang="en-US" dirty="0"/>
              <a:t> y </a:t>
            </a:r>
            <a:r>
              <a:rPr lang="en-US" altLang="en-US" dirty="0" err="1"/>
              <a:t>algunos</a:t>
            </a:r>
            <a:r>
              <a:rPr lang="en-US" altLang="en-US" dirty="0"/>
              <a:t> </a:t>
            </a:r>
            <a:r>
              <a:rPr lang="en-US" altLang="en-US" dirty="0" err="1"/>
              <a:t>tipos</a:t>
            </a:r>
            <a:r>
              <a:rPr lang="en-US" altLang="en-US" dirty="0"/>
              <a:t> de </a:t>
            </a:r>
            <a:r>
              <a:rPr lang="en-US" altLang="en-US" dirty="0" err="1"/>
              <a:t>cáncer</a:t>
            </a:r>
            <a:r>
              <a:rPr lang="en-US" altLang="en-US" dirty="0"/>
              <a:t> </a:t>
            </a:r>
          </a:p>
          <a:p>
            <a:r>
              <a:rPr lang="es-ES" altLang="en-US" dirty="0"/>
              <a:t>Es posible que necesite otro trasplante o diálisis</a:t>
            </a:r>
            <a:endParaRPr lang="en-US" altLang="en-US" dirty="0"/>
          </a:p>
        </p:txBody>
      </p:sp>
      <p:sp>
        <p:nvSpPr>
          <p:cNvPr id="2" name="TextBox 1">
            <a:extLst>
              <a:ext uri="{FF2B5EF4-FFF2-40B4-BE49-F238E27FC236}">
                <a16:creationId xmlns:a16="http://schemas.microsoft.com/office/drawing/2014/main" id="{6A1B93EA-762F-A1EF-DF4E-0EE80133C34A}"/>
              </a:ext>
            </a:extLst>
          </p:cNvPr>
          <p:cNvSpPr txBox="1"/>
          <p:nvPr/>
        </p:nvSpPr>
        <p:spPr>
          <a:xfrm>
            <a:off x="136187" y="5856051"/>
            <a:ext cx="2762655" cy="1001949"/>
          </a:xfrm>
          <a:prstGeom prst="rect">
            <a:avLst/>
          </a:prstGeom>
          <a:solidFill>
            <a:schemeClr val="bg1"/>
          </a:solidFill>
        </p:spPr>
        <p:txBody>
          <a:bodyPr wrap="square" rtlCol="0">
            <a:spAutoFit/>
          </a:bodyPr>
          <a:lstStyle/>
          <a:p>
            <a:endParaRPr lang="en-US" dirty="0"/>
          </a:p>
        </p:txBody>
      </p:sp>
      <p:pic>
        <p:nvPicPr>
          <p:cNvPr id="3" name="Content Placeholder 5" descr="A picture containing logo&#10;&#10;Description automatically generated">
            <a:extLst>
              <a:ext uri="{FF2B5EF4-FFF2-40B4-BE49-F238E27FC236}">
                <a16:creationId xmlns:a16="http://schemas.microsoft.com/office/drawing/2014/main" id="{8190E730-156D-6EA3-F015-41355CCC11CB}"/>
              </a:ext>
            </a:extLst>
          </p:cNvPr>
          <p:cNvPicPr>
            <a:picLocks noChangeAspect="1"/>
          </p:cNvPicPr>
          <p:nvPr/>
        </p:nvPicPr>
        <p:blipFill rotWithShape="1">
          <a:blip r:embed="rId3"/>
          <a:srcRect t="23299" b="24718"/>
          <a:stretch/>
        </p:blipFill>
        <p:spPr>
          <a:xfrm>
            <a:off x="136187" y="5856051"/>
            <a:ext cx="2294749" cy="835009"/>
          </a:xfrm>
          <a:prstGeom prst="rect">
            <a:avLst/>
          </a:prstGeom>
        </p:spPr>
      </p:pic>
      <p:sp>
        <p:nvSpPr>
          <p:cNvPr id="4" name="TextBox 3">
            <a:extLst>
              <a:ext uri="{FF2B5EF4-FFF2-40B4-BE49-F238E27FC236}">
                <a16:creationId xmlns:a16="http://schemas.microsoft.com/office/drawing/2014/main" id="{A0ADC56B-7D50-F139-220A-EECBCBB14847}"/>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Parte</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2: </a:t>
            </a:r>
            <a:r>
              <a:rPr lang="en-US" sz="1400" dirty="0" err="1">
                <a:solidFill>
                  <a:srgbClr val="FFFFFF"/>
                </a:solidFill>
                <a:latin typeface="Arial" panose="020B0604020202020204"/>
              </a:rPr>
              <a:t>Opciones</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de </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Tratamiento</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534337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05902" y="356512"/>
            <a:ext cx="10515600" cy="1325563"/>
          </a:xfrm>
        </p:spPr>
        <p:txBody>
          <a:bodyPr>
            <a:normAutofit/>
          </a:bodyPr>
          <a:lstStyle/>
          <a:p>
            <a:r>
              <a:rPr lang="en-US" altLang="en-US" dirty="0"/>
              <a:t>¿De </a:t>
            </a:r>
            <a:r>
              <a:rPr lang="en-US" altLang="en-US" dirty="0" err="1"/>
              <a:t>Dónde</a:t>
            </a:r>
            <a:r>
              <a:rPr lang="en-US" altLang="en-US" dirty="0"/>
              <a:t> </a:t>
            </a:r>
            <a:r>
              <a:rPr lang="en-US" altLang="en-US" dirty="0" err="1"/>
              <a:t>Viene</a:t>
            </a:r>
            <a:r>
              <a:rPr lang="en-US" altLang="en-US" dirty="0"/>
              <a:t> el </a:t>
            </a:r>
            <a:r>
              <a:rPr lang="en-US" altLang="en-US" dirty="0" err="1"/>
              <a:t>Riñón</a:t>
            </a:r>
            <a:r>
              <a:rPr lang="en-US" altLang="en-US" dirty="0"/>
              <a:t>?</a:t>
            </a:r>
          </a:p>
        </p:txBody>
      </p:sp>
      <p:sp>
        <p:nvSpPr>
          <p:cNvPr id="22531" name="Rectangle 3"/>
          <p:cNvSpPr>
            <a:spLocks noGrp="1" noChangeArrowheads="1"/>
          </p:cNvSpPr>
          <p:nvPr>
            <p:ph type="body" idx="1"/>
          </p:nvPr>
        </p:nvSpPr>
        <p:spPr>
          <a:xfrm>
            <a:off x="836579" y="1752601"/>
            <a:ext cx="10778247" cy="3962399"/>
          </a:xfrm>
        </p:spPr>
        <p:txBody>
          <a:bodyPr>
            <a:noAutofit/>
          </a:bodyPr>
          <a:lstStyle/>
          <a:p>
            <a:r>
              <a:rPr lang="en-US" altLang="en-US" dirty="0"/>
              <a:t>Persona </a:t>
            </a:r>
            <a:r>
              <a:rPr lang="en-US" altLang="en-US" dirty="0" err="1"/>
              <a:t>sana</a:t>
            </a:r>
            <a:r>
              <a:rPr lang="en-US" altLang="en-US" dirty="0"/>
              <a:t> que </a:t>
            </a:r>
            <a:r>
              <a:rPr lang="en-US" altLang="en-US" dirty="0" err="1"/>
              <a:t>desea</a:t>
            </a:r>
            <a:r>
              <a:rPr lang="en-US" altLang="en-US" dirty="0"/>
              <a:t> </a:t>
            </a:r>
            <a:r>
              <a:rPr lang="en-US" altLang="en-US" dirty="0" err="1"/>
              <a:t>donar</a:t>
            </a:r>
            <a:r>
              <a:rPr lang="en-US" altLang="en-US" dirty="0"/>
              <a:t> un </a:t>
            </a:r>
            <a:r>
              <a:rPr lang="en-US" altLang="en-US" dirty="0" err="1"/>
              <a:t>riñón</a:t>
            </a:r>
            <a:endParaRPr lang="en-US" altLang="en-US" dirty="0"/>
          </a:p>
          <a:p>
            <a:pPr lvl="1"/>
            <a:r>
              <a:rPr lang="en-US" altLang="en-US" dirty="0"/>
              <a:t>Un </a:t>
            </a:r>
            <a:r>
              <a:rPr lang="en-US" altLang="en-US" dirty="0" err="1"/>
              <a:t>miembro</a:t>
            </a:r>
            <a:r>
              <a:rPr lang="en-US" altLang="en-US" dirty="0"/>
              <a:t> de la </a:t>
            </a:r>
            <a:r>
              <a:rPr lang="en-US" altLang="en-US" dirty="0" err="1"/>
              <a:t>familia</a:t>
            </a:r>
            <a:r>
              <a:rPr lang="en-US" altLang="en-US" dirty="0"/>
              <a:t> (</a:t>
            </a:r>
            <a:r>
              <a:rPr lang="es-ES" altLang="en-US" dirty="0"/>
              <a:t>por ejemplo, hermano, padre, primo u otro pariente consanguíneo</a:t>
            </a:r>
            <a:r>
              <a:rPr lang="en-US" altLang="en-US" dirty="0"/>
              <a:t>)</a:t>
            </a:r>
          </a:p>
          <a:p>
            <a:pPr lvl="1"/>
            <a:r>
              <a:rPr lang="en-US" altLang="en-US" dirty="0"/>
              <a:t>Un amigo, </a:t>
            </a:r>
            <a:r>
              <a:rPr lang="en-US" altLang="en-US" dirty="0" err="1"/>
              <a:t>cónyuge</a:t>
            </a:r>
            <a:r>
              <a:rPr lang="en-US" altLang="en-US" dirty="0"/>
              <a:t> o </a:t>
            </a:r>
            <a:r>
              <a:rPr lang="en-US" altLang="en-US" dirty="0" err="1"/>
              <a:t>conocido</a:t>
            </a:r>
            <a:r>
              <a:rPr lang="en-US" altLang="en-US" dirty="0"/>
              <a:t> (no </a:t>
            </a:r>
            <a:r>
              <a:rPr lang="en-US" altLang="en-US" dirty="0" err="1"/>
              <a:t>relacionado</a:t>
            </a:r>
            <a:r>
              <a:rPr lang="en-US" altLang="en-US" dirty="0"/>
              <a:t>)</a:t>
            </a:r>
          </a:p>
          <a:p>
            <a:pPr lvl="1"/>
            <a:r>
              <a:rPr lang="en-US" altLang="en-US" dirty="0"/>
              <a:t>Un </a:t>
            </a:r>
            <a:r>
              <a:rPr lang="en-US" altLang="en-US" dirty="0" err="1"/>
              <a:t>donante</a:t>
            </a:r>
            <a:r>
              <a:rPr lang="en-US" altLang="en-US" dirty="0"/>
              <a:t> </a:t>
            </a:r>
            <a:r>
              <a:rPr lang="en-US" altLang="en-US" dirty="0" err="1"/>
              <a:t>anónimo</a:t>
            </a:r>
            <a:endParaRPr lang="en-US" altLang="en-US" dirty="0"/>
          </a:p>
          <a:p>
            <a:r>
              <a:rPr lang="es-ES" altLang="en-US" dirty="0"/>
              <a:t>Una persona que ha muerto y se convierte en donante de órganos</a:t>
            </a:r>
            <a:endParaRPr lang="en-US" altLang="en-US" dirty="0"/>
          </a:p>
          <a:p>
            <a:r>
              <a:rPr lang="en-US" altLang="en-US" dirty="0"/>
              <a:t>Es illegal </a:t>
            </a:r>
            <a:r>
              <a:rPr lang="en-US" altLang="en-US" dirty="0" err="1"/>
              <a:t>comprar</a:t>
            </a:r>
            <a:r>
              <a:rPr lang="en-US" altLang="en-US" dirty="0"/>
              <a:t> o vender </a:t>
            </a:r>
            <a:r>
              <a:rPr lang="en-US" altLang="en-US" dirty="0" err="1"/>
              <a:t>órganos</a:t>
            </a:r>
            <a:endParaRPr lang="en-US" altLang="en-US" dirty="0"/>
          </a:p>
        </p:txBody>
      </p:sp>
      <p:sp>
        <p:nvSpPr>
          <p:cNvPr id="2" name="TextBox 1">
            <a:extLst>
              <a:ext uri="{FF2B5EF4-FFF2-40B4-BE49-F238E27FC236}">
                <a16:creationId xmlns:a16="http://schemas.microsoft.com/office/drawing/2014/main" id="{9A57EB07-0F1D-890C-27C0-F3356E00CC15}"/>
              </a:ext>
            </a:extLst>
          </p:cNvPr>
          <p:cNvSpPr txBox="1"/>
          <p:nvPr/>
        </p:nvSpPr>
        <p:spPr>
          <a:xfrm>
            <a:off x="136187" y="5856051"/>
            <a:ext cx="2762655" cy="1001949"/>
          </a:xfrm>
          <a:prstGeom prst="rect">
            <a:avLst/>
          </a:prstGeom>
          <a:solidFill>
            <a:schemeClr val="bg1"/>
          </a:solidFill>
        </p:spPr>
        <p:txBody>
          <a:bodyPr wrap="square" rtlCol="0">
            <a:spAutoFit/>
          </a:bodyPr>
          <a:lstStyle/>
          <a:p>
            <a:endParaRPr lang="en-US" dirty="0"/>
          </a:p>
        </p:txBody>
      </p:sp>
      <p:pic>
        <p:nvPicPr>
          <p:cNvPr id="3" name="Content Placeholder 5" descr="A picture containing logo&#10;&#10;Description automatically generated">
            <a:extLst>
              <a:ext uri="{FF2B5EF4-FFF2-40B4-BE49-F238E27FC236}">
                <a16:creationId xmlns:a16="http://schemas.microsoft.com/office/drawing/2014/main" id="{49012B15-0712-5783-1728-6F4BDDD327DF}"/>
              </a:ext>
            </a:extLst>
          </p:cNvPr>
          <p:cNvPicPr>
            <a:picLocks noChangeAspect="1"/>
          </p:cNvPicPr>
          <p:nvPr/>
        </p:nvPicPr>
        <p:blipFill rotWithShape="1">
          <a:blip r:embed="rId3"/>
          <a:srcRect t="23299" b="24718"/>
          <a:stretch/>
        </p:blipFill>
        <p:spPr>
          <a:xfrm>
            <a:off x="136187" y="5856051"/>
            <a:ext cx="2294749" cy="835009"/>
          </a:xfrm>
          <a:prstGeom prst="rect">
            <a:avLst/>
          </a:prstGeom>
        </p:spPr>
      </p:pic>
      <p:sp>
        <p:nvSpPr>
          <p:cNvPr id="4" name="TextBox 3">
            <a:extLst>
              <a:ext uri="{FF2B5EF4-FFF2-40B4-BE49-F238E27FC236}">
                <a16:creationId xmlns:a16="http://schemas.microsoft.com/office/drawing/2014/main" id="{3D782648-1D8D-80C1-D2D3-2599EBC7A18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Parte</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2: </a:t>
            </a:r>
            <a:r>
              <a:rPr lang="en-US" sz="1400" dirty="0" err="1">
                <a:solidFill>
                  <a:srgbClr val="FFFFFF"/>
                </a:solidFill>
                <a:latin typeface="Arial" panose="020B0604020202020204"/>
              </a:rPr>
              <a:t>Opciones</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de </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Tratamiento</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72490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22634" y="266158"/>
            <a:ext cx="10515600" cy="1325563"/>
          </a:xfrm>
        </p:spPr>
        <p:txBody>
          <a:bodyPr/>
          <a:lstStyle/>
          <a:p>
            <a:r>
              <a:rPr lang="en-US" altLang="en-US" dirty="0" err="1"/>
              <a:t>Ventajas</a:t>
            </a:r>
            <a:r>
              <a:rPr lang="en-US" altLang="en-US" dirty="0"/>
              <a:t> de un Donate Vivo</a:t>
            </a:r>
          </a:p>
        </p:txBody>
      </p:sp>
      <p:sp>
        <p:nvSpPr>
          <p:cNvPr id="23555" name="Rectangle 4"/>
          <p:cNvSpPr>
            <a:spLocks noGrp="1" noChangeArrowheads="1"/>
          </p:cNvSpPr>
          <p:nvPr>
            <p:ph type="body" idx="1"/>
          </p:nvPr>
        </p:nvSpPr>
        <p:spPr>
          <a:xfrm>
            <a:off x="836578" y="1535080"/>
            <a:ext cx="11130064" cy="5029200"/>
          </a:xfrm>
        </p:spPr>
        <p:txBody>
          <a:bodyPr>
            <a:noAutofit/>
          </a:bodyPr>
          <a:lstStyle/>
          <a:p>
            <a:pPr marL="0" indent="0">
              <a:buNone/>
            </a:pPr>
            <a:r>
              <a:rPr lang="es-ES" altLang="en-US" dirty="0"/>
              <a:t>El resultado podría ser mejor porque</a:t>
            </a:r>
            <a:r>
              <a:rPr lang="en-US" altLang="en-US" dirty="0"/>
              <a:t>:</a:t>
            </a:r>
          </a:p>
          <a:p>
            <a:r>
              <a:rPr lang="en-US" altLang="en-US" dirty="0"/>
              <a:t>Se </a:t>
            </a:r>
            <a:r>
              <a:rPr lang="en-US" altLang="en-US" dirty="0" err="1"/>
              <a:t>conoce</a:t>
            </a:r>
            <a:r>
              <a:rPr lang="en-US" altLang="en-US" dirty="0"/>
              <a:t> el </a:t>
            </a:r>
            <a:r>
              <a:rPr lang="en-US" altLang="en-US" dirty="0" err="1"/>
              <a:t>historial</a:t>
            </a:r>
            <a:r>
              <a:rPr lang="en-US" altLang="en-US" dirty="0"/>
              <a:t> </a:t>
            </a:r>
            <a:r>
              <a:rPr lang="en-US" altLang="en-US" dirty="0" err="1"/>
              <a:t>médico</a:t>
            </a:r>
            <a:endParaRPr lang="en-US" altLang="en-US" dirty="0"/>
          </a:p>
          <a:p>
            <a:r>
              <a:rPr lang="en-US" altLang="en-US" dirty="0"/>
              <a:t>Se </a:t>
            </a:r>
            <a:r>
              <a:rPr lang="en-US" altLang="en-US" dirty="0" err="1"/>
              <a:t>puede</a:t>
            </a:r>
            <a:r>
              <a:rPr lang="en-US" altLang="en-US" dirty="0"/>
              <a:t> </a:t>
            </a:r>
            <a:r>
              <a:rPr lang="en-US" altLang="en-US" dirty="0" err="1"/>
              <a:t>planificar</a:t>
            </a:r>
            <a:r>
              <a:rPr lang="en-US" altLang="en-US" dirty="0"/>
              <a:t> la </a:t>
            </a:r>
            <a:r>
              <a:rPr lang="en-US" altLang="en-US" dirty="0" err="1"/>
              <a:t>cirugía</a:t>
            </a:r>
            <a:endParaRPr lang="en-US" altLang="en-US" dirty="0"/>
          </a:p>
          <a:p>
            <a:r>
              <a:rPr lang="en-US" altLang="en-US" dirty="0" err="1"/>
              <a:t>Puede</a:t>
            </a:r>
            <a:r>
              <a:rPr lang="en-US" altLang="en-US" dirty="0"/>
              <a:t> </a:t>
            </a:r>
            <a:r>
              <a:rPr lang="en-US" altLang="en-US" dirty="0" err="1"/>
              <a:t>tener</a:t>
            </a:r>
            <a:r>
              <a:rPr lang="en-US" altLang="en-US" dirty="0"/>
              <a:t> </a:t>
            </a:r>
            <a:r>
              <a:rPr lang="en-US" altLang="en-US" dirty="0" err="1"/>
              <a:t>menos</a:t>
            </a:r>
            <a:r>
              <a:rPr lang="en-US" altLang="en-US" dirty="0"/>
              <a:t> </a:t>
            </a:r>
            <a:r>
              <a:rPr lang="en-US" altLang="en-US" dirty="0" err="1"/>
              <a:t>rechazo</a:t>
            </a:r>
            <a:endParaRPr lang="en-US" altLang="en-US" dirty="0"/>
          </a:p>
          <a:p>
            <a:r>
              <a:rPr lang="en-US" altLang="en-US" dirty="0"/>
              <a:t>El </a:t>
            </a:r>
            <a:r>
              <a:rPr lang="en-US" altLang="en-US" dirty="0" err="1"/>
              <a:t>riñón</a:t>
            </a:r>
            <a:r>
              <a:rPr lang="en-US" altLang="en-US" dirty="0"/>
              <a:t> </a:t>
            </a:r>
            <a:r>
              <a:rPr lang="en-US" altLang="en-US" dirty="0" err="1"/>
              <a:t>puede</a:t>
            </a:r>
            <a:r>
              <a:rPr lang="en-US" altLang="en-US" dirty="0"/>
              <a:t> </a:t>
            </a:r>
            <a:r>
              <a:rPr lang="en-US" altLang="en-US" dirty="0" err="1"/>
              <a:t>durar</a:t>
            </a:r>
            <a:r>
              <a:rPr lang="en-US" altLang="en-US" dirty="0"/>
              <a:t> </a:t>
            </a:r>
            <a:r>
              <a:rPr lang="en-US" altLang="en-US" dirty="0" err="1"/>
              <a:t>más</a:t>
            </a:r>
            <a:endParaRPr lang="en-US" altLang="en-US" dirty="0"/>
          </a:p>
          <a:p>
            <a:r>
              <a:rPr lang="en-US" altLang="en-US" dirty="0"/>
              <a:t>Se </a:t>
            </a:r>
            <a:r>
              <a:rPr lang="en-US" altLang="en-US" dirty="0" err="1"/>
              <a:t>puede</a:t>
            </a:r>
            <a:r>
              <a:rPr lang="en-US" altLang="en-US" dirty="0"/>
              <a:t> </a:t>
            </a:r>
            <a:r>
              <a:rPr lang="en-US" altLang="en-US" dirty="0" err="1"/>
              <a:t>realizar</a:t>
            </a:r>
            <a:r>
              <a:rPr lang="en-US" altLang="en-US" dirty="0"/>
              <a:t> </a:t>
            </a:r>
            <a:r>
              <a:rPr lang="en-US" altLang="en-US" u="sng" dirty="0"/>
              <a:t>antes </a:t>
            </a:r>
            <a:r>
              <a:rPr lang="en-US" altLang="en-US" dirty="0"/>
              <a:t>de </a:t>
            </a:r>
            <a:r>
              <a:rPr lang="en-US" altLang="en-US" dirty="0" err="1"/>
              <a:t>tener</a:t>
            </a:r>
            <a:r>
              <a:rPr lang="en-US" altLang="en-US" dirty="0"/>
              <a:t> que </a:t>
            </a:r>
            <a:r>
              <a:rPr lang="en-US" altLang="en-US" dirty="0" err="1"/>
              <a:t>iniciar</a:t>
            </a:r>
            <a:r>
              <a:rPr lang="en-US" altLang="en-US" dirty="0"/>
              <a:t> la </a:t>
            </a:r>
            <a:r>
              <a:rPr lang="en-US" altLang="en-US" dirty="0" err="1"/>
              <a:t>diálisis</a:t>
            </a:r>
            <a:endParaRPr lang="en-US" altLang="en-US" dirty="0"/>
          </a:p>
          <a:p>
            <a:r>
              <a:rPr lang="en-US" altLang="en-US" dirty="0" err="1"/>
              <a:t>Menos</a:t>
            </a:r>
            <a:r>
              <a:rPr lang="en-US" altLang="en-US" dirty="0"/>
              <a:t> </a:t>
            </a:r>
            <a:r>
              <a:rPr lang="en-US" altLang="en-US" dirty="0" err="1"/>
              <a:t>tiempo</a:t>
            </a:r>
            <a:r>
              <a:rPr lang="en-US" altLang="en-US" dirty="0"/>
              <a:t> de </a:t>
            </a:r>
            <a:r>
              <a:rPr lang="en-US" altLang="en-US" dirty="0" err="1"/>
              <a:t>espera</a:t>
            </a:r>
            <a:r>
              <a:rPr lang="en-US" altLang="en-US" dirty="0"/>
              <a:t> que con un </a:t>
            </a:r>
            <a:r>
              <a:rPr lang="en-US" altLang="en-US" dirty="0" err="1"/>
              <a:t>donante</a:t>
            </a:r>
            <a:r>
              <a:rPr lang="en-US" altLang="en-US" dirty="0"/>
              <a:t> </a:t>
            </a:r>
            <a:r>
              <a:rPr lang="en-US" altLang="en-US" dirty="0" err="1"/>
              <a:t>fallecido</a:t>
            </a:r>
            <a:endParaRPr lang="en-US" altLang="en-US" dirty="0"/>
          </a:p>
          <a:p>
            <a:r>
              <a:rPr lang="en-US" altLang="en-US" dirty="0"/>
              <a:t>¿</a:t>
            </a:r>
            <a:r>
              <a:rPr lang="en-US" altLang="en-US" dirty="0" err="1"/>
              <a:t>Tienes</a:t>
            </a:r>
            <a:r>
              <a:rPr lang="en-US" altLang="en-US" dirty="0"/>
              <a:t> un </a:t>
            </a:r>
            <a:r>
              <a:rPr lang="en-US" altLang="en-US" dirty="0" err="1"/>
              <a:t>donante</a:t>
            </a:r>
            <a:r>
              <a:rPr lang="en-US" altLang="en-US" dirty="0"/>
              <a:t> vivo? ¿Has </a:t>
            </a:r>
            <a:r>
              <a:rPr lang="en-US" altLang="en-US" dirty="0" err="1"/>
              <a:t>preguntado</a:t>
            </a:r>
            <a:r>
              <a:rPr lang="en-US" altLang="en-US" dirty="0"/>
              <a:t>?</a:t>
            </a:r>
          </a:p>
          <a:p>
            <a:endParaRPr lang="en-US" altLang="en-US" dirty="0"/>
          </a:p>
          <a:p>
            <a:endParaRPr lang="en-US" altLang="en-US" dirty="0"/>
          </a:p>
        </p:txBody>
      </p:sp>
      <p:sp>
        <p:nvSpPr>
          <p:cNvPr id="2" name="TextBox 1">
            <a:extLst>
              <a:ext uri="{FF2B5EF4-FFF2-40B4-BE49-F238E27FC236}">
                <a16:creationId xmlns:a16="http://schemas.microsoft.com/office/drawing/2014/main" id="{7D27FCF4-2E09-A019-E40E-428AFCEE571B}"/>
              </a:ext>
            </a:extLst>
          </p:cNvPr>
          <p:cNvSpPr txBox="1"/>
          <p:nvPr/>
        </p:nvSpPr>
        <p:spPr>
          <a:xfrm>
            <a:off x="136187" y="5856051"/>
            <a:ext cx="2762655" cy="1001949"/>
          </a:xfrm>
          <a:prstGeom prst="rect">
            <a:avLst/>
          </a:prstGeom>
          <a:solidFill>
            <a:schemeClr val="bg1"/>
          </a:solidFill>
        </p:spPr>
        <p:txBody>
          <a:bodyPr wrap="square" rtlCol="0">
            <a:spAutoFit/>
          </a:bodyPr>
          <a:lstStyle/>
          <a:p>
            <a:endParaRPr lang="en-US" dirty="0"/>
          </a:p>
        </p:txBody>
      </p:sp>
      <p:pic>
        <p:nvPicPr>
          <p:cNvPr id="3" name="Content Placeholder 5" descr="A picture containing logo&#10;&#10;Description automatically generated">
            <a:extLst>
              <a:ext uri="{FF2B5EF4-FFF2-40B4-BE49-F238E27FC236}">
                <a16:creationId xmlns:a16="http://schemas.microsoft.com/office/drawing/2014/main" id="{64141E34-325A-6883-E233-6845CF886231}"/>
              </a:ext>
            </a:extLst>
          </p:cNvPr>
          <p:cNvPicPr>
            <a:picLocks noChangeAspect="1"/>
          </p:cNvPicPr>
          <p:nvPr/>
        </p:nvPicPr>
        <p:blipFill rotWithShape="1">
          <a:blip r:embed="rId3"/>
          <a:srcRect t="23299" b="24718"/>
          <a:stretch/>
        </p:blipFill>
        <p:spPr>
          <a:xfrm>
            <a:off x="136187" y="5856051"/>
            <a:ext cx="2294749" cy="835009"/>
          </a:xfrm>
          <a:prstGeom prst="rect">
            <a:avLst/>
          </a:prstGeom>
        </p:spPr>
      </p:pic>
      <p:sp>
        <p:nvSpPr>
          <p:cNvPr id="4" name="TextBox 3">
            <a:extLst>
              <a:ext uri="{FF2B5EF4-FFF2-40B4-BE49-F238E27FC236}">
                <a16:creationId xmlns:a16="http://schemas.microsoft.com/office/drawing/2014/main" id="{46C4235F-08FF-9C9A-C5C2-E37E28B3110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Parte</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2: </a:t>
            </a:r>
            <a:r>
              <a:rPr lang="en-US" sz="1400" dirty="0" err="1">
                <a:solidFill>
                  <a:srgbClr val="FFFFFF"/>
                </a:solidFill>
                <a:latin typeface="Arial" panose="020B0604020202020204"/>
              </a:rPr>
              <a:t>Opciones</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de </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Tratamiento</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27226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73995" y="517593"/>
            <a:ext cx="10515600" cy="1325563"/>
          </a:xfrm>
        </p:spPr>
        <p:txBody>
          <a:bodyPr>
            <a:normAutofit/>
          </a:bodyPr>
          <a:lstStyle/>
          <a:p>
            <a:r>
              <a:rPr lang="en-US" altLang="en-US" dirty="0" err="1"/>
              <a:t>Desventajas</a:t>
            </a:r>
            <a:r>
              <a:rPr lang="en-US" altLang="en-US" dirty="0"/>
              <a:t> para el </a:t>
            </a:r>
            <a:r>
              <a:rPr lang="en-US" altLang="en-US" dirty="0" err="1"/>
              <a:t>Donante</a:t>
            </a:r>
            <a:r>
              <a:rPr lang="en-US" altLang="en-US" dirty="0"/>
              <a:t> Vivo</a:t>
            </a:r>
            <a:br>
              <a:rPr lang="en-US" altLang="en-US" dirty="0"/>
            </a:br>
            <a:endParaRPr lang="en-US" altLang="en-US" dirty="0"/>
          </a:p>
        </p:txBody>
      </p:sp>
      <p:sp>
        <p:nvSpPr>
          <p:cNvPr id="24579" name="Rectangle 3"/>
          <p:cNvSpPr>
            <a:spLocks noGrp="1" noChangeArrowheads="1"/>
          </p:cNvSpPr>
          <p:nvPr>
            <p:ph type="body" idx="1"/>
          </p:nvPr>
        </p:nvSpPr>
        <p:spPr/>
        <p:txBody>
          <a:bodyPr>
            <a:normAutofit/>
          </a:bodyPr>
          <a:lstStyle/>
          <a:p>
            <a:r>
              <a:rPr lang="es-ES" altLang="en-US" dirty="0"/>
              <a:t>El riñón se toma de una persona sana</a:t>
            </a:r>
          </a:p>
          <a:p>
            <a:r>
              <a:rPr lang="en-US" altLang="en-US" dirty="0" err="1"/>
              <a:t>Ningún</a:t>
            </a:r>
            <a:r>
              <a:rPr lang="en-US" altLang="en-US" dirty="0"/>
              <a:t> </a:t>
            </a:r>
            <a:r>
              <a:rPr lang="en-US" altLang="en-US" dirty="0" err="1"/>
              <a:t>beneficio</a:t>
            </a:r>
            <a:r>
              <a:rPr lang="en-US" altLang="en-US" dirty="0"/>
              <a:t> </a:t>
            </a:r>
            <a:r>
              <a:rPr lang="en-US" altLang="en-US" dirty="0" err="1"/>
              <a:t>médico</a:t>
            </a:r>
            <a:r>
              <a:rPr lang="en-US" altLang="en-US" dirty="0"/>
              <a:t> para la persona que </a:t>
            </a:r>
            <a:r>
              <a:rPr lang="en-US" altLang="en-US" dirty="0" err="1"/>
              <a:t>dona</a:t>
            </a:r>
            <a:endParaRPr lang="en-US" altLang="en-US" dirty="0"/>
          </a:p>
          <a:p>
            <a:r>
              <a:rPr lang="en-US" altLang="en-US" dirty="0"/>
              <a:t>La </a:t>
            </a:r>
            <a:r>
              <a:rPr lang="en-US" altLang="en-US" dirty="0" err="1"/>
              <a:t>cirugía</a:t>
            </a:r>
            <a:r>
              <a:rPr lang="en-US" altLang="en-US" dirty="0"/>
              <a:t> </a:t>
            </a:r>
            <a:r>
              <a:rPr lang="en-US" altLang="en-US" dirty="0" err="1"/>
              <a:t>puede</a:t>
            </a:r>
            <a:r>
              <a:rPr lang="en-US" altLang="en-US" dirty="0"/>
              <a:t> </a:t>
            </a:r>
            <a:r>
              <a:rPr lang="en-US" altLang="en-US" dirty="0" err="1"/>
              <a:t>tener</a:t>
            </a:r>
            <a:r>
              <a:rPr lang="en-US" altLang="en-US" dirty="0"/>
              <a:t> </a:t>
            </a:r>
            <a:r>
              <a:rPr lang="en-US" altLang="en-US" dirty="0" err="1"/>
              <a:t>complicaciones</a:t>
            </a:r>
            <a:endParaRPr lang="en-US" altLang="en-US" dirty="0"/>
          </a:p>
          <a:p>
            <a:r>
              <a:rPr lang="es-ES" altLang="en-US" dirty="0"/>
              <a:t>El riesgo de muerte es pequeño pero presente</a:t>
            </a:r>
          </a:p>
          <a:p>
            <a:r>
              <a:rPr lang="en-US" altLang="en-US" dirty="0" err="1"/>
              <a:t>Puede</a:t>
            </a:r>
            <a:r>
              <a:rPr lang="en-US" altLang="en-US" dirty="0"/>
              <a:t> </a:t>
            </a:r>
            <a:r>
              <a:rPr lang="en-US" altLang="en-US" dirty="0" err="1"/>
              <a:t>existir</a:t>
            </a:r>
            <a:r>
              <a:rPr lang="en-US" altLang="en-US" dirty="0"/>
              <a:t> un </a:t>
            </a:r>
            <a:r>
              <a:rPr lang="en-US" altLang="en-US" dirty="0" err="1"/>
              <a:t>riesgo</a:t>
            </a:r>
            <a:r>
              <a:rPr lang="en-US" altLang="en-US" dirty="0"/>
              <a:t> a largo </a:t>
            </a:r>
            <a:r>
              <a:rPr lang="en-US" altLang="en-US" dirty="0" err="1"/>
              <a:t>plazo</a:t>
            </a:r>
            <a:r>
              <a:rPr lang="en-US" altLang="en-US" dirty="0"/>
              <a:t> para los </a:t>
            </a:r>
            <a:r>
              <a:rPr lang="en-US" altLang="en-US" dirty="0" err="1"/>
              <a:t>donantes</a:t>
            </a:r>
            <a:endParaRPr lang="en-US" altLang="en-US" dirty="0"/>
          </a:p>
          <a:p>
            <a:pPr marL="0" indent="0">
              <a:buNone/>
            </a:pPr>
            <a:endParaRPr lang="en-US" altLang="en-US" dirty="0"/>
          </a:p>
        </p:txBody>
      </p:sp>
      <p:sp>
        <p:nvSpPr>
          <p:cNvPr id="2" name="TextBox 1">
            <a:extLst>
              <a:ext uri="{FF2B5EF4-FFF2-40B4-BE49-F238E27FC236}">
                <a16:creationId xmlns:a16="http://schemas.microsoft.com/office/drawing/2014/main" id="{88C07364-5338-B5A3-32D6-361273A96B53}"/>
              </a:ext>
            </a:extLst>
          </p:cNvPr>
          <p:cNvSpPr txBox="1"/>
          <p:nvPr/>
        </p:nvSpPr>
        <p:spPr>
          <a:xfrm>
            <a:off x="136187" y="5856051"/>
            <a:ext cx="2762655" cy="1001949"/>
          </a:xfrm>
          <a:prstGeom prst="rect">
            <a:avLst/>
          </a:prstGeom>
          <a:solidFill>
            <a:schemeClr val="bg1"/>
          </a:solidFill>
        </p:spPr>
        <p:txBody>
          <a:bodyPr wrap="square" rtlCol="0">
            <a:spAutoFit/>
          </a:bodyPr>
          <a:lstStyle/>
          <a:p>
            <a:endParaRPr lang="en-US" dirty="0"/>
          </a:p>
        </p:txBody>
      </p:sp>
      <p:pic>
        <p:nvPicPr>
          <p:cNvPr id="3" name="Content Placeholder 5" descr="A picture containing logo&#10;&#10;Description automatically generated">
            <a:extLst>
              <a:ext uri="{FF2B5EF4-FFF2-40B4-BE49-F238E27FC236}">
                <a16:creationId xmlns:a16="http://schemas.microsoft.com/office/drawing/2014/main" id="{1E587D8B-E62E-A593-48E6-E69778B8214C}"/>
              </a:ext>
            </a:extLst>
          </p:cNvPr>
          <p:cNvPicPr>
            <a:picLocks noChangeAspect="1"/>
          </p:cNvPicPr>
          <p:nvPr/>
        </p:nvPicPr>
        <p:blipFill rotWithShape="1">
          <a:blip r:embed="rId3"/>
          <a:srcRect t="23299" b="24718"/>
          <a:stretch/>
        </p:blipFill>
        <p:spPr>
          <a:xfrm>
            <a:off x="136187" y="5856051"/>
            <a:ext cx="2294749" cy="835009"/>
          </a:xfrm>
          <a:prstGeom prst="rect">
            <a:avLst/>
          </a:prstGeom>
        </p:spPr>
      </p:pic>
      <p:sp>
        <p:nvSpPr>
          <p:cNvPr id="4" name="TextBox 3">
            <a:extLst>
              <a:ext uri="{FF2B5EF4-FFF2-40B4-BE49-F238E27FC236}">
                <a16:creationId xmlns:a16="http://schemas.microsoft.com/office/drawing/2014/main" id="{3EF6EAA6-40EB-DD67-8684-4896C13DA31D}"/>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Parte</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2: </a:t>
            </a:r>
            <a:r>
              <a:rPr lang="en-US" sz="1400" dirty="0" err="1">
                <a:solidFill>
                  <a:srgbClr val="FFFFFF"/>
                </a:solidFill>
                <a:latin typeface="Arial" panose="020B0604020202020204"/>
              </a:rPr>
              <a:t>Opciones</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de </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Tratamiento</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64216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51817" y="365125"/>
            <a:ext cx="10515600" cy="1325563"/>
          </a:xfrm>
        </p:spPr>
        <p:txBody>
          <a:bodyPr>
            <a:normAutofit/>
          </a:bodyPr>
          <a:lstStyle/>
          <a:p>
            <a:r>
              <a:rPr lang="en-US" altLang="en-US" dirty="0" err="1"/>
              <a:t>Datos</a:t>
            </a:r>
            <a:r>
              <a:rPr lang="en-US" altLang="en-US" dirty="0"/>
              <a:t> </a:t>
            </a:r>
            <a:r>
              <a:rPr lang="en-US" altLang="en-US" dirty="0" err="1"/>
              <a:t>Sobre</a:t>
            </a:r>
            <a:r>
              <a:rPr lang="en-US" altLang="en-US" dirty="0"/>
              <a:t> la Lista de </a:t>
            </a:r>
            <a:r>
              <a:rPr lang="en-US" altLang="en-US" dirty="0" err="1"/>
              <a:t>Espera</a:t>
            </a:r>
            <a:r>
              <a:rPr lang="en-US" altLang="en-US" dirty="0"/>
              <a:t>:</a:t>
            </a:r>
          </a:p>
        </p:txBody>
      </p:sp>
      <p:sp>
        <p:nvSpPr>
          <p:cNvPr id="25603" name="Rectangle 3"/>
          <p:cNvSpPr>
            <a:spLocks noGrp="1" noChangeArrowheads="1"/>
          </p:cNvSpPr>
          <p:nvPr>
            <p:ph type="body" idx="1"/>
          </p:nvPr>
        </p:nvSpPr>
        <p:spPr>
          <a:xfrm>
            <a:off x="838200" y="1690688"/>
            <a:ext cx="10515600" cy="3368200"/>
          </a:xfrm>
        </p:spPr>
        <p:txBody>
          <a:bodyPr>
            <a:normAutofit/>
          </a:bodyPr>
          <a:lstStyle/>
          <a:p>
            <a:r>
              <a:rPr lang="en-US" altLang="en-US" dirty="0" err="1"/>
              <a:t>Puede</a:t>
            </a:r>
            <a:r>
              <a:rPr lang="en-US" altLang="en-US" dirty="0"/>
              <a:t> </a:t>
            </a:r>
            <a:r>
              <a:rPr lang="en-US" altLang="en-US" dirty="0" err="1"/>
              <a:t>estar</a:t>
            </a:r>
            <a:r>
              <a:rPr lang="en-US" altLang="en-US" dirty="0"/>
              <a:t> </a:t>
            </a:r>
            <a:r>
              <a:rPr lang="en-US" altLang="en-US" dirty="0" err="1"/>
              <a:t>en</a:t>
            </a:r>
            <a:r>
              <a:rPr lang="en-US" altLang="en-US" dirty="0"/>
              <a:t> </a:t>
            </a:r>
            <a:r>
              <a:rPr lang="en-US" altLang="en-US" dirty="0" err="1"/>
              <a:t>más</a:t>
            </a:r>
            <a:r>
              <a:rPr lang="en-US" altLang="en-US" dirty="0"/>
              <a:t> de una </a:t>
            </a:r>
            <a:r>
              <a:rPr lang="en-US" altLang="en-US" dirty="0" err="1"/>
              <a:t>lista</a:t>
            </a:r>
            <a:endParaRPr lang="en-US" altLang="en-US" dirty="0"/>
          </a:p>
          <a:p>
            <a:r>
              <a:rPr lang="en-US" altLang="en-US" dirty="0" err="1"/>
              <a:t>Nadie</a:t>
            </a:r>
            <a:r>
              <a:rPr lang="en-US" altLang="en-US" dirty="0"/>
              <a:t> </a:t>
            </a:r>
            <a:r>
              <a:rPr lang="en-US" altLang="en-US" dirty="0" err="1"/>
              <a:t>puede</a:t>
            </a:r>
            <a:r>
              <a:rPr lang="en-US" altLang="en-US" dirty="0"/>
              <a:t> </a:t>
            </a:r>
            <a:r>
              <a:rPr lang="en-US" altLang="en-US" dirty="0" err="1"/>
              <a:t>decirle</a:t>
            </a:r>
            <a:r>
              <a:rPr lang="en-US" altLang="en-US" dirty="0"/>
              <a:t> </a:t>
            </a:r>
            <a:r>
              <a:rPr lang="en-US" altLang="en-US" dirty="0" err="1"/>
              <a:t>exactamente</a:t>
            </a:r>
            <a:r>
              <a:rPr lang="en-US" altLang="en-US" dirty="0"/>
              <a:t> </a:t>
            </a:r>
            <a:r>
              <a:rPr lang="en-US" altLang="en-US" dirty="0" err="1"/>
              <a:t>cuánto</a:t>
            </a:r>
            <a:r>
              <a:rPr lang="en-US" altLang="en-US" dirty="0"/>
              <a:t> </a:t>
            </a:r>
            <a:r>
              <a:rPr lang="en-US" altLang="en-US" dirty="0" err="1"/>
              <a:t>tiempo</a:t>
            </a:r>
            <a:r>
              <a:rPr lang="en-US" altLang="en-US" dirty="0"/>
              <a:t> </a:t>
            </a:r>
            <a:r>
              <a:rPr lang="en-US" altLang="en-US" dirty="0" err="1"/>
              <a:t>esperará</a:t>
            </a:r>
            <a:r>
              <a:rPr lang="en-US" altLang="en-US" dirty="0"/>
              <a:t> por un </a:t>
            </a:r>
            <a:r>
              <a:rPr lang="en-US" altLang="en-US" dirty="0" err="1"/>
              <a:t>riñón</a:t>
            </a:r>
            <a:endParaRPr lang="en-US" altLang="en-US" dirty="0"/>
          </a:p>
          <a:p>
            <a:r>
              <a:rPr lang="es-ES" altLang="en-US" dirty="0"/>
              <a:t>El tiempo de espera depende de muchos factores</a:t>
            </a:r>
          </a:p>
          <a:p>
            <a:r>
              <a:rPr lang="en-US" altLang="en-US" dirty="0"/>
              <a:t>La </a:t>
            </a:r>
            <a:r>
              <a:rPr lang="en-US" altLang="en-US" dirty="0" err="1"/>
              <a:t>lista</a:t>
            </a:r>
            <a:r>
              <a:rPr lang="en-US" altLang="en-US" dirty="0"/>
              <a:t> no es un </a:t>
            </a:r>
            <a:r>
              <a:rPr lang="en-US" altLang="en-US" dirty="0" err="1"/>
              <a:t>orden</a:t>
            </a:r>
            <a:r>
              <a:rPr lang="en-US" altLang="en-US" dirty="0"/>
              <a:t> de </a:t>
            </a:r>
            <a:r>
              <a:rPr lang="en-US" altLang="en-US" dirty="0" err="1"/>
              <a:t>rango</a:t>
            </a:r>
            <a:r>
              <a:rPr lang="en-US" altLang="en-US" dirty="0"/>
              <a:t> </a:t>
            </a:r>
            <a:r>
              <a:rPr lang="en-US" altLang="en-US" dirty="0" err="1"/>
              <a:t>sino</a:t>
            </a:r>
            <a:r>
              <a:rPr lang="en-US" altLang="en-US" dirty="0"/>
              <a:t> un </a:t>
            </a:r>
            <a:r>
              <a:rPr lang="en-US" altLang="en-US" dirty="0" err="1"/>
              <a:t>grupo</a:t>
            </a:r>
            <a:r>
              <a:rPr lang="en-US" altLang="en-US" dirty="0"/>
              <a:t> de personas </a:t>
            </a:r>
            <a:r>
              <a:rPr lang="en-US" altLang="en-US" dirty="0" err="1"/>
              <a:t>elegibles</a:t>
            </a:r>
            <a:r>
              <a:rPr lang="en-US" altLang="en-US" dirty="0"/>
              <a:t> </a:t>
            </a:r>
            <a:r>
              <a:rPr lang="en-US" altLang="en-US" dirty="0" err="1"/>
              <a:t>candidatos</a:t>
            </a:r>
            <a:endParaRPr lang="en-US" altLang="en-US" dirty="0"/>
          </a:p>
          <a:p>
            <a:r>
              <a:rPr lang="en-US" altLang="en-US" dirty="0"/>
              <a:t>Los </a:t>
            </a:r>
            <a:r>
              <a:rPr lang="en-US" altLang="en-US" dirty="0" err="1"/>
              <a:t>pacientes</a:t>
            </a:r>
            <a:r>
              <a:rPr lang="en-US" altLang="en-US" dirty="0"/>
              <a:t> </a:t>
            </a:r>
            <a:r>
              <a:rPr lang="en-US" altLang="en-US" dirty="0" err="1"/>
              <a:t>más</a:t>
            </a:r>
            <a:r>
              <a:rPr lang="en-US" altLang="en-US" dirty="0"/>
              <a:t> </a:t>
            </a:r>
            <a:r>
              <a:rPr lang="en-US" altLang="en-US" dirty="0" err="1"/>
              <a:t>jóvenes</a:t>
            </a:r>
            <a:r>
              <a:rPr lang="en-US" altLang="en-US" dirty="0"/>
              <a:t> </a:t>
            </a:r>
            <a:r>
              <a:rPr lang="en-US" altLang="en-US" dirty="0" err="1"/>
              <a:t>tienen</a:t>
            </a:r>
            <a:r>
              <a:rPr lang="en-US" altLang="en-US" dirty="0"/>
              <a:t> </a:t>
            </a:r>
            <a:r>
              <a:rPr lang="en-US" altLang="en-US" dirty="0" err="1"/>
              <a:t>prioridad</a:t>
            </a:r>
            <a:r>
              <a:rPr lang="en-US" altLang="en-US" dirty="0"/>
              <a:t> </a:t>
            </a:r>
            <a:r>
              <a:rPr lang="en-US" altLang="en-US" dirty="0" err="1"/>
              <a:t>en</a:t>
            </a:r>
            <a:r>
              <a:rPr lang="en-US" altLang="en-US" dirty="0"/>
              <a:t> la </a:t>
            </a:r>
            <a:r>
              <a:rPr lang="en-US" altLang="en-US" dirty="0" err="1"/>
              <a:t>lista</a:t>
            </a:r>
            <a:endParaRPr lang="en-US" altLang="en-US" dirty="0"/>
          </a:p>
          <a:p>
            <a:endParaRPr lang="en-US" altLang="en-US" dirty="0"/>
          </a:p>
        </p:txBody>
      </p:sp>
      <p:sp>
        <p:nvSpPr>
          <p:cNvPr id="2" name="TextBox 1">
            <a:extLst>
              <a:ext uri="{FF2B5EF4-FFF2-40B4-BE49-F238E27FC236}">
                <a16:creationId xmlns:a16="http://schemas.microsoft.com/office/drawing/2014/main" id="{C4A59334-7402-18CE-71B6-EF21B4C34FEC}"/>
              </a:ext>
            </a:extLst>
          </p:cNvPr>
          <p:cNvSpPr txBox="1"/>
          <p:nvPr/>
        </p:nvSpPr>
        <p:spPr>
          <a:xfrm>
            <a:off x="136187" y="5856051"/>
            <a:ext cx="2762655" cy="1001949"/>
          </a:xfrm>
          <a:prstGeom prst="rect">
            <a:avLst/>
          </a:prstGeom>
          <a:solidFill>
            <a:schemeClr val="bg1"/>
          </a:solidFill>
        </p:spPr>
        <p:txBody>
          <a:bodyPr wrap="square" rtlCol="0">
            <a:spAutoFit/>
          </a:bodyPr>
          <a:lstStyle/>
          <a:p>
            <a:endParaRPr lang="en-US" dirty="0"/>
          </a:p>
        </p:txBody>
      </p:sp>
      <p:pic>
        <p:nvPicPr>
          <p:cNvPr id="3" name="Content Placeholder 5" descr="A picture containing logo&#10;&#10;Description automatically generated">
            <a:extLst>
              <a:ext uri="{FF2B5EF4-FFF2-40B4-BE49-F238E27FC236}">
                <a16:creationId xmlns:a16="http://schemas.microsoft.com/office/drawing/2014/main" id="{EF787086-4EE9-E665-D223-6B2942967A84}"/>
              </a:ext>
            </a:extLst>
          </p:cNvPr>
          <p:cNvPicPr>
            <a:picLocks noChangeAspect="1"/>
          </p:cNvPicPr>
          <p:nvPr/>
        </p:nvPicPr>
        <p:blipFill rotWithShape="1">
          <a:blip r:embed="rId3"/>
          <a:srcRect t="23299" b="24718"/>
          <a:stretch/>
        </p:blipFill>
        <p:spPr>
          <a:xfrm>
            <a:off x="136187" y="5856051"/>
            <a:ext cx="2294749" cy="835009"/>
          </a:xfrm>
          <a:prstGeom prst="rect">
            <a:avLst/>
          </a:prstGeom>
        </p:spPr>
      </p:pic>
      <p:sp>
        <p:nvSpPr>
          <p:cNvPr id="4" name="TextBox 3">
            <a:extLst>
              <a:ext uri="{FF2B5EF4-FFF2-40B4-BE49-F238E27FC236}">
                <a16:creationId xmlns:a16="http://schemas.microsoft.com/office/drawing/2014/main" id="{64B1E950-6F4D-9B81-1D87-87EE1CECEE60}"/>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Parte</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2: </a:t>
            </a:r>
            <a:r>
              <a:rPr lang="en-US" sz="1400" dirty="0" err="1">
                <a:solidFill>
                  <a:srgbClr val="FFFFFF"/>
                </a:solidFill>
                <a:latin typeface="Arial" panose="020B0604020202020204"/>
              </a:rPr>
              <a:t>Opciones</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de </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Tratamiento</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28173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64268" y="318346"/>
            <a:ext cx="10515600" cy="1325563"/>
          </a:xfrm>
        </p:spPr>
        <p:txBody>
          <a:bodyPr/>
          <a:lstStyle/>
          <a:p>
            <a:r>
              <a:rPr lang="es-ES" altLang="en-US" dirty="0"/>
              <a:t>¿Qué sucede sin diálisis o trasplante?</a:t>
            </a:r>
            <a:endParaRPr lang="en-US" altLang="en-US" dirty="0"/>
          </a:p>
        </p:txBody>
      </p:sp>
      <p:sp>
        <p:nvSpPr>
          <p:cNvPr id="26627" name="Rectangle 3"/>
          <p:cNvSpPr>
            <a:spLocks noGrp="1" noChangeArrowheads="1"/>
          </p:cNvSpPr>
          <p:nvPr>
            <p:ph type="body" idx="1"/>
          </p:nvPr>
        </p:nvSpPr>
        <p:spPr>
          <a:xfrm>
            <a:off x="797667" y="1482726"/>
            <a:ext cx="10612877" cy="4022680"/>
          </a:xfrm>
        </p:spPr>
        <p:txBody>
          <a:bodyPr>
            <a:noAutofit/>
          </a:bodyPr>
          <a:lstStyle/>
          <a:p>
            <a:r>
              <a:rPr lang="en-US" altLang="en-US" dirty="0" err="1"/>
              <a:t>Uso</a:t>
            </a:r>
            <a:r>
              <a:rPr lang="en-US" altLang="en-US" dirty="0"/>
              <a:t> de </a:t>
            </a:r>
            <a:r>
              <a:rPr lang="en-US" altLang="en-US" dirty="0" err="1"/>
              <a:t>medicamentos</a:t>
            </a:r>
            <a:r>
              <a:rPr lang="en-US" altLang="en-US" dirty="0"/>
              <a:t> para </a:t>
            </a:r>
            <a:r>
              <a:rPr lang="en-US" altLang="en-US" dirty="0" err="1"/>
              <a:t>controlar</a:t>
            </a:r>
            <a:r>
              <a:rPr lang="en-US" altLang="en-US" dirty="0"/>
              <a:t> los </a:t>
            </a:r>
            <a:r>
              <a:rPr lang="en-US" altLang="en-US" dirty="0" err="1"/>
              <a:t>síntomas</a:t>
            </a:r>
            <a:r>
              <a:rPr lang="en-US" altLang="en-US" dirty="0"/>
              <a:t> de </a:t>
            </a:r>
            <a:r>
              <a:rPr lang="en-US" altLang="en-US" dirty="0" err="1"/>
              <a:t>insuficiencia</a:t>
            </a:r>
            <a:r>
              <a:rPr lang="en-US" altLang="en-US" dirty="0"/>
              <a:t> renal</a:t>
            </a:r>
          </a:p>
          <a:p>
            <a:r>
              <a:rPr lang="en-US" altLang="en-US" dirty="0" err="1"/>
              <a:t>Algunas</a:t>
            </a:r>
            <a:r>
              <a:rPr lang="en-US" altLang="en-US" dirty="0"/>
              <a:t> personas </a:t>
            </a:r>
            <a:r>
              <a:rPr lang="en-US" altLang="en-US" dirty="0" err="1"/>
              <a:t>quieren</a:t>
            </a:r>
            <a:r>
              <a:rPr lang="en-US" altLang="en-US" dirty="0"/>
              <a:t> </a:t>
            </a:r>
            <a:r>
              <a:rPr lang="en-US" altLang="en-US" dirty="0" err="1"/>
              <a:t>diálisis</a:t>
            </a:r>
            <a:r>
              <a:rPr lang="en-US" altLang="en-US" dirty="0"/>
              <a:t>; </a:t>
            </a:r>
          </a:p>
          <a:p>
            <a:pPr marL="0" indent="0">
              <a:buNone/>
            </a:pPr>
            <a:r>
              <a:rPr lang="en-US" altLang="en-US" dirty="0"/>
              <a:t>    </a:t>
            </a:r>
            <a:r>
              <a:rPr lang="es-ES" altLang="en-US" dirty="0"/>
              <a:t>otros pueden no estar tan seguros</a:t>
            </a:r>
          </a:p>
          <a:p>
            <a:r>
              <a:rPr lang="en-US" altLang="en-US" dirty="0" err="1"/>
              <a:t>Perderá</a:t>
            </a:r>
            <a:r>
              <a:rPr lang="en-US" altLang="en-US" dirty="0"/>
              <a:t> la </a:t>
            </a:r>
            <a:r>
              <a:rPr lang="en-US" altLang="en-US" dirty="0" err="1"/>
              <a:t>función</a:t>
            </a:r>
            <a:r>
              <a:rPr lang="en-US" altLang="en-US" dirty="0"/>
              <a:t> con el </a:t>
            </a:r>
            <a:r>
              <a:rPr lang="en-US" altLang="en-US" dirty="0" err="1"/>
              <a:t>tiempo</a:t>
            </a:r>
            <a:endParaRPr lang="en-US" altLang="en-US" dirty="0"/>
          </a:p>
          <a:p>
            <a:r>
              <a:rPr lang="en-US" altLang="en-US" dirty="0"/>
              <a:t>Lo </a:t>
            </a:r>
            <a:r>
              <a:rPr lang="en-US" altLang="en-US" dirty="0" err="1"/>
              <a:t>mantendremos</a:t>
            </a:r>
            <a:r>
              <a:rPr lang="en-US" altLang="en-US" dirty="0"/>
              <a:t> </a:t>
            </a:r>
            <a:r>
              <a:rPr lang="en-US" altLang="en-US" dirty="0" err="1"/>
              <a:t>cómodo</a:t>
            </a:r>
            <a:r>
              <a:rPr lang="en-US" altLang="en-US" dirty="0"/>
              <a:t> con los </a:t>
            </a:r>
            <a:r>
              <a:rPr lang="en-US" altLang="en-US" dirty="0" err="1"/>
              <a:t>medicamentos</a:t>
            </a:r>
            <a:r>
              <a:rPr lang="en-US" altLang="en-US" dirty="0"/>
              <a:t> y </a:t>
            </a:r>
            <a:r>
              <a:rPr lang="en-US" altLang="en-US" dirty="0" err="1"/>
              <a:t>los</a:t>
            </a:r>
            <a:r>
              <a:rPr lang="en-US" altLang="en-US" dirty="0"/>
              <a:t> </a:t>
            </a:r>
            <a:r>
              <a:rPr lang="en-US" altLang="en-US" dirty="0" err="1"/>
              <a:t>cuidados</a:t>
            </a:r>
            <a:r>
              <a:rPr lang="en-US" altLang="en-US" dirty="0"/>
              <a:t> </a:t>
            </a:r>
            <a:r>
              <a:rPr lang="en-US" altLang="en-US" dirty="0" err="1"/>
              <a:t>paliativos</a:t>
            </a:r>
            <a:r>
              <a:rPr lang="en-US" altLang="en-US" dirty="0"/>
              <a:t>/de </a:t>
            </a:r>
            <a:r>
              <a:rPr lang="en-US" altLang="en-US" dirty="0" err="1"/>
              <a:t>hospicio</a:t>
            </a:r>
            <a:endParaRPr lang="en-US" altLang="en-US" dirty="0"/>
          </a:p>
          <a:p>
            <a:r>
              <a:rPr lang="en-US" altLang="en-US" dirty="0"/>
              <a:t>La </a:t>
            </a:r>
            <a:r>
              <a:rPr lang="en-US" altLang="en-US" dirty="0" err="1"/>
              <a:t>diálisis</a:t>
            </a:r>
            <a:r>
              <a:rPr lang="en-US" altLang="en-US" dirty="0"/>
              <a:t> o </a:t>
            </a:r>
            <a:r>
              <a:rPr lang="en-US" altLang="en-US" dirty="0" err="1"/>
              <a:t>transplante</a:t>
            </a:r>
            <a:r>
              <a:rPr lang="en-US" altLang="en-US" dirty="0"/>
              <a:t> no es para </a:t>
            </a:r>
            <a:r>
              <a:rPr lang="en-US" altLang="en-US" dirty="0" err="1"/>
              <a:t>todos</a:t>
            </a:r>
            <a:endParaRPr lang="en-US" altLang="en-US" dirty="0"/>
          </a:p>
          <a:p>
            <a:endParaRPr lang="en-US" altLang="en-US" dirty="0"/>
          </a:p>
          <a:p>
            <a:endParaRPr lang="en-US" altLang="en-US" dirty="0"/>
          </a:p>
          <a:p>
            <a:endParaRPr lang="en-US" altLang="en-US" dirty="0"/>
          </a:p>
        </p:txBody>
      </p:sp>
      <p:sp>
        <p:nvSpPr>
          <p:cNvPr id="2" name="TextBox 1">
            <a:extLst>
              <a:ext uri="{FF2B5EF4-FFF2-40B4-BE49-F238E27FC236}">
                <a16:creationId xmlns:a16="http://schemas.microsoft.com/office/drawing/2014/main" id="{B21CFACA-642F-2D8F-050D-C7CAE1249BDF}"/>
              </a:ext>
            </a:extLst>
          </p:cNvPr>
          <p:cNvSpPr txBox="1"/>
          <p:nvPr/>
        </p:nvSpPr>
        <p:spPr>
          <a:xfrm>
            <a:off x="136187" y="5856051"/>
            <a:ext cx="2762655" cy="1001949"/>
          </a:xfrm>
          <a:prstGeom prst="rect">
            <a:avLst/>
          </a:prstGeom>
          <a:solidFill>
            <a:schemeClr val="bg1"/>
          </a:solidFill>
        </p:spPr>
        <p:txBody>
          <a:bodyPr wrap="square" rtlCol="0">
            <a:spAutoFit/>
          </a:bodyPr>
          <a:lstStyle/>
          <a:p>
            <a:endParaRPr lang="en-US" dirty="0"/>
          </a:p>
        </p:txBody>
      </p:sp>
      <p:pic>
        <p:nvPicPr>
          <p:cNvPr id="3" name="Content Placeholder 5" descr="A picture containing logo&#10;&#10;Description automatically generated">
            <a:extLst>
              <a:ext uri="{FF2B5EF4-FFF2-40B4-BE49-F238E27FC236}">
                <a16:creationId xmlns:a16="http://schemas.microsoft.com/office/drawing/2014/main" id="{739C2F57-1AB3-7F4A-4B70-406C344E47AB}"/>
              </a:ext>
            </a:extLst>
          </p:cNvPr>
          <p:cNvPicPr>
            <a:picLocks noChangeAspect="1"/>
          </p:cNvPicPr>
          <p:nvPr/>
        </p:nvPicPr>
        <p:blipFill rotWithShape="1">
          <a:blip r:embed="rId3"/>
          <a:srcRect t="23299" b="24718"/>
          <a:stretch/>
        </p:blipFill>
        <p:spPr>
          <a:xfrm>
            <a:off x="136187" y="5856051"/>
            <a:ext cx="2294749" cy="835009"/>
          </a:xfrm>
          <a:prstGeom prst="rect">
            <a:avLst/>
          </a:prstGeom>
        </p:spPr>
      </p:pic>
      <p:grpSp>
        <p:nvGrpSpPr>
          <p:cNvPr id="4" name="Group 3">
            <a:extLst>
              <a:ext uri="{FF2B5EF4-FFF2-40B4-BE49-F238E27FC236}">
                <a16:creationId xmlns:a16="http://schemas.microsoft.com/office/drawing/2014/main" id="{B5AA52BD-9FB8-584C-6557-E5E38D34A6B9}"/>
              </a:ext>
            </a:extLst>
          </p:cNvPr>
          <p:cNvGrpSpPr/>
          <p:nvPr/>
        </p:nvGrpSpPr>
        <p:grpSpPr>
          <a:xfrm>
            <a:off x="10686493" y="489074"/>
            <a:ext cx="1178933" cy="1133272"/>
            <a:chOff x="11476752" y="5701920"/>
            <a:chExt cx="289190" cy="281298"/>
          </a:xfrm>
        </p:grpSpPr>
        <p:sp>
          <p:nvSpPr>
            <p:cNvPr id="5" name="Freeform: Shape 4">
              <a:extLst>
                <a:ext uri="{FF2B5EF4-FFF2-40B4-BE49-F238E27FC236}">
                  <a16:creationId xmlns:a16="http://schemas.microsoft.com/office/drawing/2014/main" id="{8E53A8CE-EA78-7148-6351-2AAF74FA2E24}"/>
                </a:ext>
              </a:extLst>
            </p:cNvPr>
            <p:cNvSpPr/>
            <p:nvPr/>
          </p:nvSpPr>
          <p:spPr>
            <a:xfrm>
              <a:off x="11476752" y="5796784"/>
              <a:ext cx="93791" cy="51876"/>
            </a:xfrm>
            <a:custGeom>
              <a:avLst/>
              <a:gdLst>
                <a:gd name="connsiteX0" fmla="*/ 46896 w 93791"/>
                <a:gd name="connsiteY0" fmla="*/ 51877 h 51876"/>
                <a:gd name="connsiteX1" fmla="*/ 0 w 93791"/>
                <a:gd name="connsiteY1" fmla="*/ 4904 h 51876"/>
                <a:gd name="connsiteX2" fmla="*/ 46896 w 93791"/>
                <a:gd name="connsiteY2" fmla="*/ 0 h 51876"/>
                <a:gd name="connsiteX3" fmla="*/ 93792 w 93791"/>
                <a:gd name="connsiteY3" fmla="*/ 4904 h 51876"/>
                <a:gd name="connsiteX4" fmla="*/ 46896 w 93791"/>
                <a:gd name="connsiteY4" fmla="*/ 51877 h 51876"/>
                <a:gd name="connsiteX5" fmla="*/ 9962 w 93791"/>
                <a:gd name="connsiteY5" fmla="*/ 9732 h 51876"/>
                <a:gd name="connsiteX6" fmla="*/ 51647 w 93791"/>
                <a:gd name="connsiteY6" fmla="*/ 41900 h 51876"/>
                <a:gd name="connsiteX7" fmla="*/ 83830 w 93791"/>
                <a:gd name="connsiteY7" fmla="*/ 9732 h 5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91" h="51876">
                  <a:moveTo>
                    <a:pt x="46896" y="51877"/>
                  </a:moveTo>
                  <a:cubicBezTo>
                    <a:pt x="20996" y="51838"/>
                    <a:pt x="0" y="30820"/>
                    <a:pt x="0" y="4904"/>
                  </a:cubicBezTo>
                  <a:cubicBezTo>
                    <a:pt x="0" y="0"/>
                    <a:pt x="0" y="0"/>
                    <a:pt x="46896" y="0"/>
                  </a:cubicBezTo>
                  <a:cubicBezTo>
                    <a:pt x="93792" y="0"/>
                    <a:pt x="93792" y="0"/>
                    <a:pt x="93792" y="4904"/>
                  </a:cubicBezTo>
                  <a:cubicBezTo>
                    <a:pt x="93792" y="30820"/>
                    <a:pt x="72796" y="51838"/>
                    <a:pt x="46896" y="51877"/>
                  </a:cubicBezTo>
                  <a:close/>
                  <a:moveTo>
                    <a:pt x="9962" y="9732"/>
                  </a:moveTo>
                  <a:cubicBezTo>
                    <a:pt x="12567" y="30130"/>
                    <a:pt x="31264" y="44528"/>
                    <a:pt x="51647" y="41900"/>
                  </a:cubicBezTo>
                  <a:cubicBezTo>
                    <a:pt x="68428" y="39731"/>
                    <a:pt x="81685" y="26521"/>
                    <a:pt x="83830" y="9732"/>
                  </a:cubicBezTo>
                  <a:close/>
                </a:path>
              </a:pathLst>
            </a:custGeom>
            <a:solidFill>
              <a:srgbClr val="231F20"/>
            </a:solidFill>
            <a:ln w="766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24B7A192-6FB8-66E8-1261-CDDF0D7BE7C1}"/>
                </a:ext>
              </a:extLst>
            </p:cNvPr>
            <p:cNvSpPr/>
            <p:nvPr/>
          </p:nvSpPr>
          <p:spPr>
            <a:xfrm>
              <a:off x="11552536" y="5952031"/>
              <a:ext cx="137315" cy="31187"/>
            </a:xfrm>
            <a:custGeom>
              <a:avLst/>
              <a:gdLst>
                <a:gd name="connsiteX0" fmla="*/ 121684 w 137315"/>
                <a:gd name="connsiteY0" fmla="*/ 31187 h 31187"/>
                <a:gd name="connsiteX1" fmla="*/ 15556 w 137315"/>
                <a:gd name="connsiteY1" fmla="*/ 31187 h 31187"/>
                <a:gd name="connsiteX2" fmla="*/ 0 w 137315"/>
                <a:gd name="connsiteY2" fmla="*/ 15593 h 31187"/>
                <a:gd name="connsiteX3" fmla="*/ 15556 w 137315"/>
                <a:gd name="connsiteY3" fmla="*/ 0 h 31187"/>
                <a:gd name="connsiteX4" fmla="*/ 121684 w 137315"/>
                <a:gd name="connsiteY4" fmla="*/ 0 h 31187"/>
                <a:gd name="connsiteX5" fmla="*/ 137315 w 137315"/>
                <a:gd name="connsiteY5" fmla="*/ 15593 h 31187"/>
                <a:gd name="connsiteX6" fmla="*/ 121684 w 137315"/>
                <a:gd name="connsiteY6" fmla="*/ 31187 h 31187"/>
                <a:gd name="connsiteX7" fmla="*/ 15556 w 137315"/>
                <a:gd name="connsiteY7" fmla="*/ 9655 h 31187"/>
                <a:gd name="connsiteX8" fmla="*/ 10268 w 137315"/>
                <a:gd name="connsiteY8" fmla="*/ 16268 h 31187"/>
                <a:gd name="connsiteX9" fmla="*/ 15556 w 137315"/>
                <a:gd name="connsiteY9" fmla="*/ 21532 h 31187"/>
                <a:gd name="connsiteX10" fmla="*/ 121684 w 137315"/>
                <a:gd name="connsiteY10" fmla="*/ 21532 h 31187"/>
                <a:gd name="connsiteX11" fmla="*/ 126971 w 137315"/>
                <a:gd name="connsiteY11" fmla="*/ 14919 h 31187"/>
                <a:gd name="connsiteX12" fmla="*/ 121684 w 137315"/>
                <a:gd name="connsiteY12" fmla="*/ 9655 h 3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315" h="31187">
                  <a:moveTo>
                    <a:pt x="121684" y="31187"/>
                  </a:moveTo>
                  <a:lnTo>
                    <a:pt x="15556" y="31187"/>
                  </a:lnTo>
                  <a:cubicBezTo>
                    <a:pt x="6973" y="31187"/>
                    <a:pt x="0" y="24206"/>
                    <a:pt x="0" y="15593"/>
                  </a:cubicBezTo>
                  <a:cubicBezTo>
                    <a:pt x="0" y="6981"/>
                    <a:pt x="6973" y="0"/>
                    <a:pt x="15556" y="0"/>
                  </a:cubicBezTo>
                  <a:lnTo>
                    <a:pt x="121684" y="0"/>
                  </a:lnTo>
                  <a:cubicBezTo>
                    <a:pt x="130266" y="0"/>
                    <a:pt x="137315" y="6981"/>
                    <a:pt x="137315" y="15593"/>
                  </a:cubicBezTo>
                  <a:cubicBezTo>
                    <a:pt x="137315" y="24206"/>
                    <a:pt x="130266" y="31187"/>
                    <a:pt x="121684" y="31187"/>
                  </a:cubicBezTo>
                  <a:close/>
                  <a:moveTo>
                    <a:pt x="15556" y="9655"/>
                  </a:moveTo>
                  <a:cubicBezTo>
                    <a:pt x="12260" y="10031"/>
                    <a:pt x="9885" y="12988"/>
                    <a:pt x="10268" y="16268"/>
                  </a:cubicBezTo>
                  <a:cubicBezTo>
                    <a:pt x="10575" y="19034"/>
                    <a:pt x="12796" y="21218"/>
                    <a:pt x="15556" y="21532"/>
                  </a:cubicBezTo>
                  <a:lnTo>
                    <a:pt x="121684" y="21532"/>
                  </a:lnTo>
                  <a:cubicBezTo>
                    <a:pt x="124978" y="21157"/>
                    <a:pt x="127354" y="18199"/>
                    <a:pt x="126971" y="14919"/>
                  </a:cubicBezTo>
                  <a:cubicBezTo>
                    <a:pt x="126665" y="12153"/>
                    <a:pt x="124442" y="9969"/>
                    <a:pt x="121684" y="9655"/>
                  </a:cubicBezTo>
                  <a:close/>
                </a:path>
              </a:pathLst>
            </a:custGeom>
            <a:solidFill>
              <a:srgbClr val="231F20"/>
            </a:solidFill>
            <a:ln w="766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F670B495-9CB8-F0BB-81E1-0F68FA8DFF35}"/>
                </a:ext>
              </a:extLst>
            </p:cNvPr>
            <p:cNvSpPr/>
            <p:nvPr/>
          </p:nvSpPr>
          <p:spPr>
            <a:xfrm>
              <a:off x="11518437" y="5720157"/>
              <a:ext cx="86282" cy="9655"/>
            </a:xfrm>
            <a:custGeom>
              <a:avLst/>
              <a:gdLst>
                <a:gd name="connsiteX0" fmla="*/ 81455 w 86282"/>
                <a:gd name="connsiteY0" fmla="*/ 9655 h 9655"/>
                <a:gd name="connsiteX1" fmla="*/ 4828 w 86282"/>
                <a:gd name="connsiteY1" fmla="*/ 9655 h 9655"/>
                <a:gd name="connsiteX2" fmla="*/ 0 w 86282"/>
                <a:gd name="connsiteY2" fmla="*/ 4828 h 9655"/>
                <a:gd name="connsiteX3" fmla="*/ 4828 w 86282"/>
                <a:gd name="connsiteY3" fmla="*/ 0 h 9655"/>
                <a:gd name="connsiteX4" fmla="*/ 81455 w 86282"/>
                <a:gd name="connsiteY4" fmla="*/ 0 h 9655"/>
                <a:gd name="connsiteX5" fmla="*/ 86282 w 86282"/>
                <a:gd name="connsiteY5" fmla="*/ 4828 h 9655"/>
                <a:gd name="connsiteX6" fmla="*/ 81455 w 86282"/>
                <a:gd name="connsiteY6" fmla="*/ 9655 h 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82" h="9655">
                  <a:moveTo>
                    <a:pt x="81455" y="9655"/>
                  </a:moveTo>
                  <a:lnTo>
                    <a:pt x="4828" y="9655"/>
                  </a:lnTo>
                  <a:cubicBezTo>
                    <a:pt x="2146" y="9655"/>
                    <a:pt x="0" y="7494"/>
                    <a:pt x="0" y="4828"/>
                  </a:cubicBezTo>
                  <a:cubicBezTo>
                    <a:pt x="0" y="2161"/>
                    <a:pt x="2146" y="0"/>
                    <a:pt x="4828" y="0"/>
                  </a:cubicBezTo>
                  <a:lnTo>
                    <a:pt x="81455" y="0"/>
                  </a:lnTo>
                  <a:cubicBezTo>
                    <a:pt x="84137" y="0"/>
                    <a:pt x="86282" y="2161"/>
                    <a:pt x="86282" y="4828"/>
                  </a:cubicBezTo>
                  <a:cubicBezTo>
                    <a:pt x="86282" y="7494"/>
                    <a:pt x="84137" y="9655"/>
                    <a:pt x="81455" y="9655"/>
                  </a:cubicBezTo>
                  <a:close/>
                </a:path>
              </a:pathLst>
            </a:custGeom>
            <a:solidFill>
              <a:srgbClr val="231F20"/>
            </a:solidFill>
            <a:ln w="766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5DBFC7F1-048E-98FB-1A60-548BED734590}"/>
                </a:ext>
              </a:extLst>
            </p:cNvPr>
            <p:cNvSpPr/>
            <p:nvPr/>
          </p:nvSpPr>
          <p:spPr>
            <a:xfrm>
              <a:off x="11605562" y="5741512"/>
              <a:ext cx="31187" cy="220174"/>
            </a:xfrm>
            <a:custGeom>
              <a:avLst/>
              <a:gdLst>
                <a:gd name="connsiteX0" fmla="*/ 26360 w 31187"/>
                <a:gd name="connsiteY0" fmla="*/ 220175 h 220174"/>
                <a:gd name="connsiteX1" fmla="*/ 4828 w 31187"/>
                <a:gd name="connsiteY1" fmla="*/ 220175 h 220174"/>
                <a:gd name="connsiteX2" fmla="*/ 0 w 31187"/>
                <a:gd name="connsiteY2" fmla="*/ 215347 h 220174"/>
                <a:gd name="connsiteX3" fmla="*/ 0 w 31187"/>
                <a:gd name="connsiteY3" fmla="*/ 4852 h 220174"/>
                <a:gd name="connsiteX4" fmla="*/ 2453 w 31187"/>
                <a:gd name="connsiteY4" fmla="*/ 638 h 220174"/>
                <a:gd name="connsiteX5" fmla="*/ 7280 w 31187"/>
                <a:gd name="connsiteY5" fmla="*/ 638 h 220174"/>
                <a:gd name="connsiteX6" fmla="*/ 23909 w 31187"/>
                <a:gd name="connsiteY6" fmla="*/ 638 h 220174"/>
                <a:gd name="connsiteX7" fmla="*/ 28735 w 31187"/>
                <a:gd name="connsiteY7" fmla="*/ 638 h 220174"/>
                <a:gd name="connsiteX8" fmla="*/ 31188 w 31187"/>
                <a:gd name="connsiteY8" fmla="*/ 4852 h 220174"/>
                <a:gd name="connsiteX9" fmla="*/ 31188 w 31187"/>
                <a:gd name="connsiteY9" fmla="*/ 215347 h 220174"/>
                <a:gd name="connsiteX10" fmla="*/ 26360 w 31187"/>
                <a:gd name="connsiteY10" fmla="*/ 220175 h 220174"/>
                <a:gd name="connsiteX11" fmla="*/ 9655 w 31187"/>
                <a:gd name="connsiteY11" fmla="*/ 210520 h 220174"/>
                <a:gd name="connsiteX12" fmla="*/ 21533 w 31187"/>
                <a:gd name="connsiteY12" fmla="*/ 210520 h 220174"/>
                <a:gd name="connsiteX13" fmla="*/ 21533 w 31187"/>
                <a:gd name="connsiteY13" fmla="*/ 11979 h 220174"/>
                <a:gd name="connsiteX14" fmla="*/ 9655 w 31187"/>
                <a:gd name="connsiteY14" fmla="*/ 11979 h 22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187" h="220174">
                  <a:moveTo>
                    <a:pt x="26360" y="220175"/>
                  </a:moveTo>
                  <a:lnTo>
                    <a:pt x="4828" y="220175"/>
                  </a:lnTo>
                  <a:cubicBezTo>
                    <a:pt x="2146" y="220175"/>
                    <a:pt x="0" y="218014"/>
                    <a:pt x="0" y="215347"/>
                  </a:cubicBezTo>
                  <a:lnTo>
                    <a:pt x="0" y="4852"/>
                  </a:lnTo>
                  <a:cubicBezTo>
                    <a:pt x="0" y="3105"/>
                    <a:pt x="920" y="1481"/>
                    <a:pt x="2453" y="638"/>
                  </a:cubicBezTo>
                  <a:cubicBezTo>
                    <a:pt x="3985" y="-213"/>
                    <a:pt x="5747" y="-213"/>
                    <a:pt x="7280" y="638"/>
                  </a:cubicBezTo>
                  <a:cubicBezTo>
                    <a:pt x="12414" y="3780"/>
                    <a:pt x="18774" y="3780"/>
                    <a:pt x="23909" y="638"/>
                  </a:cubicBezTo>
                  <a:cubicBezTo>
                    <a:pt x="25441" y="-213"/>
                    <a:pt x="27203" y="-213"/>
                    <a:pt x="28735" y="638"/>
                  </a:cubicBezTo>
                  <a:cubicBezTo>
                    <a:pt x="30268" y="1481"/>
                    <a:pt x="31188" y="3105"/>
                    <a:pt x="31188" y="4852"/>
                  </a:cubicBezTo>
                  <a:lnTo>
                    <a:pt x="31188" y="215347"/>
                  </a:lnTo>
                  <a:cubicBezTo>
                    <a:pt x="31188" y="218014"/>
                    <a:pt x="29042" y="220175"/>
                    <a:pt x="26360" y="220175"/>
                  </a:cubicBezTo>
                  <a:close/>
                  <a:moveTo>
                    <a:pt x="9655" y="210520"/>
                  </a:moveTo>
                  <a:lnTo>
                    <a:pt x="21533" y="210520"/>
                  </a:lnTo>
                  <a:lnTo>
                    <a:pt x="21533" y="11979"/>
                  </a:lnTo>
                  <a:cubicBezTo>
                    <a:pt x="17625" y="12898"/>
                    <a:pt x="13563" y="12898"/>
                    <a:pt x="9655" y="11979"/>
                  </a:cubicBezTo>
                  <a:close/>
                </a:path>
              </a:pathLst>
            </a:custGeom>
            <a:solidFill>
              <a:srgbClr val="231F20"/>
            </a:solidFill>
            <a:ln w="766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5A4E03D-417D-536B-6081-66965FAAA319}"/>
                </a:ext>
              </a:extLst>
            </p:cNvPr>
            <p:cNvSpPr/>
            <p:nvPr/>
          </p:nvSpPr>
          <p:spPr>
            <a:xfrm>
              <a:off x="11477637" y="5720177"/>
              <a:ext cx="50847" cy="87105"/>
            </a:xfrm>
            <a:custGeom>
              <a:avLst/>
              <a:gdLst>
                <a:gd name="connsiteX0" fmla="*/ 4786 w 50847"/>
                <a:gd name="connsiteY0" fmla="*/ 87105 h 87105"/>
                <a:gd name="connsiteX1" fmla="*/ 2563 w 50847"/>
                <a:gd name="connsiteY1" fmla="*/ 86492 h 87105"/>
                <a:gd name="connsiteX2" fmla="*/ 495 w 50847"/>
                <a:gd name="connsiteY2" fmla="*/ 80094 h 87105"/>
                <a:gd name="connsiteX3" fmla="*/ 571 w 50847"/>
                <a:gd name="connsiteY3" fmla="*/ 79979 h 87105"/>
                <a:gd name="connsiteX4" fmla="*/ 41719 w 50847"/>
                <a:gd name="connsiteY4" fmla="*/ 2586 h 87105"/>
                <a:gd name="connsiteX5" fmla="*/ 48234 w 50847"/>
                <a:gd name="connsiteY5" fmla="*/ 555 h 87105"/>
                <a:gd name="connsiteX6" fmla="*/ 48310 w 50847"/>
                <a:gd name="connsiteY6" fmla="*/ 593 h 87105"/>
                <a:gd name="connsiteX7" fmla="*/ 50303 w 50847"/>
                <a:gd name="connsiteY7" fmla="*/ 7106 h 87105"/>
                <a:gd name="connsiteX8" fmla="*/ 9077 w 50847"/>
                <a:gd name="connsiteY8" fmla="*/ 84500 h 87105"/>
                <a:gd name="connsiteX9" fmla="*/ 4786 w 50847"/>
                <a:gd name="connsiteY9" fmla="*/ 87105 h 8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847" h="87105">
                  <a:moveTo>
                    <a:pt x="4786" y="87105"/>
                  </a:moveTo>
                  <a:cubicBezTo>
                    <a:pt x="4020" y="87090"/>
                    <a:pt x="3253" y="86883"/>
                    <a:pt x="2563" y="86492"/>
                  </a:cubicBezTo>
                  <a:cubicBezTo>
                    <a:pt x="265" y="85289"/>
                    <a:pt x="-655" y="82431"/>
                    <a:pt x="495" y="80094"/>
                  </a:cubicBezTo>
                  <a:cubicBezTo>
                    <a:pt x="495" y="80056"/>
                    <a:pt x="571" y="80017"/>
                    <a:pt x="571" y="79979"/>
                  </a:cubicBezTo>
                  <a:lnTo>
                    <a:pt x="41719" y="2586"/>
                  </a:lnTo>
                  <a:cubicBezTo>
                    <a:pt x="42946" y="225"/>
                    <a:pt x="45858" y="-686"/>
                    <a:pt x="48234" y="555"/>
                  </a:cubicBezTo>
                  <a:cubicBezTo>
                    <a:pt x="48234" y="570"/>
                    <a:pt x="48310" y="578"/>
                    <a:pt x="48310" y="593"/>
                  </a:cubicBezTo>
                  <a:cubicBezTo>
                    <a:pt x="50608" y="1873"/>
                    <a:pt x="51528" y="4754"/>
                    <a:pt x="50303" y="7106"/>
                  </a:cubicBezTo>
                  <a:lnTo>
                    <a:pt x="9077" y="84500"/>
                  </a:lnTo>
                  <a:cubicBezTo>
                    <a:pt x="8233" y="86094"/>
                    <a:pt x="6548" y="87090"/>
                    <a:pt x="4786" y="87105"/>
                  </a:cubicBezTo>
                  <a:close/>
                </a:path>
              </a:pathLst>
            </a:custGeom>
            <a:solidFill>
              <a:srgbClr val="231F20"/>
            </a:solidFill>
            <a:ln w="766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FA7376F-7702-5B3E-415D-BB115CC82D4A}"/>
                </a:ext>
              </a:extLst>
            </p:cNvPr>
            <p:cNvSpPr/>
            <p:nvPr/>
          </p:nvSpPr>
          <p:spPr>
            <a:xfrm>
              <a:off x="11518812" y="5720172"/>
              <a:ext cx="50835" cy="87110"/>
            </a:xfrm>
            <a:custGeom>
              <a:avLst/>
              <a:gdLst>
                <a:gd name="connsiteX0" fmla="*/ 45985 w 50835"/>
                <a:gd name="connsiteY0" fmla="*/ 87110 h 87110"/>
                <a:gd name="connsiteX1" fmla="*/ 41770 w 50835"/>
                <a:gd name="connsiteY1" fmla="*/ 84505 h 87110"/>
                <a:gd name="connsiteX2" fmla="*/ 544 w 50835"/>
                <a:gd name="connsiteY2" fmla="*/ 7111 h 87110"/>
                <a:gd name="connsiteX3" fmla="*/ 2537 w 50835"/>
                <a:gd name="connsiteY3" fmla="*/ 560 h 87110"/>
                <a:gd name="connsiteX4" fmla="*/ 9128 w 50835"/>
                <a:gd name="connsiteY4" fmla="*/ 2591 h 87110"/>
                <a:gd name="connsiteX5" fmla="*/ 50276 w 50835"/>
                <a:gd name="connsiteY5" fmla="*/ 79984 h 87110"/>
                <a:gd name="connsiteX6" fmla="*/ 48284 w 50835"/>
                <a:gd name="connsiteY6" fmla="*/ 86497 h 87110"/>
                <a:gd name="connsiteX7" fmla="*/ 45985 w 50835"/>
                <a:gd name="connsiteY7" fmla="*/ 87110 h 8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35" h="87110">
                  <a:moveTo>
                    <a:pt x="45985" y="87110"/>
                  </a:moveTo>
                  <a:cubicBezTo>
                    <a:pt x="44222" y="87087"/>
                    <a:pt x="42614" y="86084"/>
                    <a:pt x="41770" y="84505"/>
                  </a:cubicBezTo>
                  <a:lnTo>
                    <a:pt x="544" y="7111"/>
                  </a:lnTo>
                  <a:cubicBezTo>
                    <a:pt x="-681" y="4744"/>
                    <a:pt x="239" y="1809"/>
                    <a:pt x="2537" y="560"/>
                  </a:cubicBezTo>
                  <a:cubicBezTo>
                    <a:pt x="4913" y="-689"/>
                    <a:pt x="7901" y="223"/>
                    <a:pt x="9128" y="2591"/>
                  </a:cubicBezTo>
                  <a:lnTo>
                    <a:pt x="50276" y="79984"/>
                  </a:lnTo>
                  <a:cubicBezTo>
                    <a:pt x="51502" y="82336"/>
                    <a:pt x="50659" y="85248"/>
                    <a:pt x="48284" y="86497"/>
                  </a:cubicBezTo>
                  <a:cubicBezTo>
                    <a:pt x="47594" y="86888"/>
                    <a:pt x="46828" y="87095"/>
                    <a:pt x="45985" y="87110"/>
                  </a:cubicBezTo>
                  <a:close/>
                </a:path>
              </a:pathLst>
            </a:custGeom>
            <a:solidFill>
              <a:srgbClr val="231F20"/>
            </a:solidFill>
            <a:ln w="766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1BC4D8D-1FAB-D30B-D003-3CCC659A7B57}"/>
                </a:ext>
              </a:extLst>
            </p:cNvPr>
            <p:cNvSpPr/>
            <p:nvPr/>
          </p:nvSpPr>
          <p:spPr>
            <a:xfrm>
              <a:off x="11672074" y="5796784"/>
              <a:ext cx="93868" cy="51876"/>
            </a:xfrm>
            <a:custGeom>
              <a:avLst/>
              <a:gdLst>
                <a:gd name="connsiteX0" fmla="*/ 46972 w 93868"/>
                <a:gd name="connsiteY0" fmla="*/ 51877 h 51876"/>
                <a:gd name="connsiteX1" fmla="*/ 0 w 93868"/>
                <a:gd name="connsiteY1" fmla="*/ 4904 h 51876"/>
                <a:gd name="connsiteX2" fmla="*/ 46972 w 93868"/>
                <a:gd name="connsiteY2" fmla="*/ 0 h 51876"/>
                <a:gd name="connsiteX3" fmla="*/ 93868 w 93868"/>
                <a:gd name="connsiteY3" fmla="*/ 4904 h 51876"/>
                <a:gd name="connsiteX4" fmla="*/ 46972 w 93868"/>
                <a:gd name="connsiteY4" fmla="*/ 51877 h 51876"/>
                <a:gd name="connsiteX5" fmla="*/ 10039 w 93868"/>
                <a:gd name="connsiteY5" fmla="*/ 9732 h 51876"/>
                <a:gd name="connsiteX6" fmla="*/ 51723 w 93868"/>
                <a:gd name="connsiteY6" fmla="*/ 41900 h 51876"/>
                <a:gd name="connsiteX7" fmla="*/ 83906 w 93868"/>
                <a:gd name="connsiteY7" fmla="*/ 9732 h 5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68" h="51876">
                  <a:moveTo>
                    <a:pt x="46972" y="51877"/>
                  </a:moveTo>
                  <a:cubicBezTo>
                    <a:pt x="21072" y="51838"/>
                    <a:pt x="77" y="30827"/>
                    <a:pt x="0" y="4904"/>
                  </a:cubicBezTo>
                  <a:cubicBezTo>
                    <a:pt x="0" y="0"/>
                    <a:pt x="0" y="0"/>
                    <a:pt x="46972" y="0"/>
                  </a:cubicBezTo>
                  <a:cubicBezTo>
                    <a:pt x="93945" y="0"/>
                    <a:pt x="93868" y="0"/>
                    <a:pt x="93868" y="4904"/>
                  </a:cubicBezTo>
                  <a:cubicBezTo>
                    <a:pt x="93868" y="30820"/>
                    <a:pt x="72872" y="51838"/>
                    <a:pt x="46972" y="51877"/>
                  </a:cubicBezTo>
                  <a:close/>
                  <a:moveTo>
                    <a:pt x="10039" y="9732"/>
                  </a:moveTo>
                  <a:cubicBezTo>
                    <a:pt x="12644" y="30130"/>
                    <a:pt x="31340" y="44528"/>
                    <a:pt x="51723" y="41900"/>
                  </a:cubicBezTo>
                  <a:cubicBezTo>
                    <a:pt x="68505" y="39731"/>
                    <a:pt x="81761" y="26521"/>
                    <a:pt x="83906" y="9732"/>
                  </a:cubicBezTo>
                  <a:close/>
                </a:path>
              </a:pathLst>
            </a:custGeom>
            <a:solidFill>
              <a:srgbClr val="231F20"/>
            </a:solidFill>
            <a:ln w="766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DE25F7B-8ED9-85BC-0D3F-2F83CABA84CD}"/>
                </a:ext>
              </a:extLst>
            </p:cNvPr>
            <p:cNvSpPr/>
            <p:nvPr/>
          </p:nvSpPr>
          <p:spPr>
            <a:xfrm>
              <a:off x="11672832" y="5720486"/>
              <a:ext cx="50709" cy="86796"/>
            </a:xfrm>
            <a:custGeom>
              <a:avLst/>
              <a:gdLst>
                <a:gd name="connsiteX0" fmla="*/ 4836 w 50709"/>
                <a:gd name="connsiteY0" fmla="*/ 86797 h 86796"/>
                <a:gd name="connsiteX1" fmla="*/ 2537 w 50709"/>
                <a:gd name="connsiteY1" fmla="*/ 86184 h 86796"/>
                <a:gd name="connsiteX2" fmla="*/ 545 w 50709"/>
                <a:gd name="connsiteY2" fmla="*/ 79671 h 86796"/>
                <a:gd name="connsiteX3" fmla="*/ 41770 w 50709"/>
                <a:gd name="connsiteY3" fmla="*/ 2277 h 86796"/>
                <a:gd name="connsiteX4" fmla="*/ 48437 w 50709"/>
                <a:gd name="connsiteY4" fmla="*/ 729 h 86796"/>
                <a:gd name="connsiteX5" fmla="*/ 50276 w 50709"/>
                <a:gd name="connsiteY5" fmla="*/ 6798 h 86796"/>
                <a:gd name="connsiteX6" fmla="*/ 9127 w 50709"/>
                <a:gd name="connsiteY6" fmla="*/ 84192 h 86796"/>
                <a:gd name="connsiteX7" fmla="*/ 4836 w 50709"/>
                <a:gd name="connsiteY7" fmla="*/ 86797 h 8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09" h="86796">
                  <a:moveTo>
                    <a:pt x="4836" y="86797"/>
                  </a:moveTo>
                  <a:cubicBezTo>
                    <a:pt x="4070" y="86774"/>
                    <a:pt x="3227" y="86567"/>
                    <a:pt x="2537" y="86184"/>
                  </a:cubicBezTo>
                  <a:cubicBezTo>
                    <a:pt x="238" y="84904"/>
                    <a:pt x="-681" y="82023"/>
                    <a:pt x="545" y="79671"/>
                  </a:cubicBezTo>
                  <a:lnTo>
                    <a:pt x="41770" y="2277"/>
                  </a:lnTo>
                  <a:cubicBezTo>
                    <a:pt x="43149" y="16"/>
                    <a:pt x="46138" y="-680"/>
                    <a:pt x="48437" y="729"/>
                  </a:cubicBezTo>
                  <a:cubicBezTo>
                    <a:pt x="50506" y="2009"/>
                    <a:pt x="51272" y="4599"/>
                    <a:pt x="50276" y="6798"/>
                  </a:cubicBezTo>
                  <a:lnTo>
                    <a:pt x="9127" y="84192"/>
                  </a:lnTo>
                  <a:cubicBezTo>
                    <a:pt x="8284" y="85770"/>
                    <a:pt x="6598" y="86766"/>
                    <a:pt x="4836" y="86797"/>
                  </a:cubicBezTo>
                  <a:close/>
                </a:path>
              </a:pathLst>
            </a:custGeom>
            <a:solidFill>
              <a:srgbClr val="231F20"/>
            </a:solidFill>
            <a:ln w="766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F8C840D8-764F-C10E-AB8A-614B8EF47D7D}"/>
                </a:ext>
              </a:extLst>
            </p:cNvPr>
            <p:cNvSpPr/>
            <p:nvPr/>
          </p:nvSpPr>
          <p:spPr>
            <a:xfrm>
              <a:off x="11714188" y="5720486"/>
              <a:ext cx="50690" cy="86796"/>
            </a:xfrm>
            <a:custGeom>
              <a:avLst/>
              <a:gdLst>
                <a:gd name="connsiteX0" fmla="*/ 45855 w 50690"/>
                <a:gd name="connsiteY0" fmla="*/ 86797 h 86796"/>
                <a:gd name="connsiteX1" fmla="*/ 41564 w 50690"/>
                <a:gd name="connsiteY1" fmla="*/ 84192 h 86796"/>
                <a:gd name="connsiteX2" fmla="*/ 415 w 50690"/>
                <a:gd name="connsiteY2" fmla="*/ 6798 h 86796"/>
                <a:gd name="connsiteX3" fmla="*/ 2867 w 50690"/>
                <a:gd name="connsiteY3" fmla="*/ 423 h 86796"/>
                <a:gd name="connsiteX4" fmla="*/ 8921 w 50690"/>
                <a:gd name="connsiteY4" fmla="*/ 2277 h 86796"/>
                <a:gd name="connsiteX5" fmla="*/ 50146 w 50690"/>
                <a:gd name="connsiteY5" fmla="*/ 79670 h 86796"/>
                <a:gd name="connsiteX6" fmla="*/ 48154 w 50690"/>
                <a:gd name="connsiteY6" fmla="*/ 86184 h 86796"/>
                <a:gd name="connsiteX7" fmla="*/ 45855 w 50690"/>
                <a:gd name="connsiteY7" fmla="*/ 86797 h 8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90" h="86796">
                  <a:moveTo>
                    <a:pt x="45855" y="86797"/>
                  </a:moveTo>
                  <a:cubicBezTo>
                    <a:pt x="44092" y="86766"/>
                    <a:pt x="42407" y="85770"/>
                    <a:pt x="41564" y="84192"/>
                  </a:cubicBezTo>
                  <a:lnTo>
                    <a:pt x="415" y="6798"/>
                  </a:lnTo>
                  <a:cubicBezTo>
                    <a:pt x="-658" y="4361"/>
                    <a:pt x="415" y="1511"/>
                    <a:pt x="2867" y="423"/>
                  </a:cubicBezTo>
                  <a:cubicBezTo>
                    <a:pt x="5089" y="-566"/>
                    <a:pt x="7618" y="231"/>
                    <a:pt x="8921" y="2277"/>
                  </a:cubicBezTo>
                  <a:lnTo>
                    <a:pt x="50146" y="79670"/>
                  </a:lnTo>
                  <a:cubicBezTo>
                    <a:pt x="51372" y="82023"/>
                    <a:pt x="50452" y="84904"/>
                    <a:pt x="48154" y="86184"/>
                  </a:cubicBezTo>
                  <a:cubicBezTo>
                    <a:pt x="47464" y="86567"/>
                    <a:pt x="46621" y="86774"/>
                    <a:pt x="45855" y="86797"/>
                  </a:cubicBezTo>
                  <a:close/>
                </a:path>
              </a:pathLst>
            </a:custGeom>
            <a:solidFill>
              <a:srgbClr val="231F20"/>
            </a:solidFill>
            <a:ln w="766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6274EEA-A677-7FF5-E24B-E95B83E16961}"/>
                </a:ext>
              </a:extLst>
            </p:cNvPr>
            <p:cNvSpPr/>
            <p:nvPr/>
          </p:nvSpPr>
          <p:spPr>
            <a:xfrm>
              <a:off x="11595063" y="5701920"/>
              <a:ext cx="52260" cy="52259"/>
            </a:xfrm>
            <a:custGeom>
              <a:avLst/>
              <a:gdLst>
                <a:gd name="connsiteX0" fmla="*/ 26054 w 52260"/>
                <a:gd name="connsiteY0" fmla="*/ 52260 h 52259"/>
                <a:gd name="connsiteX1" fmla="*/ 0 w 52260"/>
                <a:gd name="connsiteY1" fmla="*/ 26054 h 52259"/>
                <a:gd name="connsiteX2" fmla="*/ 26207 w 52260"/>
                <a:gd name="connsiteY2" fmla="*/ 0 h 52259"/>
                <a:gd name="connsiteX3" fmla="*/ 52261 w 52260"/>
                <a:gd name="connsiteY3" fmla="*/ 26130 h 52259"/>
                <a:gd name="connsiteX4" fmla="*/ 26130 w 52260"/>
                <a:gd name="connsiteY4" fmla="*/ 52260 h 52259"/>
                <a:gd name="connsiteX5" fmla="*/ 26054 w 52260"/>
                <a:gd name="connsiteY5" fmla="*/ 52260 h 52259"/>
                <a:gd name="connsiteX6" fmla="*/ 26054 w 52260"/>
                <a:gd name="connsiteY6" fmla="*/ 9655 h 52259"/>
                <a:gd name="connsiteX7" fmla="*/ 9579 w 52260"/>
                <a:gd name="connsiteY7" fmla="*/ 26130 h 52259"/>
                <a:gd name="connsiteX8" fmla="*/ 26054 w 52260"/>
                <a:gd name="connsiteY8" fmla="*/ 42605 h 52259"/>
                <a:gd name="connsiteX9" fmla="*/ 42529 w 52260"/>
                <a:gd name="connsiteY9" fmla="*/ 26130 h 52259"/>
                <a:gd name="connsiteX10" fmla="*/ 26054 w 52260"/>
                <a:gd name="connsiteY10" fmla="*/ 9655 h 52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60" h="52259">
                  <a:moveTo>
                    <a:pt x="26054" y="52260"/>
                  </a:moveTo>
                  <a:cubicBezTo>
                    <a:pt x="11648" y="52214"/>
                    <a:pt x="-75" y="40482"/>
                    <a:pt x="0" y="26054"/>
                  </a:cubicBezTo>
                  <a:cubicBezTo>
                    <a:pt x="77" y="11625"/>
                    <a:pt x="11801" y="-46"/>
                    <a:pt x="26207" y="0"/>
                  </a:cubicBezTo>
                  <a:cubicBezTo>
                    <a:pt x="40613" y="46"/>
                    <a:pt x="52261" y="11732"/>
                    <a:pt x="52261" y="26130"/>
                  </a:cubicBezTo>
                  <a:cubicBezTo>
                    <a:pt x="52261" y="40559"/>
                    <a:pt x="40536" y="52260"/>
                    <a:pt x="26130" y="52260"/>
                  </a:cubicBezTo>
                  <a:cubicBezTo>
                    <a:pt x="26130" y="52260"/>
                    <a:pt x="26054" y="52260"/>
                    <a:pt x="26054" y="52260"/>
                  </a:cubicBezTo>
                  <a:close/>
                  <a:moveTo>
                    <a:pt x="26054" y="9655"/>
                  </a:moveTo>
                  <a:cubicBezTo>
                    <a:pt x="16936" y="9655"/>
                    <a:pt x="9579" y="17035"/>
                    <a:pt x="9579" y="26130"/>
                  </a:cubicBezTo>
                  <a:cubicBezTo>
                    <a:pt x="9579" y="35226"/>
                    <a:pt x="16936" y="42605"/>
                    <a:pt x="26054" y="42605"/>
                  </a:cubicBezTo>
                  <a:cubicBezTo>
                    <a:pt x="35173" y="42605"/>
                    <a:pt x="42529" y="35226"/>
                    <a:pt x="42529" y="26130"/>
                  </a:cubicBezTo>
                  <a:cubicBezTo>
                    <a:pt x="42529" y="17035"/>
                    <a:pt x="35173" y="9655"/>
                    <a:pt x="26054" y="9655"/>
                  </a:cubicBezTo>
                  <a:close/>
                </a:path>
              </a:pathLst>
            </a:custGeom>
            <a:solidFill>
              <a:srgbClr val="231F20"/>
            </a:solidFill>
            <a:ln w="766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E18BEE9-EF7E-DE4A-5DC3-901662176DEE}"/>
                </a:ext>
              </a:extLst>
            </p:cNvPr>
            <p:cNvSpPr/>
            <p:nvPr/>
          </p:nvSpPr>
          <p:spPr>
            <a:xfrm>
              <a:off x="11638052" y="5720157"/>
              <a:ext cx="85822" cy="9655"/>
            </a:xfrm>
            <a:custGeom>
              <a:avLst/>
              <a:gdLst>
                <a:gd name="connsiteX0" fmla="*/ 80994 w 85822"/>
                <a:gd name="connsiteY0" fmla="*/ 9655 h 9655"/>
                <a:gd name="connsiteX1" fmla="*/ 4828 w 85822"/>
                <a:gd name="connsiteY1" fmla="*/ 9655 h 9655"/>
                <a:gd name="connsiteX2" fmla="*/ 0 w 85822"/>
                <a:gd name="connsiteY2" fmla="*/ 4828 h 9655"/>
                <a:gd name="connsiteX3" fmla="*/ 4828 w 85822"/>
                <a:gd name="connsiteY3" fmla="*/ 0 h 9655"/>
                <a:gd name="connsiteX4" fmla="*/ 80994 w 85822"/>
                <a:gd name="connsiteY4" fmla="*/ 0 h 9655"/>
                <a:gd name="connsiteX5" fmla="*/ 85822 w 85822"/>
                <a:gd name="connsiteY5" fmla="*/ 4828 h 9655"/>
                <a:gd name="connsiteX6" fmla="*/ 80994 w 85822"/>
                <a:gd name="connsiteY6" fmla="*/ 9655 h 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822" h="9655">
                  <a:moveTo>
                    <a:pt x="80994" y="9655"/>
                  </a:moveTo>
                  <a:lnTo>
                    <a:pt x="4828" y="9655"/>
                  </a:lnTo>
                  <a:cubicBezTo>
                    <a:pt x="2145" y="9655"/>
                    <a:pt x="0" y="7494"/>
                    <a:pt x="0" y="4828"/>
                  </a:cubicBezTo>
                  <a:cubicBezTo>
                    <a:pt x="0" y="2161"/>
                    <a:pt x="2145" y="0"/>
                    <a:pt x="4828" y="0"/>
                  </a:cubicBezTo>
                  <a:lnTo>
                    <a:pt x="80994" y="0"/>
                  </a:lnTo>
                  <a:cubicBezTo>
                    <a:pt x="83676" y="0"/>
                    <a:pt x="85822" y="2161"/>
                    <a:pt x="85822" y="4828"/>
                  </a:cubicBezTo>
                  <a:cubicBezTo>
                    <a:pt x="85822" y="7494"/>
                    <a:pt x="83676" y="9655"/>
                    <a:pt x="80994" y="9655"/>
                  </a:cubicBezTo>
                  <a:close/>
                </a:path>
              </a:pathLst>
            </a:custGeom>
            <a:solidFill>
              <a:srgbClr val="231F20"/>
            </a:solidFill>
            <a:ln w="7660" cap="flat">
              <a:noFill/>
              <a:prstDash val="solid"/>
              <a:miter/>
            </a:ln>
          </p:spPr>
          <p:txBody>
            <a:bodyPr rtlCol="0" anchor="ctr"/>
            <a:lstStyle/>
            <a:p>
              <a:endParaRPr lang="en-US"/>
            </a:p>
          </p:txBody>
        </p:sp>
      </p:grpSp>
      <p:sp>
        <p:nvSpPr>
          <p:cNvPr id="16" name="TextBox 15">
            <a:extLst>
              <a:ext uri="{FF2B5EF4-FFF2-40B4-BE49-F238E27FC236}">
                <a16:creationId xmlns:a16="http://schemas.microsoft.com/office/drawing/2014/main" id="{8B801870-D9AA-CE2C-4245-C5ACBDFC578F}"/>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Parte</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2: </a:t>
            </a:r>
            <a:r>
              <a:rPr lang="en-US" sz="1400" dirty="0" err="1">
                <a:solidFill>
                  <a:srgbClr val="FFFFFF"/>
                </a:solidFill>
                <a:latin typeface="Arial" panose="020B0604020202020204"/>
              </a:rPr>
              <a:t>Opciones</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de </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Tratamiento</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3809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93451" y="528536"/>
            <a:ext cx="11605098" cy="1066800"/>
          </a:xfrm>
        </p:spPr>
        <p:txBody>
          <a:bodyPr>
            <a:normAutofit fontScale="90000"/>
          </a:bodyPr>
          <a:lstStyle/>
          <a:p>
            <a:r>
              <a:rPr lang="en-US" altLang="en-US" dirty="0" err="1"/>
              <a:t>Elección</a:t>
            </a:r>
            <a:r>
              <a:rPr lang="en-US" altLang="en-US" dirty="0"/>
              <a:t> del Tratamiento </a:t>
            </a:r>
            <a:r>
              <a:rPr lang="en-US" altLang="en-US" dirty="0" err="1"/>
              <a:t>Médico</a:t>
            </a:r>
            <a:r>
              <a:rPr lang="en-US" altLang="en-US" dirty="0"/>
              <a:t> Para </a:t>
            </a:r>
            <a:br>
              <a:rPr lang="en-US" altLang="en-US" dirty="0"/>
            </a:br>
            <a:r>
              <a:rPr lang="en-US" altLang="en-US" dirty="0"/>
              <a:t>la Insuficiencia Renal:</a:t>
            </a:r>
          </a:p>
        </p:txBody>
      </p:sp>
      <p:sp>
        <p:nvSpPr>
          <p:cNvPr id="27651" name="Rectangle 3"/>
          <p:cNvSpPr>
            <a:spLocks noGrp="1" noChangeArrowheads="1"/>
          </p:cNvSpPr>
          <p:nvPr>
            <p:ph type="body" idx="1"/>
          </p:nvPr>
        </p:nvSpPr>
        <p:spPr>
          <a:xfrm>
            <a:off x="846306" y="1981202"/>
            <a:ext cx="10972800" cy="4190999"/>
          </a:xfrm>
        </p:spPr>
        <p:txBody>
          <a:bodyPr>
            <a:noAutofit/>
          </a:bodyPr>
          <a:lstStyle/>
          <a:p>
            <a:r>
              <a:rPr lang="en-US" altLang="en-US" sz="2600" dirty="0"/>
              <a:t>El </a:t>
            </a:r>
            <a:r>
              <a:rPr lang="en-US" altLang="en-US" sz="2600" dirty="0" err="1"/>
              <a:t>tratamiento</a:t>
            </a:r>
            <a:r>
              <a:rPr lang="en-US" altLang="en-US" sz="2600" dirty="0"/>
              <a:t> </a:t>
            </a:r>
            <a:r>
              <a:rPr lang="en-US" altLang="en-US" sz="2600" dirty="0" err="1"/>
              <a:t>médico</a:t>
            </a:r>
            <a:r>
              <a:rPr lang="en-US" altLang="en-US" sz="2600" dirty="0"/>
              <a:t> </a:t>
            </a:r>
            <a:r>
              <a:rPr lang="en-US" altLang="en-US" sz="2600" dirty="0" err="1"/>
              <a:t>puede</a:t>
            </a:r>
            <a:r>
              <a:rPr lang="en-US" altLang="en-US" sz="2600" dirty="0"/>
              <a:t> ser la </a:t>
            </a:r>
            <a:r>
              <a:rPr lang="en-US" altLang="en-US" sz="2600" dirty="0" err="1"/>
              <a:t>opción</a:t>
            </a:r>
            <a:r>
              <a:rPr lang="en-US" altLang="en-US" sz="2600" dirty="0"/>
              <a:t> para </a:t>
            </a:r>
            <a:r>
              <a:rPr lang="en-US" altLang="en-US" sz="2600" dirty="0" err="1"/>
              <a:t>usted</a:t>
            </a:r>
            <a:endParaRPr lang="en-US" altLang="en-US" sz="2600" dirty="0"/>
          </a:p>
          <a:p>
            <a:r>
              <a:rPr lang="en-US" altLang="en-US" sz="2600" dirty="0"/>
              <a:t>Con </a:t>
            </a:r>
            <a:r>
              <a:rPr lang="en-US" altLang="en-US" sz="2600" dirty="0" err="1"/>
              <a:t>problemas</a:t>
            </a:r>
            <a:r>
              <a:rPr lang="en-US" altLang="en-US" sz="2600" dirty="0"/>
              <a:t> </a:t>
            </a:r>
            <a:r>
              <a:rPr lang="en-US" altLang="en-US" sz="2600" dirty="0" err="1"/>
              <a:t>médicos</a:t>
            </a:r>
            <a:r>
              <a:rPr lang="en-US" altLang="en-US" sz="2600" dirty="0"/>
              <a:t> graves, </a:t>
            </a:r>
            <a:r>
              <a:rPr lang="en-US" altLang="en-US" sz="2600" dirty="0" err="1"/>
              <a:t>como</a:t>
            </a:r>
            <a:r>
              <a:rPr lang="en-US" altLang="en-US" sz="2600" dirty="0"/>
              <a:t> un </a:t>
            </a:r>
            <a:r>
              <a:rPr lang="en-US" altLang="en-US" sz="2600" dirty="0" err="1"/>
              <a:t>derrame</a:t>
            </a:r>
            <a:r>
              <a:rPr lang="en-US" altLang="en-US" sz="2600" dirty="0"/>
              <a:t> cerebral, </a:t>
            </a:r>
            <a:r>
              <a:rPr lang="en-US" altLang="en-US" sz="2600" dirty="0" err="1"/>
              <a:t>demencia</a:t>
            </a:r>
            <a:r>
              <a:rPr lang="en-US" altLang="en-US" sz="2600" dirty="0"/>
              <a:t> o </a:t>
            </a:r>
            <a:r>
              <a:rPr lang="en-US" altLang="en-US" sz="2600" dirty="0" err="1"/>
              <a:t>problemas</a:t>
            </a:r>
            <a:r>
              <a:rPr lang="en-US" altLang="en-US" sz="2600" dirty="0"/>
              <a:t> </a:t>
            </a:r>
            <a:r>
              <a:rPr lang="en-US" altLang="en-US" sz="2600" dirty="0" err="1"/>
              <a:t>cardíacos</a:t>
            </a:r>
            <a:r>
              <a:rPr lang="en-US" altLang="en-US" sz="2600" dirty="0"/>
              <a:t> graves, la </a:t>
            </a:r>
            <a:r>
              <a:rPr lang="en-US" altLang="en-US" sz="2600" dirty="0" err="1"/>
              <a:t>diálisis</a:t>
            </a:r>
            <a:r>
              <a:rPr lang="en-US" altLang="en-US" sz="2600" dirty="0"/>
              <a:t> </a:t>
            </a:r>
            <a:r>
              <a:rPr lang="en-US" altLang="en-US" sz="2600" dirty="0" err="1"/>
              <a:t>puede</a:t>
            </a:r>
            <a:r>
              <a:rPr lang="en-US" altLang="en-US" sz="2600" dirty="0"/>
              <a:t> no ser la </a:t>
            </a:r>
            <a:r>
              <a:rPr lang="en-US" altLang="en-US" sz="2600" dirty="0" err="1"/>
              <a:t>mejor</a:t>
            </a:r>
            <a:r>
              <a:rPr lang="en-US" altLang="en-US" sz="2600" dirty="0"/>
              <a:t> </a:t>
            </a:r>
            <a:r>
              <a:rPr lang="en-US" altLang="en-US" sz="2600" dirty="0" err="1"/>
              <a:t>opción</a:t>
            </a:r>
            <a:endParaRPr lang="en-US" altLang="en-US" sz="2600" dirty="0"/>
          </a:p>
          <a:p>
            <a:r>
              <a:rPr lang="en-US" altLang="en-US" sz="2600" dirty="0" err="1"/>
              <a:t>Cada</a:t>
            </a:r>
            <a:r>
              <a:rPr lang="en-US" altLang="en-US" sz="2600" dirty="0"/>
              <a:t> </a:t>
            </a:r>
            <a:r>
              <a:rPr lang="en-US" altLang="en-US" sz="2600" dirty="0" err="1"/>
              <a:t>paciente</a:t>
            </a:r>
            <a:r>
              <a:rPr lang="en-US" altLang="en-US" sz="2600" dirty="0"/>
              <a:t> es </a:t>
            </a:r>
            <a:r>
              <a:rPr lang="en-US" altLang="en-US" sz="2600" dirty="0" err="1"/>
              <a:t>diferente</a:t>
            </a:r>
            <a:r>
              <a:rPr lang="en-US" altLang="en-US" sz="2600" dirty="0"/>
              <a:t> y </a:t>
            </a:r>
            <a:r>
              <a:rPr lang="en-US" altLang="en-US" sz="2600" dirty="0" err="1"/>
              <a:t>cada</a:t>
            </a:r>
            <a:r>
              <a:rPr lang="en-US" altLang="en-US" sz="2600" dirty="0"/>
              <a:t> </a:t>
            </a:r>
            <a:r>
              <a:rPr lang="en-US" altLang="en-US" sz="2600" dirty="0" err="1"/>
              <a:t>situación</a:t>
            </a:r>
            <a:r>
              <a:rPr lang="en-US" altLang="en-US" sz="2600" dirty="0"/>
              <a:t> es </a:t>
            </a:r>
            <a:r>
              <a:rPr lang="en-US" altLang="en-US" sz="2600" dirty="0" err="1"/>
              <a:t>única</a:t>
            </a:r>
            <a:endParaRPr lang="en-US" altLang="en-US" sz="2600" dirty="0"/>
          </a:p>
          <a:p>
            <a:r>
              <a:rPr lang="en-US" altLang="en-US" sz="2600" dirty="0" err="1"/>
              <a:t>Dígale</a:t>
            </a:r>
            <a:r>
              <a:rPr lang="en-US" altLang="en-US" sz="2600" dirty="0"/>
              <a:t> a </a:t>
            </a:r>
            <a:r>
              <a:rPr lang="en-US" altLang="en-US" sz="2600" dirty="0" err="1"/>
              <a:t>su</a:t>
            </a:r>
            <a:r>
              <a:rPr lang="en-US" altLang="en-US" sz="2600" dirty="0"/>
              <a:t> </a:t>
            </a:r>
            <a:r>
              <a:rPr lang="en-US" altLang="en-US" sz="2600" dirty="0" err="1"/>
              <a:t>familia</a:t>
            </a:r>
            <a:r>
              <a:rPr lang="en-US" altLang="en-US" sz="2600" dirty="0"/>
              <a:t> </a:t>
            </a:r>
            <a:r>
              <a:rPr lang="en-US" altLang="en-US" sz="2600" dirty="0" err="1"/>
              <a:t>su</a:t>
            </a:r>
            <a:r>
              <a:rPr lang="en-US" altLang="en-US" sz="2600" dirty="0"/>
              <a:t> </a:t>
            </a:r>
            <a:r>
              <a:rPr lang="en-US" altLang="en-US" sz="2600" dirty="0" err="1"/>
              <a:t>decisión</a:t>
            </a:r>
            <a:endParaRPr lang="en-US" altLang="en-US" sz="2600" dirty="0"/>
          </a:p>
          <a:p>
            <a:pPr marL="0" indent="0" algn="ctr">
              <a:buNone/>
            </a:pPr>
            <a:r>
              <a:rPr lang="en-US" altLang="en-US" sz="2600" b="1" i="1" dirty="0" err="1"/>
              <a:t>Siempre</a:t>
            </a:r>
            <a:r>
              <a:rPr lang="en-US" altLang="en-US" sz="2600" b="1" i="1" dirty="0"/>
              <a:t> </a:t>
            </a:r>
            <a:r>
              <a:rPr lang="en-US" altLang="en-US" sz="2600" b="1" i="1" dirty="0" err="1"/>
              <a:t>puedes</a:t>
            </a:r>
            <a:r>
              <a:rPr lang="en-US" altLang="en-US" sz="2600" b="1" i="1" dirty="0"/>
              <a:t> </a:t>
            </a:r>
            <a:r>
              <a:rPr lang="en-US" altLang="en-US" sz="2600" b="1" i="1" dirty="0" err="1"/>
              <a:t>cambiar</a:t>
            </a:r>
            <a:r>
              <a:rPr lang="en-US" altLang="en-US" sz="2600" b="1" i="1" dirty="0"/>
              <a:t> de opinion</a:t>
            </a:r>
          </a:p>
          <a:p>
            <a:endParaRPr lang="en-US" altLang="en-US" dirty="0"/>
          </a:p>
          <a:p>
            <a:endParaRPr lang="en-US" altLang="en-US" dirty="0"/>
          </a:p>
          <a:p>
            <a:endParaRPr lang="en-US" altLang="en-US" dirty="0"/>
          </a:p>
          <a:p>
            <a:endParaRPr lang="en-US" altLang="en-US" dirty="0"/>
          </a:p>
          <a:p>
            <a:endParaRPr lang="en-US" altLang="en-US" dirty="0"/>
          </a:p>
        </p:txBody>
      </p:sp>
      <p:sp>
        <p:nvSpPr>
          <p:cNvPr id="2" name="TextBox 1">
            <a:extLst>
              <a:ext uri="{FF2B5EF4-FFF2-40B4-BE49-F238E27FC236}">
                <a16:creationId xmlns:a16="http://schemas.microsoft.com/office/drawing/2014/main" id="{9230F40A-FC93-A420-AA13-1BBA7EC7819D}"/>
              </a:ext>
            </a:extLst>
          </p:cNvPr>
          <p:cNvSpPr txBox="1"/>
          <p:nvPr/>
        </p:nvSpPr>
        <p:spPr>
          <a:xfrm>
            <a:off x="136187" y="5856051"/>
            <a:ext cx="2762655" cy="1001949"/>
          </a:xfrm>
          <a:prstGeom prst="rect">
            <a:avLst/>
          </a:prstGeom>
          <a:solidFill>
            <a:schemeClr val="bg1"/>
          </a:solidFill>
        </p:spPr>
        <p:txBody>
          <a:bodyPr wrap="square" rtlCol="0">
            <a:spAutoFit/>
          </a:bodyPr>
          <a:lstStyle/>
          <a:p>
            <a:endParaRPr lang="en-US" dirty="0"/>
          </a:p>
        </p:txBody>
      </p:sp>
      <p:pic>
        <p:nvPicPr>
          <p:cNvPr id="3" name="Content Placeholder 5" descr="A picture containing logo&#10;&#10;Description automatically generated">
            <a:extLst>
              <a:ext uri="{FF2B5EF4-FFF2-40B4-BE49-F238E27FC236}">
                <a16:creationId xmlns:a16="http://schemas.microsoft.com/office/drawing/2014/main" id="{560A139A-19B2-B751-A739-572FA66D4511}"/>
              </a:ext>
            </a:extLst>
          </p:cNvPr>
          <p:cNvPicPr>
            <a:picLocks noChangeAspect="1"/>
          </p:cNvPicPr>
          <p:nvPr/>
        </p:nvPicPr>
        <p:blipFill rotWithShape="1">
          <a:blip r:embed="rId3"/>
          <a:srcRect t="23299" b="24718"/>
          <a:stretch/>
        </p:blipFill>
        <p:spPr>
          <a:xfrm>
            <a:off x="136187" y="5856051"/>
            <a:ext cx="2294749" cy="835009"/>
          </a:xfrm>
          <a:prstGeom prst="rect">
            <a:avLst/>
          </a:prstGeom>
        </p:spPr>
      </p:pic>
      <p:sp>
        <p:nvSpPr>
          <p:cNvPr id="4" name="TextBox 3">
            <a:extLst>
              <a:ext uri="{FF2B5EF4-FFF2-40B4-BE49-F238E27FC236}">
                <a16:creationId xmlns:a16="http://schemas.microsoft.com/office/drawing/2014/main" id="{91FBCFB3-6D50-C7BB-ABB4-56BA67B654E1}"/>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Parte</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2: </a:t>
            </a:r>
            <a:r>
              <a:rPr lang="en-US" sz="1400" dirty="0" err="1">
                <a:solidFill>
                  <a:srgbClr val="FFFFFF"/>
                </a:solidFill>
                <a:latin typeface="Arial" panose="020B0604020202020204"/>
              </a:rPr>
              <a:t>Opciones</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de </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Tratamiento</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02481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32361" y="189958"/>
            <a:ext cx="10515600" cy="1325563"/>
          </a:xfrm>
        </p:spPr>
        <p:txBody>
          <a:bodyPr/>
          <a:lstStyle/>
          <a:p>
            <a:r>
              <a:rPr lang="en-US" altLang="en-US" dirty="0" err="1"/>
              <a:t>Preguntas</a:t>
            </a:r>
            <a:r>
              <a:rPr lang="en-US" altLang="en-US" dirty="0"/>
              <a:t> </a:t>
            </a:r>
            <a:r>
              <a:rPr lang="en-US" altLang="en-US" dirty="0" err="1"/>
              <a:t>Comunes</a:t>
            </a:r>
            <a:r>
              <a:rPr lang="en-US" altLang="en-US" dirty="0"/>
              <a:t>:</a:t>
            </a:r>
          </a:p>
        </p:txBody>
      </p:sp>
      <p:sp>
        <p:nvSpPr>
          <p:cNvPr id="28675" name="Rectangle 3"/>
          <p:cNvSpPr>
            <a:spLocks noGrp="1" noChangeArrowheads="1"/>
          </p:cNvSpPr>
          <p:nvPr>
            <p:ph type="body" idx="1"/>
          </p:nvPr>
        </p:nvSpPr>
        <p:spPr>
          <a:xfrm>
            <a:off x="663102" y="1512278"/>
            <a:ext cx="11196537" cy="5105400"/>
          </a:xfrm>
        </p:spPr>
        <p:txBody>
          <a:bodyPr>
            <a:noAutofit/>
          </a:bodyPr>
          <a:lstStyle/>
          <a:p>
            <a:r>
              <a:rPr lang="es-ES" altLang="en-US" dirty="0"/>
              <a:t>¿Decidir no someterse a diálisis es un suicidio?</a:t>
            </a:r>
          </a:p>
          <a:p>
            <a:pPr lvl="1"/>
            <a:r>
              <a:rPr lang="es-ES" altLang="en-US" sz="2000" dirty="0"/>
              <a:t>No, muchas religiones creen en el derecho de una persona a rechazar un tratamiento médico como la diálisis si cree que no le ayudará o será una carga.</a:t>
            </a:r>
          </a:p>
          <a:p>
            <a:r>
              <a:rPr lang="en-US" altLang="en-US" dirty="0"/>
              <a:t>¿</a:t>
            </a:r>
            <a:r>
              <a:rPr lang="en-US" altLang="en-US" dirty="0" err="1"/>
              <a:t>Cuánto</a:t>
            </a:r>
            <a:r>
              <a:rPr lang="en-US" altLang="en-US" dirty="0"/>
              <a:t> </a:t>
            </a:r>
            <a:r>
              <a:rPr lang="en-US" altLang="en-US" dirty="0" err="1"/>
              <a:t>tiempo</a:t>
            </a:r>
            <a:r>
              <a:rPr lang="en-US" altLang="en-US" dirty="0"/>
              <a:t> </a:t>
            </a:r>
            <a:r>
              <a:rPr lang="en-US" altLang="en-US" dirty="0" err="1"/>
              <a:t>viviré</a:t>
            </a:r>
            <a:r>
              <a:rPr lang="en-US" altLang="en-US" dirty="0"/>
              <a:t>? </a:t>
            </a:r>
          </a:p>
          <a:p>
            <a:pPr lvl="1"/>
            <a:r>
              <a:rPr lang="en-US" altLang="en-US" sz="2600" i="1" dirty="0" err="1"/>
              <a:t>Varía</a:t>
            </a:r>
            <a:r>
              <a:rPr lang="en-US" altLang="en-US" sz="2600" i="1" dirty="0"/>
              <a:t> de persona a persona</a:t>
            </a:r>
          </a:p>
          <a:p>
            <a:r>
              <a:rPr lang="en-US" altLang="en-US" dirty="0"/>
              <a:t>¿Es doloroso </a:t>
            </a:r>
            <a:r>
              <a:rPr lang="en-US" altLang="en-US" dirty="0" err="1"/>
              <a:t>morir</a:t>
            </a:r>
            <a:r>
              <a:rPr lang="en-US" altLang="en-US" dirty="0"/>
              <a:t> por </a:t>
            </a:r>
            <a:r>
              <a:rPr lang="en-US" altLang="en-US" dirty="0" err="1"/>
              <a:t>insuficiencia</a:t>
            </a:r>
            <a:r>
              <a:rPr lang="en-US" altLang="en-US" dirty="0"/>
              <a:t> renal? </a:t>
            </a:r>
          </a:p>
          <a:p>
            <a:pPr lvl="1"/>
            <a:r>
              <a:rPr lang="en-US" altLang="en-US" sz="2600" i="1" dirty="0"/>
              <a:t>No </a:t>
            </a:r>
            <a:r>
              <a:rPr lang="en-US" altLang="en-US" sz="2600" i="1" dirty="0" err="1"/>
              <a:t>Usualmente</a:t>
            </a:r>
            <a:endParaRPr lang="en-US" altLang="en-US" sz="2800" dirty="0"/>
          </a:p>
          <a:p>
            <a:endParaRPr lang="en-US" altLang="en-US" dirty="0"/>
          </a:p>
        </p:txBody>
      </p:sp>
      <p:sp>
        <p:nvSpPr>
          <p:cNvPr id="2" name="TextBox 1">
            <a:extLst>
              <a:ext uri="{FF2B5EF4-FFF2-40B4-BE49-F238E27FC236}">
                <a16:creationId xmlns:a16="http://schemas.microsoft.com/office/drawing/2014/main" id="{EB0E609C-1425-8B67-C946-8A5512B2F448}"/>
              </a:ext>
            </a:extLst>
          </p:cNvPr>
          <p:cNvSpPr txBox="1"/>
          <p:nvPr/>
        </p:nvSpPr>
        <p:spPr>
          <a:xfrm>
            <a:off x="136187" y="5856051"/>
            <a:ext cx="2762655" cy="1001949"/>
          </a:xfrm>
          <a:prstGeom prst="rect">
            <a:avLst/>
          </a:prstGeom>
          <a:solidFill>
            <a:schemeClr val="bg1"/>
          </a:solidFill>
        </p:spPr>
        <p:txBody>
          <a:bodyPr wrap="square" rtlCol="0">
            <a:spAutoFit/>
          </a:bodyPr>
          <a:lstStyle/>
          <a:p>
            <a:endParaRPr lang="en-US" dirty="0"/>
          </a:p>
        </p:txBody>
      </p:sp>
      <p:pic>
        <p:nvPicPr>
          <p:cNvPr id="3" name="Content Placeholder 5" descr="A picture containing logo&#10;&#10;Description automatically generated">
            <a:extLst>
              <a:ext uri="{FF2B5EF4-FFF2-40B4-BE49-F238E27FC236}">
                <a16:creationId xmlns:a16="http://schemas.microsoft.com/office/drawing/2014/main" id="{6DB6B96A-1391-D814-6FA9-F245E3DF459C}"/>
              </a:ext>
            </a:extLst>
          </p:cNvPr>
          <p:cNvPicPr>
            <a:picLocks noChangeAspect="1"/>
          </p:cNvPicPr>
          <p:nvPr/>
        </p:nvPicPr>
        <p:blipFill rotWithShape="1">
          <a:blip r:embed="rId3"/>
          <a:srcRect t="23299" b="24718"/>
          <a:stretch/>
        </p:blipFill>
        <p:spPr>
          <a:xfrm>
            <a:off x="136187" y="5856051"/>
            <a:ext cx="2294749" cy="835009"/>
          </a:xfrm>
          <a:prstGeom prst="rect">
            <a:avLst/>
          </a:prstGeom>
        </p:spPr>
      </p:pic>
      <p:sp>
        <p:nvSpPr>
          <p:cNvPr id="4" name="TextBox 3">
            <a:extLst>
              <a:ext uri="{FF2B5EF4-FFF2-40B4-BE49-F238E27FC236}">
                <a16:creationId xmlns:a16="http://schemas.microsoft.com/office/drawing/2014/main" id="{8E582D29-AAAA-C1E2-A524-DE84F3AB7D61}"/>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Parte</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2: </a:t>
            </a:r>
            <a:r>
              <a:rPr lang="en-US" sz="1400" dirty="0" err="1">
                <a:solidFill>
                  <a:srgbClr val="FFFFFF"/>
                </a:solidFill>
                <a:latin typeface="Arial" panose="020B0604020202020204"/>
              </a:rPr>
              <a:t>Opciones</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de </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Tratamiento</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7137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28017" y="365125"/>
            <a:ext cx="10925783" cy="1325563"/>
          </a:xfrm>
        </p:spPr>
        <p:txBody>
          <a:bodyPr>
            <a:normAutofit/>
          </a:bodyPr>
          <a:lstStyle/>
          <a:p>
            <a:r>
              <a:rPr lang="en-US" altLang="en-US" sz="4000" dirty="0" err="1"/>
              <a:t>Directiva</a:t>
            </a:r>
            <a:r>
              <a:rPr lang="en-US" altLang="en-US" sz="4000" dirty="0"/>
              <a:t> </a:t>
            </a:r>
            <a:r>
              <a:rPr lang="en-US" altLang="en-US" sz="4000" dirty="0" err="1"/>
              <a:t>Anticipada</a:t>
            </a:r>
            <a:r>
              <a:rPr lang="en-US" altLang="en-US" sz="4000" dirty="0"/>
              <a:t> o </a:t>
            </a:r>
            <a:r>
              <a:rPr lang="en-US" altLang="en-US" sz="4000" dirty="0" err="1"/>
              <a:t>Testamento</a:t>
            </a:r>
            <a:r>
              <a:rPr lang="en-US" altLang="en-US" sz="4000" dirty="0"/>
              <a:t> </a:t>
            </a:r>
            <a:r>
              <a:rPr lang="en-US" altLang="en-US" sz="4000" dirty="0" err="1"/>
              <a:t>en</a:t>
            </a:r>
            <a:r>
              <a:rPr lang="en-US" altLang="en-US" sz="4000" dirty="0"/>
              <a:t> </a:t>
            </a:r>
            <a:r>
              <a:rPr lang="en-US" altLang="en-US" sz="4000" dirty="0" err="1"/>
              <a:t>vida</a:t>
            </a:r>
            <a:endParaRPr lang="en-US" altLang="en-US" sz="4000" dirty="0"/>
          </a:p>
        </p:txBody>
      </p:sp>
      <p:sp>
        <p:nvSpPr>
          <p:cNvPr id="36867" name="Rectangle 3"/>
          <p:cNvSpPr>
            <a:spLocks noGrp="1" noChangeArrowheads="1"/>
          </p:cNvSpPr>
          <p:nvPr>
            <p:ph type="body" idx="1"/>
          </p:nvPr>
        </p:nvSpPr>
        <p:spPr>
          <a:xfrm>
            <a:off x="1050587" y="1905002"/>
            <a:ext cx="10573966" cy="4190999"/>
          </a:xfrm>
        </p:spPr>
        <p:txBody>
          <a:bodyPr>
            <a:noAutofit/>
          </a:bodyPr>
          <a:lstStyle/>
          <a:p>
            <a:r>
              <a:rPr lang="en-US" altLang="en-US" dirty="0"/>
              <a:t>Informa </a:t>
            </a:r>
            <a:r>
              <a:rPr lang="en-US" altLang="en-US" b="1" dirty="0"/>
              <a:t>QUIEN </a:t>
            </a:r>
            <a:r>
              <a:rPr lang="en-US" altLang="en-US" dirty="0" err="1"/>
              <a:t>tomará</a:t>
            </a:r>
            <a:r>
              <a:rPr lang="en-US" altLang="en-US" dirty="0"/>
              <a:t> sus </a:t>
            </a:r>
            <a:r>
              <a:rPr lang="en-US" altLang="en-US" dirty="0" err="1"/>
              <a:t>decisiones</a:t>
            </a:r>
            <a:r>
              <a:rPr lang="en-US" altLang="en-US" dirty="0"/>
              <a:t> </a:t>
            </a:r>
            <a:r>
              <a:rPr lang="en-US" altLang="en-US" dirty="0" err="1"/>
              <a:t>médicas</a:t>
            </a:r>
            <a:r>
              <a:rPr lang="en-US" altLang="en-US" dirty="0"/>
              <a:t> </a:t>
            </a:r>
            <a:r>
              <a:rPr lang="en-US" altLang="en-US" dirty="0" err="1"/>
              <a:t>si</a:t>
            </a:r>
            <a:r>
              <a:rPr lang="en-US" altLang="en-US" dirty="0"/>
              <a:t> </a:t>
            </a:r>
            <a:r>
              <a:rPr lang="en-US" altLang="en-US" dirty="0" err="1"/>
              <a:t>usted</a:t>
            </a:r>
            <a:r>
              <a:rPr lang="en-US" altLang="en-US" dirty="0"/>
              <a:t> no </a:t>
            </a:r>
            <a:r>
              <a:rPr lang="en-US" altLang="en-US" dirty="0" err="1"/>
              <a:t>puede</a:t>
            </a:r>
            <a:r>
              <a:rPr lang="en-US" altLang="en-US" dirty="0"/>
              <a:t> </a:t>
            </a:r>
            <a:r>
              <a:rPr lang="en-US" altLang="en-US" dirty="0" err="1"/>
              <a:t>tomarlas</a:t>
            </a:r>
            <a:r>
              <a:rPr lang="en-US" altLang="en-US" dirty="0"/>
              <a:t> </a:t>
            </a:r>
            <a:r>
              <a:rPr lang="en-US" altLang="en-US" dirty="0" err="1"/>
              <a:t>usted</a:t>
            </a:r>
            <a:r>
              <a:rPr lang="en-US" altLang="en-US" dirty="0"/>
              <a:t> </a:t>
            </a:r>
            <a:r>
              <a:rPr lang="en-US" altLang="en-US" dirty="0" err="1"/>
              <a:t>mismo</a:t>
            </a:r>
            <a:endParaRPr lang="en-US" altLang="en-US" dirty="0"/>
          </a:p>
          <a:p>
            <a:r>
              <a:rPr lang="es-ES" altLang="en-US" dirty="0"/>
              <a:t>Informa </a:t>
            </a:r>
            <a:r>
              <a:rPr lang="es-ES" altLang="en-US" b="1" dirty="0"/>
              <a:t>QUÉ</a:t>
            </a:r>
            <a:r>
              <a:rPr lang="es-ES" altLang="en-US" dirty="0"/>
              <a:t> quiere para la salud y la atención médica</a:t>
            </a:r>
          </a:p>
          <a:p>
            <a:r>
              <a:rPr lang="en-US" altLang="en-US" dirty="0"/>
              <a:t>Describe </a:t>
            </a:r>
            <a:r>
              <a:rPr lang="en-US" altLang="en-US" b="1" dirty="0"/>
              <a:t>QUÉ</a:t>
            </a:r>
            <a:r>
              <a:rPr lang="en-US" altLang="en-US" dirty="0"/>
              <a:t> </a:t>
            </a:r>
            <a:r>
              <a:rPr lang="en-US" altLang="en-US" dirty="0" err="1"/>
              <a:t>tipo</a:t>
            </a:r>
            <a:r>
              <a:rPr lang="en-US" altLang="en-US" dirty="0"/>
              <a:t> de </a:t>
            </a:r>
            <a:r>
              <a:rPr lang="en-US" altLang="en-US" dirty="0" err="1"/>
              <a:t>atención</a:t>
            </a:r>
            <a:r>
              <a:rPr lang="en-US" altLang="en-US" dirty="0"/>
              <a:t> </a:t>
            </a:r>
            <a:r>
              <a:rPr lang="en-US" altLang="en-US" dirty="0" err="1"/>
              <a:t>desea</a:t>
            </a:r>
            <a:r>
              <a:rPr lang="en-US" altLang="en-US" dirty="0"/>
              <a:t>… </a:t>
            </a:r>
            <a:r>
              <a:rPr lang="en-US" altLang="en-US" dirty="0" err="1"/>
              <a:t>desde</a:t>
            </a:r>
            <a:r>
              <a:rPr lang="en-US" altLang="en-US" dirty="0"/>
              <a:t> RCP hasta una </a:t>
            </a:r>
            <a:r>
              <a:rPr lang="en-US" altLang="en-US" dirty="0" err="1"/>
              <a:t>sonda</a:t>
            </a:r>
            <a:r>
              <a:rPr lang="en-US" altLang="en-US" dirty="0"/>
              <a:t> de </a:t>
            </a:r>
            <a:r>
              <a:rPr lang="en-US" altLang="en-US" dirty="0" err="1"/>
              <a:t>alimentación</a:t>
            </a:r>
            <a:r>
              <a:rPr lang="en-US" altLang="en-US" dirty="0"/>
              <a:t>, </a:t>
            </a:r>
            <a:r>
              <a:rPr lang="en-US" altLang="en-US" dirty="0" err="1"/>
              <a:t>intubación</a:t>
            </a:r>
            <a:r>
              <a:rPr lang="en-US" altLang="en-US" dirty="0"/>
              <a:t>, </a:t>
            </a:r>
            <a:r>
              <a:rPr lang="en-US" altLang="en-US" dirty="0" err="1"/>
              <a:t>medicamentos</a:t>
            </a:r>
            <a:r>
              <a:rPr lang="en-US" altLang="en-US" dirty="0"/>
              <a:t> y </a:t>
            </a:r>
            <a:r>
              <a:rPr lang="en-US" altLang="en-US" dirty="0" err="1"/>
              <a:t>diálisis</a:t>
            </a:r>
            <a:endParaRPr lang="en-US" altLang="en-US" dirty="0"/>
          </a:p>
          <a:p>
            <a:r>
              <a:rPr lang="es-ES" altLang="en-US" b="1" dirty="0"/>
              <a:t>Hace que todas las decisiones sean más fáciles para su familia</a:t>
            </a:r>
            <a:endParaRPr lang="en-US" altLang="en-US" dirty="0"/>
          </a:p>
          <a:p>
            <a:pPr lvl="1"/>
            <a:endParaRPr lang="en-US" altLang="en-US" dirty="0"/>
          </a:p>
          <a:p>
            <a:endParaRPr lang="en-US" altLang="en-US" dirty="0"/>
          </a:p>
          <a:p>
            <a:endParaRPr lang="en-US" altLang="en-US" dirty="0"/>
          </a:p>
          <a:p>
            <a:endParaRPr lang="en-US" altLang="en-US" dirty="0"/>
          </a:p>
        </p:txBody>
      </p:sp>
      <p:sp>
        <p:nvSpPr>
          <p:cNvPr id="2" name="TextBox 1">
            <a:extLst>
              <a:ext uri="{FF2B5EF4-FFF2-40B4-BE49-F238E27FC236}">
                <a16:creationId xmlns:a16="http://schemas.microsoft.com/office/drawing/2014/main" id="{78059032-A5C5-FBC7-260F-15EB5E27F274}"/>
              </a:ext>
            </a:extLst>
          </p:cNvPr>
          <p:cNvSpPr txBox="1"/>
          <p:nvPr/>
        </p:nvSpPr>
        <p:spPr>
          <a:xfrm>
            <a:off x="136187" y="5856051"/>
            <a:ext cx="2762655" cy="1001949"/>
          </a:xfrm>
          <a:prstGeom prst="rect">
            <a:avLst/>
          </a:prstGeom>
          <a:solidFill>
            <a:schemeClr val="bg1"/>
          </a:solidFill>
        </p:spPr>
        <p:txBody>
          <a:bodyPr wrap="square" rtlCol="0">
            <a:spAutoFit/>
          </a:bodyPr>
          <a:lstStyle/>
          <a:p>
            <a:endParaRPr lang="en-US" dirty="0"/>
          </a:p>
        </p:txBody>
      </p:sp>
      <p:pic>
        <p:nvPicPr>
          <p:cNvPr id="3" name="Content Placeholder 5" descr="A picture containing logo&#10;&#10;Description automatically generated">
            <a:extLst>
              <a:ext uri="{FF2B5EF4-FFF2-40B4-BE49-F238E27FC236}">
                <a16:creationId xmlns:a16="http://schemas.microsoft.com/office/drawing/2014/main" id="{8DA6FDD5-125F-787D-1160-F12CD0168D83}"/>
              </a:ext>
            </a:extLst>
          </p:cNvPr>
          <p:cNvPicPr>
            <a:picLocks noChangeAspect="1"/>
          </p:cNvPicPr>
          <p:nvPr/>
        </p:nvPicPr>
        <p:blipFill rotWithShape="1">
          <a:blip r:embed="rId3"/>
          <a:srcRect t="23299" b="24718"/>
          <a:stretch/>
        </p:blipFill>
        <p:spPr>
          <a:xfrm>
            <a:off x="136187" y="5856051"/>
            <a:ext cx="2294749" cy="835009"/>
          </a:xfrm>
          <a:prstGeom prst="rect">
            <a:avLst/>
          </a:prstGeom>
        </p:spPr>
      </p:pic>
      <p:sp>
        <p:nvSpPr>
          <p:cNvPr id="4" name="TextBox 3">
            <a:extLst>
              <a:ext uri="{FF2B5EF4-FFF2-40B4-BE49-F238E27FC236}">
                <a16:creationId xmlns:a16="http://schemas.microsoft.com/office/drawing/2014/main" id="{0E97A7BF-FC49-D13A-988D-8403F6EC55BB}"/>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Parte</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2: </a:t>
            </a:r>
            <a:r>
              <a:rPr lang="en-US" sz="1400" dirty="0" err="1">
                <a:solidFill>
                  <a:srgbClr val="FFFFFF"/>
                </a:solidFill>
                <a:latin typeface="Arial" panose="020B0604020202020204"/>
              </a:rPr>
              <a:t>Opciones</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de </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Tratamiento</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47402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6A8B24-45A7-722B-0FC4-183C4912776B}"/>
              </a:ext>
            </a:extLst>
          </p:cNvPr>
          <p:cNvSpPr txBox="1"/>
          <p:nvPr/>
        </p:nvSpPr>
        <p:spPr>
          <a:xfrm>
            <a:off x="136187" y="5856051"/>
            <a:ext cx="2762655" cy="1001949"/>
          </a:xfrm>
          <a:prstGeom prst="rect">
            <a:avLst/>
          </a:prstGeom>
          <a:solidFill>
            <a:schemeClr val="bg1"/>
          </a:solidFill>
        </p:spPr>
        <p:txBody>
          <a:bodyPr wrap="square" rtlCol="0">
            <a:spAutoFit/>
          </a:bodyPr>
          <a:lstStyle/>
          <a:p>
            <a:endParaRPr lang="en-US" dirty="0"/>
          </a:p>
        </p:txBody>
      </p:sp>
      <p:pic>
        <p:nvPicPr>
          <p:cNvPr id="2" name="Content Placeholder 5" descr="A picture containing logo&#10;&#10;Description automatically generated">
            <a:extLst>
              <a:ext uri="{FF2B5EF4-FFF2-40B4-BE49-F238E27FC236}">
                <a16:creationId xmlns:a16="http://schemas.microsoft.com/office/drawing/2014/main" id="{CA9576EE-8EB8-92DA-1C31-DDFD5C708242}"/>
              </a:ext>
            </a:extLst>
          </p:cNvPr>
          <p:cNvPicPr>
            <a:picLocks noChangeAspect="1"/>
          </p:cNvPicPr>
          <p:nvPr/>
        </p:nvPicPr>
        <p:blipFill rotWithShape="1">
          <a:blip r:embed="rId3"/>
          <a:srcRect t="23299" b="24718"/>
          <a:stretch/>
        </p:blipFill>
        <p:spPr>
          <a:xfrm>
            <a:off x="136187" y="5856051"/>
            <a:ext cx="2294749" cy="835009"/>
          </a:xfrm>
          <a:prstGeom prst="rect">
            <a:avLst/>
          </a:prstGeom>
        </p:spPr>
      </p:pic>
      <p:sp>
        <p:nvSpPr>
          <p:cNvPr id="4" name="TextBox 3">
            <a:extLst>
              <a:ext uri="{FF2B5EF4-FFF2-40B4-BE49-F238E27FC236}">
                <a16:creationId xmlns:a16="http://schemas.microsoft.com/office/drawing/2014/main" id="{26D9F416-19B2-F755-2AF8-0E8DD9870B5D}"/>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Parte</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2: </a:t>
            </a:r>
            <a:r>
              <a:rPr lang="en-US" sz="1400" dirty="0" err="1">
                <a:solidFill>
                  <a:srgbClr val="FFFFFF"/>
                </a:solidFill>
                <a:latin typeface="Arial" panose="020B0604020202020204"/>
              </a:rPr>
              <a:t>Opciones</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de </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Tratamiento</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itle 6">
            <a:extLst>
              <a:ext uri="{FF2B5EF4-FFF2-40B4-BE49-F238E27FC236}">
                <a16:creationId xmlns:a16="http://schemas.microsoft.com/office/drawing/2014/main" id="{6CB92EEE-252E-0F14-C7C2-9DA70AB9AF84}"/>
              </a:ext>
            </a:extLst>
          </p:cNvPr>
          <p:cNvSpPr>
            <a:spLocks noGrp="1"/>
          </p:cNvSpPr>
          <p:nvPr>
            <p:ph type="title"/>
          </p:nvPr>
        </p:nvSpPr>
        <p:spPr/>
        <p:txBody>
          <a:bodyPr/>
          <a:lstStyle/>
          <a:p>
            <a:r>
              <a:rPr lang="en-US" altLang="en-US" dirty="0"/>
              <a:t>¿Que es la </a:t>
            </a:r>
            <a:r>
              <a:rPr lang="en-US" altLang="en-US" dirty="0" err="1"/>
              <a:t>Diálisis</a:t>
            </a:r>
            <a:r>
              <a:rPr lang="en-US" altLang="en-US" dirty="0"/>
              <a:t>?</a:t>
            </a:r>
            <a:endParaRPr lang="en-US" dirty="0"/>
          </a:p>
        </p:txBody>
      </p:sp>
      <p:sp>
        <p:nvSpPr>
          <p:cNvPr id="9" name="Content Placeholder 8">
            <a:extLst>
              <a:ext uri="{FF2B5EF4-FFF2-40B4-BE49-F238E27FC236}">
                <a16:creationId xmlns:a16="http://schemas.microsoft.com/office/drawing/2014/main" id="{D5019D6C-3854-FBBD-943E-00D6D09EC250}"/>
              </a:ext>
            </a:extLst>
          </p:cNvPr>
          <p:cNvSpPr>
            <a:spLocks noGrp="1"/>
          </p:cNvSpPr>
          <p:nvPr>
            <p:ph idx="1"/>
          </p:nvPr>
        </p:nvSpPr>
        <p:spPr/>
        <p:txBody>
          <a:bodyPr/>
          <a:lstStyle/>
          <a:p>
            <a:r>
              <a:rPr lang="en-US" altLang="en-US" dirty="0"/>
              <a:t>Dos </a:t>
            </a:r>
            <a:r>
              <a:rPr lang="en-US" altLang="en-US" dirty="0" err="1"/>
              <a:t>tipos</a:t>
            </a:r>
            <a:r>
              <a:rPr lang="en-US" altLang="en-US" dirty="0"/>
              <a:t> </a:t>
            </a:r>
            <a:r>
              <a:rPr lang="en-US" altLang="en-US" dirty="0" err="1"/>
              <a:t>principales</a:t>
            </a:r>
            <a:r>
              <a:rPr lang="en-US" altLang="en-US" dirty="0"/>
              <a:t>:  </a:t>
            </a:r>
          </a:p>
          <a:p>
            <a:pPr lvl="1"/>
            <a:r>
              <a:rPr lang="en-US" altLang="en-US" dirty="0" err="1"/>
              <a:t>Diálisis</a:t>
            </a:r>
            <a:r>
              <a:rPr lang="en-US" altLang="en-US" dirty="0"/>
              <a:t> Peritoneal</a:t>
            </a:r>
          </a:p>
          <a:p>
            <a:pPr lvl="1"/>
            <a:r>
              <a:rPr lang="en-US" altLang="en-US" dirty="0" err="1"/>
              <a:t>Hemodiálisis</a:t>
            </a:r>
            <a:endParaRPr lang="en-US" altLang="en-US" dirty="0"/>
          </a:p>
          <a:p>
            <a:r>
              <a:rPr lang="en-US" altLang="en-US" dirty="0" err="1"/>
              <a:t>Hace</a:t>
            </a:r>
            <a:r>
              <a:rPr lang="en-US" altLang="en-US" dirty="0"/>
              <a:t> </a:t>
            </a:r>
            <a:r>
              <a:rPr lang="en-US" altLang="en-US" dirty="0" err="1"/>
              <a:t>parte</a:t>
            </a:r>
            <a:r>
              <a:rPr lang="en-US" altLang="en-US" dirty="0"/>
              <a:t> del </a:t>
            </a:r>
            <a:r>
              <a:rPr lang="en-US" altLang="en-US" dirty="0" err="1"/>
              <a:t>trabajo</a:t>
            </a:r>
            <a:r>
              <a:rPr lang="en-US" altLang="en-US" dirty="0"/>
              <a:t> de </a:t>
            </a:r>
            <a:r>
              <a:rPr lang="en-US" altLang="en-US" dirty="0" err="1"/>
              <a:t>los</a:t>
            </a:r>
            <a:r>
              <a:rPr lang="en-US" altLang="en-US" dirty="0"/>
              <a:t> </a:t>
            </a:r>
            <a:r>
              <a:rPr lang="en-US" altLang="en-US" dirty="0" err="1"/>
              <a:t>rińones</a:t>
            </a:r>
            <a:r>
              <a:rPr lang="en-US" altLang="en-US" dirty="0"/>
              <a:t> </a:t>
            </a:r>
            <a:r>
              <a:rPr lang="en-US" altLang="en-US" dirty="0" err="1"/>
              <a:t>sanos</a:t>
            </a:r>
            <a:endParaRPr lang="en-US" altLang="en-US" dirty="0"/>
          </a:p>
          <a:p>
            <a:pPr lvl="1"/>
            <a:r>
              <a:rPr lang="en-US" altLang="en-US" dirty="0" err="1"/>
              <a:t>Elimina</a:t>
            </a:r>
            <a:r>
              <a:rPr lang="en-US" altLang="en-US" dirty="0"/>
              <a:t> </a:t>
            </a:r>
            <a:r>
              <a:rPr lang="en-US" altLang="en-US" dirty="0" err="1"/>
              <a:t>los</a:t>
            </a:r>
            <a:r>
              <a:rPr lang="en-US" altLang="en-US" dirty="0"/>
              <a:t> </a:t>
            </a:r>
            <a:r>
              <a:rPr lang="en-US" altLang="en-US" dirty="0" err="1"/>
              <a:t>deschos</a:t>
            </a:r>
            <a:r>
              <a:rPr lang="en-US" altLang="en-US" dirty="0"/>
              <a:t> de </a:t>
            </a:r>
            <a:r>
              <a:rPr lang="en-US" altLang="en-US" dirty="0" err="1"/>
              <a:t>tu</a:t>
            </a:r>
            <a:r>
              <a:rPr lang="en-US" altLang="en-US" dirty="0"/>
              <a:t> </a:t>
            </a:r>
            <a:r>
              <a:rPr lang="en-US" altLang="en-US" dirty="0" err="1"/>
              <a:t>sangre</a:t>
            </a:r>
            <a:endParaRPr lang="en-US" altLang="en-US" dirty="0"/>
          </a:p>
          <a:p>
            <a:pPr lvl="1"/>
            <a:r>
              <a:rPr lang="en-US" altLang="en-US" dirty="0" err="1"/>
              <a:t>Elimina</a:t>
            </a:r>
            <a:r>
              <a:rPr lang="en-US" altLang="en-US" dirty="0"/>
              <a:t> </a:t>
            </a:r>
            <a:r>
              <a:rPr lang="en-US" altLang="en-US" dirty="0" err="1"/>
              <a:t>el</a:t>
            </a:r>
            <a:r>
              <a:rPr lang="en-US" altLang="en-US" dirty="0"/>
              <a:t> </a:t>
            </a:r>
            <a:r>
              <a:rPr lang="en-US" altLang="en-US" dirty="0" err="1"/>
              <a:t>líquido</a:t>
            </a:r>
            <a:r>
              <a:rPr lang="en-US" altLang="en-US" dirty="0"/>
              <a:t> de la </a:t>
            </a:r>
            <a:r>
              <a:rPr lang="en-US" altLang="en-US" dirty="0" err="1"/>
              <a:t>sangre</a:t>
            </a:r>
            <a:endParaRPr lang="en-US" altLang="en-US" dirty="0"/>
          </a:p>
          <a:p>
            <a:pPr lvl="1"/>
            <a:r>
              <a:rPr lang="en-US" altLang="en-US" dirty="0" err="1"/>
              <a:t>Mantiene</a:t>
            </a:r>
            <a:r>
              <a:rPr lang="en-US" altLang="en-US" dirty="0"/>
              <a:t> </a:t>
            </a:r>
            <a:r>
              <a:rPr lang="en-US" altLang="en-US" dirty="0" err="1"/>
              <a:t>los</a:t>
            </a:r>
            <a:r>
              <a:rPr lang="en-US" altLang="en-US" dirty="0"/>
              <a:t> </a:t>
            </a:r>
            <a:r>
              <a:rPr lang="en-US" altLang="en-US" dirty="0" err="1"/>
              <a:t>químicos</a:t>
            </a:r>
            <a:r>
              <a:rPr lang="en-US" altLang="en-US" dirty="0"/>
              <a:t> del </a:t>
            </a:r>
            <a:r>
              <a:rPr lang="en-US" altLang="en-US" dirty="0" err="1"/>
              <a:t>cuerpo</a:t>
            </a:r>
            <a:r>
              <a:rPr lang="en-US" altLang="en-US" dirty="0"/>
              <a:t> </a:t>
            </a:r>
            <a:r>
              <a:rPr lang="en-US" altLang="en-US" dirty="0" err="1"/>
              <a:t>balanceados</a:t>
            </a:r>
            <a:endParaRPr lang="en-US" altLang="en-US" dirty="0"/>
          </a:p>
          <a:p>
            <a:r>
              <a:rPr lang="en-US" altLang="en-US" b="1" dirty="0"/>
              <a:t>NO:</a:t>
            </a:r>
          </a:p>
          <a:p>
            <a:pPr lvl="1"/>
            <a:r>
              <a:rPr lang="en-US" altLang="en-US" dirty="0" err="1"/>
              <a:t>Cura</a:t>
            </a:r>
            <a:r>
              <a:rPr lang="en-US" altLang="en-US" dirty="0"/>
              <a:t> la </a:t>
            </a:r>
            <a:r>
              <a:rPr lang="en-US" altLang="en-US" dirty="0" err="1"/>
              <a:t>enfermedad</a:t>
            </a:r>
            <a:r>
              <a:rPr lang="en-US" altLang="en-US" dirty="0"/>
              <a:t> renal</a:t>
            </a:r>
          </a:p>
        </p:txBody>
      </p:sp>
    </p:spTree>
    <p:extLst>
      <p:ext uri="{BB962C8B-B14F-4D97-AF65-F5344CB8AC3E}">
        <p14:creationId xmlns:p14="http://schemas.microsoft.com/office/powerpoint/2010/main" val="3702865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3736" y="365125"/>
            <a:ext cx="11130064" cy="1325563"/>
          </a:xfrm>
        </p:spPr>
        <p:txBody>
          <a:bodyPr>
            <a:normAutofit/>
          </a:bodyPr>
          <a:lstStyle/>
          <a:p>
            <a:r>
              <a:rPr lang="en-US" altLang="en-US" sz="4000" dirty="0" err="1"/>
              <a:t>Directiva</a:t>
            </a:r>
            <a:r>
              <a:rPr lang="en-US" altLang="en-US" sz="4000" dirty="0"/>
              <a:t> </a:t>
            </a:r>
            <a:r>
              <a:rPr lang="en-US" altLang="en-US" sz="4000" dirty="0" err="1"/>
              <a:t>Anticipada</a:t>
            </a:r>
            <a:r>
              <a:rPr lang="en-US" altLang="en-US" sz="4000" dirty="0"/>
              <a:t> o </a:t>
            </a:r>
            <a:r>
              <a:rPr lang="en-US" altLang="en-US" sz="4000" dirty="0" err="1"/>
              <a:t>Testamento</a:t>
            </a:r>
            <a:r>
              <a:rPr lang="en-US" altLang="en-US" sz="4000" dirty="0"/>
              <a:t> </a:t>
            </a:r>
            <a:r>
              <a:rPr lang="en-US" altLang="en-US" sz="4000" dirty="0" err="1"/>
              <a:t>en</a:t>
            </a:r>
            <a:r>
              <a:rPr lang="en-US" altLang="en-US" sz="4000" dirty="0"/>
              <a:t> Vida</a:t>
            </a:r>
          </a:p>
        </p:txBody>
      </p:sp>
      <p:sp>
        <p:nvSpPr>
          <p:cNvPr id="30723" name="Rectangle 3"/>
          <p:cNvSpPr>
            <a:spLocks noGrp="1" noChangeArrowheads="1"/>
          </p:cNvSpPr>
          <p:nvPr>
            <p:ph type="body" idx="1"/>
          </p:nvPr>
        </p:nvSpPr>
        <p:spPr>
          <a:xfrm>
            <a:off x="612843" y="1690688"/>
            <a:ext cx="10612876" cy="4190999"/>
          </a:xfrm>
        </p:spPr>
        <p:txBody>
          <a:bodyPr>
            <a:normAutofit/>
          </a:bodyPr>
          <a:lstStyle/>
          <a:p>
            <a:r>
              <a:rPr lang="en-US" altLang="en-US" dirty="0" err="1"/>
              <a:t>Puede</a:t>
            </a:r>
            <a:r>
              <a:rPr lang="en-US" altLang="en-US" dirty="0"/>
              <a:t> </a:t>
            </a:r>
            <a:r>
              <a:rPr lang="en-US" altLang="en-US" dirty="0" err="1"/>
              <a:t>cambiar</a:t>
            </a:r>
            <a:r>
              <a:rPr lang="en-US" altLang="en-US" dirty="0"/>
              <a:t> lo que dice </a:t>
            </a:r>
            <a:r>
              <a:rPr lang="en-US" altLang="en-US" dirty="0" err="1"/>
              <a:t>en</a:t>
            </a:r>
            <a:r>
              <a:rPr lang="en-US" altLang="en-US" dirty="0"/>
              <a:t> </a:t>
            </a:r>
            <a:r>
              <a:rPr lang="en-US" altLang="en-US" dirty="0" err="1"/>
              <a:t>su</a:t>
            </a:r>
            <a:r>
              <a:rPr lang="en-US" altLang="en-US" dirty="0"/>
              <a:t> </a:t>
            </a:r>
            <a:r>
              <a:rPr lang="en-US" altLang="en-US" dirty="0" err="1"/>
              <a:t>Directiva</a:t>
            </a:r>
            <a:r>
              <a:rPr lang="en-US" altLang="en-US" dirty="0"/>
              <a:t> </a:t>
            </a:r>
            <a:r>
              <a:rPr lang="en-US" altLang="en-US" dirty="0" err="1"/>
              <a:t>Anticipada</a:t>
            </a:r>
            <a:r>
              <a:rPr lang="en-US" altLang="en-US" dirty="0"/>
              <a:t> </a:t>
            </a:r>
            <a:r>
              <a:rPr lang="en-US" altLang="en-US" dirty="0" err="1"/>
              <a:t>en</a:t>
            </a:r>
            <a:r>
              <a:rPr lang="en-US" altLang="en-US" dirty="0"/>
              <a:t> </a:t>
            </a:r>
            <a:r>
              <a:rPr lang="en-US" altLang="en-US" dirty="0" err="1"/>
              <a:t>cualquier</a:t>
            </a:r>
            <a:r>
              <a:rPr lang="en-US" altLang="en-US" dirty="0"/>
              <a:t> </a:t>
            </a:r>
            <a:r>
              <a:rPr lang="en-US" altLang="en-US" dirty="0" err="1"/>
              <a:t>momento</a:t>
            </a:r>
            <a:endParaRPr lang="en-US" altLang="en-US" dirty="0"/>
          </a:p>
          <a:p>
            <a:r>
              <a:rPr lang="en-US" altLang="en-US" dirty="0" err="1"/>
              <a:t>Puede</a:t>
            </a:r>
            <a:r>
              <a:rPr lang="en-US" altLang="en-US" dirty="0"/>
              <a:t> </a:t>
            </a:r>
            <a:r>
              <a:rPr lang="en-US" altLang="en-US" dirty="0" err="1"/>
              <a:t>obtener</a:t>
            </a:r>
            <a:r>
              <a:rPr lang="en-US" altLang="en-US" dirty="0"/>
              <a:t> un </a:t>
            </a:r>
            <a:r>
              <a:rPr lang="en-US" altLang="en-US" dirty="0" err="1"/>
              <a:t>formulario</a:t>
            </a:r>
            <a:r>
              <a:rPr lang="en-US" altLang="en-US" dirty="0"/>
              <a:t> de </a:t>
            </a:r>
            <a:r>
              <a:rPr lang="en-US" altLang="en-US" dirty="0" err="1"/>
              <a:t>instrucciones</a:t>
            </a:r>
            <a:r>
              <a:rPr lang="en-US" altLang="en-US" dirty="0"/>
              <a:t> </a:t>
            </a:r>
            <a:r>
              <a:rPr lang="en-US" altLang="en-US" dirty="0" err="1"/>
              <a:t>anticipadas</a:t>
            </a:r>
            <a:r>
              <a:rPr lang="en-US" altLang="en-US" dirty="0"/>
              <a:t> que </a:t>
            </a:r>
            <a:r>
              <a:rPr lang="en-US" altLang="en-US" dirty="0" err="1"/>
              <a:t>cumpla</a:t>
            </a:r>
            <a:r>
              <a:rPr lang="en-US" altLang="en-US" dirty="0"/>
              <a:t> con la ley de </a:t>
            </a:r>
            <a:r>
              <a:rPr lang="en-US" altLang="en-US" dirty="0" err="1"/>
              <a:t>su</a:t>
            </a:r>
            <a:r>
              <a:rPr lang="en-US" altLang="en-US" dirty="0"/>
              <a:t> </a:t>
            </a:r>
            <a:r>
              <a:rPr lang="en-US" altLang="en-US" dirty="0" err="1"/>
              <a:t>estado</a:t>
            </a:r>
            <a:endParaRPr lang="en-US" altLang="en-US" dirty="0"/>
          </a:p>
          <a:p>
            <a:pPr lvl="1"/>
            <a:r>
              <a:rPr lang="en-US" altLang="en-US" dirty="0" err="1"/>
              <a:t>Comuníquese</a:t>
            </a:r>
            <a:r>
              <a:rPr lang="en-US" altLang="en-US" dirty="0"/>
              <a:t> con la </a:t>
            </a:r>
            <a:r>
              <a:rPr lang="en-US" altLang="en-US" dirty="0" err="1"/>
              <a:t>Organización</a:t>
            </a:r>
            <a:r>
              <a:rPr lang="en-US" altLang="en-US" dirty="0"/>
              <a:t> National de </a:t>
            </a:r>
            <a:r>
              <a:rPr lang="en-US" altLang="en-US" dirty="0" err="1"/>
              <a:t>Cuidados</a:t>
            </a:r>
            <a:r>
              <a:rPr lang="en-US" altLang="en-US" dirty="0"/>
              <a:t> </a:t>
            </a:r>
            <a:r>
              <a:rPr lang="en-US" altLang="en-US" dirty="0" err="1"/>
              <a:t>Paliativos</a:t>
            </a:r>
            <a:r>
              <a:rPr lang="en-US" altLang="en-US" dirty="0"/>
              <a:t> y </a:t>
            </a:r>
            <a:r>
              <a:rPr lang="en-US" altLang="en-US" dirty="0" err="1"/>
              <a:t>Hospicios</a:t>
            </a:r>
            <a:r>
              <a:rPr lang="en-US" altLang="en-US" dirty="0"/>
              <a:t> (800-658-8898)</a:t>
            </a:r>
          </a:p>
          <a:p>
            <a:pPr lvl="1"/>
            <a:r>
              <a:rPr lang="en-US" altLang="en-US" dirty="0"/>
              <a:t>Vaya </a:t>
            </a:r>
            <a:r>
              <a:rPr lang="en-US" altLang="en-US" dirty="0" err="1"/>
              <a:t>en</a:t>
            </a:r>
            <a:r>
              <a:rPr lang="en-US" altLang="en-US" dirty="0"/>
              <a:t> </a:t>
            </a:r>
            <a:r>
              <a:rPr lang="en-US" altLang="en-US" dirty="0" err="1"/>
              <a:t>línea</a:t>
            </a:r>
            <a:r>
              <a:rPr lang="en-US" altLang="en-US" dirty="0"/>
              <a:t> a </a:t>
            </a:r>
            <a:r>
              <a:rPr lang="en-US" altLang="en-US" dirty="0">
                <a:solidFill>
                  <a:schemeClr val="accent1"/>
                </a:solidFill>
                <a:hlinkClick r:id="rId3"/>
              </a:rPr>
              <a:t>www.abanet.org/aging</a:t>
            </a:r>
            <a:endParaRPr lang="en-US" altLang="en-US" dirty="0">
              <a:solidFill>
                <a:schemeClr val="accent1"/>
              </a:solidFill>
            </a:endParaRPr>
          </a:p>
          <a:p>
            <a:pPr lvl="1"/>
            <a:r>
              <a:rPr lang="en-US" altLang="en-US" dirty="0" err="1"/>
              <a:t>Visite</a:t>
            </a:r>
            <a:r>
              <a:rPr lang="en-US" altLang="en-US" dirty="0"/>
              <a:t> </a:t>
            </a:r>
            <a:r>
              <a:rPr lang="en-US" altLang="en-US" dirty="0" err="1"/>
              <a:t>su</a:t>
            </a:r>
            <a:r>
              <a:rPr lang="en-US" altLang="en-US" dirty="0"/>
              <a:t> </a:t>
            </a:r>
            <a:r>
              <a:rPr lang="en-US" altLang="en-US" dirty="0" err="1"/>
              <a:t>biblioteca</a:t>
            </a:r>
            <a:endParaRPr lang="en-US" altLang="en-US" dirty="0"/>
          </a:p>
        </p:txBody>
      </p:sp>
      <p:sp>
        <p:nvSpPr>
          <p:cNvPr id="2" name="TextBox 1">
            <a:extLst>
              <a:ext uri="{FF2B5EF4-FFF2-40B4-BE49-F238E27FC236}">
                <a16:creationId xmlns:a16="http://schemas.microsoft.com/office/drawing/2014/main" id="{A617541A-88EC-8724-41A3-15C4D3887F02}"/>
              </a:ext>
            </a:extLst>
          </p:cNvPr>
          <p:cNvSpPr txBox="1"/>
          <p:nvPr/>
        </p:nvSpPr>
        <p:spPr>
          <a:xfrm>
            <a:off x="136187" y="5856051"/>
            <a:ext cx="2762655" cy="1001949"/>
          </a:xfrm>
          <a:prstGeom prst="rect">
            <a:avLst/>
          </a:prstGeom>
          <a:solidFill>
            <a:schemeClr val="bg1"/>
          </a:solidFill>
        </p:spPr>
        <p:txBody>
          <a:bodyPr wrap="square" rtlCol="0">
            <a:spAutoFit/>
          </a:bodyPr>
          <a:lstStyle/>
          <a:p>
            <a:endParaRPr lang="en-US" dirty="0"/>
          </a:p>
        </p:txBody>
      </p:sp>
      <p:pic>
        <p:nvPicPr>
          <p:cNvPr id="3" name="Content Placeholder 5" descr="A picture containing logo&#10;&#10;Description automatically generated">
            <a:extLst>
              <a:ext uri="{FF2B5EF4-FFF2-40B4-BE49-F238E27FC236}">
                <a16:creationId xmlns:a16="http://schemas.microsoft.com/office/drawing/2014/main" id="{D4E22CF8-BADC-7AF9-A1CA-E80546258902}"/>
              </a:ext>
            </a:extLst>
          </p:cNvPr>
          <p:cNvPicPr>
            <a:picLocks noChangeAspect="1"/>
          </p:cNvPicPr>
          <p:nvPr/>
        </p:nvPicPr>
        <p:blipFill rotWithShape="1">
          <a:blip r:embed="rId4"/>
          <a:srcRect t="23299" b="24718"/>
          <a:stretch/>
        </p:blipFill>
        <p:spPr>
          <a:xfrm>
            <a:off x="136187" y="5856051"/>
            <a:ext cx="2294749" cy="835009"/>
          </a:xfrm>
          <a:prstGeom prst="rect">
            <a:avLst/>
          </a:prstGeom>
        </p:spPr>
      </p:pic>
      <p:sp>
        <p:nvSpPr>
          <p:cNvPr id="4" name="TextBox 3">
            <a:extLst>
              <a:ext uri="{FF2B5EF4-FFF2-40B4-BE49-F238E27FC236}">
                <a16:creationId xmlns:a16="http://schemas.microsoft.com/office/drawing/2014/main" id="{A61639CC-8D9E-B7E1-EADD-D46F1418C9D4}"/>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Parte</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2: </a:t>
            </a:r>
            <a:r>
              <a:rPr lang="en-US" sz="1400" dirty="0" err="1">
                <a:solidFill>
                  <a:srgbClr val="FFFFFF"/>
                </a:solidFill>
                <a:latin typeface="Arial" panose="020B0604020202020204"/>
              </a:rPr>
              <a:t>Opciones</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de </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Tratamiento</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51733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36187" y="331197"/>
            <a:ext cx="10515600" cy="1325563"/>
          </a:xfrm>
        </p:spPr>
        <p:txBody>
          <a:bodyPr>
            <a:normAutofit/>
          </a:bodyPr>
          <a:lstStyle/>
          <a:p>
            <a:pPr algn="ctr"/>
            <a:r>
              <a:rPr lang="en-US" altLang="en-US" sz="4000" dirty="0" err="1"/>
              <a:t>Hospicio</a:t>
            </a:r>
            <a:r>
              <a:rPr lang="en-US" altLang="en-US" sz="4000" dirty="0"/>
              <a:t> versus </a:t>
            </a:r>
            <a:r>
              <a:rPr lang="en-US" altLang="en-US" sz="4000" dirty="0" err="1"/>
              <a:t>Cuidados</a:t>
            </a:r>
            <a:r>
              <a:rPr lang="en-US" altLang="en-US" sz="4000" dirty="0"/>
              <a:t> </a:t>
            </a:r>
            <a:r>
              <a:rPr lang="en-US" altLang="en-US" sz="4000" dirty="0" err="1"/>
              <a:t>Paliativos</a:t>
            </a:r>
            <a:endParaRPr lang="en-US" altLang="en-US" sz="4000" dirty="0"/>
          </a:p>
        </p:txBody>
      </p:sp>
      <p:sp>
        <p:nvSpPr>
          <p:cNvPr id="43011" name="Rectangle 3"/>
          <p:cNvSpPr>
            <a:spLocks noGrp="1" noChangeArrowheads="1"/>
          </p:cNvSpPr>
          <p:nvPr>
            <p:ph sz="half" idx="1"/>
          </p:nvPr>
        </p:nvSpPr>
        <p:spPr>
          <a:xfrm>
            <a:off x="972766" y="1600202"/>
            <a:ext cx="5047034" cy="4724399"/>
          </a:xfrm>
        </p:spPr>
        <p:txBody>
          <a:bodyPr>
            <a:noAutofit/>
          </a:bodyPr>
          <a:lstStyle/>
          <a:p>
            <a:pPr marL="0" indent="0">
              <a:buNone/>
            </a:pPr>
            <a:r>
              <a:rPr lang="en-US" altLang="en-US" sz="2400" b="1" u="sng" dirty="0" err="1"/>
              <a:t>Hospicio</a:t>
            </a:r>
            <a:r>
              <a:rPr lang="en-US" altLang="en-US" sz="2400" b="1" u="sng" dirty="0"/>
              <a:t>:</a:t>
            </a:r>
          </a:p>
          <a:p>
            <a:r>
              <a:rPr lang="es-ES" altLang="en-US" sz="2400" dirty="0"/>
              <a:t>Apoyar a las personas en todos los aspectos del proceso de morir</a:t>
            </a:r>
          </a:p>
          <a:p>
            <a:r>
              <a:rPr lang="en-US" altLang="en-US" sz="2400" dirty="0"/>
              <a:t>Brinda </a:t>
            </a:r>
            <a:r>
              <a:rPr lang="en-US" altLang="en-US" sz="2400" dirty="0" err="1"/>
              <a:t>apoyo</a:t>
            </a:r>
            <a:r>
              <a:rPr lang="en-US" altLang="en-US" sz="2400" dirty="0"/>
              <a:t> familiar</a:t>
            </a:r>
          </a:p>
          <a:p>
            <a:r>
              <a:rPr lang="en-US" altLang="en-US" sz="2400" dirty="0" err="1"/>
              <a:t>Proporciona</a:t>
            </a:r>
            <a:r>
              <a:rPr lang="en-US" altLang="en-US" sz="2400" dirty="0"/>
              <a:t> </a:t>
            </a:r>
            <a:r>
              <a:rPr lang="en-US" altLang="en-US" sz="2400" dirty="0" err="1"/>
              <a:t>manejo</a:t>
            </a:r>
            <a:r>
              <a:rPr lang="en-US" altLang="en-US" sz="2400" dirty="0"/>
              <a:t> del dolor</a:t>
            </a:r>
          </a:p>
          <a:p>
            <a:r>
              <a:rPr lang="en-US" altLang="en-US" sz="2400" dirty="0"/>
              <a:t>Se </a:t>
            </a:r>
            <a:r>
              <a:rPr lang="en-US" altLang="en-US" sz="2400" dirty="0" err="1"/>
              <a:t>puede</a:t>
            </a:r>
            <a:r>
              <a:rPr lang="en-US" altLang="en-US" sz="2400" dirty="0"/>
              <a:t> </a:t>
            </a:r>
            <a:r>
              <a:rPr lang="en-US" altLang="en-US" sz="2400" dirty="0" err="1"/>
              <a:t>realizar</a:t>
            </a:r>
            <a:r>
              <a:rPr lang="en-US" altLang="en-US" sz="2400" dirty="0"/>
              <a:t> </a:t>
            </a:r>
            <a:r>
              <a:rPr lang="en-US" altLang="en-US" sz="2400" dirty="0" err="1"/>
              <a:t>en</a:t>
            </a:r>
            <a:r>
              <a:rPr lang="en-US" altLang="en-US" sz="2400" dirty="0"/>
              <a:t>:</a:t>
            </a:r>
          </a:p>
          <a:p>
            <a:pPr lvl="1"/>
            <a:r>
              <a:rPr lang="en-US" altLang="en-US" sz="2000" dirty="0" err="1"/>
              <a:t>Su</a:t>
            </a:r>
            <a:r>
              <a:rPr lang="en-US" altLang="en-US" sz="2000" dirty="0"/>
              <a:t> </a:t>
            </a:r>
            <a:r>
              <a:rPr lang="en-US" altLang="en-US" sz="2000" dirty="0" err="1"/>
              <a:t>hogar</a:t>
            </a:r>
            <a:endParaRPr lang="en-US" altLang="en-US" sz="2000" dirty="0"/>
          </a:p>
          <a:p>
            <a:pPr lvl="1"/>
            <a:r>
              <a:rPr lang="en-US" altLang="en-US" sz="2000" dirty="0"/>
              <a:t>Un Centro de </a:t>
            </a:r>
            <a:r>
              <a:rPr lang="en-US" altLang="en-US" sz="2000" dirty="0" err="1"/>
              <a:t>Cuidados</a:t>
            </a:r>
            <a:r>
              <a:rPr lang="en-US" altLang="en-US" sz="2000" dirty="0"/>
              <a:t> </a:t>
            </a:r>
            <a:r>
              <a:rPr lang="en-US" altLang="en-US" sz="2000" dirty="0" err="1"/>
              <a:t>Paliativos</a:t>
            </a:r>
            <a:endParaRPr lang="en-US" altLang="en-US" sz="2000" dirty="0"/>
          </a:p>
          <a:p>
            <a:pPr lvl="1"/>
            <a:r>
              <a:rPr lang="en-US" altLang="en-US" sz="2000" dirty="0"/>
              <a:t>Un Hospital</a:t>
            </a:r>
          </a:p>
          <a:p>
            <a:pPr lvl="2"/>
            <a:endParaRPr lang="en-US" altLang="en-US" sz="2400" dirty="0"/>
          </a:p>
          <a:p>
            <a:pPr lvl="2"/>
            <a:endParaRPr lang="en-US" altLang="en-US" sz="2400" dirty="0"/>
          </a:p>
          <a:p>
            <a:pPr lvl="1"/>
            <a:endParaRPr lang="en-US" altLang="en-US" dirty="0"/>
          </a:p>
          <a:p>
            <a:endParaRPr lang="en-US" altLang="en-US" sz="2400" dirty="0"/>
          </a:p>
          <a:p>
            <a:endParaRPr lang="en-US" altLang="en-US" sz="2400" dirty="0"/>
          </a:p>
          <a:p>
            <a:pPr lvl="1"/>
            <a:endParaRPr lang="en-US" altLang="en-US" dirty="0"/>
          </a:p>
          <a:p>
            <a:endParaRPr lang="en-US" altLang="en-US" sz="2400" dirty="0"/>
          </a:p>
        </p:txBody>
      </p:sp>
      <p:sp>
        <p:nvSpPr>
          <p:cNvPr id="2" name="Content Placeholder 1"/>
          <p:cNvSpPr>
            <a:spLocks noGrp="1"/>
          </p:cNvSpPr>
          <p:nvPr>
            <p:ph sz="half" idx="2"/>
          </p:nvPr>
        </p:nvSpPr>
        <p:spPr>
          <a:xfrm>
            <a:off x="6096000" y="1656760"/>
            <a:ext cx="5181600" cy="4351338"/>
          </a:xfrm>
        </p:spPr>
        <p:txBody>
          <a:bodyPr>
            <a:noAutofit/>
          </a:bodyPr>
          <a:lstStyle/>
          <a:p>
            <a:pPr marL="0" indent="0">
              <a:buNone/>
            </a:pPr>
            <a:r>
              <a:rPr lang="en-US" sz="2400" b="1" u="sng" dirty="0" err="1"/>
              <a:t>Cuidados</a:t>
            </a:r>
            <a:r>
              <a:rPr lang="en-US" sz="2400" b="1" u="sng" dirty="0"/>
              <a:t> </a:t>
            </a:r>
            <a:r>
              <a:rPr lang="en-US" sz="2400" b="1" u="sng" dirty="0" err="1"/>
              <a:t>paliativos</a:t>
            </a:r>
            <a:r>
              <a:rPr lang="en-US" sz="2400" b="1" u="sng" dirty="0"/>
              <a:t>:</a:t>
            </a:r>
          </a:p>
          <a:p>
            <a:r>
              <a:rPr lang="es-ES" sz="2400" dirty="0"/>
              <a:t>Maneja los síntomas de la enfermedad crónica</a:t>
            </a:r>
          </a:p>
          <a:p>
            <a:r>
              <a:rPr lang="en-US" sz="2400" dirty="0" err="1"/>
              <a:t>Apoya</a:t>
            </a:r>
            <a:r>
              <a:rPr lang="en-US" sz="2400" dirty="0"/>
              <a:t> a la </a:t>
            </a:r>
            <a:r>
              <a:rPr lang="en-US" sz="2400" dirty="0" err="1"/>
              <a:t>familia</a:t>
            </a:r>
            <a:r>
              <a:rPr lang="en-US" sz="2400" dirty="0"/>
              <a:t> y al </a:t>
            </a:r>
            <a:r>
              <a:rPr lang="en-US" sz="2400" dirty="0" err="1"/>
              <a:t>paciente</a:t>
            </a:r>
            <a:endParaRPr lang="en-US" sz="2400" dirty="0"/>
          </a:p>
          <a:p>
            <a:r>
              <a:rPr lang="en-US" sz="2400" dirty="0" err="1"/>
              <a:t>Puede</a:t>
            </a:r>
            <a:r>
              <a:rPr lang="en-US" sz="2400" dirty="0"/>
              <a:t> </a:t>
            </a:r>
            <a:r>
              <a:rPr lang="en-US" sz="2400" dirty="0" err="1"/>
              <a:t>utilizarse</a:t>
            </a:r>
            <a:r>
              <a:rPr lang="en-US" sz="2400" dirty="0"/>
              <a:t> </a:t>
            </a:r>
            <a:r>
              <a:rPr lang="en-US" sz="2400" dirty="0" err="1"/>
              <a:t>en</a:t>
            </a:r>
            <a:r>
              <a:rPr lang="en-US" sz="2400" dirty="0"/>
              <a:t> </a:t>
            </a:r>
            <a:r>
              <a:rPr lang="en-US" sz="2400" dirty="0" err="1"/>
              <a:t>cualquier</a:t>
            </a:r>
            <a:r>
              <a:rPr lang="en-US" sz="2400" dirty="0"/>
              <a:t> </a:t>
            </a:r>
            <a:r>
              <a:rPr lang="en-US" sz="2400" dirty="0" err="1"/>
              <a:t>momento</a:t>
            </a:r>
            <a:r>
              <a:rPr lang="en-US" sz="2400" dirty="0"/>
              <a:t> (</a:t>
            </a:r>
            <a:r>
              <a:rPr lang="es-ES" sz="2400" dirty="0"/>
              <a:t>no solo al final de la vida</a:t>
            </a:r>
            <a:r>
              <a:rPr lang="en-US" sz="2400" dirty="0"/>
              <a:t>)</a:t>
            </a:r>
          </a:p>
          <a:p>
            <a:r>
              <a:rPr lang="es-ES" sz="2400" dirty="0"/>
              <a:t>Se muestra para prolongar la vida útil</a:t>
            </a:r>
            <a:endParaRPr lang="en-US" sz="2400" dirty="0"/>
          </a:p>
        </p:txBody>
      </p:sp>
      <p:sp>
        <p:nvSpPr>
          <p:cNvPr id="3" name="TextBox 2">
            <a:extLst>
              <a:ext uri="{FF2B5EF4-FFF2-40B4-BE49-F238E27FC236}">
                <a16:creationId xmlns:a16="http://schemas.microsoft.com/office/drawing/2014/main" id="{82B2D3A9-5C58-9330-8C4E-D054DE41824E}"/>
              </a:ext>
            </a:extLst>
          </p:cNvPr>
          <p:cNvSpPr txBox="1"/>
          <p:nvPr/>
        </p:nvSpPr>
        <p:spPr>
          <a:xfrm>
            <a:off x="136187" y="5856051"/>
            <a:ext cx="2762655" cy="1001949"/>
          </a:xfrm>
          <a:prstGeom prst="rect">
            <a:avLst/>
          </a:prstGeom>
          <a:solidFill>
            <a:schemeClr val="bg1"/>
          </a:solidFill>
        </p:spPr>
        <p:txBody>
          <a:bodyPr wrap="square" rtlCol="0">
            <a:spAutoFit/>
          </a:bodyPr>
          <a:lstStyle/>
          <a:p>
            <a:endParaRPr lang="en-US" dirty="0"/>
          </a:p>
        </p:txBody>
      </p:sp>
      <p:pic>
        <p:nvPicPr>
          <p:cNvPr id="4" name="Content Placeholder 5" descr="A picture containing logo&#10;&#10;Description automatically generated">
            <a:extLst>
              <a:ext uri="{FF2B5EF4-FFF2-40B4-BE49-F238E27FC236}">
                <a16:creationId xmlns:a16="http://schemas.microsoft.com/office/drawing/2014/main" id="{C475CEE8-72F0-0FEE-BD54-3079DB036D59}"/>
              </a:ext>
            </a:extLst>
          </p:cNvPr>
          <p:cNvPicPr>
            <a:picLocks noChangeAspect="1"/>
          </p:cNvPicPr>
          <p:nvPr/>
        </p:nvPicPr>
        <p:blipFill rotWithShape="1">
          <a:blip r:embed="rId3"/>
          <a:srcRect t="23299" b="24718"/>
          <a:stretch/>
        </p:blipFill>
        <p:spPr>
          <a:xfrm>
            <a:off x="136187" y="5856051"/>
            <a:ext cx="2294749" cy="835009"/>
          </a:xfrm>
          <a:prstGeom prst="rect">
            <a:avLst/>
          </a:prstGeom>
        </p:spPr>
      </p:pic>
      <p:sp>
        <p:nvSpPr>
          <p:cNvPr id="5" name="TextBox 4">
            <a:extLst>
              <a:ext uri="{FF2B5EF4-FFF2-40B4-BE49-F238E27FC236}">
                <a16:creationId xmlns:a16="http://schemas.microsoft.com/office/drawing/2014/main" id="{050E878D-9BF3-3C4A-99CB-4BD276972589}"/>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Parte</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2: </a:t>
            </a:r>
            <a:r>
              <a:rPr lang="en-US" sz="1400" dirty="0" err="1">
                <a:solidFill>
                  <a:srgbClr val="FFFFFF"/>
                </a:solidFill>
                <a:latin typeface="Arial" panose="020B0604020202020204"/>
              </a:rPr>
              <a:t>Opciones</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de </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Tratamiento</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47324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071991" y="2878326"/>
            <a:ext cx="8229600" cy="1143000"/>
          </a:xfrm>
        </p:spPr>
        <p:txBody>
          <a:bodyPr/>
          <a:lstStyle/>
          <a:p>
            <a:pPr algn="ctr"/>
            <a:r>
              <a:rPr lang="en-US" altLang="en-US" dirty="0" err="1"/>
              <a:t>Preguntas</a:t>
            </a:r>
            <a:r>
              <a:rPr lang="en-US" altLang="en-US" dirty="0"/>
              <a:t> y </a:t>
            </a:r>
            <a:r>
              <a:rPr lang="en-US" altLang="en-US" dirty="0" err="1"/>
              <a:t>Discusión</a:t>
            </a:r>
            <a:endParaRPr lang="en-US" altLang="en-US" dirty="0"/>
          </a:p>
        </p:txBody>
      </p:sp>
      <p:sp>
        <p:nvSpPr>
          <p:cNvPr id="2" name="TextBox 1">
            <a:extLst>
              <a:ext uri="{FF2B5EF4-FFF2-40B4-BE49-F238E27FC236}">
                <a16:creationId xmlns:a16="http://schemas.microsoft.com/office/drawing/2014/main" id="{471D7F4A-03F1-FCD6-57F1-93DD4DBD2A03}"/>
              </a:ext>
            </a:extLst>
          </p:cNvPr>
          <p:cNvSpPr txBox="1"/>
          <p:nvPr/>
        </p:nvSpPr>
        <p:spPr>
          <a:xfrm>
            <a:off x="136187" y="5856051"/>
            <a:ext cx="2762655" cy="1001949"/>
          </a:xfrm>
          <a:prstGeom prst="rect">
            <a:avLst/>
          </a:prstGeom>
          <a:solidFill>
            <a:schemeClr val="bg1"/>
          </a:solidFill>
        </p:spPr>
        <p:txBody>
          <a:bodyPr wrap="square" rtlCol="0">
            <a:spAutoFit/>
          </a:bodyPr>
          <a:lstStyle/>
          <a:p>
            <a:endParaRPr lang="en-US" dirty="0"/>
          </a:p>
        </p:txBody>
      </p:sp>
      <p:pic>
        <p:nvPicPr>
          <p:cNvPr id="3" name="Content Placeholder 5" descr="A picture containing logo&#10;&#10;Description automatically generated">
            <a:extLst>
              <a:ext uri="{FF2B5EF4-FFF2-40B4-BE49-F238E27FC236}">
                <a16:creationId xmlns:a16="http://schemas.microsoft.com/office/drawing/2014/main" id="{DAC3F8EE-8E5B-325B-6F30-43D295E23986}"/>
              </a:ext>
            </a:extLst>
          </p:cNvPr>
          <p:cNvPicPr>
            <a:picLocks noChangeAspect="1"/>
          </p:cNvPicPr>
          <p:nvPr/>
        </p:nvPicPr>
        <p:blipFill rotWithShape="1">
          <a:blip r:embed="rId3"/>
          <a:srcRect t="23299" b="24718"/>
          <a:stretch/>
        </p:blipFill>
        <p:spPr>
          <a:xfrm>
            <a:off x="136187" y="5856051"/>
            <a:ext cx="2294749" cy="835009"/>
          </a:xfrm>
          <a:prstGeom prst="rect">
            <a:avLst/>
          </a:prstGeom>
        </p:spPr>
      </p:pic>
      <p:sp>
        <p:nvSpPr>
          <p:cNvPr id="4" name="Freeform: Shape 3">
            <a:extLst>
              <a:ext uri="{FF2B5EF4-FFF2-40B4-BE49-F238E27FC236}">
                <a16:creationId xmlns:a16="http://schemas.microsoft.com/office/drawing/2014/main" id="{A9FE86D3-6B62-C392-16F9-73EFF0C0DE40}"/>
              </a:ext>
            </a:extLst>
          </p:cNvPr>
          <p:cNvSpPr/>
          <p:nvPr/>
        </p:nvSpPr>
        <p:spPr>
          <a:xfrm>
            <a:off x="5502778" y="2025866"/>
            <a:ext cx="898022" cy="852460"/>
          </a:xfrm>
          <a:custGeom>
            <a:avLst/>
            <a:gdLst>
              <a:gd name="connsiteX0" fmla="*/ 141338 w 282676"/>
              <a:gd name="connsiteY0" fmla="*/ 0 h 282676"/>
              <a:gd name="connsiteX1" fmla="*/ 0 w 282676"/>
              <a:gd name="connsiteY1" fmla="*/ 141338 h 282676"/>
              <a:gd name="connsiteX2" fmla="*/ 141338 w 282676"/>
              <a:gd name="connsiteY2" fmla="*/ 282677 h 282676"/>
              <a:gd name="connsiteX3" fmla="*/ 282677 w 282676"/>
              <a:gd name="connsiteY3" fmla="*/ 141338 h 282676"/>
              <a:gd name="connsiteX4" fmla="*/ 282677 w 282676"/>
              <a:gd name="connsiteY4" fmla="*/ 141261 h 282676"/>
              <a:gd name="connsiteX5" fmla="*/ 141338 w 282676"/>
              <a:gd name="connsiteY5" fmla="*/ 0 h 282676"/>
              <a:gd name="connsiteX6" fmla="*/ 141338 w 282676"/>
              <a:gd name="connsiteY6" fmla="*/ 270024 h 282676"/>
              <a:gd name="connsiteX7" fmla="*/ 12730 w 282676"/>
              <a:gd name="connsiteY7" fmla="*/ 141570 h 282676"/>
              <a:gd name="connsiteX8" fmla="*/ 141184 w 282676"/>
              <a:gd name="connsiteY8" fmla="*/ 12961 h 282676"/>
              <a:gd name="connsiteX9" fmla="*/ 269792 w 282676"/>
              <a:gd name="connsiteY9" fmla="*/ 141415 h 282676"/>
              <a:gd name="connsiteX10" fmla="*/ 269792 w 282676"/>
              <a:gd name="connsiteY10" fmla="*/ 141493 h 282676"/>
              <a:gd name="connsiteX11" fmla="*/ 141415 w 282676"/>
              <a:gd name="connsiteY11" fmla="*/ 270024 h 282676"/>
              <a:gd name="connsiteX12" fmla="*/ 141338 w 282676"/>
              <a:gd name="connsiteY12" fmla="*/ 270024 h 282676"/>
              <a:gd name="connsiteX13" fmla="*/ 133623 w 282676"/>
              <a:gd name="connsiteY13" fmla="*/ 205681 h 282676"/>
              <a:gd name="connsiteX14" fmla="*/ 151677 w 282676"/>
              <a:gd name="connsiteY14" fmla="*/ 205681 h 282676"/>
              <a:gd name="connsiteX15" fmla="*/ 151677 w 282676"/>
              <a:gd name="connsiteY15" fmla="*/ 184311 h 282676"/>
              <a:gd name="connsiteX16" fmla="*/ 133623 w 282676"/>
              <a:gd name="connsiteY16" fmla="*/ 184311 h 282676"/>
              <a:gd name="connsiteX17" fmla="*/ 170424 w 282676"/>
              <a:gd name="connsiteY17" fmla="*/ 86022 h 282676"/>
              <a:gd name="connsiteX18" fmla="*/ 158466 w 282676"/>
              <a:gd name="connsiteY18" fmla="*/ 79464 h 282676"/>
              <a:gd name="connsiteX19" fmla="*/ 144039 w 282676"/>
              <a:gd name="connsiteY19" fmla="*/ 77227 h 282676"/>
              <a:gd name="connsiteX20" fmla="*/ 126449 w 282676"/>
              <a:gd name="connsiteY20" fmla="*/ 80313 h 282676"/>
              <a:gd name="connsiteX21" fmla="*/ 113256 w 282676"/>
              <a:gd name="connsiteY21" fmla="*/ 88799 h 282676"/>
              <a:gd name="connsiteX22" fmla="*/ 105001 w 282676"/>
              <a:gd name="connsiteY22" fmla="*/ 102069 h 282676"/>
              <a:gd name="connsiteX23" fmla="*/ 102223 w 282676"/>
              <a:gd name="connsiteY23" fmla="*/ 119196 h 282676"/>
              <a:gd name="connsiteX24" fmla="*/ 102223 w 282676"/>
              <a:gd name="connsiteY24" fmla="*/ 120817 h 282676"/>
              <a:gd name="connsiteX25" fmla="*/ 116573 w 282676"/>
              <a:gd name="connsiteY25" fmla="*/ 120817 h 282676"/>
              <a:gd name="connsiteX26" fmla="*/ 116573 w 282676"/>
              <a:gd name="connsiteY26" fmla="*/ 118888 h 282676"/>
              <a:gd name="connsiteX27" fmla="*/ 118117 w 282676"/>
              <a:gd name="connsiteY27" fmla="*/ 107007 h 282676"/>
              <a:gd name="connsiteX28" fmla="*/ 123131 w 282676"/>
              <a:gd name="connsiteY28" fmla="*/ 97672 h 282676"/>
              <a:gd name="connsiteX29" fmla="*/ 131618 w 282676"/>
              <a:gd name="connsiteY29" fmla="*/ 91500 h 282676"/>
              <a:gd name="connsiteX30" fmla="*/ 143498 w 282676"/>
              <a:gd name="connsiteY30" fmla="*/ 89185 h 282676"/>
              <a:gd name="connsiteX31" fmla="*/ 152680 w 282676"/>
              <a:gd name="connsiteY31" fmla="*/ 90805 h 282676"/>
              <a:gd name="connsiteX32" fmla="*/ 160395 w 282676"/>
              <a:gd name="connsiteY32" fmla="*/ 95280 h 282676"/>
              <a:gd name="connsiteX33" fmla="*/ 167338 w 282676"/>
              <a:gd name="connsiteY33" fmla="*/ 110710 h 282676"/>
              <a:gd name="connsiteX34" fmla="*/ 164329 w 282676"/>
              <a:gd name="connsiteY34" fmla="*/ 122051 h 282676"/>
              <a:gd name="connsiteX35" fmla="*/ 156614 w 282676"/>
              <a:gd name="connsiteY35" fmla="*/ 131695 h 282676"/>
              <a:gd name="connsiteX36" fmla="*/ 146893 w 282676"/>
              <a:gd name="connsiteY36" fmla="*/ 140644 h 282676"/>
              <a:gd name="connsiteX37" fmla="*/ 140259 w 282676"/>
              <a:gd name="connsiteY37" fmla="*/ 149285 h 282676"/>
              <a:gd name="connsiteX38" fmla="*/ 136632 w 282676"/>
              <a:gd name="connsiteY38" fmla="*/ 159391 h 282676"/>
              <a:gd name="connsiteX39" fmla="*/ 135706 w 282676"/>
              <a:gd name="connsiteY39" fmla="*/ 172970 h 282676"/>
              <a:gd name="connsiteX40" fmla="*/ 135706 w 282676"/>
              <a:gd name="connsiteY40" fmla="*/ 174513 h 282676"/>
              <a:gd name="connsiteX41" fmla="*/ 149980 w 282676"/>
              <a:gd name="connsiteY41" fmla="*/ 174513 h 282676"/>
              <a:gd name="connsiteX42" fmla="*/ 149980 w 282676"/>
              <a:gd name="connsiteY42" fmla="*/ 172893 h 282676"/>
              <a:gd name="connsiteX43" fmla="*/ 150674 w 282676"/>
              <a:gd name="connsiteY43" fmla="*/ 160934 h 282676"/>
              <a:gd name="connsiteX44" fmla="*/ 152602 w 282676"/>
              <a:gd name="connsiteY44" fmla="*/ 154377 h 282676"/>
              <a:gd name="connsiteX45" fmla="*/ 157154 w 282676"/>
              <a:gd name="connsiteY45" fmla="*/ 148822 h 282676"/>
              <a:gd name="connsiteX46" fmla="*/ 165949 w 282676"/>
              <a:gd name="connsiteY46" fmla="*/ 140490 h 282676"/>
              <a:gd name="connsiteX47" fmla="*/ 177213 w 282676"/>
              <a:gd name="connsiteY47" fmla="*/ 127297 h 282676"/>
              <a:gd name="connsiteX48" fmla="*/ 181842 w 282676"/>
              <a:gd name="connsiteY48" fmla="*/ 110093 h 282676"/>
              <a:gd name="connsiteX49" fmla="*/ 170655 w 282676"/>
              <a:gd name="connsiteY49" fmla="*/ 85482 h 28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82676" h="282676">
                <a:moveTo>
                  <a:pt x="141338" y="0"/>
                </a:moveTo>
                <a:cubicBezTo>
                  <a:pt x="63262" y="0"/>
                  <a:pt x="0" y="63278"/>
                  <a:pt x="0" y="141338"/>
                </a:cubicBezTo>
                <a:cubicBezTo>
                  <a:pt x="0" y="219398"/>
                  <a:pt x="63262" y="282677"/>
                  <a:pt x="141338" y="282677"/>
                </a:cubicBezTo>
                <a:cubicBezTo>
                  <a:pt x="219414" y="282677"/>
                  <a:pt x="282677" y="219398"/>
                  <a:pt x="282677" y="141338"/>
                </a:cubicBezTo>
                <a:cubicBezTo>
                  <a:pt x="282677" y="141315"/>
                  <a:pt x="282677" y="141284"/>
                  <a:pt x="282677" y="141261"/>
                </a:cubicBezTo>
                <a:cubicBezTo>
                  <a:pt x="282600" y="63232"/>
                  <a:pt x="219337" y="0"/>
                  <a:pt x="141338" y="0"/>
                </a:cubicBezTo>
                <a:moveTo>
                  <a:pt x="141338" y="270024"/>
                </a:moveTo>
                <a:cubicBezTo>
                  <a:pt x="70361" y="270070"/>
                  <a:pt x="12807" y="212555"/>
                  <a:pt x="12730" y="141570"/>
                </a:cubicBezTo>
                <a:cubicBezTo>
                  <a:pt x="12653" y="70584"/>
                  <a:pt x="70206" y="13007"/>
                  <a:pt x="141184" y="12961"/>
                </a:cubicBezTo>
                <a:cubicBezTo>
                  <a:pt x="212162" y="12915"/>
                  <a:pt x="269715" y="70430"/>
                  <a:pt x="269792" y="141415"/>
                </a:cubicBezTo>
                <a:cubicBezTo>
                  <a:pt x="269792" y="141439"/>
                  <a:pt x="269792" y="141470"/>
                  <a:pt x="269792" y="141493"/>
                </a:cubicBezTo>
                <a:cubicBezTo>
                  <a:pt x="269870" y="212440"/>
                  <a:pt x="212393" y="269978"/>
                  <a:pt x="141415" y="270024"/>
                </a:cubicBezTo>
                <a:cubicBezTo>
                  <a:pt x="141415" y="270024"/>
                  <a:pt x="141338" y="270024"/>
                  <a:pt x="141338" y="270024"/>
                </a:cubicBezTo>
                <a:moveTo>
                  <a:pt x="133623" y="205681"/>
                </a:moveTo>
                <a:lnTo>
                  <a:pt x="151677" y="205681"/>
                </a:lnTo>
                <a:lnTo>
                  <a:pt x="151677" y="184311"/>
                </a:lnTo>
                <a:lnTo>
                  <a:pt x="133623" y="184311"/>
                </a:lnTo>
                <a:close/>
                <a:moveTo>
                  <a:pt x="170424" y="86022"/>
                </a:moveTo>
                <a:cubicBezTo>
                  <a:pt x="166875" y="83113"/>
                  <a:pt x="162863" y="80884"/>
                  <a:pt x="158466" y="79464"/>
                </a:cubicBezTo>
                <a:cubicBezTo>
                  <a:pt x="153837" y="77960"/>
                  <a:pt x="148899" y="77204"/>
                  <a:pt x="144039" y="77227"/>
                </a:cubicBezTo>
                <a:cubicBezTo>
                  <a:pt x="138021" y="77150"/>
                  <a:pt x="132080" y="78199"/>
                  <a:pt x="126449" y="80313"/>
                </a:cubicBezTo>
                <a:cubicBezTo>
                  <a:pt x="121511" y="82188"/>
                  <a:pt x="117036" y="85081"/>
                  <a:pt x="113256" y="88799"/>
                </a:cubicBezTo>
                <a:cubicBezTo>
                  <a:pt x="109552" y="92557"/>
                  <a:pt x="106698" y="97085"/>
                  <a:pt x="105001" y="102069"/>
                </a:cubicBezTo>
                <a:cubicBezTo>
                  <a:pt x="103072" y="107578"/>
                  <a:pt x="102146" y="113372"/>
                  <a:pt x="102223" y="119196"/>
                </a:cubicBezTo>
                <a:lnTo>
                  <a:pt x="102223" y="120817"/>
                </a:lnTo>
                <a:lnTo>
                  <a:pt x="116573" y="120817"/>
                </a:lnTo>
                <a:lnTo>
                  <a:pt x="116573" y="118888"/>
                </a:lnTo>
                <a:cubicBezTo>
                  <a:pt x="116419" y="114868"/>
                  <a:pt x="116959" y="110849"/>
                  <a:pt x="118117" y="107007"/>
                </a:cubicBezTo>
                <a:cubicBezTo>
                  <a:pt x="119120" y="103581"/>
                  <a:pt x="120817" y="100403"/>
                  <a:pt x="123131" y="97672"/>
                </a:cubicBezTo>
                <a:cubicBezTo>
                  <a:pt x="125446" y="94956"/>
                  <a:pt x="128300" y="92834"/>
                  <a:pt x="131618" y="91500"/>
                </a:cubicBezTo>
                <a:cubicBezTo>
                  <a:pt x="135398" y="89887"/>
                  <a:pt x="139409" y="89100"/>
                  <a:pt x="143498" y="89185"/>
                </a:cubicBezTo>
                <a:cubicBezTo>
                  <a:pt x="146662" y="89162"/>
                  <a:pt x="149748" y="89710"/>
                  <a:pt x="152680" y="90805"/>
                </a:cubicBezTo>
                <a:cubicBezTo>
                  <a:pt x="155534" y="91824"/>
                  <a:pt x="158080" y="93336"/>
                  <a:pt x="160395" y="95280"/>
                </a:cubicBezTo>
                <a:cubicBezTo>
                  <a:pt x="164869" y="99161"/>
                  <a:pt x="167415" y="104800"/>
                  <a:pt x="167338" y="110710"/>
                </a:cubicBezTo>
                <a:cubicBezTo>
                  <a:pt x="167415" y="114691"/>
                  <a:pt x="166335" y="118618"/>
                  <a:pt x="164329" y="122051"/>
                </a:cubicBezTo>
                <a:cubicBezTo>
                  <a:pt x="162246" y="125638"/>
                  <a:pt x="159623" y="128886"/>
                  <a:pt x="156614" y="131695"/>
                </a:cubicBezTo>
                <a:cubicBezTo>
                  <a:pt x="152834" y="135012"/>
                  <a:pt x="149516" y="138021"/>
                  <a:pt x="146893" y="140644"/>
                </a:cubicBezTo>
                <a:cubicBezTo>
                  <a:pt x="144270" y="143182"/>
                  <a:pt x="142033" y="146098"/>
                  <a:pt x="140259" y="149285"/>
                </a:cubicBezTo>
                <a:cubicBezTo>
                  <a:pt x="138483" y="152433"/>
                  <a:pt x="137250" y="155842"/>
                  <a:pt x="136632" y="159391"/>
                </a:cubicBezTo>
                <a:cubicBezTo>
                  <a:pt x="135783" y="163866"/>
                  <a:pt x="135475" y="168426"/>
                  <a:pt x="135706" y="172970"/>
                </a:cubicBezTo>
                <a:lnTo>
                  <a:pt x="135706" y="174513"/>
                </a:lnTo>
                <a:lnTo>
                  <a:pt x="149980" y="174513"/>
                </a:lnTo>
                <a:lnTo>
                  <a:pt x="149980" y="172893"/>
                </a:lnTo>
                <a:cubicBezTo>
                  <a:pt x="149980" y="168896"/>
                  <a:pt x="150210" y="164900"/>
                  <a:pt x="150674" y="160934"/>
                </a:cubicBezTo>
                <a:cubicBezTo>
                  <a:pt x="150828" y="158643"/>
                  <a:pt x="151522" y="156406"/>
                  <a:pt x="152602" y="154377"/>
                </a:cubicBezTo>
                <a:cubicBezTo>
                  <a:pt x="153760" y="152270"/>
                  <a:pt x="155302" y="150396"/>
                  <a:pt x="157154" y="148822"/>
                </a:cubicBezTo>
                <a:lnTo>
                  <a:pt x="165949" y="140490"/>
                </a:lnTo>
                <a:cubicBezTo>
                  <a:pt x="170269" y="136578"/>
                  <a:pt x="174050" y="132142"/>
                  <a:pt x="177213" y="127297"/>
                </a:cubicBezTo>
                <a:cubicBezTo>
                  <a:pt x="180376" y="122143"/>
                  <a:pt x="181996" y="116157"/>
                  <a:pt x="181842" y="110093"/>
                </a:cubicBezTo>
                <a:cubicBezTo>
                  <a:pt x="182073" y="100603"/>
                  <a:pt x="177984" y="91530"/>
                  <a:pt x="170655" y="85482"/>
                </a:cubicBezTo>
              </a:path>
            </a:pathLst>
          </a:custGeom>
          <a:solidFill>
            <a:schemeClr val="accent3"/>
          </a:solidFill>
          <a:ln w="7713" cap="flat">
            <a:noFill/>
            <a:prstDash val="solid"/>
            <a:miter/>
          </a:ln>
        </p:spPr>
        <p:txBody>
          <a:bodyPr rtlCol="0" anchor="ctr"/>
          <a:lstStyle/>
          <a:p>
            <a:endParaRPr lang="en-US"/>
          </a:p>
        </p:txBody>
      </p:sp>
      <p:sp>
        <p:nvSpPr>
          <p:cNvPr id="5" name="TextBox 4">
            <a:extLst>
              <a:ext uri="{FF2B5EF4-FFF2-40B4-BE49-F238E27FC236}">
                <a16:creationId xmlns:a16="http://schemas.microsoft.com/office/drawing/2014/main" id="{B6DAB799-EB09-459A-9DA8-F2FB1497198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Parte</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2: </a:t>
            </a:r>
            <a:r>
              <a:rPr lang="en-US" sz="1400" dirty="0" err="1">
                <a:solidFill>
                  <a:srgbClr val="FFFFFF"/>
                </a:solidFill>
                <a:latin typeface="Arial" panose="020B0604020202020204"/>
              </a:rPr>
              <a:t>Opciones</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de </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Tratamiento</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85321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746760" y="724027"/>
            <a:ext cx="10515600" cy="1325563"/>
          </a:xfrm>
        </p:spPr>
        <p:txBody>
          <a:bodyPr>
            <a:normAutofit/>
          </a:bodyPr>
          <a:lstStyle/>
          <a:p>
            <a:pPr algn="ctr" eaLnBrk="1" hangingPunct="1"/>
            <a:r>
              <a:rPr lang="en-US" altLang="en-US" sz="4000" dirty="0">
                <a:latin typeface="+mn-lt"/>
              </a:rPr>
              <a:t>¿</a:t>
            </a:r>
            <a:r>
              <a:rPr lang="en-US" altLang="en-US" sz="4000" dirty="0" err="1">
                <a:latin typeface="+mn-lt"/>
              </a:rPr>
              <a:t>Qué</a:t>
            </a:r>
            <a:r>
              <a:rPr lang="en-US" altLang="en-US" sz="4000" dirty="0">
                <a:latin typeface="+mn-lt"/>
              </a:rPr>
              <a:t> </a:t>
            </a:r>
            <a:r>
              <a:rPr lang="en-US" altLang="en-US" sz="4000" dirty="0" err="1">
                <a:latin typeface="+mn-lt"/>
              </a:rPr>
              <a:t>Sucede</a:t>
            </a:r>
            <a:r>
              <a:rPr lang="en-US" altLang="en-US" sz="4000" dirty="0">
                <a:latin typeface="+mn-lt"/>
              </a:rPr>
              <a:t> </a:t>
            </a:r>
            <a:r>
              <a:rPr lang="en-US" altLang="en-US" sz="4000" dirty="0" err="1">
                <a:latin typeface="+mn-lt"/>
              </a:rPr>
              <a:t>en</a:t>
            </a:r>
            <a:r>
              <a:rPr lang="en-US" altLang="en-US" sz="4000" dirty="0">
                <a:latin typeface="+mn-lt"/>
              </a:rPr>
              <a:t> la </a:t>
            </a:r>
            <a:r>
              <a:rPr lang="en-US" altLang="en-US" sz="4000" dirty="0" err="1">
                <a:latin typeface="+mn-lt"/>
              </a:rPr>
              <a:t>Diálisis</a:t>
            </a:r>
            <a:r>
              <a:rPr lang="en-US" altLang="en-US" sz="4000" dirty="0">
                <a:latin typeface="+mn-lt"/>
              </a:rPr>
              <a:t>?</a:t>
            </a:r>
          </a:p>
        </p:txBody>
      </p:sp>
      <p:sp>
        <p:nvSpPr>
          <p:cNvPr id="4100" name="Text Box 14"/>
          <p:cNvSpPr txBox="1">
            <a:spLocks noChangeArrowheads="1"/>
          </p:cNvSpPr>
          <p:nvPr/>
        </p:nvSpPr>
        <p:spPr bwMode="auto">
          <a:xfrm>
            <a:off x="2731770" y="3000375"/>
            <a:ext cx="686943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b="1">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ES" altLang="en-US" sz="2800" b="0" dirty="0">
                <a:latin typeface="+mn-lt"/>
              </a:rPr>
              <a:t>La diálisis se puede comparar con el funcionamiento de un filtro de café</a:t>
            </a:r>
            <a:endParaRPr lang="en-US" altLang="en-US" sz="2800" b="0" dirty="0">
              <a:latin typeface="+mn-lt"/>
            </a:endParaRPr>
          </a:p>
        </p:txBody>
      </p:sp>
      <p:sp>
        <p:nvSpPr>
          <p:cNvPr id="2" name="TextBox 1">
            <a:extLst>
              <a:ext uri="{FF2B5EF4-FFF2-40B4-BE49-F238E27FC236}">
                <a16:creationId xmlns:a16="http://schemas.microsoft.com/office/drawing/2014/main" id="{115DE83C-4B98-642E-B59A-81F364B2C5A0}"/>
              </a:ext>
            </a:extLst>
          </p:cNvPr>
          <p:cNvSpPr txBox="1"/>
          <p:nvPr/>
        </p:nvSpPr>
        <p:spPr>
          <a:xfrm>
            <a:off x="136187" y="5856051"/>
            <a:ext cx="2762655" cy="1001949"/>
          </a:xfrm>
          <a:prstGeom prst="rect">
            <a:avLst/>
          </a:prstGeom>
          <a:solidFill>
            <a:schemeClr val="bg1"/>
          </a:solidFill>
        </p:spPr>
        <p:txBody>
          <a:bodyPr wrap="square" rtlCol="0">
            <a:spAutoFit/>
          </a:bodyPr>
          <a:lstStyle/>
          <a:p>
            <a:endParaRPr lang="en-US" dirty="0"/>
          </a:p>
        </p:txBody>
      </p:sp>
      <p:pic>
        <p:nvPicPr>
          <p:cNvPr id="3" name="Content Placeholder 5" descr="A picture containing logo&#10;&#10;Description automatically generated">
            <a:extLst>
              <a:ext uri="{FF2B5EF4-FFF2-40B4-BE49-F238E27FC236}">
                <a16:creationId xmlns:a16="http://schemas.microsoft.com/office/drawing/2014/main" id="{DCD16B7C-9B59-D233-BB2F-DD2063D3EB2A}"/>
              </a:ext>
            </a:extLst>
          </p:cNvPr>
          <p:cNvPicPr>
            <a:picLocks noChangeAspect="1"/>
          </p:cNvPicPr>
          <p:nvPr/>
        </p:nvPicPr>
        <p:blipFill rotWithShape="1">
          <a:blip r:embed="rId3"/>
          <a:srcRect t="23299" b="24718"/>
          <a:stretch/>
        </p:blipFill>
        <p:spPr>
          <a:xfrm>
            <a:off x="136187" y="5856051"/>
            <a:ext cx="2294749" cy="835009"/>
          </a:xfrm>
          <a:prstGeom prst="rect">
            <a:avLst/>
          </a:prstGeom>
        </p:spPr>
      </p:pic>
      <p:sp>
        <p:nvSpPr>
          <p:cNvPr id="4" name="TextBox 3">
            <a:extLst>
              <a:ext uri="{FF2B5EF4-FFF2-40B4-BE49-F238E27FC236}">
                <a16:creationId xmlns:a16="http://schemas.microsoft.com/office/drawing/2014/main" id="{18C101F3-ED4C-FD4D-9681-3B8DD5D674E2}"/>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Parte</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2: </a:t>
            </a:r>
            <a:r>
              <a:rPr lang="en-US" sz="1400" dirty="0" err="1">
                <a:solidFill>
                  <a:srgbClr val="FFFFFF"/>
                </a:solidFill>
                <a:latin typeface="Arial" panose="020B0604020202020204"/>
              </a:rPr>
              <a:t>Opciones</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de </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Tratamiento</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15641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a:xfrm>
            <a:off x="838200" y="176083"/>
            <a:ext cx="10515600" cy="1325563"/>
          </a:xfrm>
        </p:spPr>
        <p:txBody>
          <a:bodyPr/>
          <a:lstStyle/>
          <a:p>
            <a:r>
              <a:rPr lang="en-US" altLang="en-US" dirty="0" err="1"/>
              <a:t>Tipos</a:t>
            </a:r>
            <a:r>
              <a:rPr lang="en-US" altLang="en-US" dirty="0"/>
              <a:t> de </a:t>
            </a:r>
            <a:r>
              <a:rPr lang="en-US" altLang="en-US" dirty="0" err="1"/>
              <a:t>Diálisis</a:t>
            </a:r>
            <a:endParaRPr lang="en-US" altLang="en-US" dirty="0"/>
          </a:p>
        </p:txBody>
      </p:sp>
      <p:sp>
        <p:nvSpPr>
          <p:cNvPr id="5123" name="Rectangle 7"/>
          <p:cNvSpPr>
            <a:spLocks noGrp="1" noChangeArrowheads="1"/>
          </p:cNvSpPr>
          <p:nvPr>
            <p:ph type="body" idx="1"/>
          </p:nvPr>
        </p:nvSpPr>
        <p:spPr>
          <a:xfrm>
            <a:off x="726666" y="1302305"/>
            <a:ext cx="5662259" cy="1684513"/>
          </a:xfrm>
        </p:spPr>
        <p:txBody>
          <a:bodyPr>
            <a:normAutofit/>
          </a:bodyPr>
          <a:lstStyle/>
          <a:p>
            <a:pPr lvl="1"/>
            <a:r>
              <a:rPr lang="en-US" altLang="en-US" sz="2800" dirty="0"/>
              <a:t>La </a:t>
            </a:r>
            <a:r>
              <a:rPr lang="en-US" altLang="en-US" sz="2800" dirty="0" err="1"/>
              <a:t>Diálisis</a:t>
            </a:r>
            <a:r>
              <a:rPr lang="en-US" altLang="en-US" sz="2800" dirty="0"/>
              <a:t> Peritoneal </a:t>
            </a:r>
            <a:r>
              <a:rPr lang="en-US" altLang="en-US" dirty="0"/>
              <a:t>(DP o PD)</a:t>
            </a:r>
            <a:endParaRPr lang="en-US" altLang="en-US" sz="2800" dirty="0"/>
          </a:p>
          <a:p>
            <a:pPr lvl="1"/>
            <a:r>
              <a:rPr lang="en-US" altLang="en-US" sz="2800" dirty="0"/>
              <a:t> </a:t>
            </a:r>
            <a:r>
              <a:rPr lang="en-US" altLang="en-US" sz="2800" b="0" dirty="0" err="1"/>
              <a:t>Utiliza</a:t>
            </a:r>
            <a:r>
              <a:rPr lang="en-US" altLang="en-US" sz="2800" b="0" dirty="0"/>
              <a:t> </a:t>
            </a:r>
            <a:r>
              <a:rPr lang="en-US" altLang="en-US" sz="2800" b="0" dirty="0" err="1"/>
              <a:t>en</a:t>
            </a:r>
            <a:r>
              <a:rPr lang="en-US" altLang="en-US" sz="2800" b="0" dirty="0"/>
              <a:t> </a:t>
            </a:r>
            <a:r>
              <a:rPr lang="en-US" altLang="en-US" sz="2800" b="0" dirty="0" err="1"/>
              <a:t>revestimiento</a:t>
            </a:r>
            <a:r>
              <a:rPr lang="en-US" altLang="en-US" sz="2800" b="0" dirty="0"/>
              <a:t> peritoneal para </a:t>
            </a:r>
            <a:r>
              <a:rPr lang="en-US" altLang="en-US" sz="2800" b="0" dirty="0" err="1"/>
              <a:t>filtrar</a:t>
            </a:r>
            <a:r>
              <a:rPr lang="en-US" altLang="en-US" sz="2800" b="0" dirty="0"/>
              <a:t> la </a:t>
            </a:r>
            <a:r>
              <a:rPr lang="en-US" altLang="en-US" sz="2800" b="0" dirty="0" err="1"/>
              <a:t>sangre</a:t>
            </a:r>
            <a:endParaRPr lang="en-US" altLang="en-US" sz="2800" b="0" dirty="0"/>
          </a:p>
          <a:p>
            <a:pPr lvl="1" algn="ctr"/>
            <a:endParaRPr lang="en-US" altLang="en-US" sz="800" b="0" dirty="0"/>
          </a:p>
        </p:txBody>
      </p:sp>
      <p:sp>
        <p:nvSpPr>
          <p:cNvPr id="5124" name="Text Placeholder 7"/>
          <p:cNvSpPr>
            <a:spLocks noGrp="1"/>
          </p:cNvSpPr>
          <p:nvPr>
            <p:ph type="body" sz="quarter" idx="3"/>
          </p:nvPr>
        </p:nvSpPr>
        <p:spPr>
          <a:xfrm>
            <a:off x="6282146" y="2093119"/>
            <a:ext cx="5183188" cy="823912"/>
          </a:xfrm>
        </p:spPr>
        <p:txBody>
          <a:bodyPr>
            <a:noAutofit/>
          </a:bodyPr>
          <a:lstStyle/>
          <a:p>
            <a:pPr algn="r"/>
            <a:r>
              <a:rPr lang="en-US" altLang="en-US" sz="2800" dirty="0"/>
              <a:t>La </a:t>
            </a:r>
            <a:r>
              <a:rPr lang="en-US" altLang="en-US" sz="2800" dirty="0" err="1"/>
              <a:t>Diálisis</a:t>
            </a:r>
            <a:r>
              <a:rPr lang="en-US" altLang="en-US" sz="2800" dirty="0"/>
              <a:t> Hemodialysis </a:t>
            </a:r>
            <a:r>
              <a:rPr lang="en-US" altLang="en-US" dirty="0"/>
              <a:t>(HD) </a:t>
            </a:r>
          </a:p>
          <a:p>
            <a:pPr algn="r"/>
            <a:r>
              <a:rPr lang="en-US" altLang="en-US" sz="2800" b="0" dirty="0" err="1"/>
              <a:t>Utiliza</a:t>
            </a:r>
            <a:r>
              <a:rPr lang="en-US" altLang="en-US" sz="2800" b="0" dirty="0"/>
              <a:t> una </a:t>
            </a:r>
            <a:r>
              <a:rPr lang="en-US" altLang="en-US" sz="2800" b="0" dirty="0" err="1"/>
              <a:t>máquina</a:t>
            </a:r>
            <a:r>
              <a:rPr lang="en-US" altLang="en-US" sz="2800" b="0" dirty="0"/>
              <a:t> y filtra la </a:t>
            </a:r>
            <a:r>
              <a:rPr lang="en-US" altLang="en-US" sz="2800" b="0" dirty="0" err="1"/>
              <a:t>sangre</a:t>
            </a:r>
            <a:r>
              <a:rPr lang="en-US" altLang="en-US" sz="2800" b="0" dirty="0"/>
              <a:t> </a:t>
            </a:r>
            <a:r>
              <a:rPr lang="en-US" altLang="en-US" sz="2800" b="0" dirty="0" err="1"/>
              <a:t>fuera</a:t>
            </a:r>
            <a:r>
              <a:rPr lang="en-US" altLang="en-US" sz="2800" b="0" dirty="0"/>
              <a:t> del </a:t>
            </a:r>
            <a:r>
              <a:rPr lang="en-US" altLang="en-US" sz="2800" b="0" dirty="0" err="1"/>
              <a:t>cuerpo</a:t>
            </a:r>
            <a:endParaRPr lang="en-US" altLang="en-US" sz="2800" b="0" dirty="0"/>
          </a:p>
        </p:txBody>
      </p:sp>
      <p:pic>
        <p:nvPicPr>
          <p:cNvPr id="5125" name="Picture 2"/>
          <p:cNvPicPr>
            <a:picLocks noChangeAspect="1"/>
          </p:cNvPicPr>
          <p:nvPr/>
        </p:nvPicPr>
        <p:blipFill>
          <a:blip r:embed="rId3"/>
          <a:srcRect l="15311" t="25502" r="29518"/>
          <a:stretch>
            <a:fillRect/>
          </a:stretch>
        </p:blipFill>
        <p:spPr bwMode="auto">
          <a:xfrm>
            <a:off x="1852820" y="2926494"/>
            <a:ext cx="3409950" cy="3046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4"/>
          <a:srcRect l="9876" t="16552" r="5000"/>
          <a:stretch/>
        </p:blipFill>
        <p:spPr>
          <a:xfrm>
            <a:off x="6716376" y="2917031"/>
            <a:ext cx="4309973" cy="3167063"/>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40BBFBFE-6C25-4E63-80F9-94B0EDC7D990}"/>
              </a:ext>
            </a:extLst>
          </p:cNvPr>
          <p:cNvSpPr txBox="1"/>
          <p:nvPr/>
        </p:nvSpPr>
        <p:spPr>
          <a:xfrm>
            <a:off x="136187" y="5856051"/>
            <a:ext cx="2762655" cy="1001949"/>
          </a:xfrm>
          <a:prstGeom prst="rect">
            <a:avLst/>
          </a:prstGeom>
          <a:solidFill>
            <a:schemeClr val="bg1"/>
          </a:solidFill>
        </p:spPr>
        <p:txBody>
          <a:bodyPr wrap="square" rtlCol="0">
            <a:spAutoFit/>
          </a:bodyPr>
          <a:lstStyle/>
          <a:p>
            <a:endParaRPr lang="en-US" dirty="0"/>
          </a:p>
        </p:txBody>
      </p:sp>
      <p:pic>
        <p:nvPicPr>
          <p:cNvPr id="4" name="Content Placeholder 5" descr="A picture containing logo&#10;&#10;Description automatically generated">
            <a:extLst>
              <a:ext uri="{FF2B5EF4-FFF2-40B4-BE49-F238E27FC236}">
                <a16:creationId xmlns:a16="http://schemas.microsoft.com/office/drawing/2014/main" id="{86259F4B-D86D-0FF0-C93C-82E99BB368F5}"/>
              </a:ext>
            </a:extLst>
          </p:cNvPr>
          <p:cNvPicPr>
            <a:picLocks noChangeAspect="1"/>
          </p:cNvPicPr>
          <p:nvPr/>
        </p:nvPicPr>
        <p:blipFill rotWithShape="1">
          <a:blip r:embed="rId5"/>
          <a:srcRect t="23299" b="24718"/>
          <a:stretch/>
        </p:blipFill>
        <p:spPr>
          <a:xfrm>
            <a:off x="136187" y="5856051"/>
            <a:ext cx="2294749" cy="835009"/>
          </a:xfrm>
          <a:prstGeom prst="rect">
            <a:avLst/>
          </a:prstGeom>
        </p:spPr>
      </p:pic>
      <p:sp>
        <p:nvSpPr>
          <p:cNvPr id="5" name="TextBox 4">
            <a:extLst>
              <a:ext uri="{FF2B5EF4-FFF2-40B4-BE49-F238E27FC236}">
                <a16:creationId xmlns:a16="http://schemas.microsoft.com/office/drawing/2014/main" id="{3EA98A98-472C-C63F-B16F-128DF8E46EC4}"/>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Parte</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2: </a:t>
            </a:r>
            <a:r>
              <a:rPr lang="en-US" sz="1400" dirty="0" err="1">
                <a:solidFill>
                  <a:srgbClr val="FFFFFF"/>
                </a:solidFill>
                <a:latin typeface="Arial" panose="020B0604020202020204"/>
              </a:rPr>
              <a:t>Opciones</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de </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Tratamiento</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84067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a:t>¿</a:t>
            </a:r>
            <a:r>
              <a:rPr lang="en-US" altLang="en-US" dirty="0" err="1"/>
              <a:t>Cómo</a:t>
            </a:r>
            <a:r>
              <a:rPr lang="en-US" altLang="en-US" dirty="0"/>
              <a:t> </a:t>
            </a:r>
            <a:r>
              <a:rPr lang="en-US" altLang="en-US" dirty="0" err="1"/>
              <a:t>Funciona</a:t>
            </a:r>
            <a:r>
              <a:rPr lang="en-US" altLang="en-US" dirty="0"/>
              <a:t> la (DP o PD)?</a:t>
            </a:r>
          </a:p>
        </p:txBody>
      </p:sp>
      <p:sp>
        <p:nvSpPr>
          <p:cNvPr id="7171" name="Rectangle 3"/>
          <p:cNvSpPr>
            <a:spLocks noGrp="1" noChangeArrowheads="1"/>
          </p:cNvSpPr>
          <p:nvPr>
            <p:ph type="body" idx="1"/>
          </p:nvPr>
        </p:nvSpPr>
        <p:spPr>
          <a:xfrm>
            <a:off x="6386019" y="1690688"/>
            <a:ext cx="5976194" cy="4190999"/>
          </a:xfrm>
        </p:spPr>
        <p:txBody>
          <a:bodyPr>
            <a:noAutofit/>
          </a:bodyPr>
          <a:lstStyle/>
          <a:p>
            <a:r>
              <a:rPr lang="en-US" altLang="en-US" sz="1800" dirty="0"/>
              <a:t>Tiene </a:t>
            </a:r>
            <a:r>
              <a:rPr lang="en-US" altLang="en-US" sz="1800" dirty="0" err="1"/>
              <a:t>lugar</a:t>
            </a:r>
            <a:r>
              <a:rPr lang="en-US" altLang="en-US" sz="1800" dirty="0"/>
              <a:t> dentro del Cuerpo</a:t>
            </a:r>
          </a:p>
          <a:p>
            <a:r>
              <a:rPr lang="en-US" altLang="en-US" sz="1800" dirty="0"/>
              <a:t>Debe </a:t>
            </a:r>
            <a:r>
              <a:rPr lang="en-US" altLang="en-US" sz="1800" dirty="0" err="1"/>
              <a:t>hacerse</a:t>
            </a:r>
            <a:r>
              <a:rPr lang="en-US" altLang="en-US" sz="1800" dirty="0"/>
              <a:t> </a:t>
            </a:r>
            <a:r>
              <a:rPr lang="en-US" altLang="en-US" sz="1800" dirty="0" err="1"/>
              <a:t>todos</a:t>
            </a:r>
            <a:r>
              <a:rPr lang="en-US" altLang="en-US" sz="1800" dirty="0"/>
              <a:t> los días</a:t>
            </a:r>
          </a:p>
          <a:p>
            <a:r>
              <a:rPr lang="en-US" altLang="en-US" sz="1800" dirty="0" err="1"/>
              <a:t>Hecho</a:t>
            </a:r>
            <a:r>
              <a:rPr lang="en-US" altLang="en-US" sz="1800" dirty="0"/>
              <a:t> </a:t>
            </a:r>
            <a:r>
              <a:rPr lang="en-US" altLang="en-US" sz="1800" dirty="0" err="1"/>
              <a:t>en</a:t>
            </a:r>
            <a:r>
              <a:rPr lang="en-US" altLang="en-US" sz="1800" dirty="0"/>
              <a:t> casa, </a:t>
            </a:r>
            <a:r>
              <a:rPr lang="en-US" altLang="en-US" sz="1800" dirty="0" err="1"/>
              <a:t>pero</a:t>
            </a:r>
            <a:r>
              <a:rPr lang="en-US" altLang="en-US" sz="1800" dirty="0"/>
              <a:t> </a:t>
            </a:r>
            <a:r>
              <a:rPr lang="en-US" altLang="en-US" sz="1800" dirty="0" err="1"/>
              <a:t>móvil</a:t>
            </a:r>
            <a:endParaRPr lang="en-US" altLang="en-US" sz="1800" dirty="0"/>
          </a:p>
          <a:p>
            <a:r>
              <a:rPr lang="en-US" altLang="en-US" sz="1800" dirty="0"/>
              <a:t>Da una </a:t>
            </a:r>
            <a:r>
              <a:rPr lang="en-US" altLang="en-US" sz="1800" dirty="0" err="1"/>
              <a:t>diálisis</a:t>
            </a:r>
            <a:r>
              <a:rPr lang="en-US" altLang="en-US" sz="1800" dirty="0"/>
              <a:t> </a:t>
            </a:r>
            <a:r>
              <a:rPr lang="en-US" altLang="en-US" sz="1800" dirty="0" err="1"/>
              <a:t>más</a:t>
            </a:r>
            <a:r>
              <a:rPr lang="en-US" altLang="en-US" sz="1800" dirty="0"/>
              <a:t> </a:t>
            </a:r>
            <a:r>
              <a:rPr lang="en-US" altLang="en-US" sz="1800" dirty="0" err="1"/>
              <a:t>estable</a:t>
            </a:r>
            <a:endParaRPr lang="en-US" altLang="en-US" sz="1800" dirty="0"/>
          </a:p>
          <a:p>
            <a:r>
              <a:rPr lang="en-US" altLang="en-US" sz="1800" dirty="0" err="1"/>
              <a:t>Puede</a:t>
            </a:r>
            <a:r>
              <a:rPr lang="en-US" altLang="en-US" sz="1800" dirty="0"/>
              <a:t> usar la </a:t>
            </a:r>
            <a:r>
              <a:rPr lang="en-US" altLang="en-US" sz="1800" dirty="0" err="1"/>
              <a:t>gravedad</a:t>
            </a:r>
            <a:r>
              <a:rPr lang="en-US" altLang="en-US" sz="1800" dirty="0"/>
              <a:t> y no la </a:t>
            </a:r>
            <a:r>
              <a:rPr lang="en-US" altLang="en-US" sz="1800" dirty="0" err="1"/>
              <a:t>máquina</a:t>
            </a:r>
            <a:r>
              <a:rPr lang="en-US" altLang="en-US" sz="1800" dirty="0"/>
              <a:t> (</a:t>
            </a:r>
            <a:r>
              <a:rPr lang="en-US" altLang="en-US" sz="1800" dirty="0" err="1"/>
              <a:t>aproximadamente</a:t>
            </a:r>
            <a:r>
              <a:rPr lang="en-US" altLang="en-US" sz="1800" dirty="0"/>
              <a:t> 4 </a:t>
            </a:r>
            <a:r>
              <a:rPr lang="en-US" altLang="en-US" sz="1800" dirty="0" err="1"/>
              <a:t>veces</a:t>
            </a:r>
            <a:r>
              <a:rPr lang="en-US" altLang="en-US" sz="1800" dirty="0"/>
              <a:t> al día)</a:t>
            </a:r>
          </a:p>
          <a:p>
            <a:r>
              <a:rPr lang="es-ES" altLang="en-US" sz="1800" dirty="0"/>
              <a:t>Utiliza el revestimiento peritoneal como filtro. Este revestimiento cubre todos sus órganos abdominales</a:t>
            </a:r>
          </a:p>
          <a:p>
            <a:r>
              <a:rPr lang="es-ES" altLang="en-US" sz="1800" dirty="0"/>
              <a:t>Todos aprenden a hacer DP por gravedad (CAPD)</a:t>
            </a:r>
          </a:p>
          <a:p>
            <a:pPr marL="0" indent="0">
              <a:buNone/>
            </a:pPr>
            <a:r>
              <a:rPr lang="es-ES" altLang="en-US" sz="1800" dirty="0"/>
              <a:t>O…</a:t>
            </a:r>
            <a:endParaRPr lang="en-US" altLang="en-US" sz="1800" dirty="0"/>
          </a:p>
          <a:p>
            <a:r>
              <a:rPr lang="en-US" altLang="en-US" sz="1800" dirty="0" err="1"/>
              <a:t>Puede</a:t>
            </a:r>
            <a:r>
              <a:rPr lang="en-US" altLang="en-US" sz="1800" dirty="0"/>
              <a:t> usar una </a:t>
            </a:r>
            <a:r>
              <a:rPr lang="en-US" altLang="en-US" sz="1800" dirty="0" err="1"/>
              <a:t>máquina</a:t>
            </a:r>
            <a:r>
              <a:rPr lang="en-US" altLang="en-US" sz="1800" dirty="0"/>
              <a:t> (</a:t>
            </a:r>
            <a:r>
              <a:rPr lang="en-US" altLang="en-US" sz="1800" dirty="0" err="1"/>
              <a:t>cicladora</a:t>
            </a:r>
            <a:r>
              <a:rPr lang="en-US" altLang="en-US" sz="1800" dirty="0"/>
              <a:t>) por la </a:t>
            </a:r>
            <a:r>
              <a:rPr lang="en-US" altLang="en-US" sz="1800" dirty="0" err="1"/>
              <a:t>noche</a:t>
            </a:r>
            <a:endParaRPr lang="en-US" altLang="en-US" sz="1800" dirty="0"/>
          </a:p>
          <a:p>
            <a:pPr marL="0" indent="0">
              <a:buNone/>
            </a:pPr>
            <a:r>
              <a:rPr lang="en-US" altLang="en-US" sz="1800" dirty="0"/>
              <a:t>     (8 horas/día O (</a:t>
            </a:r>
            <a:r>
              <a:rPr lang="en-US" altLang="en-US" sz="1800" dirty="0" err="1"/>
              <a:t>noche</a:t>
            </a:r>
            <a:r>
              <a:rPr lang="en-US" altLang="en-US" sz="1800" dirty="0"/>
              <a:t>)</a:t>
            </a:r>
          </a:p>
        </p:txBody>
      </p:sp>
      <p:pic>
        <p:nvPicPr>
          <p:cNvPr id="717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442" y="1900066"/>
            <a:ext cx="5483221" cy="307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C4AEEAE-72DE-2BBB-F8AB-254A7340B35C}"/>
              </a:ext>
            </a:extLst>
          </p:cNvPr>
          <p:cNvSpPr txBox="1"/>
          <p:nvPr/>
        </p:nvSpPr>
        <p:spPr>
          <a:xfrm>
            <a:off x="136187" y="5856051"/>
            <a:ext cx="2762655" cy="1001949"/>
          </a:xfrm>
          <a:prstGeom prst="rect">
            <a:avLst/>
          </a:prstGeom>
          <a:solidFill>
            <a:schemeClr val="bg1"/>
          </a:solidFill>
        </p:spPr>
        <p:txBody>
          <a:bodyPr wrap="square" rtlCol="0">
            <a:spAutoFit/>
          </a:bodyPr>
          <a:lstStyle/>
          <a:p>
            <a:endParaRPr lang="en-US" dirty="0"/>
          </a:p>
        </p:txBody>
      </p:sp>
      <p:pic>
        <p:nvPicPr>
          <p:cNvPr id="3" name="Content Placeholder 5" descr="A picture containing logo&#10;&#10;Description automatically generated">
            <a:extLst>
              <a:ext uri="{FF2B5EF4-FFF2-40B4-BE49-F238E27FC236}">
                <a16:creationId xmlns:a16="http://schemas.microsoft.com/office/drawing/2014/main" id="{BF070FD0-A451-384E-EF0A-62238AB5491A}"/>
              </a:ext>
            </a:extLst>
          </p:cNvPr>
          <p:cNvPicPr>
            <a:picLocks noChangeAspect="1"/>
          </p:cNvPicPr>
          <p:nvPr/>
        </p:nvPicPr>
        <p:blipFill rotWithShape="1">
          <a:blip r:embed="rId4"/>
          <a:srcRect t="23299" b="24718"/>
          <a:stretch/>
        </p:blipFill>
        <p:spPr>
          <a:xfrm>
            <a:off x="136187" y="5856051"/>
            <a:ext cx="2294749" cy="835009"/>
          </a:xfrm>
          <a:prstGeom prst="rect">
            <a:avLst/>
          </a:prstGeom>
        </p:spPr>
      </p:pic>
      <p:sp>
        <p:nvSpPr>
          <p:cNvPr id="6" name="TextBox 5">
            <a:extLst>
              <a:ext uri="{FF2B5EF4-FFF2-40B4-BE49-F238E27FC236}">
                <a16:creationId xmlns:a16="http://schemas.microsoft.com/office/drawing/2014/main" id="{D56D6DFD-0E9A-FBC9-1075-4EF9541C3840}"/>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Parte</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2: </a:t>
            </a:r>
            <a:r>
              <a:rPr lang="en-US" sz="1400" dirty="0" err="1">
                <a:solidFill>
                  <a:srgbClr val="FFFFFF"/>
                </a:solidFill>
                <a:latin typeface="Arial" panose="020B0604020202020204"/>
              </a:rPr>
              <a:t>Opciones</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de </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Tratamiento</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21426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42090" y="266007"/>
            <a:ext cx="10515600" cy="1325563"/>
          </a:xfrm>
        </p:spPr>
        <p:txBody>
          <a:bodyPr/>
          <a:lstStyle/>
          <a:p>
            <a:r>
              <a:rPr lang="en-US" altLang="en-US" dirty="0"/>
              <a:t>¿</a:t>
            </a:r>
            <a:r>
              <a:rPr lang="en-US" altLang="en-US" dirty="0" err="1"/>
              <a:t>Cómo</a:t>
            </a:r>
            <a:r>
              <a:rPr lang="en-US" altLang="en-US" dirty="0"/>
              <a:t> </a:t>
            </a:r>
            <a:r>
              <a:rPr lang="en-US" altLang="en-US" dirty="0" err="1"/>
              <a:t>funciona</a:t>
            </a:r>
            <a:r>
              <a:rPr lang="en-US" altLang="en-US" dirty="0"/>
              <a:t> la DP (PD)?</a:t>
            </a:r>
          </a:p>
        </p:txBody>
      </p:sp>
      <p:sp>
        <p:nvSpPr>
          <p:cNvPr id="6147" name="Rectangle 3"/>
          <p:cNvSpPr>
            <a:spLocks noGrp="1" noChangeArrowheads="1"/>
          </p:cNvSpPr>
          <p:nvPr>
            <p:ph type="body" sz="half" idx="4294967295"/>
          </p:nvPr>
        </p:nvSpPr>
        <p:spPr>
          <a:xfrm>
            <a:off x="770107" y="1600945"/>
            <a:ext cx="5791200" cy="3687763"/>
          </a:xfrm>
        </p:spPr>
        <p:txBody>
          <a:bodyPr>
            <a:normAutofit fontScale="92500" lnSpcReduction="10000"/>
          </a:bodyPr>
          <a:lstStyle/>
          <a:p>
            <a:pPr marL="0" indent="0">
              <a:buNone/>
            </a:pPr>
            <a:r>
              <a:rPr lang="en-US" altLang="en-US" b="1" dirty="0" err="1"/>
              <a:t>Intercambios</a:t>
            </a:r>
            <a:r>
              <a:rPr lang="en-US" altLang="en-US" dirty="0"/>
              <a:t>:</a:t>
            </a:r>
          </a:p>
          <a:p>
            <a:pPr marL="0" indent="0">
              <a:buNone/>
            </a:pPr>
            <a:endParaRPr lang="en-US" altLang="en-US" dirty="0"/>
          </a:p>
          <a:p>
            <a:r>
              <a:rPr lang="en-US" altLang="en-US" dirty="0" err="1"/>
              <a:t>Llena</a:t>
            </a:r>
            <a:endParaRPr lang="en-US" altLang="en-US" dirty="0"/>
          </a:p>
          <a:p>
            <a:r>
              <a:rPr lang="en-US" altLang="en-US" dirty="0" err="1"/>
              <a:t>Ocupa</a:t>
            </a:r>
            <a:endParaRPr lang="en-US" altLang="en-US" dirty="0"/>
          </a:p>
          <a:p>
            <a:r>
              <a:rPr lang="en-US" altLang="en-US" dirty="0" err="1"/>
              <a:t>Drena</a:t>
            </a:r>
            <a:endParaRPr lang="en-US" altLang="en-US" dirty="0"/>
          </a:p>
          <a:p>
            <a:r>
              <a:rPr lang="en-US" altLang="en-US" dirty="0" err="1"/>
              <a:t>Aproximadamente</a:t>
            </a:r>
            <a:r>
              <a:rPr lang="en-US" altLang="en-US" dirty="0"/>
              <a:t> 30 min/</a:t>
            </a:r>
            <a:r>
              <a:rPr lang="en-US" altLang="en-US" dirty="0" err="1"/>
              <a:t>Lenar</a:t>
            </a:r>
            <a:r>
              <a:rPr lang="en-US" altLang="en-US" dirty="0"/>
              <a:t>/</a:t>
            </a:r>
            <a:r>
              <a:rPr lang="en-US" altLang="en-US" dirty="0" err="1"/>
              <a:t>Vaciar</a:t>
            </a:r>
            <a:endParaRPr lang="en-US" altLang="en-US" dirty="0"/>
          </a:p>
          <a:p>
            <a:r>
              <a:rPr lang="en-US" altLang="en-US" dirty="0" err="1"/>
              <a:t>Promedio</a:t>
            </a:r>
            <a:r>
              <a:rPr lang="en-US" altLang="en-US" dirty="0"/>
              <a:t> 4 </a:t>
            </a:r>
            <a:r>
              <a:rPr lang="en-US" altLang="en-US" dirty="0" err="1"/>
              <a:t>veces</a:t>
            </a:r>
            <a:r>
              <a:rPr lang="en-US" altLang="en-US" dirty="0"/>
              <a:t> /día</a:t>
            </a:r>
          </a:p>
          <a:p>
            <a:pPr marL="0" indent="0">
              <a:buNone/>
            </a:pPr>
            <a:endParaRPr lang="en-US" altLang="en-US" dirty="0"/>
          </a:p>
        </p:txBody>
      </p:sp>
      <p:sp>
        <p:nvSpPr>
          <p:cNvPr id="2" name="TextBox 1">
            <a:extLst>
              <a:ext uri="{FF2B5EF4-FFF2-40B4-BE49-F238E27FC236}">
                <a16:creationId xmlns:a16="http://schemas.microsoft.com/office/drawing/2014/main" id="{A0266A98-9710-BE59-0DBF-047B527D4612}"/>
              </a:ext>
            </a:extLst>
          </p:cNvPr>
          <p:cNvSpPr txBox="1"/>
          <p:nvPr/>
        </p:nvSpPr>
        <p:spPr>
          <a:xfrm>
            <a:off x="136187" y="5856051"/>
            <a:ext cx="2762655" cy="1001949"/>
          </a:xfrm>
          <a:prstGeom prst="rect">
            <a:avLst/>
          </a:prstGeom>
          <a:solidFill>
            <a:schemeClr val="bg1"/>
          </a:solidFill>
        </p:spPr>
        <p:txBody>
          <a:bodyPr wrap="square" rtlCol="0">
            <a:spAutoFit/>
          </a:bodyPr>
          <a:lstStyle/>
          <a:p>
            <a:endParaRPr lang="en-US" dirty="0"/>
          </a:p>
        </p:txBody>
      </p:sp>
      <p:pic>
        <p:nvPicPr>
          <p:cNvPr id="3" name="Content Placeholder 5" descr="A picture containing logo&#10;&#10;Description automatically generated">
            <a:extLst>
              <a:ext uri="{FF2B5EF4-FFF2-40B4-BE49-F238E27FC236}">
                <a16:creationId xmlns:a16="http://schemas.microsoft.com/office/drawing/2014/main" id="{E1B8609B-4BDA-A85C-309B-61B52CB1C9DA}"/>
              </a:ext>
            </a:extLst>
          </p:cNvPr>
          <p:cNvPicPr>
            <a:picLocks noChangeAspect="1"/>
          </p:cNvPicPr>
          <p:nvPr/>
        </p:nvPicPr>
        <p:blipFill rotWithShape="1">
          <a:blip r:embed="rId3"/>
          <a:srcRect t="23299" b="24718"/>
          <a:stretch/>
        </p:blipFill>
        <p:spPr>
          <a:xfrm>
            <a:off x="136187" y="5856051"/>
            <a:ext cx="2294749" cy="835009"/>
          </a:xfrm>
          <a:prstGeom prst="rect">
            <a:avLst/>
          </a:prstGeom>
        </p:spPr>
      </p:pic>
      <p:graphicFrame>
        <p:nvGraphicFramePr>
          <p:cNvPr id="6" name="Object 4">
            <a:extLst>
              <a:ext uri="{FF2B5EF4-FFF2-40B4-BE49-F238E27FC236}">
                <a16:creationId xmlns:a16="http://schemas.microsoft.com/office/drawing/2014/main" id="{96AE19AF-E3A7-83D8-C58A-3885986D312D}"/>
              </a:ext>
            </a:extLst>
          </p:cNvPr>
          <p:cNvGraphicFramePr>
            <a:graphicFrameLocks noChangeAspect="1"/>
          </p:cNvGraphicFramePr>
          <p:nvPr>
            <p:extLst>
              <p:ext uri="{D42A27DB-BD31-4B8C-83A1-F6EECF244321}">
                <p14:modId xmlns:p14="http://schemas.microsoft.com/office/powerpoint/2010/main" val="2325940236"/>
              </p:ext>
            </p:extLst>
          </p:nvPr>
        </p:nvGraphicFramePr>
        <p:xfrm>
          <a:off x="7385481" y="1484314"/>
          <a:ext cx="3472209" cy="4371737"/>
        </p:xfrm>
        <a:graphic>
          <a:graphicData uri="http://schemas.openxmlformats.org/presentationml/2006/ole">
            <mc:AlternateContent xmlns:mc="http://schemas.openxmlformats.org/markup-compatibility/2006">
              <mc:Choice xmlns:v="urn:schemas-microsoft-com:vml" Requires="v">
                <p:oleObj r:id="rId4" imgW="9078592" imgH="11428571" progId="">
                  <p:embed/>
                </p:oleObj>
              </mc:Choice>
              <mc:Fallback>
                <p:oleObj r:id="rId4" imgW="9078592" imgH="11428571" progId="">
                  <p:embed/>
                  <p:pic>
                    <p:nvPicPr>
                      <p:cNvPr id="9" name="Object 4">
                        <a:extLst>
                          <a:ext uri="{FF2B5EF4-FFF2-40B4-BE49-F238E27FC236}">
                            <a16:creationId xmlns:a16="http://schemas.microsoft.com/office/drawing/2014/main" id="{5AD15BBD-3DBF-4209-8CD5-65EFACB3C7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5481" y="1484314"/>
                        <a:ext cx="3472209" cy="4371737"/>
                      </a:xfrm>
                      <a:prstGeom prst="rect">
                        <a:avLst/>
                      </a:prstGeom>
                      <a:noFill/>
                      <a:ln>
                        <a:noFill/>
                      </a:ln>
                      <a:effectLst/>
                    </p:spPr>
                  </p:pic>
                </p:oleObj>
              </mc:Fallback>
            </mc:AlternateContent>
          </a:graphicData>
        </a:graphic>
      </p:graphicFrame>
      <p:sp>
        <p:nvSpPr>
          <p:cNvPr id="5" name="TextBox 4">
            <a:extLst>
              <a:ext uri="{FF2B5EF4-FFF2-40B4-BE49-F238E27FC236}">
                <a16:creationId xmlns:a16="http://schemas.microsoft.com/office/drawing/2014/main" id="{FDFDFFE3-D815-65ED-7B10-5EDF45A4B51C}"/>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Parte</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2: </a:t>
            </a:r>
            <a:r>
              <a:rPr lang="en-US" sz="1400" dirty="0" err="1">
                <a:solidFill>
                  <a:srgbClr val="FFFFFF"/>
                </a:solidFill>
                <a:latin typeface="Arial" panose="020B0604020202020204"/>
              </a:rPr>
              <a:t>Opciones</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de </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Tratamiento</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98214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err="1"/>
              <a:t>Catéteres</a:t>
            </a:r>
            <a:r>
              <a:rPr lang="en-US" altLang="en-US" dirty="0"/>
              <a:t> de DP </a:t>
            </a:r>
          </a:p>
        </p:txBody>
      </p:sp>
      <p:sp>
        <p:nvSpPr>
          <p:cNvPr id="7" name="Content Placeholder 6"/>
          <p:cNvSpPr>
            <a:spLocks noGrp="1"/>
          </p:cNvSpPr>
          <p:nvPr>
            <p:ph idx="1"/>
          </p:nvPr>
        </p:nvSpPr>
        <p:spPr>
          <a:xfrm>
            <a:off x="924127" y="1600200"/>
            <a:ext cx="6699831" cy="4953000"/>
          </a:xfrm>
        </p:spPr>
        <p:txBody>
          <a:bodyPr>
            <a:normAutofit/>
          </a:bodyPr>
          <a:lstStyle/>
          <a:p>
            <a:pPr marL="457200" indent="-457200">
              <a:defRPr/>
            </a:pPr>
            <a:r>
              <a:rPr lang="en-US" dirty="0" err="1"/>
              <a:t>Cirugía</a:t>
            </a:r>
            <a:r>
              <a:rPr lang="en-US" dirty="0"/>
              <a:t> </a:t>
            </a:r>
            <a:r>
              <a:rPr lang="en-US" dirty="0" err="1"/>
              <a:t>ambulatoria</a:t>
            </a:r>
            <a:endParaRPr lang="en-US" dirty="0"/>
          </a:p>
          <a:p>
            <a:pPr marL="457200" indent="-457200">
              <a:defRPr/>
            </a:pPr>
            <a:r>
              <a:rPr lang="en-US" dirty="0"/>
              <a:t>Se </a:t>
            </a:r>
            <a:r>
              <a:rPr lang="en-US" dirty="0" err="1"/>
              <a:t>puede</a:t>
            </a:r>
            <a:r>
              <a:rPr lang="en-US" dirty="0"/>
              <a:t> </a:t>
            </a:r>
            <a:r>
              <a:rPr lang="en-US" dirty="0" err="1"/>
              <a:t>realizar</a:t>
            </a:r>
            <a:r>
              <a:rPr lang="en-US" dirty="0"/>
              <a:t> </a:t>
            </a:r>
            <a:r>
              <a:rPr lang="en-US" dirty="0" err="1"/>
              <a:t>en</a:t>
            </a:r>
            <a:r>
              <a:rPr lang="en-US" dirty="0"/>
              <a:t> </a:t>
            </a:r>
            <a:r>
              <a:rPr lang="en-US" dirty="0" err="1"/>
              <a:t>quirófano</a:t>
            </a:r>
            <a:r>
              <a:rPr lang="en-US" dirty="0"/>
              <a:t> o </a:t>
            </a:r>
            <a:r>
              <a:rPr lang="en-US" dirty="0" err="1"/>
              <a:t>radiología</a:t>
            </a:r>
            <a:endParaRPr lang="en-US" dirty="0"/>
          </a:p>
          <a:p>
            <a:pPr marL="457200" indent="-457200">
              <a:defRPr/>
            </a:pPr>
            <a:r>
              <a:rPr lang="en-US" dirty="0" err="1"/>
              <a:t>Colocado</a:t>
            </a:r>
            <a:r>
              <a:rPr lang="en-US" dirty="0"/>
              <a:t> 2-4 </a:t>
            </a:r>
            <a:r>
              <a:rPr lang="en-US" dirty="0" err="1"/>
              <a:t>semanas</a:t>
            </a:r>
            <a:r>
              <a:rPr lang="en-US" dirty="0"/>
              <a:t> antes de que sea </a:t>
            </a:r>
            <a:r>
              <a:rPr lang="en-US" dirty="0" err="1"/>
              <a:t>necesario</a:t>
            </a:r>
            <a:endParaRPr lang="en-US" dirty="0"/>
          </a:p>
          <a:p>
            <a:pPr marL="0" indent="0">
              <a:buNone/>
              <a:defRPr/>
            </a:pPr>
            <a:r>
              <a:rPr lang="es-ES" dirty="0"/>
              <a:t>Vendrá al centro de DP para recibir enseñanza personalizada por parte de una enfermera capacitada en DP.</a:t>
            </a:r>
            <a:endParaRPr lang="en-US" dirty="0"/>
          </a:p>
        </p:txBody>
      </p:sp>
      <p:pic>
        <p:nvPicPr>
          <p:cNvPr id="8196" name="Picture 3"/>
          <p:cNvPicPr>
            <a:picLocks noChangeAspect="1"/>
          </p:cNvPicPr>
          <p:nvPr/>
        </p:nvPicPr>
        <p:blipFill>
          <a:blip r:embed="rId3">
            <a:extLst>
              <a:ext uri="{28A0092B-C50C-407E-A947-70E740481C1C}">
                <a14:useLocalDpi xmlns:a14="http://schemas.microsoft.com/office/drawing/2010/main" val="0"/>
              </a:ext>
            </a:extLst>
          </a:blip>
          <a:srcRect l="6552" t="8447" b="4311"/>
          <a:stretch>
            <a:fillRect/>
          </a:stretch>
        </p:blipFill>
        <p:spPr bwMode="auto">
          <a:xfrm>
            <a:off x="7313857" y="1063867"/>
            <a:ext cx="3954016" cy="442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BEF3257-F14C-3564-E952-126A608A7104}"/>
              </a:ext>
            </a:extLst>
          </p:cNvPr>
          <p:cNvSpPr txBox="1"/>
          <p:nvPr/>
        </p:nvSpPr>
        <p:spPr>
          <a:xfrm>
            <a:off x="136187" y="5856051"/>
            <a:ext cx="2762655" cy="1001949"/>
          </a:xfrm>
          <a:prstGeom prst="rect">
            <a:avLst/>
          </a:prstGeom>
          <a:solidFill>
            <a:schemeClr val="bg1"/>
          </a:solidFill>
        </p:spPr>
        <p:txBody>
          <a:bodyPr wrap="square" rtlCol="0">
            <a:spAutoFit/>
          </a:bodyPr>
          <a:lstStyle/>
          <a:p>
            <a:endParaRPr lang="en-US" dirty="0"/>
          </a:p>
        </p:txBody>
      </p:sp>
      <p:pic>
        <p:nvPicPr>
          <p:cNvPr id="3" name="Content Placeholder 5" descr="A picture containing logo&#10;&#10;Description automatically generated">
            <a:extLst>
              <a:ext uri="{FF2B5EF4-FFF2-40B4-BE49-F238E27FC236}">
                <a16:creationId xmlns:a16="http://schemas.microsoft.com/office/drawing/2014/main" id="{C003E608-BBFC-28CE-0A03-AAF48D8D5C51}"/>
              </a:ext>
            </a:extLst>
          </p:cNvPr>
          <p:cNvPicPr>
            <a:picLocks noChangeAspect="1"/>
          </p:cNvPicPr>
          <p:nvPr/>
        </p:nvPicPr>
        <p:blipFill rotWithShape="1">
          <a:blip r:embed="rId4"/>
          <a:srcRect t="23299" b="24718"/>
          <a:stretch/>
        </p:blipFill>
        <p:spPr>
          <a:xfrm>
            <a:off x="136187" y="5856051"/>
            <a:ext cx="2294749" cy="835009"/>
          </a:xfrm>
          <a:prstGeom prst="rect">
            <a:avLst/>
          </a:prstGeom>
        </p:spPr>
      </p:pic>
      <p:sp>
        <p:nvSpPr>
          <p:cNvPr id="9" name="TextBox 8">
            <a:extLst>
              <a:ext uri="{FF2B5EF4-FFF2-40B4-BE49-F238E27FC236}">
                <a16:creationId xmlns:a16="http://schemas.microsoft.com/office/drawing/2014/main" id="{6FB8F126-7F55-D513-9224-E96D41CD7CEB}"/>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Parte</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2: </a:t>
            </a:r>
            <a:r>
              <a:rPr lang="en-US" sz="1400" dirty="0" err="1">
                <a:solidFill>
                  <a:srgbClr val="FFFFFF"/>
                </a:solidFill>
                <a:latin typeface="Arial" panose="020B0604020202020204"/>
              </a:rPr>
              <a:t>Opciones</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de </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Tratamiento</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66767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3310" t="2414" r="11126" b="6276"/>
          <a:stretch/>
        </p:blipFill>
        <p:spPr>
          <a:xfrm>
            <a:off x="1269012" y="2911476"/>
            <a:ext cx="2446338" cy="2955925"/>
          </a:xfrm>
          <a:prstGeom prst="rect">
            <a:avLst/>
          </a:prstGeom>
          <a:ln>
            <a:noFill/>
          </a:ln>
          <a:effectLst>
            <a:outerShdw blurRad="292100" dist="139700" dir="2700000" algn="tl" rotWithShape="0">
              <a:srgbClr val="333333">
                <a:alpha val="65000"/>
              </a:srgbClr>
            </a:outerShdw>
          </a:effectLst>
        </p:spPr>
      </p:pic>
      <p:sp>
        <p:nvSpPr>
          <p:cNvPr id="9218" name="Title 1"/>
          <p:cNvSpPr>
            <a:spLocks noGrp="1"/>
          </p:cNvSpPr>
          <p:nvPr>
            <p:ph type="title"/>
          </p:nvPr>
        </p:nvSpPr>
        <p:spPr>
          <a:xfrm>
            <a:off x="1283561" y="389789"/>
            <a:ext cx="8229600" cy="838200"/>
          </a:xfrm>
        </p:spPr>
        <p:txBody>
          <a:bodyPr>
            <a:normAutofit/>
          </a:bodyPr>
          <a:lstStyle/>
          <a:p>
            <a:r>
              <a:rPr lang="en-US" altLang="en-US" sz="4000" dirty="0" err="1">
                <a:latin typeface="+mn-lt"/>
              </a:rPr>
              <a:t>Suministros</a:t>
            </a:r>
            <a:r>
              <a:rPr lang="en-US" altLang="en-US" sz="4000" dirty="0">
                <a:latin typeface="+mn-lt"/>
              </a:rPr>
              <a:t> de DP</a:t>
            </a:r>
          </a:p>
        </p:txBody>
      </p:sp>
      <p:pic>
        <p:nvPicPr>
          <p:cNvPr id="2" name="Content Placeholder 1"/>
          <p:cNvPicPr>
            <a:picLocks noGrp="1" noChangeAspect="1"/>
          </p:cNvPicPr>
          <p:nvPr>
            <p:ph sz="half" idx="1"/>
          </p:nvPr>
        </p:nvPicPr>
        <p:blipFill>
          <a:blip r:embed="rId4"/>
          <a:stretch>
            <a:fillRect/>
          </a:stretch>
        </p:blipFill>
        <p:spPr>
          <a:xfrm>
            <a:off x="1222806" y="1166707"/>
            <a:ext cx="2743200" cy="1666875"/>
          </a:xfrm>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19482" t="6896" r="12242" b="23218"/>
          <a:stretch/>
        </p:blipFill>
        <p:spPr>
          <a:xfrm>
            <a:off x="7454456" y="874532"/>
            <a:ext cx="3755496" cy="28830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6"/>
          <a:stretch>
            <a:fillRect/>
          </a:stretch>
        </p:blipFill>
        <p:spPr>
          <a:xfrm>
            <a:off x="3824954" y="1082209"/>
            <a:ext cx="3686553" cy="332056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60588" y="4284831"/>
            <a:ext cx="4492361" cy="15712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8"/>
          <a:stretch>
            <a:fillRect/>
          </a:stretch>
        </p:blipFill>
        <p:spPr>
          <a:xfrm>
            <a:off x="7401902" y="3173410"/>
            <a:ext cx="3755496" cy="2778361"/>
          </a:xfrm>
          <a:prstGeom prst="rect">
            <a:avLst/>
          </a:prstGeom>
          <a:ln>
            <a:noFill/>
          </a:ln>
          <a:effectLst>
            <a:outerShdw blurRad="292100" dist="139700" dir="2700000" algn="tl" rotWithShape="0">
              <a:srgbClr val="333333">
                <a:alpha val="65000"/>
              </a:srgbClr>
            </a:outerShdw>
          </a:effectLst>
        </p:spPr>
      </p:pic>
      <p:sp>
        <p:nvSpPr>
          <p:cNvPr id="14" name="Rectangle 13"/>
          <p:cNvSpPr/>
          <p:nvPr/>
        </p:nvSpPr>
        <p:spPr>
          <a:xfrm>
            <a:off x="5029200" y="5104152"/>
            <a:ext cx="762000" cy="1536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2A591EE-2588-CB1D-D79F-7578AC9D4A69}"/>
              </a:ext>
            </a:extLst>
          </p:cNvPr>
          <p:cNvSpPr txBox="1"/>
          <p:nvPr/>
        </p:nvSpPr>
        <p:spPr>
          <a:xfrm>
            <a:off x="136187" y="5856051"/>
            <a:ext cx="2762655" cy="1001949"/>
          </a:xfrm>
          <a:prstGeom prst="rect">
            <a:avLst/>
          </a:prstGeom>
          <a:solidFill>
            <a:schemeClr val="bg1"/>
          </a:solidFill>
        </p:spPr>
        <p:txBody>
          <a:bodyPr wrap="square" rtlCol="0">
            <a:spAutoFit/>
          </a:bodyPr>
          <a:lstStyle/>
          <a:p>
            <a:endParaRPr lang="en-US" dirty="0"/>
          </a:p>
        </p:txBody>
      </p:sp>
      <p:pic>
        <p:nvPicPr>
          <p:cNvPr id="9" name="Content Placeholder 5" descr="A picture containing logo&#10;&#10;Description automatically generated">
            <a:extLst>
              <a:ext uri="{FF2B5EF4-FFF2-40B4-BE49-F238E27FC236}">
                <a16:creationId xmlns:a16="http://schemas.microsoft.com/office/drawing/2014/main" id="{AA0F7FE7-261A-3EE3-2A65-6F2C6EC4A73B}"/>
              </a:ext>
            </a:extLst>
          </p:cNvPr>
          <p:cNvPicPr>
            <a:picLocks noChangeAspect="1"/>
          </p:cNvPicPr>
          <p:nvPr/>
        </p:nvPicPr>
        <p:blipFill rotWithShape="1">
          <a:blip r:embed="rId9"/>
          <a:srcRect t="23299" b="24718"/>
          <a:stretch/>
        </p:blipFill>
        <p:spPr>
          <a:xfrm>
            <a:off x="136187" y="5856051"/>
            <a:ext cx="2294749" cy="835009"/>
          </a:xfrm>
          <a:prstGeom prst="rect">
            <a:avLst/>
          </a:prstGeom>
        </p:spPr>
      </p:pic>
      <p:sp>
        <p:nvSpPr>
          <p:cNvPr id="10" name="TextBox 9">
            <a:extLst>
              <a:ext uri="{FF2B5EF4-FFF2-40B4-BE49-F238E27FC236}">
                <a16:creationId xmlns:a16="http://schemas.microsoft.com/office/drawing/2014/main" id="{41F2C2A9-DEB1-9BFF-885A-53B74B74BD69}"/>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Parte</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2: </a:t>
            </a:r>
            <a:r>
              <a:rPr lang="en-US" sz="1400" dirty="0" err="1">
                <a:solidFill>
                  <a:srgbClr val="FFFFFF"/>
                </a:solidFill>
                <a:latin typeface="Arial" panose="020B0604020202020204"/>
              </a:rPr>
              <a:t>Opciones</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de </a:t>
            </a:r>
            <a:r>
              <a:rPr kumimoji="0" lang="en-US" sz="1400" b="0" i="0" u="none" strike="noStrike" kern="1200" cap="none" spc="0" normalizeH="0" baseline="0" noProof="0" dirty="0" err="1">
                <a:ln>
                  <a:noFill/>
                </a:ln>
                <a:solidFill>
                  <a:srgbClr val="FFFFFF"/>
                </a:solidFill>
                <a:effectLst/>
                <a:uLnTx/>
                <a:uFillTx/>
                <a:latin typeface="Arial" panose="020B0604020202020204"/>
                <a:ea typeface="+mn-ea"/>
                <a:cs typeface="+mn-cs"/>
              </a:rPr>
              <a:t>Tratamiento</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88072652"/>
      </p:ext>
    </p:extLst>
  </p:cSld>
  <p:clrMapOvr>
    <a:masterClrMapping/>
  </p:clrMapOvr>
</p:sld>
</file>

<file path=ppt/theme/theme1.xml><?xml version="1.0" encoding="utf-8"?>
<a:theme xmlns:a="http://schemas.openxmlformats.org/drawingml/2006/main" name="1_Opening">
  <a:themeElements>
    <a:clrScheme name="NKF Colors">
      <a:dk1>
        <a:srgbClr val="262626"/>
      </a:dk1>
      <a:lt1>
        <a:sysClr val="window" lastClr="FFFFFF"/>
      </a:lt1>
      <a:dk2>
        <a:srgbClr val="595959"/>
      </a:dk2>
      <a:lt2>
        <a:srgbClr val="D8D8D8"/>
      </a:lt2>
      <a:accent1>
        <a:srgbClr val="F15E22"/>
      </a:accent1>
      <a:accent2>
        <a:srgbClr val="FEA636"/>
      </a:accent2>
      <a:accent3>
        <a:srgbClr val="7030A0"/>
      </a:accent3>
      <a:accent4>
        <a:srgbClr val="CBDB2B"/>
      </a:accent4>
      <a:accent5>
        <a:srgbClr val="009483"/>
      </a:accent5>
      <a:accent6>
        <a:srgbClr val="F15E22"/>
      </a:accent6>
      <a:hlink>
        <a:srgbClr val="F16025"/>
      </a:hlink>
      <a:folHlink>
        <a:srgbClr val="0070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xml" id="{092E6224-AE7E-43BD-B6CA-DAB7A4CBB242}" vid="{8FF4A613-9109-43C6-B397-64C38AF07F8D}"/>
    </a:ext>
  </a:extLst>
</a:theme>
</file>

<file path=ppt/theme/theme2.xml><?xml version="1.0" encoding="utf-8"?>
<a:theme xmlns:a="http://schemas.openxmlformats.org/drawingml/2006/main" name="Custom Design">
  <a:themeElements>
    <a:clrScheme name="Custom 2">
      <a:dk1>
        <a:srgbClr val="262626"/>
      </a:dk1>
      <a:lt1>
        <a:srgbClr val="FFFFFF"/>
      </a:lt1>
      <a:dk2>
        <a:srgbClr val="595959"/>
      </a:dk2>
      <a:lt2>
        <a:srgbClr val="D8D8D8"/>
      </a:lt2>
      <a:accent1>
        <a:srgbClr val="F15E22"/>
      </a:accent1>
      <a:accent2>
        <a:srgbClr val="FEA636"/>
      </a:accent2>
      <a:accent3>
        <a:srgbClr val="7030A0"/>
      </a:accent3>
      <a:accent4>
        <a:srgbClr val="CBDB2B"/>
      </a:accent4>
      <a:accent5>
        <a:srgbClr val="009483"/>
      </a:accent5>
      <a:accent6>
        <a:srgbClr val="F15E22"/>
      </a:accent6>
      <a:hlink>
        <a:srgbClr val="F16025"/>
      </a:hlink>
      <a:folHlink>
        <a:srgbClr val="0070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xml" id="{092E6224-AE7E-43BD-B6CA-DAB7A4CBB242}" vid="{69C634A5-4012-427B-AFB3-ABFFF989927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ECHO_Template3 (002)</Template>
  <TotalTime>256</TotalTime>
  <Words>3805</Words>
  <Application>Microsoft Office PowerPoint</Application>
  <PresentationFormat>Widescreen</PresentationFormat>
  <Paragraphs>393</Paragraphs>
  <Slides>32</Slides>
  <Notes>32</Notes>
  <HiddenSlides>0</HiddenSlides>
  <MMClips>0</MMClips>
  <ScaleCrop>false</ScaleCrop>
  <HeadingPairs>
    <vt:vector size="8" baseType="variant">
      <vt:variant>
        <vt:lpstr>Fonts Used</vt:lpstr>
      </vt:variant>
      <vt:variant>
        <vt:i4>1</vt:i4>
      </vt:variant>
      <vt:variant>
        <vt:lpstr>Theme</vt:lpstr>
      </vt:variant>
      <vt:variant>
        <vt:i4>2</vt:i4>
      </vt:variant>
      <vt:variant>
        <vt:lpstr>Embedded OLE Servers</vt:lpstr>
      </vt:variant>
      <vt:variant>
        <vt:i4>0</vt:i4>
      </vt:variant>
      <vt:variant>
        <vt:lpstr>Slide Titles</vt:lpstr>
      </vt:variant>
      <vt:variant>
        <vt:i4>32</vt:i4>
      </vt:variant>
    </vt:vector>
  </HeadingPairs>
  <TitlesOfParts>
    <vt:vector size="35" baseType="lpstr">
      <vt:lpstr>Arial</vt:lpstr>
      <vt:lpstr>1_Opening</vt:lpstr>
      <vt:lpstr>Custom Design</vt:lpstr>
      <vt:lpstr>PowerPoint Presentation</vt:lpstr>
      <vt:lpstr>Tratamiento Para la Insuficiencia Renal</vt:lpstr>
      <vt:lpstr>¿Que es la Diálisis?</vt:lpstr>
      <vt:lpstr>¿Qué Sucede en la Diálisis?</vt:lpstr>
      <vt:lpstr>Tipos de Diálisis</vt:lpstr>
      <vt:lpstr>¿Cómo Funciona la (DP o PD)?</vt:lpstr>
      <vt:lpstr>¿Cómo funciona la DP (PD)?</vt:lpstr>
      <vt:lpstr>Catéteres de DP </vt:lpstr>
      <vt:lpstr>Suministros de DP</vt:lpstr>
      <vt:lpstr>Pros y Contras de PD</vt:lpstr>
      <vt:lpstr>¿Cómo Funciona la Hemodiálisis? </vt:lpstr>
      <vt:lpstr>Hemodiálisis Típica</vt:lpstr>
      <vt:lpstr>¿Còmo Llega la Sangre a la Máquina de Diálisis?</vt:lpstr>
      <vt:lpstr>Fístula</vt:lpstr>
      <vt:lpstr>Injerto o Catéter</vt:lpstr>
      <vt:lpstr> DP (PD) vs. Hemodiálisis</vt:lpstr>
      <vt:lpstr>Puede Viajar con Diálisis</vt:lpstr>
      <vt:lpstr>¿Qué es un Transplante de Riñón?</vt:lpstr>
      <vt:lpstr>¿Quién puede tener un trasplante de riñón? </vt:lpstr>
      <vt:lpstr>Ventajas de un Trasplante de Riñón</vt:lpstr>
      <vt:lpstr>Desventajas del trasplante de riñón:</vt:lpstr>
      <vt:lpstr>¿De Dónde Viene el Riñón?</vt:lpstr>
      <vt:lpstr>Ventajas de un Donate Vivo</vt:lpstr>
      <vt:lpstr>Desventajas para el Donante Vivo </vt:lpstr>
      <vt:lpstr>Datos Sobre la Lista de Espera:</vt:lpstr>
      <vt:lpstr>¿Qué sucede sin diálisis o trasplante?</vt:lpstr>
      <vt:lpstr>Elección del Tratamiento Médico Para  la Insuficiencia Renal:</vt:lpstr>
      <vt:lpstr>Preguntas Comunes:</vt:lpstr>
      <vt:lpstr>Directiva Anticipada o Testamento en vida</vt:lpstr>
      <vt:lpstr>Directiva Anticipada o Testamento en Vida</vt:lpstr>
      <vt:lpstr>Hospicio versus Cuidados Paliativos</vt:lpstr>
      <vt:lpstr>Preguntas y Discusión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Jessica Joseph</dc:creator>
  <cp:keywords/>
  <dc:description/>
  <cp:lastModifiedBy>Andrea Sandoval</cp:lastModifiedBy>
  <cp:revision>16</cp:revision>
  <dcterms:created xsi:type="dcterms:W3CDTF">2021-03-04T15:01:56Z</dcterms:created>
  <dcterms:modified xsi:type="dcterms:W3CDTF">2023-02-02T21:38:35Z</dcterms:modified>
  <cp:category/>
</cp:coreProperties>
</file>