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4"/>
    <p:sldMasterId id="2147483660" r:id="rId5"/>
  </p:sldMasterIdLst>
  <p:notesMasterIdLst>
    <p:notesMasterId r:id="rId43"/>
  </p:notesMasterIdLst>
  <p:handoutMasterIdLst>
    <p:handoutMasterId r:id="rId44"/>
  </p:handoutMasterIdLst>
  <p:sldIdLst>
    <p:sldId id="256" r:id="rId6"/>
    <p:sldId id="289" r:id="rId7"/>
    <p:sldId id="303" r:id="rId8"/>
    <p:sldId id="304" r:id="rId9"/>
    <p:sldId id="257" r:id="rId10"/>
    <p:sldId id="274" r:id="rId11"/>
    <p:sldId id="302" r:id="rId12"/>
    <p:sldId id="261" r:id="rId13"/>
    <p:sldId id="262" r:id="rId14"/>
    <p:sldId id="263" r:id="rId15"/>
    <p:sldId id="264" r:id="rId16"/>
    <p:sldId id="265" r:id="rId17"/>
    <p:sldId id="266" r:id="rId18"/>
    <p:sldId id="267" r:id="rId19"/>
    <p:sldId id="272" r:id="rId20"/>
    <p:sldId id="269" r:id="rId21"/>
    <p:sldId id="270" r:id="rId22"/>
    <p:sldId id="271" r:id="rId23"/>
    <p:sldId id="301" r:id="rId24"/>
    <p:sldId id="276" r:id="rId25"/>
    <p:sldId id="676" r:id="rId26"/>
    <p:sldId id="277" r:id="rId27"/>
    <p:sldId id="680" r:id="rId28"/>
    <p:sldId id="679" r:id="rId29"/>
    <p:sldId id="287" r:id="rId30"/>
    <p:sldId id="308" r:id="rId31"/>
    <p:sldId id="288" r:id="rId32"/>
    <p:sldId id="291" r:id="rId33"/>
    <p:sldId id="292" r:id="rId34"/>
    <p:sldId id="686" r:id="rId35"/>
    <p:sldId id="290" r:id="rId36"/>
    <p:sldId id="294" r:id="rId37"/>
    <p:sldId id="293" r:id="rId38"/>
    <p:sldId id="685" r:id="rId39"/>
    <p:sldId id="300" r:id="rId40"/>
    <p:sldId id="309" r:id="rId41"/>
    <p:sldId id="682" r:id="rId42"/>
  </p:sldIdLst>
  <p:sldSz cx="9144000" cy="6858000" type="screen4x3"/>
  <p:notesSz cx="6950075" cy="9236075"/>
  <p:custDataLst>
    <p:tags r:id="rId4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6CC12A-E818-41DF-9B7C-22299A63442C}" v="25" dt="2020-07-10T12:41:41.9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954" autoAdjust="0"/>
    <p:restoredTop sz="94249" autoAdjust="0"/>
  </p:normalViewPr>
  <p:slideViewPr>
    <p:cSldViewPr>
      <p:cViewPr>
        <p:scale>
          <a:sx n="70" d="100"/>
          <a:sy n="70" d="100"/>
        </p:scale>
        <p:origin x="1824" y="0"/>
      </p:cViewPr>
      <p:guideLst>
        <p:guide orient="horz" pos="2160"/>
        <p:guide pos="2880"/>
      </p:guideLst>
    </p:cSldViewPr>
  </p:slideViewPr>
  <p:notesTextViewPr>
    <p:cViewPr>
      <p:scale>
        <a:sx n="1" d="1"/>
        <a:sy n="1" d="1"/>
      </p:scale>
      <p:origin x="0" y="0"/>
    </p:cViewPr>
  </p:notesTextViewPr>
  <p:sorterViewPr>
    <p:cViewPr>
      <p:scale>
        <a:sx n="125" d="100"/>
        <a:sy n="125" d="100"/>
      </p:scale>
      <p:origin x="0" y="-11868"/>
    </p:cViewPr>
  </p:sorter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gs" Target="tags/tag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7D92E509-2522-45D7-85EB-8A1C3E1BC5B9}" type="datetimeFigureOut">
              <a:rPr lang="en-US" smtClean="0"/>
              <a:t>7/15/2020</a:t>
            </a:fld>
            <a:endParaRPr lang="en-US"/>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5899FFF7-26E9-4CA3-94F5-4DB14F26AD7A}" type="slidenum">
              <a:rPr lang="en-US" smtClean="0"/>
              <a:t>‹#›</a:t>
            </a:fld>
            <a:endParaRPr lang="en-US"/>
          </a:p>
        </p:txBody>
      </p:sp>
    </p:spTree>
    <p:extLst>
      <p:ext uri="{BB962C8B-B14F-4D97-AF65-F5344CB8AC3E}">
        <p14:creationId xmlns:p14="http://schemas.microsoft.com/office/powerpoint/2010/main" val="19711846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EA2A0982-0D3C-4CE9-A3FB-2CAA7E9A9DF8}" type="datetimeFigureOut">
              <a:rPr lang="en-US" smtClean="0"/>
              <a:t>7/15/2020</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397E890E-FEE5-47C1-B681-B13F55C56780}" type="slidenum">
              <a:rPr lang="en-US" smtClean="0"/>
              <a:t>‹#›</a:t>
            </a:fld>
            <a:endParaRPr lang="en-US"/>
          </a:p>
        </p:txBody>
      </p:sp>
    </p:spTree>
    <p:extLst>
      <p:ext uri="{BB962C8B-B14F-4D97-AF65-F5344CB8AC3E}">
        <p14:creationId xmlns:p14="http://schemas.microsoft.com/office/powerpoint/2010/main" val="2710854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1</a:t>
            </a:fld>
            <a:endParaRPr lang="en-US"/>
          </a:p>
        </p:txBody>
      </p:sp>
    </p:spTree>
    <p:extLst>
      <p:ext uri="{BB962C8B-B14F-4D97-AF65-F5344CB8AC3E}">
        <p14:creationId xmlns:p14="http://schemas.microsoft.com/office/powerpoint/2010/main" val="1237438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Patients: </a:t>
            </a:r>
            <a:r>
              <a:rPr lang="en-US"/>
              <a:t>Up to several hundred people with the disease/condition.</a:t>
            </a:r>
          </a:p>
          <a:p>
            <a:r>
              <a:rPr lang="en-US" b="1"/>
              <a:t>Length of Study: </a:t>
            </a:r>
            <a:r>
              <a:rPr lang="en-US"/>
              <a:t>Several months to 2 years</a:t>
            </a:r>
          </a:p>
          <a:p>
            <a:endParaRPr lang="en-US"/>
          </a:p>
          <a:p>
            <a:r>
              <a:rPr lang="en-US" b="1"/>
              <a:t>Purpose: efficacy and side effects</a:t>
            </a:r>
            <a:endParaRPr lang="en-US"/>
          </a:p>
          <a:p>
            <a:r>
              <a:rPr lang="en-US"/>
              <a:t>In Phase 2 studies, researchers administer the drug to a group of patients with the disease or condition for which the drug is being developed. Typically involving a few hundred patients, these studies aren't large enough to show whether the drug will be beneficial.</a:t>
            </a:r>
          </a:p>
          <a:p>
            <a:endParaRPr lang="en-US"/>
          </a:p>
          <a:p>
            <a:r>
              <a:rPr lang="en-US"/>
              <a:t>Instead, Phase 2 studies provide researchers with additional safety data. Researchers use these data to refine research questions, develop research methods, and design new Phase 3 research protocols.</a:t>
            </a:r>
          </a:p>
          <a:p>
            <a:endParaRPr lang="en-US"/>
          </a:p>
          <a:p>
            <a:r>
              <a:rPr lang="en-US"/>
              <a:t>Discuss the importance of “clinical</a:t>
            </a:r>
            <a:r>
              <a:rPr lang="en-US" baseline="0"/>
              <a:t> effectiveness” (how a patient feels, functions, or survives) as what FDA is most interested in rather than biomarkers/surrogates</a:t>
            </a:r>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10</a:t>
            </a:fld>
            <a:endParaRPr lang="en-US"/>
          </a:p>
        </p:txBody>
      </p:sp>
    </p:spTree>
    <p:extLst>
      <p:ext uri="{BB962C8B-B14F-4D97-AF65-F5344CB8AC3E}">
        <p14:creationId xmlns:p14="http://schemas.microsoft.com/office/powerpoint/2010/main" val="27872302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Patients: </a:t>
            </a:r>
            <a:r>
              <a:rPr lang="en-US" dirty="0"/>
              <a:t>300 to 3,000 volunteers who have the disease or condition, often much less in rare diseases</a:t>
            </a:r>
          </a:p>
          <a:p>
            <a:r>
              <a:rPr lang="en-US" b="1" dirty="0"/>
              <a:t>Length of Study: </a:t>
            </a:r>
            <a:r>
              <a:rPr lang="en-US" dirty="0"/>
              <a:t>1 to 4 years</a:t>
            </a:r>
          </a:p>
          <a:p>
            <a:endParaRPr lang="en-US" dirty="0"/>
          </a:p>
          <a:p>
            <a:r>
              <a:rPr lang="en-US" b="1" dirty="0"/>
              <a:t>Purpose</a:t>
            </a:r>
            <a:r>
              <a:rPr lang="en-US" dirty="0"/>
              <a:t>: Efficacy and monitoring of adverse reactions</a:t>
            </a:r>
            <a:endParaRPr lang="en-US" b="1" dirty="0"/>
          </a:p>
          <a:p>
            <a:endParaRPr lang="en-US" dirty="0"/>
          </a:p>
          <a:p>
            <a:r>
              <a:rPr lang="en-US" dirty="0"/>
              <a:t>Researchers design Phase 3 studies to demonstrate whether or not a product offers a treatment benefit to a specific population. Sometimes known as pivotal studies, these studies involve 300 to 3,000 participants.</a:t>
            </a:r>
          </a:p>
          <a:p>
            <a:endParaRPr lang="en-US" dirty="0"/>
          </a:p>
          <a:p>
            <a:r>
              <a:rPr lang="en-US" dirty="0"/>
              <a:t>Phase 3 studies provide most of the safety data. In previous studies, it is possible that less common side effects might have gone undetected. Because these studies are larger and longer in duration, the results are more likely to show long-term or rare side effects</a:t>
            </a:r>
          </a:p>
        </p:txBody>
      </p:sp>
      <p:sp>
        <p:nvSpPr>
          <p:cNvPr id="4" name="Slide Number Placeholder 3"/>
          <p:cNvSpPr>
            <a:spLocks noGrp="1"/>
          </p:cNvSpPr>
          <p:nvPr>
            <p:ph type="sldNum" sz="quarter" idx="10"/>
          </p:nvPr>
        </p:nvSpPr>
        <p:spPr/>
        <p:txBody>
          <a:bodyPr/>
          <a:lstStyle/>
          <a:p>
            <a:fld id="{397E890E-FEE5-47C1-B681-B13F55C56780}" type="slidenum">
              <a:rPr lang="en-US" smtClean="0"/>
              <a:t>11</a:t>
            </a:fld>
            <a:endParaRPr lang="en-US"/>
          </a:p>
        </p:txBody>
      </p:sp>
    </p:spTree>
    <p:extLst>
      <p:ext uri="{BB962C8B-B14F-4D97-AF65-F5344CB8AC3E}">
        <p14:creationId xmlns:p14="http://schemas.microsoft.com/office/powerpoint/2010/main" val="518077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If a drug developer has evidence from its early tests and preclinical and clinical research that a drug is safe and effective for its intended use, the company can file an application to market the drug. The FDA review team thoroughly examines all submitted data on the drug and makes a decision to approve or not to approve it.</a:t>
            </a:r>
          </a:p>
          <a:p>
            <a:endParaRPr lang="en-US"/>
          </a:p>
          <a:p>
            <a:r>
              <a:rPr lang="en-US"/>
              <a:t>A New Drug Application (NDA) tells the full story of a drug. Its purpose is to demonstrate that a drug is safe and effective for its intended use in the population studied.</a:t>
            </a:r>
          </a:p>
          <a:p>
            <a:r>
              <a:rPr lang="en-US"/>
              <a:t>A drug developer must include everything about a drug—from preclinical data to Phase 3 trial data—in an NDA. Developers must include reports on all studies, data, and analyses. Along with clinical results, developers must include:</a:t>
            </a:r>
          </a:p>
          <a:p>
            <a:pPr marL="173422" indent="-173422">
              <a:buFont typeface="Arial" panose="020B0604020202020204" pitchFamily="34" charset="0"/>
              <a:buChar char="•"/>
            </a:pPr>
            <a:r>
              <a:rPr lang="en-US"/>
              <a:t>Proposed labeling</a:t>
            </a:r>
          </a:p>
          <a:p>
            <a:pPr marL="173422" indent="-173422">
              <a:buFont typeface="Arial" panose="020B0604020202020204" pitchFamily="34" charset="0"/>
              <a:buChar char="•"/>
            </a:pPr>
            <a:r>
              <a:rPr lang="en-US"/>
              <a:t>Safety updates</a:t>
            </a:r>
          </a:p>
          <a:p>
            <a:pPr marL="173422" indent="-173422">
              <a:buFont typeface="Arial" panose="020B0604020202020204" pitchFamily="34" charset="0"/>
              <a:buChar char="•"/>
            </a:pPr>
            <a:r>
              <a:rPr lang="en-US"/>
              <a:t>Drug abuse information</a:t>
            </a:r>
          </a:p>
          <a:p>
            <a:pPr marL="173422" indent="-173422">
              <a:buFont typeface="Arial" panose="020B0604020202020204" pitchFamily="34" charset="0"/>
              <a:buChar char="•"/>
            </a:pPr>
            <a:r>
              <a:rPr lang="en-US"/>
              <a:t>Patent information</a:t>
            </a:r>
          </a:p>
          <a:p>
            <a:pPr marL="173422" indent="-173422">
              <a:buFont typeface="Arial" panose="020B0604020202020204" pitchFamily="34" charset="0"/>
              <a:buChar char="•"/>
            </a:pPr>
            <a:r>
              <a:rPr lang="en-US"/>
              <a:t>Any data from studies that may have been conducted outside the United States</a:t>
            </a:r>
          </a:p>
          <a:p>
            <a:pPr marL="173422" indent="-173422">
              <a:buFont typeface="Arial" panose="020B0604020202020204" pitchFamily="34" charset="0"/>
              <a:buChar char="•"/>
            </a:pPr>
            <a:r>
              <a:rPr lang="en-US"/>
              <a:t>Institutional review board compliance information</a:t>
            </a:r>
          </a:p>
          <a:p>
            <a:pPr marL="173422" indent="-173422">
              <a:buFont typeface="Arial" panose="020B0604020202020204" pitchFamily="34" charset="0"/>
              <a:buChar char="•"/>
            </a:pPr>
            <a:r>
              <a:rPr lang="en-US"/>
              <a:t>Directions for use</a:t>
            </a:r>
          </a:p>
        </p:txBody>
      </p:sp>
      <p:sp>
        <p:nvSpPr>
          <p:cNvPr id="4" name="Slide Number Placeholder 3"/>
          <p:cNvSpPr>
            <a:spLocks noGrp="1"/>
          </p:cNvSpPr>
          <p:nvPr>
            <p:ph type="sldNum" sz="quarter" idx="10"/>
          </p:nvPr>
        </p:nvSpPr>
        <p:spPr/>
        <p:txBody>
          <a:bodyPr/>
          <a:lstStyle/>
          <a:p>
            <a:fld id="{397E890E-FEE5-47C1-B681-B13F55C56780}" type="slidenum">
              <a:rPr lang="en-US" smtClean="0"/>
              <a:t>12</a:t>
            </a:fld>
            <a:endParaRPr lang="en-US"/>
          </a:p>
        </p:txBody>
      </p:sp>
    </p:spTree>
    <p:extLst>
      <p:ext uri="{BB962C8B-B14F-4D97-AF65-F5344CB8AC3E}">
        <p14:creationId xmlns:p14="http://schemas.microsoft.com/office/powerpoint/2010/main" val="38126236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Once FDA receives an NDA, the review team decides if it is complete. If it is not complete, the review team can refuse to file the NDA. If it is complete, the review team has 6 to 10 months to make a decision on whether to approve the drug. The process includes the following:</a:t>
            </a:r>
          </a:p>
          <a:p>
            <a:pPr marL="173422" indent="-173422">
              <a:buFont typeface="Arial" panose="020B0604020202020204" pitchFamily="34" charset="0"/>
              <a:buChar char="•"/>
            </a:pPr>
            <a:r>
              <a:rPr lang="en-US"/>
              <a:t>Each member of the review team conducts a full review of his or her section of the application. For example, the medical officer and the statistician review clinical data, while a pharmacologist reviews the data from animal studies. Within each technical discipline represented on the team, there is also a supervisory review.</a:t>
            </a:r>
          </a:p>
          <a:p>
            <a:pPr marL="173422" indent="-173422">
              <a:buFont typeface="Arial" panose="020B0604020202020204" pitchFamily="34" charset="0"/>
              <a:buChar char="•"/>
            </a:pPr>
            <a:r>
              <a:rPr lang="en-US"/>
              <a:t>FDA inspectors travel to clinical study sites to conduct a routine inspection. The Agency looks for evidence of fabrication, manipulation, or withholding of data.</a:t>
            </a:r>
          </a:p>
          <a:p>
            <a:pPr marL="173422" indent="-173422">
              <a:buFont typeface="Arial" panose="020B0604020202020204" pitchFamily="34" charset="0"/>
              <a:buChar char="•"/>
            </a:pPr>
            <a:r>
              <a:rPr lang="en-US"/>
              <a:t>The project manager assembles all individual reviews and other documents, such as the inspection report, into an “action package.” This document becomes the record for FDA review. The review team issues a recommendation, and a senior FDA official makes a decision.</a:t>
            </a:r>
          </a:p>
          <a:p>
            <a:pPr marL="173422" indent="-173422">
              <a:buFont typeface="Arial" panose="020B0604020202020204" pitchFamily="34" charset="0"/>
              <a:buChar char="•"/>
            </a:pPr>
            <a:r>
              <a:rPr lang="en-US"/>
              <a:t>CMC “Pre-Approval” Inspection of manufacturing facility</a:t>
            </a:r>
          </a:p>
          <a:p>
            <a:endParaRPr lang="en-US"/>
          </a:p>
          <a:p>
            <a:r>
              <a:rPr lang="en-US" b="1"/>
              <a:t>FDA Approval</a:t>
            </a:r>
          </a:p>
          <a:p>
            <a:endParaRPr lang="en-US"/>
          </a:p>
          <a:p>
            <a:r>
              <a:rPr lang="en-US"/>
              <a:t>In cases where FDA determines that a drug has been shown to be safe and effective for its intended use, it is then necessary to work with the applicant to develop and refine prescribing information. This is referred to as “labeling.” Labeling accurately and objectively describes the basis for approval and how best to use the drug.</a:t>
            </a:r>
          </a:p>
          <a:p>
            <a:endParaRPr lang="en-US"/>
          </a:p>
          <a:p>
            <a:r>
              <a:rPr lang="en-US"/>
              <a:t>Often, though, remaining issues need to be resolved before the drug can be approved for marketing. Sometimes FDA requires the developer to address questions based on existing data. In other cases, FDA requires additional studies. At this point, the developer can decide whether or not to continue further development. If a developer disagrees with an FDA decision, there are mechanisms for formal appeal.</a:t>
            </a:r>
          </a:p>
          <a:p>
            <a:endParaRPr lang="en-US"/>
          </a:p>
          <a:p>
            <a:r>
              <a:rPr lang="en-US" b="1"/>
              <a:t>FDA Advisory Committees</a:t>
            </a:r>
          </a:p>
          <a:p>
            <a:endParaRPr lang="en-US"/>
          </a:p>
          <a:p>
            <a:r>
              <a:rPr lang="en-US"/>
              <a:t>Often, the NDA contains sufficient data for FDA to determine the safety and effectiveness of a drug. Sometimes, though, questions arise that require additional consideration. In these cases, FDA may organize a meeting of one of its Advisory Committees to get independent, expert advice and to permit the public to make comments. These Advisory Committees include a Patient Representative that provides input from the patient perspective. Learn more about FDA Advisory Committees.</a:t>
            </a:r>
          </a:p>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13</a:t>
            </a:fld>
            <a:endParaRPr lang="en-US"/>
          </a:p>
        </p:txBody>
      </p:sp>
    </p:spTree>
    <p:extLst>
      <p:ext uri="{BB962C8B-B14F-4D97-AF65-F5344CB8AC3E}">
        <p14:creationId xmlns:p14="http://schemas.microsoft.com/office/powerpoint/2010/main" val="1822615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Even though clinical trials provide important information on a drug’s efficacy and safety, it is impossible to have complete information about the safety of a drug at the time of approval. Despite the rigorous steps in the process of drug development, limitations exist. Therefore, the true picture of a product’s safety actually evolves over the months and even years that make up a product’s lifetime in the marketplace. FDA reviews reports of problems with prescription and over-the-counter drugs, and can decide to add cautions to the dosage or usage information, as well as other measures for more serious issues.</a:t>
            </a:r>
          </a:p>
        </p:txBody>
      </p:sp>
      <p:sp>
        <p:nvSpPr>
          <p:cNvPr id="4" name="Slide Number Placeholder 3"/>
          <p:cNvSpPr>
            <a:spLocks noGrp="1"/>
          </p:cNvSpPr>
          <p:nvPr>
            <p:ph type="sldNum" sz="quarter" idx="10"/>
          </p:nvPr>
        </p:nvSpPr>
        <p:spPr/>
        <p:txBody>
          <a:bodyPr/>
          <a:lstStyle/>
          <a:p>
            <a:fld id="{397E890E-FEE5-47C1-B681-B13F55C56780}" type="slidenum">
              <a:rPr lang="en-US" smtClean="0"/>
              <a:t>14</a:t>
            </a:fld>
            <a:endParaRPr lang="en-US"/>
          </a:p>
        </p:txBody>
      </p:sp>
    </p:spTree>
    <p:extLst>
      <p:ext uri="{BB962C8B-B14F-4D97-AF65-F5344CB8AC3E}">
        <p14:creationId xmlns:p14="http://schemas.microsoft.com/office/powerpoint/2010/main" val="41280485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15</a:t>
            </a:fld>
            <a:endParaRPr lang="en-US"/>
          </a:p>
        </p:txBody>
      </p:sp>
    </p:spTree>
    <p:extLst>
      <p:ext uri="{BB962C8B-B14F-4D97-AF65-F5344CB8AC3E}">
        <p14:creationId xmlns:p14="http://schemas.microsoft.com/office/powerpoint/2010/main" val="40173400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16</a:t>
            </a:fld>
            <a:endParaRPr lang="en-US"/>
          </a:p>
        </p:txBody>
      </p:sp>
    </p:spTree>
    <p:extLst>
      <p:ext uri="{BB962C8B-B14F-4D97-AF65-F5344CB8AC3E}">
        <p14:creationId xmlns:p14="http://schemas.microsoft.com/office/powerpoint/2010/main" val="3934474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17</a:t>
            </a:fld>
            <a:endParaRPr lang="en-US"/>
          </a:p>
        </p:txBody>
      </p:sp>
    </p:spTree>
    <p:extLst>
      <p:ext uri="{BB962C8B-B14F-4D97-AF65-F5344CB8AC3E}">
        <p14:creationId xmlns:p14="http://schemas.microsoft.com/office/powerpoint/2010/main" val="15018573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Drug developers are free to ask for help from FDA at any point in the drug development process, including:</a:t>
            </a:r>
          </a:p>
          <a:p>
            <a:pPr marL="173422" indent="-173422">
              <a:buFont typeface="Arial" panose="020B0604020202020204" pitchFamily="34" charset="0"/>
              <a:buChar char="•"/>
            </a:pPr>
            <a:r>
              <a:rPr lang="en-US"/>
              <a:t>Pre-IND application, to review FDA guidance documents and get answers to questions that may help enhance their research</a:t>
            </a:r>
          </a:p>
          <a:p>
            <a:pPr marL="173422" indent="-173422">
              <a:buFont typeface="Arial" panose="020B0604020202020204" pitchFamily="34" charset="0"/>
              <a:buChar char="•"/>
            </a:pPr>
            <a:r>
              <a:rPr lang="en-US"/>
              <a:t>After Phase 2, to obtain guidance on the design of large Phase 3 studies</a:t>
            </a:r>
          </a:p>
          <a:p>
            <a:pPr marL="173422" indent="-173422">
              <a:buFont typeface="Arial" panose="020B0604020202020204" pitchFamily="34" charset="0"/>
              <a:buChar char="•"/>
            </a:pPr>
            <a:r>
              <a:rPr lang="en-US"/>
              <a:t>Any time during the process, to obtain an assessment of the IND application</a:t>
            </a:r>
          </a:p>
          <a:p>
            <a:pPr marL="173422" indent="-173422">
              <a:buFont typeface="Arial" panose="020B0604020202020204" pitchFamily="34" charset="0"/>
              <a:buChar char="•"/>
            </a:pPr>
            <a:endParaRPr lang="en-US"/>
          </a:p>
          <a:p>
            <a:r>
              <a:rPr lang="en-US"/>
              <a:t>Even though FDA offers extensive technical assistance, drug developers are not required to take FDA’s suggestions. As long as clinical trials are thoughtfully designed, reflect what developers know about a product, safeguard participants, and otherwise meet Federal standards, FDA allows wide latitude in clinical trial design.</a:t>
            </a:r>
          </a:p>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18</a:t>
            </a:fld>
            <a:endParaRPr lang="en-US"/>
          </a:p>
        </p:txBody>
      </p:sp>
    </p:spTree>
    <p:extLst>
      <p:ext uri="{BB962C8B-B14F-4D97-AF65-F5344CB8AC3E}">
        <p14:creationId xmlns:p14="http://schemas.microsoft.com/office/powerpoint/2010/main" val="1387127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19</a:t>
            </a:fld>
            <a:endParaRPr lang="en-US"/>
          </a:p>
        </p:txBody>
      </p:sp>
    </p:spTree>
    <p:extLst>
      <p:ext uri="{BB962C8B-B14F-4D97-AF65-F5344CB8AC3E}">
        <p14:creationId xmlns:p14="http://schemas.microsoft.com/office/powerpoint/2010/main" val="724521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We will cover in this</a:t>
            </a:r>
            <a:r>
              <a:rPr lang="en-US" baseline="0"/>
              <a:t> talk</a:t>
            </a:r>
            <a:r>
              <a:rPr lang="en-US"/>
              <a:t> important</a:t>
            </a:r>
            <a:r>
              <a:rPr lang="en-US" baseline="0"/>
              <a:t> information about the meeting, your options for participating, including registering for the meeting if you haven’t already.</a:t>
            </a:r>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2</a:t>
            </a:fld>
            <a:endParaRPr lang="en-US"/>
          </a:p>
        </p:txBody>
      </p:sp>
    </p:spTree>
    <p:extLst>
      <p:ext uri="{BB962C8B-B14F-4D97-AF65-F5344CB8AC3E}">
        <p14:creationId xmlns:p14="http://schemas.microsoft.com/office/powerpoint/2010/main" val="949021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 The </a:t>
            </a:r>
            <a:r>
              <a:rPr lang="en-US" baseline="0"/>
              <a:t>slides in this section cannot be edited as they were copied and pasted as images from FDA’s presentation.</a:t>
            </a:r>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20</a:t>
            </a:fld>
            <a:endParaRPr lang="en-US"/>
          </a:p>
        </p:txBody>
      </p:sp>
    </p:spTree>
    <p:extLst>
      <p:ext uri="{BB962C8B-B14F-4D97-AF65-F5344CB8AC3E}">
        <p14:creationId xmlns:p14="http://schemas.microsoft.com/office/powerpoint/2010/main" val="30392053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66F147D-F646-4527-BDA2-FBE71B5DE3BD}" type="slidenum">
              <a:rPr lang="en-US"/>
              <a:pPr>
                <a:defRPr/>
              </a:pPr>
              <a:t>21</a:t>
            </a:fld>
            <a:endParaRPr lang="en-US"/>
          </a:p>
        </p:txBody>
      </p:sp>
    </p:spTree>
    <p:extLst>
      <p:ext uri="{BB962C8B-B14F-4D97-AF65-F5344CB8AC3E}">
        <p14:creationId xmlns:p14="http://schemas.microsoft.com/office/powerpoint/2010/main" val="2366787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22</a:t>
            </a:fld>
            <a:endParaRPr lang="en-US"/>
          </a:p>
        </p:txBody>
      </p:sp>
    </p:spTree>
    <p:extLst>
      <p:ext uri="{BB962C8B-B14F-4D97-AF65-F5344CB8AC3E}">
        <p14:creationId xmlns:p14="http://schemas.microsoft.com/office/powerpoint/2010/main" val="39472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66F147D-F646-4527-BDA2-FBE71B5DE3BD}" type="slidenum">
              <a:rPr lang="en-US"/>
              <a:pPr>
                <a:defRPr/>
              </a:pPr>
              <a:t>23</a:t>
            </a:fld>
            <a:endParaRPr lang="en-US"/>
          </a:p>
        </p:txBody>
      </p:sp>
    </p:spTree>
    <p:extLst>
      <p:ext uri="{BB962C8B-B14F-4D97-AF65-F5344CB8AC3E}">
        <p14:creationId xmlns:p14="http://schemas.microsoft.com/office/powerpoint/2010/main" val="15304715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66F147D-F646-4527-BDA2-FBE71B5DE3BD}" type="slidenum">
              <a:rPr lang="en-US"/>
              <a:pPr>
                <a:defRPr/>
              </a:pPr>
              <a:t>24</a:t>
            </a:fld>
            <a:endParaRPr lang="en-US"/>
          </a:p>
        </p:txBody>
      </p:sp>
    </p:spTree>
    <p:extLst>
      <p:ext uri="{BB962C8B-B14F-4D97-AF65-F5344CB8AC3E}">
        <p14:creationId xmlns:p14="http://schemas.microsoft.com/office/powerpoint/2010/main" val="32268151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25</a:t>
            </a:fld>
            <a:endParaRPr lang="en-US"/>
          </a:p>
        </p:txBody>
      </p:sp>
    </p:spTree>
    <p:extLst>
      <p:ext uri="{BB962C8B-B14F-4D97-AF65-F5344CB8AC3E}">
        <p14:creationId xmlns:p14="http://schemas.microsoft.com/office/powerpoint/2010/main" val="15075434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a:p>
        </p:txBody>
      </p:sp>
      <p:sp>
        <p:nvSpPr>
          <p:cNvPr id="4" name="Slide Number Placeholder 3"/>
          <p:cNvSpPr>
            <a:spLocks noGrp="1"/>
          </p:cNvSpPr>
          <p:nvPr>
            <p:ph type="sldNum" sz="quarter" idx="5"/>
          </p:nvPr>
        </p:nvSpPr>
        <p:spPr/>
        <p:txBody>
          <a:bodyPr/>
          <a:lstStyle/>
          <a:p>
            <a:pPr>
              <a:defRPr/>
            </a:pPr>
            <a:fld id="{BFD4B047-B06D-45F9-801A-AB519BA402FE}" type="slidenum">
              <a:rPr lang="en-US" smtClean="0"/>
              <a:pPr>
                <a:defRPr/>
              </a:pPr>
              <a:t>26</a:t>
            </a:fld>
            <a:endParaRPr lang="en-US"/>
          </a:p>
        </p:txBody>
      </p:sp>
    </p:spTree>
    <p:extLst>
      <p:ext uri="{BB962C8B-B14F-4D97-AF65-F5344CB8AC3E}">
        <p14:creationId xmlns:p14="http://schemas.microsoft.com/office/powerpoint/2010/main" val="21885307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27</a:t>
            </a:fld>
            <a:endParaRPr lang="en-US"/>
          </a:p>
        </p:txBody>
      </p:sp>
    </p:spTree>
    <p:extLst>
      <p:ext uri="{BB962C8B-B14F-4D97-AF65-F5344CB8AC3E}">
        <p14:creationId xmlns:p14="http://schemas.microsoft.com/office/powerpoint/2010/main" val="392531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will help FDA</a:t>
            </a:r>
            <a:r>
              <a:rPr lang="en-US" baseline="0" dirty="0"/>
              <a:t> understand what are clinically relevant endpoints</a:t>
            </a:r>
          </a:p>
          <a:p>
            <a:endParaRPr lang="en-US" baseline="0" dirty="0"/>
          </a:p>
          <a:p>
            <a:r>
              <a:rPr lang="en-US" baseline="0" dirty="0"/>
              <a:t>Give context: how long ago was your diagnosis made? But no need to tell entire story of diagnosis.</a:t>
            </a:r>
          </a:p>
          <a:p>
            <a:endParaRPr lang="en-US" dirty="0"/>
          </a:p>
        </p:txBody>
      </p:sp>
      <p:sp>
        <p:nvSpPr>
          <p:cNvPr id="4" name="Slide Number Placeholder 3"/>
          <p:cNvSpPr>
            <a:spLocks noGrp="1"/>
          </p:cNvSpPr>
          <p:nvPr>
            <p:ph type="sldNum" sz="quarter" idx="10"/>
          </p:nvPr>
        </p:nvSpPr>
        <p:spPr/>
        <p:txBody>
          <a:bodyPr/>
          <a:lstStyle/>
          <a:p>
            <a:fld id="{397E890E-FEE5-47C1-B681-B13F55C56780}" type="slidenum">
              <a:rPr lang="en-US" smtClean="0"/>
              <a:t>28</a:t>
            </a:fld>
            <a:endParaRPr lang="en-US"/>
          </a:p>
        </p:txBody>
      </p:sp>
    </p:spTree>
    <p:extLst>
      <p:ext uri="{BB962C8B-B14F-4D97-AF65-F5344CB8AC3E}">
        <p14:creationId xmlns:p14="http://schemas.microsoft.com/office/powerpoint/2010/main" val="11278420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This puts the disease in context and the clinical trial in context</a:t>
            </a:r>
          </a:p>
        </p:txBody>
      </p:sp>
      <p:sp>
        <p:nvSpPr>
          <p:cNvPr id="4" name="Slide Number Placeholder 3"/>
          <p:cNvSpPr>
            <a:spLocks noGrp="1"/>
          </p:cNvSpPr>
          <p:nvPr>
            <p:ph type="sldNum" sz="quarter" idx="10"/>
          </p:nvPr>
        </p:nvSpPr>
        <p:spPr/>
        <p:txBody>
          <a:bodyPr/>
          <a:lstStyle/>
          <a:p>
            <a:fld id="{397E890E-FEE5-47C1-B681-B13F55C56780}" type="slidenum">
              <a:rPr lang="en-US" smtClean="0"/>
              <a:t>29</a:t>
            </a:fld>
            <a:endParaRPr lang="en-US"/>
          </a:p>
        </p:txBody>
      </p:sp>
    </p:spTree>
    <p:extLst>
      <p:ext uri="{BB962C8B-B14F-4D97-AF65-F5344CB8AC3E}">
        <p14:creationId xmlns:p14="http://schemas.microsoft.com/office/powerpoint/2010/main" val="4063816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3</a:t>
            </a:fld>
            <a:endParaRPr lang="en-US"/>
          </a:p>
        </p:txBody>
      </p:sp>
    </p:spTree>
    <p:extLst>
      <p:ext uri="{BB962C8B-B14F-4D97-AF65-F5344CB8AC3E}">
        <p14:creationId xmlns:p14="http://schemas.microsoft.com/office/powerpoint/2010/main" val="36471361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24916">
              <a:defRPr/>
            </a:pPr>
            <a:r>
              <a:rPr lang="en-US" b="0">
                <a:solidFill>
                  <a:srgbClr val="0000FF"/>
                </a:solidFill>
              </a:rPr>
              <a:t>Provide guidance on who should not participate. </a:t>
            </a:r>
            <a:endParaRPr lang="en-US" b="0"/>
          </a:p>
        </p:txBody>
      </p:sp>
      <p:sp>
        <p:nvSpPr>
          <p:cNvPr id="4" name="Slide Number Placeholder 3"/>
          <p:cNvSpPr>
            <a:spLocks noGrp="1"/>
          </p:cNvSpPr>
          <p:nvPr>
            <p:ph type="sldNum" sz="quarter" idx="10"/>
          </p:nvPr>
        </p:nvSpPr>
        <p:spPr/>
        <p:txBody>
          <a:bodyPr/>
          <a:lstStyle/>
          <a:p>
            <a:fld id="{397E890E-FEE5-47C1-B681-B13F55C56780}" type="slidenum">
              <a:rPr lang="en-US" smtClean="0"/>
              <a:t>31</a:t>
            </a:fld>
            <a:endParaRPr lang="en-US"/>
          </a:p>
        </p:txBody>
      </p:sp>
    </p:spTree>
    <p:extLst>
      <p:ext uri="{BB962C8B-B14F-4D97-AF65-F5344CB8AC3E}">
        <p14:creationId xmlns:p14="http://schemas.microsoft.com/office/powerpoint/2010/main" val="11112322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spcBef>
                <a:spcPct val="0"/>
              </a:spcBef>
              <a:spcAft>
                <a:spcPct val="0"/>
              </a:spcAft>
              <a:defRPr/>
            </a:pPr>
            <a:r>
              <a:rPr lang="en-US" baseline="0"/>
              <a:t>You are providing your perspective to FDA to help them help sponsors to design appropriate clinical trials and assess the information coming from those trials.  This will help them make a judgement on the benefits and risks of a drug application. NOT to focus on issues of cost or what is going on in the doctor’s office. AND FDA will not be asking you to weigh in on any specific regulatory decision; this meeting is meant to set the context for future review.</a:t>
            </a:r>
          </a:p>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32</a:t>
            </a:fld>
            <a:endParaRPr lang="en-US"/>
          </a:p>
        </p:txBody>
      </p:sp>
    </p:spTree>
    <p:extLst>
      <p:ext uri="{BB962C8B-B14F-4D97-AF65-F5344CB8AC3E}">
        <p14:creationId xmlns:p14="http://schemas.microsoft.com/office/powerpoint/2010/main" val="5051158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33</a:t>
            </a:fld>
            <a:endParaRPr lang="en-US"/>
          </a:p>
        </p:txBody>
      </p:sp>
    </p:spTree>
    <p:extLst>
      <p:ext uri="{BB962C8B-B14F-4D97-AF65-F5344CB8AC3E}">
        <p14:creationId xmlns:p14="http://schemas.microsoft.com/office/powerpoint/2010/main" val="17375182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34</a:t>
            </a:fld>
            <a:endParaRPr lang="en-US"/>
          </a:p>
        </p:txBody>
      </p:sp>
    </p:spTree>
    <p:extLst>
      <p:ext uri="{BB962C8B-B14F-4D97-AF65-F5344CB8AC3E}">
        <p14:creationId xmlns:p14="http://schemas.microsoft.com/office/powerpoint/2010/main" val="392458023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35</a:t>
            </a:fld>
            <a:endParaRPr lang="en-US"/>
          </a:p>
        </p:txBody>
      </p:sp>
    </p:spTree>
    <p:extLst>
      <p:ext uri="{BB962C8B-B14F-4D97-AF65-F5344CB8AC3E}">
        <p14:creationId xmlns:p14="http://schemas.microsoft.com/office/powerpoint/2010/main" val="22453175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66F147D-F646-4527-BDA2-FBE71B5DE3BD}" type="slidenum">
              <a:rPr lang="en-US"/>
              <a:pPr>
                <a:defRPr/>
              </a:pPr>
              <a:t>36</a:t>
            </a:fld>
            <a:endParaRPr lang="en-US"/>
          </a:p>
        </p:txBody>
      </p:sp>
    </p:spTree>
    <p:extLst>
      <p:ext uri="{BB962C8B-B14F-4D97-AF65-F5344CB8AC3E}">
        <p14:creationId xmlns:p14="http://schemas.microsoft.com/office/powerpoint/2010/main" val="22098509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7E890E-FEE5-47C1-B681-B13F55C56780}" type="slidenum">
              <a:rPr lang="en-US" smtClean="0"/>
              <a:t>37</a:t>
            </a:fld>
            <a:endParaRPr lang="en-US"/>
          </a:p>
        </p:txBody>
      </p:sp>
    </p:spTree>
    <p:extLst>
      <p:ext uri="{BB962C8B-B14F-4D97-AF65-F5344CB8AC3E}">
        <p14:creationId xmlns:p14="http://schemas.microsoft.com/office/powerpoint/2010/main" val="2915418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Explain end points</a:t>
            </a:r>
          </a:p>
        </p:txBody>
      </p:sp>
      <p:sp>
        <p:nvSpPr>
          <p:cNvPr id="4" name="Slide Number Placeholder 3"/>
          <p:cNvSpPr>
            <a:spLocks noGrp="1"/>
          </p:cNvSpPr>
          <p:nvPr>
            <p:ph type="sldNum" sz="quarter" idx="10"/>
          </p:nvPr>
        </p:nvSpPr>
        <p:spPr/>
        <p:txBody>
          <a:bodyPr/>
          <a:lstStyle/>
          <a:p>
            <a:fld id="{397E890E-FEE5-47C1-B681-B13F55C56780}" type="slidenum">
              <a:rPr lang="en-US" smtClean="0"/>
              <a:t>4</a:t>
            </a:fld>
            <a:endParaRPr lang="en-US"/>
          </a:p>
        </p:txBody>
      </p:sp>
    </p:spTree>
    <p:extLst>
      <p:ext uri="{BB962C8B-B14F-4D97-AF65-F5344CB8AC3E}">
        <p14:creationId xmlns:p14="http://schemas.microsoft.com/office/powerpoint/2010/main" val="1659642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5</a:t>
            </a:fld>
            <a:endParaRPr lang="en-US"/>
          </a:p>
        </p:txBody>
      </p:sp>
    </p:spTree>
    <p:extLst>
      <p:ext uri="{BB962C8B-B14F-4D97-AF65-F5344CB8AC3E}">
        <p14:creationId xmlns:p14="http://schemas.microsoft.com/office/powerpoint/2010/main" val="2024166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6</a:t>
            </a:fld>
            <a:endParaRPr lang="en-US"/>
          </a:p>
        </p:txBody>
      </p:sp>
    </p:spTree>
    <p:extLst>
      <p:ext uri="{BB962C8B-B14F-4D97-AF65-F5344CB8AC3E}">
        <p14:creationId xmlns:p14="http://schemas.microsoft.com/office/powerpoint/2010/main" val="2207996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At this stage in the process, thousands of compounds may be potential candidates for development as a medical treatment. After early testing, however, only a small number of compounds look promising and call for further study.</a:t>
            </a:r>
          </a:p>
          <a:p>
            <a:endParaRPr lang="en-US" dirty="0"/>
          </a:p>
        </p:txBody>
      </p:sp>
      <p:sp>
        <p:nvSpPr>
          <p:cNvPr id="4" name="Slide Number Placeholder 3"/>
          <p:cNvSpPr>
            <a:spLocks noGrp="1"/>
          </p:cNvSpPr>
          <p:nvPr>
            <p:ph type="sldNum" sz="quarter" idx="10"/>
          </p:nvPr>
        </p:nvSpPr>
        <p:spPr/>
        <p:txBody>
          <a:bodyPr/>
          <a:lstStyle/>
          <a:p>
            <a:fld id="{397E890E-FEE5-47C1-B681-B13F55C56780}" type="slidenum">
              <a:rPr lang="en-US" smtClean="0"/>
              <a:t>7</a:t>
            </a:fld>
            <a:endParaRPr lang="en-US"/>
          </a:p>
        </p:txBody>
      </p:sp>
    </p:spTree>
    <p:extLst>
      <p:ext uri="{BB962C8B-B14F-4D97-AF65-F5344CB8AC3E}">
        <p14:creationId xmlns:p14="http://schemas.microsoft.com/office/powerpoint/2010/main" val="36566790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Before testing a drug in people, researchers must find out whether it has the potential to cause serious harm, also called toxicity. The two types of preclinical research are: In Vitro and In Vivo.</a:t>
            </a:r>
          </a:p>
          <a:p>
            <a:r>
              <a:rPr lang="en-US"/>
              <a:t>FDA requires researchers to use good laboratory practices (GLP), defined in medical product development regulations, for preclinical laboratory studies.  These regulations set the minimum basic requirements for:</a:t>
            </a:r>
          </a:p>
          <a:p>
            <a:pPr marL="173422" indent="-173422">
              <a:buFont typeface="Arial" panose="020B0604020202020204" pitchFamily="34" charset="0"/>
              <a:buChar char="•"/>
            </a:pPr>
            <a:r>
              <a:rPr lang="en-US"/>
              <a:t>study conduct</a:t>
            </a:r>
          </a:p>
          <a:p>
            <a:pPr marL="173422" indent="-173422">
              <a:buFont typeface="Arial" panose="020B0604020202020204" pitchFamily="34" charset="0"/>
              <a:buChar char="•"/>
            </a:pPr>
            <a:r>
              <a:rPr lang="en-US"/>
              <a:t>personnel</a:t>
            </a:r>
          </a:p>
          <a:p>
            <a:pPr marL="173422" indent="-173422">
              <a:buFont typeface="Arial" panose="020B0604020202020204" pitchFamily="34" charset="0"/>
              <a:buChar char="•"/>
            </a:pPr>
            <a:r>
              <a:rPr lang="en-US"/>
              <a:t>facilities</a:t>
            </a:r>
          </a:p>
          <a:p>
            <a:pPr marL="173422" indent="-173422">
              <a:buFont typeface="Arial" panose="020B0604020202020204" pitchFamily="34" charset="0"/>
              <a:buChar char="•"/>
            </a:pPr>
            <a:r>
              <a:rPr lang="en-US"/>
              <a:t>equipment</a:t>
            </a:r>
          </a:p>
          <a:p>
            <a:pPr marL="173422" indent="-173422">
              <a:buFont typeface="Arial" panose="020B0604020202020204" pitchFamily="34" charset="0"/>
              <a:buChar char="•"/>
            </a:pPr>
            <a:r>
              <a:rPr lang="en-US"/>
              <a:t>written protocols</a:t>
            </a:r>
          </a:p>
          <a:p>
            <a:pPr marL="173422" indent="-173422">
              <a:buFont typeface="Arial" panose="020B0604020202020204" pitchFamily="34" charset="0"/>
              <a:buChar char="•"/>
            </a:pPr>
            <a:r>
              <a:rPr lang="en-US"/>
              <a:t>operating procedures</a:t>
            </a:r>
          </a:p>
          <a:p>
            <a:pPr marL="173422" indent="-173422">
              <a:buFont typeface="Arial" panose="020B0604020202020204" pitchFamily="34" charset="0"/>
              <a:buChar char="•"/>
            </a:pPr>
            <a:r>
              <a:rPr lang="en-US"/>
              <a:t>study reports</a:t>
            </a:r>
          </a:p>
          <a:p>
            <a:pPr marL="173422" indent="-173422">
              <a:buFont typeface="Arial" panose="020B0604020202020204" pitchFamily="34" charset="0"/>
              <a:buChar char="•"/>
            </a:pPr>
            <a:r>
              <a:rPr lang="en-US"/>
              <a:t>and a system of quality assurance oversight for each study to help assure the safety of FDA-regulated product</a:t>
            </a:r>
          </a:p>
          <a:p>
            <a:r>
              <a:rPr lang="en-US"/>
              <a:t>Usually, preclinical studies are not very large. However, these studies must provide detailed information on dosing and toxicity levels. After preclinical testing, researchers review their findings and decide whether the drug should be tested in people.</a:t>
            </a:r>
          </a:p>
          <a:p>
            <a:endParaRPr lang="en-US"/>
          </a:p>
        </p:txBody>
      </p:sp>
      <p:sp>
        <p:nvSpPr>
          <p:cNvPr id="4" name="Slide Number Placeholder 3"/>
          <p:cNvSpPr>
            <a:spLocks noGrp="1"/>
          </p:cNvSpPr>
          <p:nvPr>
            <p:ph type="sldNum" sz="quarter" idx="10"/>
          </p:nvPr>
        </p:nvSpPr>
        <p:spPr/>
        <p:txBody>
          <a:bodyPr/>
          <a:lstStyle/>
          <a:p>
            <a:fld id="{397E890E-FEE5-47C1-B681-B13F55C56780}" type="slidenum">
              <a:rPr lang="en-US" smtClean="0"/>
              <a:t>8</a:t>
            </a:fld>
            <a:endParaRPr lang="en-US"/>
          </a:p>
        </p:txBody>
      </p:sp>
    </p:spTree>
    <p:extLst>
      <p:ext uri="{BB962C8B-B14F-4D97-AF65-F5344CB8AC3E}">
        <p14:creationId xmlns:p14="http://schemas.microsoft.com/office/powerpoint/2010/main" val="462378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preclinical research answers basic questions about a drug’s safety, it is not a substitute for studies of ways the drug will interact with the human body. “Clinical research” refers to studies, or trials, that are done in people. As the developers design the clinical study, they will consider what they want to accomplish for each of the different “clinical research phases” and begin the Investigational New Drug, or IND, process, a process they must go through before clinical research begins.</a:t>
            </a:r>
          </a:p>
          <a:p>
            <a:endParaRPr lang="en-US" dirty="0"/>
          </a:p>
          <a:p>
            <a:r>
              <a:rPr lang="en-US" dirty="0"/>
              <a:t>Drug developers, or sponsors, must submit an Investigational New Drug (IND) application to FDA before beginning clinical research.  In the IND application, developers must include:</a:t>
            </a:r>
          </a:p>
          <a:p>
            <a:pPr marL="173422" indent="-173422">
              <a:buFont typeface="Arial" panose="020B0604020202020204" pitchFamily="34" charset="0"/>
              <a:buChar char="•"/>
            </a:pPr>
            <a:r>
              <a:rPr lang="en-US" dirty="0"/>
              <a:t>Animal study data and toxicity (side effects that cause great harm) data</a:t>
            </a:r>
          </a:p>
          <a:p>
            <a:pPr marL="173422" indent="-173422">
              <a:buFont typeface="Arial" panose="020B0604020202020204" pitchFamily="34" charset="0"/>
              <a:buChar char="•"/>
            </a:pPr>
            <a:r>
              <a:rPr lang="en-US" dirty="0"/>
              <a:t>Manufacturing information</a:t>
            </a:r>
          </a:p>
          <a:p>
            <a:pPr marL="173422" indent="-173422">
              <a:buFont typeface="Arial" panose="020B0604020202020204" pitchFamily="34" charset="0"/>
              <a:buChar char="•"/>
            </a:pPr>
            <a:r>
              <a:rPr lang="en-US" dirty="0"/>
              <a:t>Clinical protocols (study plans) for studies to be conducted</a:t>
            </a:r>
          </a:p>
          <a:p>
            <a:pPr marL="173422" indent="-173422">
              <a:buFont typeface="Arial" panose="020B0604020202020204" pitchFamily="34" charset="0"/>
              <a:buChar char="•"/>
            </a:pPr>
            <a:r>
              <a:rPr lang="en-US" dirty="0"/>
              <a:t>Data from any prior human research</a:t>
            </a:r>
          </a:p>
          <a:p>
            <a:pPr marL="173422" indent="-173422">
              <a:buFont typeface="Arial" panose="020B0604020202020204" pitchFamily="34" charset="0"/>
              <a:buChar char="•"/>
            </a:pPr>
            <a:r>
              <a:rPr lang="en-US" dirty="0"/>
              <a:t>Information about the investigator</a:t>
            </a:r>
          </a:p>
          <a:p>
            <a:r>
              <a:rPr lang="en-US" dirty="0"/>
              <a:t>Here, and throughout the review, the FDA review team consists of a group of specialists in different scientific fields.</a:t>
            </a:r>
          </a:p>
          <a:p>
            <a:endParaRPr lang="en-US" dirty="0"/>
          </a:p>
          <a:p>
            <a:r>
              <a:rPr lang="en-US" dirty="0"/>
              <a:t>Researchers design clinical trials to answer specific research questions related to a medical product. These trials follow a specific study plan, called a protocol, that is developed by the researcher or manufacturer. Before a clinical trial begins, researchers review prior information about the drug to develop research questions and objectives. Then, they decide:</a:t>
            </a:r>
          </a:p>
          <a:p>
            <a:pPr marL="173422" indent="-173422">
              <a:buFont typeface="Arial" panose="020B0604020202020204" pitchFamily="34" charset="0"/>
              <a:buChar char="•"/>
            </a:pPr>
            <a:r>
              <a:rPr lang="en-US" dirty="0"/>
              <a:t>Who qualifies to participate (selection criteria)</a:t>
            </a:r>
          </a:p>
          <a:p>
            <a:pPr marL="173422" indent="-173422">
              <a:buFont typeface="Arial" panose="020B0604020202020204" pitchFamily="34" charset="0"/>
              <a:buChar char="•"/>
            </a:pPr>
            <a:r>
              <a:rPr lang="en-US" dirty="0"/>
              <a:t>How many people will be part of the study</a:t>
            </a:r>
          </a:p>
          <a:p>
            <a:pPr marL="173422" indent="-173422">
              <a:buFont typeface="Arial" panose="020B0604020202020204" pitchFamily="34" charset="0"/>
              <a:buChar char="•"/>
            </a:pPr>
            <a:r>
              <a:rPr lang="en-US" dirty="0"/>
              <a:t>How long the study will last</a:t>
            </a:r>
          </a:p>
          <a:p>
            <a:pPr marL="173422" indent="-173422">
              <a:buFont typeface="Arial" panose="020B0604020202020204" pitchFamily="34" charset="0"/>
              <a:buChar char="•"/>
            </a:pPr>
            <a:r>
              <a:rPr lang="en-US" dirty="0"/>
              <a:t>Whether there will be a control group and other ways to limit research bias</a:t>
            </a:r>
          </a:p>
          <a:p>
            <a:pPr marL="173422" indent="-173422">
              <a:buFont typeface="Arial" panose="020B0604020202020204" pitchFamily="34" charset="0"/>
              <a:buChar char="•"/>
            </a:pPr>
            <a:r>
              <a:rPr lang="en-US" dirty="0"/>
              <a:t>How the drug will be given to patients and at what dosage</a:t>
            </a:r>
          </a:p>
          <a:p>
            <a:pPr marL="173422" indent="-173422">
              <a:buFont typeface="Arial" panose="020B0604020202020204" pitchFamily="34" charset="0"/>
              <a:buChar char="•"/>
            </a:pPr>
            <a:r>
              <a:rPr lang="en-US" dirty="0"/>
              <a:t>What assessments will be conducted, when, and what data will be collected</a:t>
            </a:r>
          </a:p>
          <a:p>
            <a:pPr marL="173422" indent="-173422">
              <a:buFont typeface="Arial" panose="020B0604020202020204" pitchFamily="34" charset="0"/>
              <a:buChar char="•"/>
            </a:pPr>
            <a:r>
              <a:rPr lang="en-US" dirty="0"/>
              <a:t>How the data will be reviewed and analyzed</a:t>
            </a:r>
          </a:p>
          <a:p>
            <a:r>
              <a:rPr lang="en-US" dirty="0"/>
              <a:t>Clinical trials follow a typical series from early, small-scale, Phase 1 studies to late-stage, large scale, Phase 3 studies.</a:t>
            </a:r>
          </a:p>
          <a:p>
            <a:endParaRPr lang="en-US" dirty="0"/>
          </a:p>
          <a:p>
            <a:r>
              <a:rPr lang="en-US" b="1" dirty="0"/>
              <a:t>Patients: </a:t>
            </a:r>
            <a:r>
              <a:rPr lang="en-US" dirty="0"/>
              <a:t>20 to 100 healthy volunteers or people with the disease/condition.</a:t>
            </a:r>
          </a:p>
          <a:p>
            <a:r>
              <a:rPr lang="en-US" b="1" dirty="0"/>
              <a:t>Length of Study: </a:t>
            </a:r>
            <a:r>
              <a:rPr lang="en-US" dirty="0"/>
              <a:t>Several months</a:t>
            </a:r>
          </a:p>
          <a:p>
            <a:endParaRPr lang="en-US" dirty="0"/>
          </a:p>
          <a:p>
            <a:r>
              <a:rPr lang="en-US" b="1" dirty="0"/>
              <a:t>Purpose: safety and dosage</a:t>
            </a:r>
            <a:endParaRPr lang="en-US" dirty="0"/>
          </a:p>
          <a:p>
            <a:r>
              <a:rPr lang="en-US" dirty="0"/>
              <a:t>During Phase 1 studies, researchers test a new drug in normal volunteers (healthy people). In most cases, 20 to 80 healthy volunteers or people with the disease/condition participate in Phase 1. However, if a new drug is intended for use in cancer patients, researchers conduct Phase 1 studies in patients with that type of cancer.</a:t>
            </a:r>
          </a:p>
          <a:p>
            <a:endParaRPr lang="en-US" dirty="0"/>
          </a:p>
          <a:p>
            <a:r>
              <a:rPr lang="en-US" dirty="0"/>
              <a:t>Phase 1 studies are closely monitored and gather information about how a drug interacts with the human body. Researchers adjust dosing schemes based on animal data to find out how much of a drug the body can tolerate and what its acute side effects are.</a:t>
            </a:r>
          </a:p>
          <a:p>
            <a:endParaRPr lang="en-US" dirty="0"/>
          </a:p>
          <a:p>
            <a:r>
              <a:rPr lang="en-US" dirty="0"/>
              <a:t>As a Phase 1 trial continues, researchers answer research questions related to how it works in the body, the side effects associated with increased dosage, and early information about how effective it is to determine how best to administer the drug to limit risks and maximize possible benefits. This is important to the design of Phase 2 studies.</a:t>
            </a:r>
          </a:p>
          <a:p>
            <a:endParaRPr lang="en-US" dirty="0"/>
          </a:p>
          <a:p>
            <a:endParaRPr lang="en-US" dirty="0"/>
          </a:p>
        </p:txBody>
      </p:sp>
      <p:sp>
        <p:nvSpPr>
          <p:cNvPr id="4" name="Slide Number Placeholder 3"/>
          <p:cNvSpPr>
            <a:spLocks noGrp="1"/>
          </p:cNvSpPr>
          <p:nvPr>
            <p:ph type="sldNum" sz="quarter" idx="10"/>
          </p:nvPr>
        </p:nvSpPr>
        <p:spPr/>
        <p:txBody>
          <a:bodyPr/>
          <a:lstStyle/>
          <a:p>
            <a:fld id="{397E890E-FEE5-47C1-B681-B13F55C56780}" type="slidenum">
              <a:rPr lang="en-US" smtClean="0"/>
              <a:t>9</a:t>
            </a:fld>
            <a:endParaRPr lang="en-US"/>
          </a:p>
        </p:txBody>
      </p:sp>
    </p:spTree>
    <p:extLst>
      <p:ext uri="{BB962C8B-B14F-4D97-AF65-F5344CB8AC3E}">
        <p14:creationId xmlns:p14="http://schemas.microsoft.com/office/powerpoint/2010/main" val="217209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03DBD1-3BAA-490D-8453-3A7CE61631EA}" type="datetime1">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466989585"/>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546D77-6767-4BB0-B3E9-4B3BB841FFF1}" type="datetime1">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228281444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097C2A-6CB1-4552-90D8-B6B75C4B1C81}" type="datetime1">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3973384151"/>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03137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3" name="Rectangle 12"/>
          <p:cNvSpPr/>
          <p:nvPr userDrawn="1"/>
        </p:nvSpPr>
        <p:spPr>
          <a:xfrm>
            <a:off x="228600" y="152400"/>
            <a:ext cx="8610600" cy="914400"/>
          </a:xfrm>
          <a:prstGeom prst="rect">
            <a:avLst/>
          </a:prstGeom>
          <a:solidFill>
            <a:srgbClr val="0066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3" name="Content Placeholder 2"/>
          <p:cNvSpPr>
            <a:spLocks noGrp="1"/>
          </p:cNvSpPr>
          <p:nvPr>
            <p:ph idx="1"/>
          </p:nvPr>
        </p:nvSpPr>
        <p:spPr/>
        <p:txBody>
          <a:bodyPr>
            <a:norm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457200" y="274638"/>
            <a:ext cx="6172200" cy="563562"/>
          </a:xfrm>
        </p:spPr>
        <p:txBody>
          <a:bodyPr>
            <a:noAutofit/>
          </a:bodyPr>
          <a:lstStyle>
            <a:lvl1pPr algn="l">
              <a:defRPr sz="240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10" name="Date Placeholder 3"/>
          <p:cNvSpPr>
            <a:spLocks noGrp="1"/>
          </p:cNvSpPr>
          <p:nvPr>
            <p:ph type="dt" sz="half" idx="10"/>
          </p:nvPr>
        </p:nvSpPr>
        <p:spPr/>
        <p:txBody>
          <a:bodyPr/>
          <a:lstStyle>
            <a:lvl1pPr algn="l">
              <a:defRPr sz="1000">
                <a:solidFill>
                  <a:schemeClr val="tx1"/>
                </a:solidFill>
              </a:defRPr>
            </a:lvl1pPr>
          </a:lstStyle>
          <a:p>
            <a:pPr>
              <a:defRPr/>
            </a:pPr>
            <a:fld id="{9932F620-46C2-4310-9BD1-9887258FE202}" type="datetime1">
              <a:rPr lang="en-US" smtClean="0">
                <a:solidFill>
                  <a:prstClr val="black"/>
                </a:solidFill>
              </a:rPr>
              <a:t>7/15/2020</a:t>
            </a:fld>
            <a:endParaRPr lang="en-US">
              <a:solidFill>
                <a:prstClr val="black"/>
              </a:solidFill>
            </a:endParaRPr>
          </a:p>
        </p:txBody>
      </p:sp>
      <p:sp>
        <p:nvSpPr>
          <p:cNvPr id="12" name="Slide Number Placeholder 5"/>
          <p:cNvSpPr>
            <a:spLocks noGrp="1"/>
          </p:cNvSpPr>
          <p:nvPr>
            <p:ph type="sldNum" sz="quarter" idx="12"/>
          </p:nvPr>
        </p:nvSpPr>
        <p:spPr/>
        <p:txBody>
          <a:bodyPr/>
          <a:lstStyle>
            <a:lvl1pPr algn="r">
              <a:defRPr sz="1000">
                <a:solidFill>
                  <a:schemeClr val="tx1"/>
                </a:solidFill>
              </a:defRPr>
            </a:lvl1pPr>
          </a:lstStyle>
          <a:p>
            <a:pPr>
              <a:defRPr/>
            </a:pPr>
            <a:fld id="{9FF75C36-C5F5-4846-977D-5F2F89853C49}" type="slidenum">
              <a:rPr lang="en-US">
                <a:solidFill>
                  <a:prstClr val="black"/>
                </a:solidFill>
              </a:rPr>
              <a:pPr>
                <a:defRPr/>
              </a:pPr>
              <a:t>‹#›</a:t>
            </a:fld>
            <a:endParaRPr lang="en-US">
              <a:solidFill>
                <a:prstClr val="black"/>
              </a:solidFill>
            </a:endParaRPr>
          </a:p>
        </p:txBody>
      </p:sp>
      <p:pic>
        <p:nvPicPr>
          <p:cNvPr id="2050" name="Picture 2" descr="Hyman Phelps and McNamara"/>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6105525" y="228600"/>
            <a:ext cx="2657475" cy="75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46581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3"/>
          <p:cNvSpPr>
            <a:spLocks noGrp="1"/>
          </p:cNvSpPr>
          <p:nvPr>
            <p:ph type="dt" sz="half" idx="10"/>
          </p:nvPr>
        </p:nvSpPr>
        <p:spPr/>
        <p:txBody>
          <a:bodyPr/>
          <a:lstStyle>
            <a:lvl1pPr algn="l">
              <a:defRPr sz="1000">
                <a:solidFill>
                  <a:schemeClr val="tx1"/>
                </a:solidFill>
              </a:defRPr>
            </a:lvl1pPr>
          </a:lstStyle>
          <a:p>
            <a:pPr>
              <a:defRPr/>
            </a:pPr>
            <a:fld id="{1354FEB1-933F-4B51-A77E-920C26703968}" type="datetime1">
              <a:rPr lang="en-US" smtClean="0">
                <a:solidFill>
                  <a:prstClr val="black"/>
                </a:solidFill>
              </a:rPr>
              <a:t>7/15/2020</a:t>
            </a:fld>
            <a:endParaRPr lang="en-US">
              <a:solidFill>
                <a:prstClr val="black"/>
              </a:solidFill>
            </a:endParaRPr>
          </a:p>
        </p:txBody>
      </p:sp>
      <p:sp>
        <p:nvSpPr>
          <p:cNvPr id="15" name="Slide Number Placeholder 5"/>
          <p:cNvSpPr>
            <a:spLocks noGrp="1"/>
          </p:cNvSpPr>
          <p:nvPr>
            <p:ph type="sldNum" sz="quarter" idx="12"/>
          </p:nvPr>
        </p:nvSpPr>
        <p:spPr/>
        <p:txBody>
          <a:bodyPr/>
          <a:lstStyle>
            <a:lvl1pPr algn="r">
              <a:defRPr sz="1000">
                <a:solidFill>
                  <a:schemeClr val="tx1"/>
                </a:solidFill>
              </a:defRPr>
            </a:lvl1pPr>
          </a:lstStyle>
          <a:p>
            <a:pPr>
              <a:defRPr/>
            </a:pPr>
            <a:fld id="{534C2620-5B77-471A-9DDA-48169845E30A}" type="slidenum">
              <a:rPr lang="en-US">
                <a:solidFill>
                  <a:prstClr val="black"/>
                </a:solidFill>
              </a:rPr>
              <a:pPr>
                <a:defRPr/>
              </a:pPr>
              <a:t>‹#›</a:t>
            </a:fld>
            <a:endParaRPr lang="en-US">
              <a:solidFill>
                <a:prstClr val="black"/>
              </a:solidFill>
            </a:endParaRPr>
          </a:p>
        </p:txBody>
      </p:sp>
      <p:sp>
        <p:nvSpPr>
          <p:cNvPr id="16" name="Rectangle 15"/>
          <p:cNvSpPr/>
          <p:nvPr userDrawn="1"/>
        </p:nvSpPr>
        <p:spPr>
          <a:xfrm>
            <a:off x="228600" y="152400"/>
            <a:ext cx="8610600" cy="914400"/>
          </a:xfrm>
          <a:prstGeom prst="rect">
            <a:avLst/>
          </a:prstGeom>
          <a:solidFill>
            <a:srgbClr val="0066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7" name="Title 1"/>
          <p:cNvSpPr>
            <a:spLocks noGrp="1"/>
          </p:cNvSpPr>
          <p:nvPr>
            <p:ph type="title"/>
          </p:nvPr>
        </p:nvSpPr>
        <p:spPr>
          <a:xfrm>
            <a:off x="457200" y="274638"/>
            <a:ext cx="6172200" cy="563562"/>
          </a:xfrm>
        </p:spPr>
        <p:txBody>
          <a:bodyPr>
            <a:noAutofit/>
          </a:bodyPr>
          <a:lstStyle>
            <a:lvl1pPr algn="l">
              <a:defRPr sz="240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pic>
        <p:nvPicPr>
          <p:cNvPr id="18" name="Picture 2" descr="Hyman Phelps and McNamara"/>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6105525" y="228600"/>
            <a:ext cx="2657475" cy="752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34473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Rectangle 4"/>
          <p:cNvSpPr/>
          <p:nvPr userDrawn="1"/>
        </p:nvSpPr>
        <p:spPr>
          <a:xfrm>
            <a:off x="228600" y="152400"/>
            <a:ext cx="8610600" cy="914400"/>
          </a:xfrm>
          <a:prstGeom prst="rect">
            <a:avLst/>
          </a:prstGeom>
          <a:solidFill>
            <a:srgbClr val="0066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pic>
        <p:nvPicPr>
          <p:cNvPr id="6" name="Picture 2" descr="Hyman Phelps and McNamara"/>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6105525" y="228600"/>
            <a:ext cx="2657475" cy="75247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title"/>
          </p:nvPr>
        </p:nvSpPr>
        <p:spPr>
          <a:xfrm>
            <a:off x="457200" y="274638"/>
            <a:ext cx="6172200" cy="563562"/>
          </a:xfrm>
        </p:spPr>
        <p:txBody>
          <a:bodyPr>
            <a:noAutofit/>
          </a:bodyPr>
          <a:lstStyle>
            <a:lvl1pPr algn="l">
              <a:defRPr sz="2400">
                <a:solidFill>
                  <a:schemeClr val="bg1"/>
                </a:solidFill>
                <a:latin typeface="Arial" panose="020B0604020202020204" pitchFamily="34" charset="0"/>
                <a:cs typeface="Arial" panose="020B0604020202020204" pitchFamily="34" charset="0"/>
              </a:defRPr>
            </a:lvl1pPr>
          </a:lstStyle>
          <a:p>
            <a:r>
              <a:rPr lang="en-US"/>
              <a:t>Click to edit Master title style</a:t>
            </a:r>
          </a:p>
        </p:txBody>
      </p:sp>
      <p:sp>
        <p:nvSpPr>
          <p:cNvPr id="9" name="Content Placeholder 2"/>
          <p:cNvSpPr>
            <a:spLocks noGrp="1"/>
          </p:cNvSpPr>
          <p:nvPr>
            <p:ph idx="1"/>
          </p:nvPr>
        </p:nvSpPr>
        <p:spPr>
          <a:xfrm>
            <a:off x="457200" y="1600200"/>
            <a:ext cx="8229600" cy="4525963"/>
          </a:xfrm>
        </p:spPr>
        <p:txBody>
          <a:bodyPr/>
          <a:lstStyle>
            <a:lvl1pPr marL="0" indent="0">
              <a:buFontTx/>
              <a:buNone/>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endParaRPr lang="en-US"/>
          </a:p>
        </p:txBody>
      </p:sp>
    </p:spTree>
    <p:extLst>
      <p:ext uri="{BB962C8B-B14F-4D97-AF65-F5344CB8AC3E}">
        <p14:creationId xmlns:p14="http://schemas.microsoft.com/office/powerpoint/2010/main" val="59612538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bwMode="auto">
          <a:xfrm>
            <a:off x="3905250" y="6505575"/>
            <a:ext cx="1333500" cy="285750"/>
          </a:xfrm>
          <a:prstGeom prst="rect">
            <a:avLst/>
          </a:prstGeom>
          <a:noFill/>
          <a:ln w="9525">
            <a:noFill/>
            <a:miter lim="800000"/>
          </a:ln>
          <a:effectLst/>
        </p:spPr>
        <p:txBody>
          <a:bodyPr vert="horz" wrap="square" lIns="91440" tIns="45720" rIns="91440" bIns="45720" numCol="1" anchor="t" anchorCtr="0" compatLnSpc="1">
            <a:prstTxWarp prst="textNoShape">
              <a:avLst/>
            </a:prstTxWarp>
          </a:bodyPr>
          <a:lstStyle>
            <a:lvl1pPr algn="ctr">
              <a:defRPr sz="1000" b="1">
                <a:solidFill>
                  <a:schemeClr val="tx1"/>
                </a:solidFill>
                <a:latin typeface="Century Gothic" panose="020B0502020202020204" pitchFamily="34" charset="0"/>
                <a:cs typeface="+mn-cs"/>
              </a:defRPr>
            </a:lvl1pPr>
          </a:lstStyle>
          <a:p>
            <a:pPr>
              <a:defRPr/>
            </a:pPr>
            <a:fld id="{91B040D5-F4FE-48C8-A206-7E2668ECBCAD}" type="slidenum">
              <a:rPr lang="en-US" smtClean="0">
                <a:solidFill>
                  <a:srgbClr val="272A2E"/>
                </a:solidFill>
              </a:rPr>
              <a:pPr>
                <a:defRPr/>
              </a:pPr>
              <a:t>‹#›</a:t>
            </a:fld>
            <a:endParaRPr lang="en-US">
              <a:solidFill>
                <a:srgbClr val="272A2E"/>
              </a:solidFill>
            </a:endParaRPr>
          </a:p>
        </p:txBody>
      </p:sp>
      <p:sp>
        <p:nvSpPr>
          <p:cNvPr id="3" name="Title 1"/>
          <p:cNvSpPr>
            <a:spLocks noGrp="1"/>
          </p:cNvSpPr>
          <p:nvPr>
            <p:ph type="title" hasCustomPrompt="1"/>
          </p:nvPr>
        </p:nvSpPr>
        <p:spPr>
          <a:xfrm>
            <a:off x="264160" y="220845"/>
            <a:ext cx="8615680" cy="1015663"/>
          </a:xfrm>
        </p:spPr>
        <p:txBody>
          <a:bodyPr>
            <a:spAutoFit/>
          </a:bodyPr>
          <a:lstStyle>
            <a:lvl1pPr>
              <a:defRPr sz="3000" b="1" baseline="0">
                <a:solidFill>
                  <a:schemeClr val="bg2"/>
                </a:solidFill>
              </a:defRPr>
            </a:lvl1pPr>
          </a:lstStyle>
          <a:p>
            <a:r>
              <a:rPr lang="en-US"/>
              <a:t>Click to edit Master title style</a:t>
            </a:r>
            <a:br>
              <a:rPr lang="en-US"/>
            </a:br>
            <a:endParaRPr lang="en-CA"/>
          </a:p>
        </p:txBody>
      </p:sp>
      <p:cxnSp>
        <p:nvCxnSpPr>
          <p:cNvPr id="5" name="Straight Connector 4"/>
          <p:cNvCxnSpPr>
            <a:cxnSpLocks noChangeShapeType="1"/>
          </p:cNvCxnSpPr>
          <p:nvPr userDrawn="1"/>
        </p:nvCxnSpPr>
        <p:spPr bwMode="auto">
          <a:xfrm>
            <a:off x="268288" y="1008017"/>
            <a:ext cx="863917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8806392"/>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15FB83-EBAA-433B-AC28-EE6ABAFA0BAD}" type="datetime1">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389119081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70C7FC-75B0-4459-A7A7-AC62E7C302D9}" type="datetime1">
              <a:rPr lang="en-US" smtClean="0"/>
              <a:t>7/15/2020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96160606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BBB1335-EB3A-44DB-BCEB-04071698B4FE}" type="datetime1">
              <a:rPr lang="en-US" smtClean="0"/>
              <a:t>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241710582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86F704-480E-4579-8295-D00F86596F25}" type="datetime1">
              <a:rPr lang="en-US" smtClean="0"/>
              <a:t>7/15/2020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177259719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4FEE38-4DC2-40AE-8601-53BC6A92E4BB}" type="datetime1">
              <a:rPr lang="en-US" smtClean="0"/>
              <a:t>7/15/2020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425386814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EF4F6F-1DD6-4806-BB69-02B732A53AD0}" type="datetime1">
              <a:rPr lang="en-US" smtClean="0"/>
              <a:t>7/15/2020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400768136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792BB4-4788-49E4-8F6D-90E5AC24D75D}" type="datetime1">
              <a:rPr lang="en-US" smtClean="0"/>
              <a:t>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35127241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D64F5D-A73E-4758-B1B3-3A0E76B533D6}" type="datetime1">
              <a:rPr lang="en-US" smtClean="0"/>
              <a:t>7/15/2020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09F747-F292-40AF-B19C-B0251A98A6B9}" type="slidenum">
              <a:rPr lang="en-US" smtClean="0"/>
              <a:t>‹#›</a:t>
            </a:fld>
            <a:endParaRPr lang="en-US"/>
          </a:p>
        </p:txBody>
      </p:sp>
    </p:spTree>
    <p:extLst>
      <p:ext uri="{BB962C8B-B14F-4D97-AF65-F5344CB8AC3E}">
        <p14:creationId xmlns:p14="http://schemas.microsoft.com/office/powerpoint/2010/main" val="397677807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38294-D856-4800-8E64-4137ABF94C04}" type="datetime1">
              <a:rPr lang="en-US" smtClean="0"/>
              <a:t>7/15/2020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F747-F292-40AF-B19C-B0251A98A6B9}" type="slidenum">
              <a:rPr lang="en-US" smtClean="0"/>
              <a:t>‹#›</a:t>
            </a:fld>
            <a:endParaRPr lang="en-US"/>
          </a:p>
        </p:txBody>
      </p:sp>
    </p:spTree>
    <p:extLst>
      <p:ext uri="{BB962C8B-B14F-4D97-AF65-F5344CB8AC3E}">
        <p14:creationId xmlns:p14="http://schemas.microsoft.com/office/powerpoint/2010/main" val="1052692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ct val="0"/>
              </a:spcBef>
              <a:spcAft>
                <a:spcPct val="0"/>
              </a:spcAft>
              <a:defRPr sz="1000">
                <a:solidFill>
                  <a:schemeClr val="tx1">
                    <a:tint val="75000"/>
                  </a:schemeClr>
                </a:solidFill>
                <a:latin typeface="+mn-lt"/>
              </a:defRPr>
            </a:lvl1pPr>
          </a:lstStyle>
          <a:p>
            <a:pPr>
              <a:defRPr/>
            </a:pPr>
            <a:fld id="{0B5BCA20-25A0-4BF9-8E04-6BCCF5222B3C}" type="datetime1">
              <a:rPr lang="en-US" smtClean="0">
                <a:solidFill>
                  <a:prstClr val="black">
                    <a:tint val="75000"/>
                  </a:prstClr>
                </a:solidFill>
              </a:rPr>
              <a:t>7/15/2020</a:t>
            </a:fld>
            <a:endParaRPr lang="en-US">
              <a:solidFill>
                <a:prstClr val="black">
                  <a:tint val="75000"/>
                </a:prstClr>
              </a:solidFill>
            </a:endParaRPr>
          </a:p>
        </p:txBody>
      </p:sp>
      <p:sp>
        <p:nvSpPr>
          <p:cNvPr id="9"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ct val="0"/>
              </a:spcBef>
              <a:spcAft>
                <a:spcPct val="0"/>
              </a:spcAft>
              <a:defRPr sz="1000">
                <a:solidFill>
                  <a:schemeClr val="tx1">
                    <a:tint val="75000"/>
                  </a:schemeClr>
                </a:solidFill>
                <a:latin typeface="+mn-lt"/>
              </a:defRPr>
            </a:lvl1pPr>
          </a:lstStyle>
          <a:p>
            <a:pPr>
              <a:defRPr/>
            </a:pPr>
            <a:fld id="{3B39C6B1-5767-4D70-9A4E-20D3E2D084E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044766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4400">
          <a:solidFill>
            <a:schemeClr val="tx1"/>
          </a:solidFill>
          <a:latin typeface="Arial"/>
          <a:cs typeface="Arial"/>
        </a:defRPr>
      </a:lvl2pPr>
      <a:lvl3pPr algn="ctr" rtl="0" eaLnBrk="0" fontAlgn="base" hangingPunct="0">
        <a:spcBef>
          <a:spcPct val="0"/>
        </a:spcBef>
        <a:spcAft>
          <a:spcPct val="0"/>
        </a:spcAft>
        <a:defRPr sz="4400">
          <a:solidFill>
            <a:schemeClr val="tx1"/>
          </a:solidFill>
          <a:latin typeface="Arial"/>
          <a:cs typeface="Arial"/>
        </a:defRPr>
      </a:lvl3pPr>
      <a:lvl4pPr algn="ctr" rtl="0" eaLnBrk="0" fontAlgn="base" hangingPunct="0">
        <a:spcBef>
          <a:spcPct val="0"/>
        </a:spcBef>
        <a:spcAft>
          <a:spcPct val="0"/>
        </a:spcAft>
        <a:defRPr sz="4400">
          <a:solidFill>
            <a:schemeClr val="tx1"/>
          </a:solidFill>
          <a:latin typeface="Arial"/>
          <a:cs typeface="Arial"/>
        </a:defRPr>
      </a:lvl4pPr>
      <a:lvl5pPr algn="ctr" rtl="0" eaLnBrk="0" fontAlgn="base" hangingPunct="0">
        <a:spcBef>
          <a:spcPct val="0"/>
        </a:spcBef>
        <a:spcAft>
          <a:spcPct val="0"/>
        </a:spcAft>
        <a:defRPr sz="4400">
          <a:solidFill>
            <a:schemeClr val="tx1"/>
          </a:solidFill>
          <a:latin typeface="Arial"/>
          <a:cs typeface="Arial"/>
        </a:defRPr>
      </a:lvl5pPr>
      <a:lvl6pPr marL="457200" algn="ctr" rtl="0" fontAlgn="base">
        <a:spcBef>
          <a:spcPct val="0"/>
        </a:spcBef>
        <a:spcAft>
          <a:spcPct val="0"/>
        </a:spcAft>
        <a:defRPr sz="4400">
          <a:solidFill>
            <a:schemeClr val="tx1"/>
          </a:solidFill>
          <a:latin typeface="Arial"/>
          <a:cs typeface="Arial"/>
        </a:defRPr>
      </a:lvl6pPr>
      <a:lvl7pPr marL="914400" algn="ctr" rtl="0" fontAlgn="base">
        <a:spcBef>
          <a:spcPct val="0"/>
        </a:spcBef>
        <a:spcAft>
          <a:spcPct val="0"/>
        </a:spcAft>
        <a:defRPr sz="4400">
          <a:solidFill>
            <a:schemeClr val="tx1"/>
          </a:solidFill>
          <a:latin typeface="Arial"/>
          <a:cs typeface="Arial"/>
        </a:defRPr>
      </a:lvl7pPr>
      <a:lvl8pPr marL="1371600" algn="ctr" rtl="0" fontAlgn="base">
        <a:spcBef>
          <a:spcPct val="0"/>
        </a:spcBef>
        <a:spcAft>
          <a:spcPct val="0"/>
        </a:spcAft>
        <a:defRPr sz="4400">
          <a:solidFill>
            <a:schemeClr val="tx1"/>
          </a:solidFill>
          <a:latin typeface="Arial"/>
          <a:cs typeface="Arial"/>
        </a:defRPr>
      </a:lvl8pPr>
      <a:lvl9pPr marL="1828800" algn="ctr" rtl="0" fontAlgn="base">
        <a:spcBef>
          <a:spcPct val="0"/>
        </a:spcBef>
        <a:spcAft>
          <a:spcPct val="0"/>
        </a:spcAft>
        <a:defRPr sz="4400">
          <a:solidFill>
            <a:schemeClr val="tx1"/>
          </a:solidFill>
          <a:latin typeface="Arial"/>
          <a:cs typeface="Arial"/>
        </a:defRPr>
      </a:lvl9pPr>
    </p:titleStyle>
    <p:bodyStyle>
      <a:lvl1pPr marL="342900" indent="-342900" algn="l" rtl="0" eaLnBrk="0" fontAlgn="base" hangingPunct="0">
        <a:spcBef>
          <a:spcPct val="20000"/>
        </a:spcBef>
        <a:spcAft>
          <a:spcPct val="0"/>
        </a:spcAft>
        <a:buFont typeface="Arial"/>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bit.ly/FSGSPFDD"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mailto:david.feldman@kidney.org"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mailto:khelm@nephcure.org"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bit.ly/FSGSPFDD"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886200"/>
            <a:ext cx="7730686" cy="1016098"/>
          </a:xfrm>
        </p:spPr>
        <p:txBody>
          <a:bodyPr>
            <a:noAutofit/>
          </a:bodyPr>
          <a:lstStyle/>
          <a:p>
            <a:pPr>
              <a:spcBef>
                <a:spcPct val="0"/>
              </a:spcBef>
            </a:pPr>
            <a:r>
              <a:rPr lang="en-US" sz="2800" dirty="0">
                <a:solidFill>
                  <a:schemeClr val="tx1">
                    <a:lumMod val="65000"/>
                    <a:lumOff val="35000"/>
                  </a:schemeClr>
                </a:solidFill>
              </a:rPr>
              <a:t> David Feldman, Ph.D., National Kidney Foundation</a:t>
            </a:r>
          </a:p>
          <a:p>
            <a:pPr>
              <a:spcBef>
                <a:spcPct val="0"/>
              </a:spcBef>
            </a:pPr>
            <a:r>
              <a:rPr lang="en-US" sz="2800" dirty="0">
                <a:solidFill>
                  <a:schemeClr val="tx1">
                    <a:lumMod val="65000"/>
                    <a:lumOff val="35000"/>
                  </a:schemeClr>
                </a:solidFill>
              </a:rPr>
              <a:t>James Valentine, J.D., M.H.S., Meeting Moderator</a:t>
            </a:r>
          </a:p>
        </p:txBody>
      </p:sp>
      <p:pic>
        <p:nvPicPr>
          <p:cNvPr id="1030" name="Picture 6" descr="http://www.hpm.com/imgs/home/logo.gif"/>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381276" y="5811256"/>
            <a:ext cx="2362200" cy="6011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5090F52-6EED-44E3-B2EE-1BC9A16C823D}"/>
              </a:ext>
            </a:extLst>
          </p:cNvPr>
          <p:cNvSpPr txBox="1"/>
          <p:nvPr/>
        </p:nvSpPr>
        <p:spPr>
          <a:xfrm>
            <a:off x="0" y="889099"/>
            <a:ext cx="9144000" cy="2616101"/>
          </a:xfrm>
          <a:prstGeom prst="rect">
            <a:avLst/>
          </a:prstGeom>
          <a:noFill/>
        </p:spPr>
        <p:txBody>
          <a:bodyPr wrap="square" rtlCol="0">
            <a:spAutoFit/>
          </a:bodyPr>
          <a:lstStyle/>
          <a:p>
            <a:pPr algn="ctr"/>
            <a:r>
              <a:rPr lang="en-US" sz="4400" b="1" dirty="0">
                <a:solidFill>
                  <a:schemeClr val="tx2">
                    <a:lumMod val="75000"/>
                  </a:schemeClr>
                </a:solidFill>
              </a:rPr>
              <a:t>The Patient-Focused Drug Development Meeting on FSGS:  </a:t>
            </a:r>
          </a:p>
          <a:p>
            <a:pPr algn="ctr"/>
            <a:r>
              <a:rPr lang="en-US" sz="3600" b="1" i="1" dirty="0">
                <a:solidFill>
                  <a:schemeClr val="tx2">
                    <a:lumMod val="75000"/>
                  </a:schemeClr>
                </a:solidFill>
              </a:rPr>
              <a:t>What is it, and how can you participate?</a:t>
            </a:r>
          </a:p>
          <a:p>
            <a:pPr algn="ctr"/>
            <a:endParaRPr lang="en-US" sz="800" i="1" dirty="0">
              <a:solidFill>
                <a:schemeClr val="tx2">
                  <a:lumMod val="60000"/>
                  <a:lumOff val="40000"/>
                </a:schemeClr>
              </a:solidFill>
            </a:endParaRPr>
          </a:p>
          <a:p>
            <a:pPr algn="ctr"/>
            <a:r>
              <a:rPr lang="en-US" sz="3200" i="1" dirty="0">
                <a:solidFill>
                  <a:schemeClr val="tx2">
                    <a:lumMod val="60000"/>
                    <a:lumOff val="40000"/>
                  </a:schemeClr>
                </a:solidFill>
              </a:rPr>
              <a:t>August 28, 2020</a:t>
            </a:r>
          </a:p>
        </p:txBody>
      </p:sp>
      <p:pic>
        <p:nvPicPr>
          <p:cNvPr id="6" name="Picture 2">
            <a:extLst>
              <a:ext uri="{FF2B5EF4-FFF2-40B4-BE49-F238E27FC236}">
                <a16:creationId xmlns:a16="http://schemas.microsoft.com/office/drawing/2014/main" id="{04DAE016-7E61-4E0D-AF29-D6AB6CB64EF3}"/>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28600" y="5274168"/>
            <a:ext cx="3030789" cy="15838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ome page - Kidney Health Gateway">
            <a:extLst>
              <a:ext uri="{FF2B5EF4-FFF2-40B4-BE49-F238E27FC236}">
                <a16:creationId xmlns:a16="http://schemas.microsoft.com/office/drawing/2014/main" id="{F310E096-59FE-45E5-A656-0684F8B690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5594" y="5578123"/>
            <a:ext cx="2932826" cy="10160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078938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Clinical Development – Phase 2</a:t>
            </a:r>
          </a:p>
        </p:txBody>
      </p:sp>
      <p:sp>
        <p:nvSpPr>
          <p:cNvPr id="3" name="Content Placeholder 2"/>
          <p:cNvSpPr>
            <a:spLocks noGrp="1"/>
          </p:cNvSpPr>
          <p:nvPr>
            <p:ph idx="1"/>
          </p:nvPr>
        </p:nvSpPr>
        <p:spPr>
          <a:xfrm>
            <a:off x="457200" y="1600201"/>
            <a:ext cx="8229600" cy="3352799"/>
          </a:xfrm>
        </p:spPr>
        <p:txBody>
          <a:bodyPr>
            <a:normAutofit lnSpcReduction="10000"/>
          </a:bodyPr>
          <a:lstStyle/>
          <a:p>
            <a:r>
              <a:rPr lang="en-US"/>
              <a:t>Primary goals</a:t>
            </a:r>
          </a:p>
          <a:p>
            <a:pPr lvl="1"/>
            <a:r>
              <a:rPr lang="en-US"/>
              <a:t>Place emphasis on a drug’s effectiveness</a:t>
            </a:r>
          </a:p>
          <a:p>
            <a:pPr lvl="1"/>
            <a:r>
              <a:rPr lang="en-US"/>
              <a:t>Determine if the drug works in people who have a certain disease</a:t>
            </a:r>
          </a:p>
          <a:p>
            <a:pPr lvl="1"/>
            <a:r>
              <a:rPr lang="en-US"/>
              <a:t>Compare the drug against placebo</a:t>
            </a:r>
          </a:p>
          <a:p>
            <a:pPr lvl="1"/>
            <a:r>
              <a:rPr lang="en-US"/>
              <a:t>Continue to monitor short-term side effects and other safety issues</a:t>
            </a: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43000" y="5105400"/>
            <a:ext cx="66675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5E09F747-F292-40AF-B19C-B0251A98A6B9}" type="slidenum">
              <a:rPr lang="en-US" smtClean="0"/>
              <a:t>10</a:t>
            </a:fld>
            <a:endParaRPr lang="en-US"/>
          </a:p>
        </p:txBody>
      </p:sp>
    </p:spTree>
    <p:extLst>
      <p:ext uri="{BB962C8B-B14F-4D97-AF65-F5344CB8AC3E}">
        <p14:creationId xmlns:p14="http://schemas.microsoft.com/office/powerpoint/2010/main" val="349729721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Clinical Development – Phase 3</a:t>
            </a:r>
          </a:p>
        </p:txBody>
      </p:sp>
      <p:sp>
        <p:nvSpPr>
          <p:cNvPr id="3" name="Content Placeholder 2"/>
          <p:cNvSpPr>
            <a:spLocks noGrp="1"/>
          </p:cNvSpPr>
          <p:nvPr>
            <p:ph idx="1"/>
          </p:nvPr>
        </p:nvSpPr>
        <p:spPr>
          <a:xfrm>
            <a:off x="457200" y="1600201"/>
            <a:ext cx="8229600" cy="3352799"/>
          </a:xfrm>
        </p:spPr>
        <p:txBody>
          <a:bodyPr>
            <a:normAutofit fontScale="92500"/>
          </a:bodyPr>
          <a:lstStyle/>
          <a:p>
            <a:r>
              <a:rPr lang="en-US" dirty="0"/>
              <a:t>Primary goals</a:t>
            </a:r>
          </a:p>
          <a:p>
            <a:pPr lvl="1"/>
            <a:r>
              <a:rPr lang="en-US" dirty="0"/>
              <a:t>Traditionally large-scale, randomized, placebo-controlled trials</a:t>
            </a:r>
          </a:p>
          <a:p>
            <a:pPr lvl="1"/>
            <a:r>
              <a:rPr lang="en-US" dirty="0"/>
              <a:t>Continued assessment of effectiveness, duration of effect, effect in different populations, varying dosages</a:t>
            </a:r>
          </a:p>
          <a:p>
            <a:pPr lvl="1"/>
            <a:r>
              <a:rPr lang="en-US" dirty="0"/>
              <a:t>Safety evaluation continues, including potential drug-drug interactions</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13676" y="4953000"/>
            <a:ext cx="6753225" cy="1485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5E09F747-F292-40AF-B19C-B0251A98A6B9}" type="slidenum">
              <a:rPr lang="en-US" smtClean="0"/>
              <a:t>11</a:t>
            </a:fld>
            <a:endParaRPr lang="en-US"/>
          </a:p>
        </p:txBody>
      </p:sp>
    </p:spTree>
    <p:extLst>
      <p:ext uri="{BB962C8B-B14F-4D97-AF65-F5344CB8AC3E}">
        <p14:creationId xmlns:p14="http://schemas.microsoft.com/office/powerpoint/2010/main" val="4145512324"/>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NDA/BLA Submission</a:t>
            </a:r>
          </a:p>
        </p:txBody>
      </p:sp>
      <p:sp>
        <p:nvSpPr>
          <p:cNvPr id="3" name="Content Placeholder 2"/>
          <p:cNvSpPr>
            <a:spLocks noGrp="1"/>
          </p:cNvSpPr>
          <p:nvPr>
            <p:ph idx="1"/>
          </p:nvPr>
        </p:nvSpPr>
        <p:spPr>
          <a:xfrm>
            <a:off x="457200" y="1600201"/>
            <a:ext cx="8229600" cy="3352799"/>
          </a:xfrm>
        </p:spPr>
        <p:txBody>
          <a:bodyPr>
            <a:normAutofit/>
          </a:bodyPr>
          <a:lstStyle/>
          <a:p>
            <a:r>
              <a:rPr lang="en-US"/>
              <a:t>FDA holds Pre-NDA meeting</a:t>
            </a:r>
          </a:p>
          <a:p>
            <a:pPr lvl="1"/>
            <a:r>
              <a:rPr lang="en-US"/>
              <a:t>Identify pivotal studies</a:t>
            </a:r>
          </a:p>
          <a:p>
            <a:pPr lvl="1"/>
            <a:r>
              <a:rPr lang="en-US"/>
              <a:t>Discuss methods of statistical analysis</a:t>
            </a:r>
          </a:p>
          <a:p>
            <a:pPr lvl="1"/>
            <a:r>
              <a:rPr lang="en-US"/>
              <a:t>Uncover major unresolved issues</a:t>
            </a:r>
          </a:p>
          <a:p>
            <a:r>
              <a:rPr lang="en-US"/>
              <a:t>NDA includes all animal and human data from the development program</a:t>
            </a: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600200" y="5029200"/>
            <a:ext cx="64008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5E09F747-F292-40AF-B19C-B0251A98A6B9}" type="slidenum">
              <a:rPr lang="en-US" smtClean="0"/>
              <a:t>12</a:t>
            </a:fld>
            <a:endParaRPr lang="en-US"/>
          </a:p>
        </p:txBody>
      </p:sp>
    </p:spTree>
    <p:extLst>
      <p:ext uri="{BB962C8B-B14F-4D97-AF65-F5344CB8AC3E}">
        <p14:creationId xmlns:p14="http://schemas.microsoft.com/office/powerpoint/2010/main" val="166558283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FDA Review</a:t>
            </a:r>
          </a:p>
        </p:txBody>
      </p:sp>
      <p:sp>
        <p:nvSpPr>
          <p:cNvPr id="3" name="Content Placeholder 2"/>
          <p:cNvSpPr>
            <a:spLocks noGrp="1"/>
          </p:cNvSpPr>
          <p:nvPr>
            <p:ph idx="1"/>
          </p:nvPr>
        </p:nvSpPr>
        <p:spPr>
          <a:xfrm>
            <a:off x="457200" y="1600201"/>
            <a:ext cx="8229600" cy="3352799"/>
          </a:xfrm>
        </p:spPr>
        <p:txBody>
          <a:bodyPr>
            <a:normAutofit fontScale="77500" lnSpcReduction="20000"/>
          </a:bodyPr>
          <a:lstStyle/>
          <a:p>
            <a:r>
              <a:rPr lang="en-US"/>
              <a:t>FDA determines the application’s completeness and assigns a review team to evaluate the application</a:t>
            </a:r>
          </a:p>
          <a:p>
            <a:r>
              <a:rPr lang="en-US"/>
              <a:t>FDA assesses</a:t>
            </a:r>
          </a:p>
          <a:p>
            <a:pPr lvl="1"/>
            <a:r>
              <a:rPr lang="en-US"/>
              <a:t>Whether effectiveness has been demonstrated for the drug’s proposed use</a:t>
            </a:r>
          </a:p>
          <a:p>
            <a:pPr lvl="1"/>
            <a:r>
              <a:rPr lang="en-US"/>
              <a:t>Whether the safety assessment is adequate to conclude that the drug is safe (i.e., the benefits of the drug outweigh the risks)</a:t>
            </a:r>
          </a:p>
          <a:p>
            <a:pPr lvl="1"/>
            <a:r>
              <a:rPr lang="en-US"/>
              <a:t>Whether the manufacturing methods and the controls used to maintain the product quality are adequate</a:t>
            </a:r>
          </a:p>
          <a:p>
            <a:r>
              <a:rPr lang="en-US"/>
              <a:t>Advisory Committee input</a:t>
            </a:r>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600200" y="5029200"/>
            <a:ext cx="6400800"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5E09F747-F292-40AF-B19C-B0251A98A6B9}" type="slidenum">
              <a:rPr lang="en-US" smtClean="0"/>
              <a:t>13</a:t>
            </a:fld>
            <a:endParaRPr lang="en-US"/>
          </a:p>
        </p:txBody>
      </p:sp>
    </p:spTree>
    <p:extLst>
      <p:ext uri="{BB962C8B-B14F-4D97-AF65-F5344CB8AC3E}">
        <p14:creationId xmlns:p14="http://schemas.microsoft.com/office/powerpoint/2010/main" val="335831172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Post-Market Safety Surveillance</a:t>
            </a:r>
          </a:p>
        </p:txBody>
      </p:sp>
      <p:sp>
        <p:nvSpPr>
          <p:cNvPr id="3" name="Content Placeholder 2"/>
          <p:cNvSpPr>
            <a:spLocks noGrp="1"/>
          </p:cNvSpPr>
          <p:nvPr>
            <p:ph idx="1"/>
          </p:nvPr>
        </p:nvSpPr>
        <p:spPr>
          <a:xfrm>
            <a:off x="457200" y="1600201"/>
            <a:ext cx="8229600" cy="3352799"/>
          </a:xfrm>
        </p:spPr>
        <p:txBody>
          <a:bodyPr>
            <a:normAutofit fontScale="92500" lnSpcReduction="20000"/>
          </a:bodyPr>
          <a:lstStyle/>
          <a:p>
            <a:r>
              <a:rPr lang="en-US"/>
              <a:t>Knowledge about a product will always be limited at the time of approval</a:t>
            </a:r>
          </a:p>
          <a:p>
            <a:pPr lvl="1"/>
            <a:r>
              <a:rPr lang="en-US"/>
              <a:t>Clinical studies are brief in duration and involve a limited patient population</a:t>
            </a:r>
          </a:p>
          <a:p>
            <a:pPr lvl="1"/>
            <a:r>
              <a:rPr lang="en-US"/>
              <a:t>New safety information often emerges after a product is used in a wider patient population</a:t>
            </a:r>
          </a:p>
          <a:p>
            <a:r>
              <a:rPr lang="en-US"/>
              <a:t>FDA maintains an active program in post-market safety surveillance to monitor adverse events</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447800" y="5562600"/>
            <a:ext cx="6553200" cy="962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7058025" y="4953000"/>
            <a:ext cx="485775" cy="66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5E09F747-F292-40AF-B19C-B0251A98A6B9}" type="slidenum">
              <a:rPr lang="en-US" smtClean="0"/>
              <a:t>14</a:t>
            </a:fld>
            <a:endParaRPr lang="en-US"/>
          </a:p>
        </p:txBody>
      </p:sp>
    </p:spTree>
    <p:extLst>
      <p:ext uri="{BB962C8B-B14F-4D97-AF65-F5344CB8AC3E}">
        <p14:creationId xmlns:p14="http://schemas.microsoft.com/office/powerpoint/2010/main" val="155543834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2200"/>
            <a:ext cx="7772400" cy="1470025"/>
          </a:xfrm>
        </p:spPr>
        <p:txBody>
          <a:bodyPr/>
          <a:lstStyle/>
          <a:p>
            <a:r>
              <a:rPr lang="en-US"/>
              <a:t>So what exactly is FDA’s role?</a:t>
            </a:r>
          </a:p>
        </p:txBody>
      </p:sp>
    </p:spTree>
    <p:extLst>
      <p:ext uri="{BB962C8B-B14F-4D97-AF65-F5344CB8AC3E}">
        <p14:creationId xmlns:p14="http://schemas.microsoft.com/office/powerpoint/2010/main" val="52904558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Drug Development &amp; Clinical Trials</a:t>
            </a:r>
          </a:p>
        </p:txBody>
      </p:sp>
      <p:sp>
        <p:nvSpPr>
          <p:cNvPr id="3" name="Content Placeholder 2"/>
          <p:cNvSpPr>
            <a:spLocks noGrp="1"/>
          </p:cNvSpPr>
          <p:nvPr>
            <p:ph idx="1"/>
          </p:nvPr>
        </p:nvSpPr>
        <p:spPr/>
        <p:txBody>
          <a:bodyPr/>
          <a:lstStyle/>
          <a:p>
            <a:r>
              <a:rPr lang="en-US"/>
              <a:t>FDA does not develop drugs</a:t>
            </a:r>
          </a:p>
          <a:p>
            <a:pPr lvl="1"/>
            <a:r>
              <a:rPr lang="en-US"/>
              <a:t>Researchers, pharmaceutical companies, and nonprofit groups conduct disease research and drug development</a:t>
            </a:r>
          </a:p>
          <a:p>
            <a:r>
              <a:rPr lang="en-US"/>
              <a:t>FDA does not test drugs in clinical trials</a:t>
            </a:r>
          </a:p>
          <a:p>
            <a:pPr lvl="1"/>
            <a:r>
              <a:rPr lang="en-US"/>
              <a:t>FDA does not run clinical trials</a:t>
            </a:r>
          </a:p>
          <a:p>
            <a:pPr lvl="1"/>
            <a:r>
              <a:rPr lang="en-US"/>
              <a:t>FDA staff are not onsite for clinical trials</a:t>
            </a:r>
          </a:p>
          <a:p>
            <a:pPr lvl="1"/>
            <a:r>
              <a:rPr lang="en-US"/>
              <a:t>Researchers conducting trials must seek FDA approval before beginning</a:t>
            </a:r>
          </a:p>
          <a:p>
            <a:endParaRPr lang="en-US"/>
          </a:p>
        </p:txBody>
      </p:sp>
      <p:sp>
        <p:nvSpPr>
          <p:cNvPr id="4" name="Slide Number Placeholder 3"/>
          <p:cNvSpPr>
            <a:spLocks noGrp="1"/>
          </p:cNvSpPr>
          <p:nvPr>
            <p:ph type="sldNum" sz="quarter" idx="12"/>
          </p:nvPr>
        </p:nvSpPr>
        <p:spPr/>
        <p:txBody>
          <a:bodyPr/>
          <a:lstStyle/>
          <a:p>
            <a:fld id="{5E09F747-F292-40AF-B19C-B0251A98A6B9}" type="slidenum">
              <a:rPr lang="en-US">
                <a:solidFill>
                  <a:prstClr val="black">
                    <a:tint val="75000"/>
                  </a:prstClr>
                </a:solidFill>
              </a:rPr>
              <a:t>16</a:t>
            </a:fld>
            <a:endParaRPr lang="en-US">
              <a:solidFill>
                <a:prstClr val="black">
                  <a:tint val="75000"/>
                </a:prstClr>
              </a:solidFill>
            </a:endParaRPr>
          </a:p>
        </p:txBody>
      </p:sp>
    </p:spTree>
    <p:extLst>
      <p:ext uri="{BB962C8B-B14F-4D97-AF65-F5344CB8AC3E}">
        <p14:creationId xmlns:p14="http://schemas.microsoft.com/office/powerpoint/2010/main" val="290946987"/>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Practice of Medicine &amp; Drug Costs</a:t>
            </a:r>
          </a:p>
        </p:txBody>
      </p:sp>
      <p:sp>
        <p:nvSpPr>
          <p:cNvPr id="3" name="Content Placeholder 2"/>
          <p:cNvSpPr>
            <a:spLocks noGrp="1"/>
          </p:cNvSpPr>
          <p:nvPr>
            <p:ph idx="1"/>
          </p:nvPr>
        </p:nvSpPr>
        <p:spPr/>
        <p:txBody>
          <a:bodyPr>
            <a:normAutofit fontScale="85000" lnSpcReduction="10000"/>
          </a:bodyPr>
          <a:lstStyle/>
          <a:p>
            <a:r>
              <a:rPr lang="en-US"/>
              <a:t>FDA does not have authority to regulate the practice of medicine</a:t>
            </a:r>
          </a:p>
          <a:p>
            <a:pPr lvl="1"/>
            <a:r>
              <a:rPr lang="en-US" b="1"/>
              <a:t>FDA regulates the development and marketing of medical products</a:t>
            </a:r>
          </a:p>
          <a:p>
            <a:pPr lvl="1"/>
            <a:r>
              <a:rPr lang="en-US"/>
              <a:t>Doctors are free to prescribe FDA-approved drug for other conditions (known as “off-label” use)</a:t>
            </a:r>
          </a:p>
          <a:p>
            <a:r>
              <a:rPr lang="en-US"/>
              <a:t>FDA </a:t>
            </a:r>
            <a:r>
              <a:rPr lang="en-US" b="1"/>
              <a:t>does not regulate the price </a:t>
            </a:r>
            <a:r>
              <a:rPr lang="en-US"/>
              <a:t>of medicine</a:t>
            </a:r>
          </a:p>
          <a:p>
            <a:pPr lvl="1"/>
            <a:r>
              <a:rPr lang="en-US"/>
              <a:t>Consideration of drug prices is not part of FDA’s mandate</a:t>
            </a:r>
          </a:p>
          <a:p>
            <a:pPr lvl="1"/>
            <a:r>
              <a:rPr lang="en-US"/>
              <a:t>FDA cannot base an approval decision based on drug price</a:t>
            </a:r>
          </a:p>
          <a:p>
            <a:pPr lvl="1"/>
            <a:r>
              <a:rPr lang="en-US"/>
              <a:t>FDA does not even receive pricing information during a review</a:t>
            </a:r>
          </a:p>
        </p:txBody>
      </p:sp>
      <p:sp>
        <p:nvSpPr>
          <p:cNvPr id="4" name="Slide Number Placeholder 3"/>
          <p:cNvSpPr>
            <a:spLocks noGrp="1"/>
          </p:cNvSpPr>
          <p:nvPr>
            <p:ph type="sldNum" sz="quarter" idx="12"/>
          </p:nvPr>
        </p:nvSpPr>
        <p:spPr/>
        <p:txBody>
          <a:bodyPr/>
          <a:lstStyle/>
          <a:p>
            <a:fld id="{5E09F747-F292-40AF-B19C-B0251A98A6B9}" type="slidenum">
              <a:rPr lang="en-US">
                <a:solidFill>
                  <a:prstClr val="black">
                    <a:tint val="75000"/>
                  </a:prstClr>
                </a:solidFill>
              </a:rPr>
              <a:t>17</a:t>
            </a:fld>
            <a:endParaRPr lang="en-US">
              <a:solidFill>
                <a:prstClr val="black">
                  <a:tint val="75000"/>
                </a:prstClr>
              </a:solidFill>
            </a:endParaRPr>
          </a:p>
        </p:txBody>
      </p:sp>
    </p:spTree>
    <p:extLst>
      <p:ext uri="{BB962C8B-B14F-4D97-AF65-F5344CB8AC3E}">
        <p14:creationId xmlns:p14="http://schemas.microsoft.com/office/powerpoint/2010/main" val="155999970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96875"/>
            <a:ext cx="8229600" cy="1143000"/>
          </a:xfrm>
        </p:spPr>
        <p:txBody>
          <a:bodyPr>
            <a:normAutofit fontScale="90000"/>
          </a:bodyPr>
          <a:lstStyle/>
          <a:p>
            <a:r>
              <a:rPr lang="en-US"/>
              <a:t>FDA’s Role in Facilitating Drug Development</a:t>
            </a:r>
          </a:p>
        </p:txBody>
      </p:sp>
      <p:sp>
        <p:nvSpPr>
          <p:cNvPr id="3" name="Content Placeholder 2"/>
          <p:cNvSpPr>
            <a:spLocks noGrp="1"/>
          </p:cNvSpPr>
          <p:nvPr>
            <p:ph idx="1"/>
          </p:nvPr>
        </p:nvSpPr>
        <p:spPr>
          <a:xfrm>
            <a:off x="457200" y="1722437"/>
            <a:ext cx="8229600" cy="4525963"/>
          </a:xfrm>
        </p:spPr>
        <p:txBody>
          <a:bodyPr>
            <a:normAutofit fontScale="85000" lnSpcReduction="20000"/>
          </a:bodyPr>
          <a:lstStyle/>
          <a:p>
            <a:r>
              <a:rPr lang="en-US"/>
              <a:t>FDA’s mission includes “Promoting Public Health”</a:t>
            </a:r>
          </a:p>
          <a:p>
            <a:r>
              <a:rPr lang="en-US"/>
              <a:t>FDA reviewers have expert knowledge on drug development and clinical trials</a:t>
            </a:r>
          </a:p>
          <a:p>
            <a:pPr lvl="1"/>
            <a:r>
              <a:rPr lang="en-US"/>
              <a:t>FDA provides technical help to researchers and drug developers</a:t>
            </a:r>
          </a:p>
          <a:p>
            <a:pPr lvl="1"/>
            <a:r>
              <a:rPr lang="en-US"/>
              <a:t>FDA helps companies design clinical trials and studies</a:t>
            </a:r>
          </a:p>
          <a:p>
            <a:pPr lvl="1"/>
            <a:r>
              <a:rPr lang="en-US"/>
              <a:t>FDA has numerous meeting with companies throughout the drug development process</a:t>
            </a:r>
          </a:p>
          <a:p>
            <a:r>
              <a:rPr lang="en-US"/>
              <a:t>Manufacturers pay user fees under the Prescription Drug User Fee Act (PDUFA)</a:t>
            </a:r>
          </a:p>
          <a:p>
            <a:pPr lvl="1"/>
            <a:r>
              <a:rPr lang="en-US"/>
              <a:t>Fees support FDA involvement in drug development and the agency’s review of marketing applications</a:t>
            </a:r>
          </a:p>
          <a:p>
            <a:endParaRPr lang="en-US"/>
          </a:p>
        </p:txBody>
      </p:sp>
      <p:sp>
        <p:nvSpPr>
          <p:cNvPr id="4" name="Slide Number Placeholder 3"/>
          <p:cNvSpPr>
            <a:spLocks noGrp="1"/>
          </p:cNvSpPr>
          <p:nvPr>
            <p:ph type="sldNum" sz="quarter" idx="12"/>
          </p:nvPr>
        </p:nvSpPr>
        <p:spPr/>
        <p:txBody>
          <a:bodyPr/>
          <a:lstStyle/>
          <a:p>
            <a:fld id="{5E09F747-F292-40AF-B19C-B0251A98A6B9}" type="slidenum">
              <a:rPr lang="en-US">
                <a:solidFill>
                  <a:prstClr val="black">
                    <a:tint val="75000"/>
                  </a:prstClr>
                </a:solidFill>
              </a:rPr>
              <a:t>18</a:t>
            </a:fld>
            <a:endParaRPr lang="en-US">
              <a:solidFill>
                <a:prstClr val="black">
                  <a:tint val="75000"/>
                </a:prstClr>
              </a:solidFill>
            </a:endParaRPr>
          </a:p>
        </p:txBody>
      </p:sp>
    </p:spTree>
    <p:extLst>
      <p:ext uri="{BB962C8B-B14F-4D97-AF65-F5344CB8AC3E}">
        <p14:creationId xmlns:p14="http://schemas.microsoft.com/office/powerpoint/2010/main" val="3884517741"/>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fontScale="90000"/>
          </a:bodyPr>
          <a:lstStyle/>
          <a:p>
            <a:r>
              <a:rPr lang="en-US"/>
              <a:t>For more information on FDA regulation of medical products, as well as other ways to get involved, visit http://www.fda.gov/ForPatients/</a:t>
            </a:r>
          </a:p>
        </p:txBody>
      </p:sp>
      <p:sp>
        <p:nvSpPr>
          <p:cNvPr id="4" name="Slide Number Placeholder 3"/>
          <p:cNvSpPr>
            <a:spLocks noGrp="1"/>
          </p:cNvSpPr>
          <p:nvPr>
            <p:ph type="sldNum" sz="quarter" idx="12"/>
          </p:nvPr>
        </p:nvSpPr>
        <p:spPr/>
        <p:txBody>
          <a:bodyPr/>
          <a:lstStyle/>
          <a:p>
            <a:fld id="{5E09F747-F292-40AF-B19C-B0251A98A6B9}" type="slidenum">
              <a:rPr lang="en-US" smtClean="0"/>
              <a:t>19</a:t>
            </a:fld>
            <a:endParaRPr lang="en-US"/>
          </a:p>
        </p:txBody>
      </p:sp>
    </p:spTree>
    <p:extLst>
      <p:ext uri="{BB962C8B-B14F-4D97-AF65-F5344CB8AC3E}">
        <p14:creationId xmlns:p14="http://schemas.microsoft.com/office/powerpoint/2010/main" val="358918271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Purpose of Meeting?</a:t>
            </a:r>
          </a:p>
        </p:txBody>
      </p:sp>
      <p:sp>
        <p:nvSpPr>
          <p:cNvPr id="3" name="Content Placeholder 2"/>
          <p:cNvSpPr>
            <a:spLocks noGrp="1"/>
          </p:cNvSpPr>
          <p:nvPr>
            <p:ph idx="1"/>
          </p:nvPr>
        </p:nvSpPr>
        <p:spPr>
          <a:xfrm>
            <a:off x="381000" y="1600200"/>
            <a:ext cx="8610600" cy="5257800"/>
          </a:xfrm>
        </p:spPr>
        <p:txBody>
          <a:bodyPr>
            <a:normAutofit/>
          </a:bodyPr>
          <a:lstStyle/>
          <a:p>
            <a:pPr marL="0" indent="0">
              <a:buNone/>
            </a:pPr>
            <a:r>
              <a:rPr lang="en-US" dirty="0"/>
              <a:t>To educate the Food &amp; Drug Administration (FDA)</a:t>
            </a:r>
          </a:p>
          <a:p>
            <a:pPr lvl="1">
              <a:buFont typeface="Wingdings" panose="05000000000000000000" pitchFamily="2" charset="2"/>
              <a:buChar char="ü"/>
            </a:pPr>
            <a:r>
              <a:rPr lang="en-US" dirty="0"/>
              <a:t> </a:t>
            </a:r>
            <a:r>
              <a:rPr lang="en-US" sz="3000" dirty="0"/>
              <a:t>What it is like to live with FSGS</a:t>
            </a:r>
          </a:p>
          <a:p>
            <a:pPr lvl="1">
              <a:buFont typeface="Wingdings" panose="05000000000000000000" pitchFamily="2" charset="2"/>
              <a:buChar char="ü"/>
            </a:pPr>
            <a:r>
              <a:rPr lang="en-US" sz="3000" dirty="0"/>
              <a:t> Your concerns as the disease progresses</a:t>
            </a:r>
          </a:p>
          <a:p>
            <a:pPr lvl="1">
              <a:buFont typeface="Wingdings" panose="05000000000000000000" pitchFamily="2" charset="2"/>
              <a:buChar char="ü"/>
            </a:pPr>
            <a:r>
              <a:rPr lang="en-US" sz="3000" dirty="0"/>
              <a:t> How you are currently managing FSGS</a:t>
            </a:r>
          </a:p>
          <a:p>
            <a:pPr lvl="1">
              <a:buFont typeface="Wingdings" panose="05000000000000000000" pitchFamily="2" charset="2"/>
              <a:buChar char="ü"/>
            </a:pPr>
            <a:r>
              <a:rPr lang="en-US" sz="3000" dirty="0"/>
              <a:t> Factors when deciding to participate in trials</a:t>
            </a:r>
          </a:p>
          <a:p>
            <a:pPr lvl="1">
              <a:buFont typeface="Wingdings" panose="05000000000000000000" pitchFamily="2" charset="2"/>
              <a:buChar char="ü"/>
            </a:pPr>
            <a:r>
              <a:rPr lang="en-US" sz="3000" dirty="0"/>
              <a:t> What meaningful treatments look like</a:t>
            </a:r>
          </a:p>
          <a:p>
            <a:pPr lvl="1">
              <a:buFont typeface="Wingdings" panose="05000000000000000000" pitchFamily="2" charset="2"/>
              <a:buChar char="ü"/>
            </a:pPr>
            <a:endParaRPr lang="en-US" dirty="0"/>
          </a:p>
          <a:p>
            <a:pPr marL="0" indent="0">
              <a:buNone/>
            </a:pPr>
            <a:endParaRPr lang="en-US" b="1" i="1" dirty="0"/>
          </a:p>
        </p:txBody>
      </p:sp>
      <p:sp>
        <p:nvSpPr>
          <p:cNvPr id="4" name="Slide Number Placeholder 3"/>
          <p:cNvSpPr>
            <a:spLocks noGrp="1"/>
          </p:cNvSpPr>
          <p:nvPr>
            <p:ph type="sldNum" sz="quarter" idx="12"/>
          </p:nvPr>
        </p:nvSpPr>
        <p:spPr/>
        <p:txBody>
          <a:bodyPr/>
          <a:lstStyle/>
          <a:p>
            <a:fld id="{5E09F747-F292-40AF-B19C-B0251A98A6B9}" type="slidenum">
              <a:rPr lang="en-US" smtClean="0"/>
              <a:t>2</a:t>
            </a:fld>
            <a:endParaRPr lang="en-US"/>
          </a:p>
        </p:txBody>
      </p:sp>
    </p:spTree>
    <p:extLst>
      <p:ext uri="{BB962C8B-B14F-4D97-AF65-F5344CB8AC3E}">
        <p14:creationId xmlns:p14="http://schemas.microsoft.com/office/powerpoint/2010/main" val="190784831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219200"/>
            <a:ext cx="7772400" cy="1470025"/>
          </a:xfrm>
        </p:spPr>
        <p:txBody>
          <a:bodyPr>
            <a:normAutofit fontScale="90000"/>
          </a:bodyPr>
          <a:lstStyle/>
          <a:p>
            <a:r>
              <a:rPr lang="en-US"/>
              <a:t>Introduction to Patient-Focused Drug Development</a:t>
            </a:r>
            <a:br>
              <a:rPr lang="en-US"/>
            </a:br>
            <a:br>
              <a:rPr lang="en-US" sz="2700"/>
            </a:br>
            <a:endParaRPr lang="en-US" sz="2700"/>
          </a:p>
        </p:txBody>
      </p:sp>
      <p:pic>
        <p:nvPicPr>
          <p:cNvPr id="2050" name="Picture 2" descr="Patient-Focused Drug Development">
            <a:extLst>
              <a:ext uri="{FF2B5EF4-FFF2-40B4-BE49-F238E27FC236}">
                <a16:creationId xmlns:a16="http://schemas.microsoft.com/office/drawing/2014/main" id="{2F0F58DC-EF2B-4171-B80E-B5B045E569F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9357" y="2693988"/>
            <a:ext cx="8545286" cy="249237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3C381CD5-43EF-4B81-8E5F-59D76E004673}"/>
              </a:ext>
            </a:extLst>
          </p:cNvPr>
          <p:cNvSpPr txBox="1"/>
          <p:nvPr/>
        </p:nvSpPr>
        <p:spPr>
          <a:xfrm>
            <a:off x="533400" y="6400800"/>
            <a:ext cx="4191000" cy="307777"/>
          </a:xfrm>
          <a:prstGeom prst="rect">
            <a:avLst/>
          </a:prstGeom>
          <a:noFill/>
        </p:spPr>
        <p:txBody>
          <a:bodyPr wrap="square" rtlCol="0">
            <a:spAutoFit/>
          </a:bodyPr>
          <a:lstStyle/>
          <a:p>
            <a:r>
              <a:rPr lang="en-US" sz="1400"/>
              <a:t>Image used with permission of the FDA</a:t>
            </a:r>
          </a:p>
        </p:txBody>
      </p:sp>
    </p:spTree>
    <p:extLst>
      <p:ext uri="{BB962C8B-B14F-4D97-AF65-F5344CB8AC3E}">
        <p14:creationId xmlns:p14="http://schemas.microsoft.com/office/powerpoint/2010/main" val="189014287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lstStyle/>
          <a:p>
            <a:r>
              <a:rPr lang="en-US"/>
              <a:t>Purpose of the Meetings?</a:t>
            </a:r>
          </a:p>
        </p:txBody>
      </p:sp>
      <p:sp>
        <p:nvSpPr>
          <p:cNvPr id="3" name="Content Placeholder 2"/>
          <p:cNvSpPr>
            <a:spLocks noGrp="1"/>
          </p:cNvSpPr>
          <p:nvPr>
            <p:ph idx="1"/>
          </p:nvPr>
        </p:nvSpPr>
        <p:spPr>
          <a:xfrm>
            <a:off x="609600" y="1447800"/>
            <a:ext cx="8077200" cy="4953000"/>
          </a:xfrm>
        </p:spPr>
        <p:txBody>
          <a:bodyPr/>
          <a:lstStyle/>
          <a:p>
            <a:r>
              <a:rPr lang="en-US" sz="2800"/>
              <a:t>FDA wanted a more systematic way to gather the patient perspective about the condition and available treatment options</a:t>
            </a:r>
          </a:p>
          <a:p>
            <a:endParaRPr lang="en-US" sz="1000"/>
          </a:p>
          <a:p>
            <a:r>
              <a:rPr lang="en-US" sz="2800"/>
              <a:t>Helps inform their understanding of the context for benefit/risk assessment and decision making for new drugs</a:t>
            </a:r>
          </a:p>
          <a:p>
            <a:endParaRPr lang="en-US" sz="1000"/>
          </a:p>
          <a:p>
            <a:r>
              <a:rPr lang="en-US" sz="2800"/>
              <a:t>Patient input helps the FDA during drug development and their review of an application for marketing a new drug</a:t>
            </a:r>
          </a:p>
        </p:txBody>
      </p:sp>
      <p:sp>
        <p:nvSpPr>
          <p:cNvPr id="4" name="Slide Number Placeholder 3">
            <a:extLst>
              <a:ext uri="{FF2B5EF4-FFF2-40B4-BE49-F238E27FC236}">
                <a16:creationId xmlns:a16="http://schemas.microsoft.com/office/drawing/2014/main" id="{C253920C-1C81-498C-B8D3-370F239C449F}"/>
              </a:ext>
            </a:extLst>
          </p:cNvPr>
          <p:cNvSpPr>
            <a:spLocks noGrp="1"/>
          </p:cNvSpPr>
          <p:nvPr>
            <p:ph type="sldNum" sz="quarter" idx="12"/>
          </p:nvPr>
        </p:nvSpPr>
        <p:spPr/>
        <p:txBody>
          <a:bodyPr/>
          <a:lstStyle/>
          <a:p>
            <a:fld id="{5E09F747-F292-40AF-B19C-B0251A98A6B9}" type="slidenum">
              <a:rPr lang="en-US" smtClean="0"/>
              <a:t>21</a:t>
            </a:fld>
            <a:endParaRPr lang="en-US"/>
          </a:p>
        </p:txBody>
      </p:sp>
    </p:spTree>
    <p:extLst>
      <p:ext uri="{BB962C8B-B14F-4D97-AF65-F5344CB8AC3E}">
        <p14:creationId xmlns:p14="http://schemas.microsoft.com/office/powerpoint/2010/main" val="79778823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E09F747-F292-40AF-B19C-B0251A98A6B9}" type="slidenum">
              <a:rPr lang="en-US" smtClean="0"/>
              <a:t>22</a:t>
            </a:fld>
            <a:endParaRPr lang="en-US"/>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8601" y="1522658"/>
            <a:ext cx="8610600" cy="4039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0284980"/>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71600"/>
          </a:xfrm>
        </p:spPr>
        <p:txBody>
          <a:bodyPr>
            <a:normAutofit/>
          </a:bodyPr>
          <a:lstStyle/>
          <a:p>
            <a:r>
              <a:rPr lang="en-US" dirty="0"/>
              <a:t>EL-PFDD Meeting on FSGS</a:t>
            </a:r>
          </a:p>
        </p:txBody>
      </p:sp>
      <p:sp>
        <p:nvSpPr>
          <p:cNvPr id="3" name="Content Placeholder 2"/>
          <p:cNvSpPr>
            <a:spLocks noGrp="1"/>
          </p:cNvSpPr>
          <p:nvPr>
            <p:ph idx="1"/>
          </p:nvPr>
        </p:nvSpPr>
        <p:spPr>
          <a:xfrm>
            <a:off x="457200" y="1219200"/>
            <a:ext cx="8229600" cy="4906963"/>
          </a:xfrm>
        </p:spPr>
        <p:txBody>
          <a:bodyPr/>
          <a:lstStyle/>
          <a:p>
            <a:r>
              <a:rPr lang="en-US" sz="2800" dirty="0"/>
              <a:t>Framework for discussion questions came from FDA’s benefit-risk framework; represents important considerations in their decision making</a:t>
            </a:r>
          </a:p>
          <a:p>
            <a:endParaRPr lang="en-US" sz="1000" dirty="0"/>
          </a:p>
          <a:p>
            <a:r>
              <a:rPr lang="en-US" sz="2800" dirty="0"/>
              <a:t>We reviewed this &amp; other disease area questions and tailored our agenda/panel questions to communicate the most important information related to FSGS</a:t>
            </a:r>
          </a:p>
          <a:p>
            <a:endParaRPr lang="en-US" sz="1000" dirty="0"/>
          </a:p>
          <a:p>
            <a:r>
              <a:rPr lang="en-US" sz="2800" dirty="0"/>
              <a:t>FDA emphasizes that:</a:t>
            </a:r>
          </a:p>
          <a:p>
            <a:pPr lvl="1">
              <a:buFont typeface="Wingdings" charset="2"/>
              <a:buChar char="ü"/>
            </a:pPr>
            <a:r>
              <a:rPr lang="en-US" sz="2400" dirty="0"/>
              <a:t> ACTIVE PATIENT INVOLVEMENT &amp; PARTICIPATION IS THE  	KEY TO THE SUCCESS OF THESE MEETINGS!</a:t>
            </a:r>
          </a:p>
          <a:p>
            <a:endParaRPr lang="en-US" sz="2800" dirty="0"/>
          </a:p>
          <a:p>
            <a:endParaRPr lang="en-US" sz="2800" dirty="0"/>
          </a:p>
          <a:p>
            <a:endParaRPr lang="en-US" sz="1000" dirty="0"/>
          </a:p>
        </p:txBody>
      </p:sp>
      <p:sp>
        <p:nvSpPr>
          <p:cNvPr id="4" name="Slide Number Placeholder 3">
            <a:extLst>
              <a:ext uri="{FF2B5EF4-FFF2-40B4-BE49-F238E27FC236}">
                <a16:creationId xmlns:a16="http://schemas.microsoft.com/office/drawing/2014/main" id="{DE55C862-BC15-4F05-BE23-3E98ABCE9DBE}"/>
              </a:ext>
            </a:extLst>
          </p:cNvPr>
          <p:cNvSpPr>
            <a:spLocks noGrp="1"/>
          </p:cNvSpPr>
          <p:nvPr>
            <p:ph type="sldNum" sz="quarter" idx="12"/>
          </p:nvPr>
        </p:nvSpPr>
        <p:spPr/>
        <p:txBody>
          <a:bodyPr/>
          <a:lstStyle/>
          <a:p>
            <a:fld id="{5E09F747-F292-40AF-B19C-B0251A98A6B9}" type="slidenum">
              <a:rPr lang="en-US" smtClean="0"/>
              <a:t>23</a:t>
            </a:fld>
            <a:endParaRPr lang="en-US"/>
          </a:p>
        </p:txBody>
      </p:sp>
    </p:spTree>
    <p:extLst>
      <p:ext uri="{BB962C8B-B14F-4D97-AF65-F5344CB8AC3E}">
        <p14:creationId xmlns:p14="http://schemas.microsoft.com/office/powerpoint/2010/main" val="925728248"/>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a:t>“Voice of the Patient” Report</a:t>
            </a:r>
          </a:p>
        </p:txBody>
      </p:sp>
      <p:sp>
        <p:nvSpPr>
          <p:cNvPr id="3" name="Content Placeholder 2"/>
          <p:cNvSpPr>
            <a:spLocks noGrp="1"/>
          </p:cNvSpPr>
          <p:nvPr>
            <p:ph idx="1"/>
          </p:nvPr>
        </p:nvSpPr>
        <p:spPr>
          <a:xfrm>
            <a:off x="457200" y="1295400"/>
            <a:ext cx="8229600" cy="4830763"/>
          </a:xfrm>
        </p:spPr>
        <p:txBody>
          <a:bodyPr>
            <a:normAutofit/>
          </a:bodyPr>
          <a:lstStyle/>
          <a:p>
            <a:r>
              <a:rPr lang="en-US" sz="2800" dirty="0"/>
              <a:t>National Kidney Foundation and </a:t>
            </a:r>
            <a:r>
              <a:rPr lang="en-US" sz="2800" dirty="0" err="1"/>
              <a:t>NephCure</a:t>
            </a:r>
            <a:r>
              <a:rPr lang="en-US" sz="2800" dirty="0"/>
              <a:t> will prepare a written “Voice of the Patient” report after the meeting </a:t>
            </a:r>
          </a:p>
          <a:p>
            <a:pPr lvl="1">
              <a:buFont typeface="Wingdings" charset="2"/>
              <a:buChar char="ü"/>
            </a:pPr>
            <a:r>
              <a:rPr lang="en-US" sz="2400" dirty="0"/>
              <a:t>  Summary of caregiver &amp; audience testimony, polling data &amp; submitted written comments </a:t>
            </a:r>
            <a:endParaRPr lang="en-US" sz="2800" dirty="0"/>
          </a:p>
          <a:p>
            <a:endParaRPr lang="en-US" sz="800" dirty="0"/>
          </a:p>
          <a:p>
            <a:r>
              <a:rPr lang="en-US" sz="2800" dirty="0"/>
              <a:t>Key communication to FDA review staff &amp; the regulated industry about what patients and caregivers most want to see in a treatment</a:t>
            </a:r>
          </a:p>
          <a:p>
            <a:endParaRPr lang="en-US" sz="800" dirty="0"/>
          </a:p>
          <a:p>
            <a:r>
              <a:rPr lang="en-US" sz="2800" dirty="0"/>
              <a:t>FDA wants this information; informs them about ways to develop meaningful treatments for FSGS</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D936F8B0-DA5E-457F-AA46-CA1D05E52460}"/>
              </a:ext>
            </a:extLst>
          </p:cNvPr>
          <p:cNvSpPr>
            <a:spLocks noGrp="1"/>
          </p:cNvSpPr>
          <p:nvPr>
            <p:ph type="sldNum" sz="quarter" idx="12"/>
          </p:nvPr>
        </p:nvSpPr>
        <p:spPr/>
        <p:txBody>
          <a:bodyPr/>
          <a:lstStyle/>
          <a:p>
            <a:fld id="{5E09F747-F292-40AF-B19C-B0251A98A6B9}" type="slidenum">
              <a:rPr lang="en-US" smtClean="0"/>
              <a:t>24</a:t>
            </a:fld>
            <a:endParaRPr lang="en-US"/>
          </a:p>
        </p:txBody>
      </p:sp>
    </p:spTree>
    <p:extLst>
      <p:ext uri="{BB962C8B-B14F-4D97-AF65-F5344CB8AC3E}">
        <p14:creationId xmlns:p14="http://schemas.microsoft.com/office/powerpoint/2010/main" val="1987249449"/>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lstStyle/>
          <a:p>
            <a:r>
              <a:rPr lang="en-US"/>
              <a:t>Participating in the Meeting</a:t>
            </a:r>
          </a:p>
        </p:txBody>
      </p:sp>
    </p:spTree>
    <p:extLst>
      <p:ext uri="{BB962C8B-B14F-4D97-AF65-F5344CB8AC3E}">
        <p14:creationId xmlns:p14="http://schemas.microsoft.com/office/powerpoint/2010/main" val="276891556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6200"/>
            <a:ext cx="8229600" cy="1143000"/>
          </a:xfrm>
        </p:spPr>
        <p:txBody>
          <a:bodyPr/>
          <a:lstStyle/>
          <a:p>
            <a:pPr eaLnBrk="1" hangingPunct="1"/>
            <a:r>
              <a:rPr lang="en-US" dirty="0"/>
              <a:t>Meeting Logistics</a:t>
            </a:r>
            <a:endParaRPr lang="en-US" dirty="0">
              <a:solidFill>
                <a:srgbClr val="C00000"/>
              </a:solidFill>
            </a:endParaRPr>
          </a:p>
        </p:txBody>
      </p:sp>
      <p:sp>
        <p:nvSpPr>
          <p:cNvPr id="3" name="Content Placeholder 2"/>
          <p:cNvSpPr>
            <a:spLocks noGrp="1"/>
          </p:cNvSpPr>
          <p:nvPr>
            <p:ph idx="1"/>
          </p:nvPr>
        </p:nvSpPr>
        <p:spPr>
          <a:xfrm>
            <a:off x="304800" y="1371600"/>
            <a:ext cx="8610600" cy="5486400"/>
          </a:xfrm>
        </p:spPr>
        <p:txBody>
          <a:bodyPr>
            <a:normAutofit fontScale="47500" lnSpcReduction="20000"/>
          </a:bodyPr>
          <a:lstStyle/>
          <a:p>
            <a:pPr marL="342900" lvl="1" indent="-342900">
              <a:lnSpc>
                <a:spcPct val="120000"/>
              </a:lnSpc>
              <a:spcBef>
                <a:spcPts val="0"/>
              </a:spcBef>
              <a:spcAft>
                <a:spcPts val="600"/>
              </a:spcAft>
              <a:buFont typeface="Arial"/>
              <a:buChar char="•"/>
            </a:pPr>
            <a:r>
              <a:rPr lang="en-US" sz="3200" dirty="0"/>
              <a:t>Who?</a:t>
            </a:r>
          </a:p>
          <a:p>
            <a:pPr marL="742950" lvl="2" indent="-342900">
              <a:lnSpc>
                <a:spcPct val="120000"/>
              </a:lnSpc>
              <a:spcBef>
                <a:spcPts val="0"/>
              </a:spcBef>
              <a:spcAft>
                <a:spcPts val="600"/>
              </a:spcAft>
              <a:buFont typeface="Wingdings" panose="05000000000000000000" pitchFamily="2" charset="2"/>
              <a:buChar char="ü"/>
            </a:pPr>
            <a:r>
              <a:rPr lang="en-US" sz="2800" dirty="0"/>
              <a:t>FSGS patients and caregivers, FDA staff, and pharma and biotech companies</a:t>
            </a:r>
          </a:p>
          <a:p>
            <a:pPr marL="342900" lvl="1" indent="-342900">
              <a:lnSpc>
                <a:spcPct val="120000"/>
              </a:lnSpc>
              <a:spcBef>
                <a:spcPts val="0"/>
              </a:spcBef>
              <a:spcAft>
                <a:spcPts val="600"/>
              </a:spcAft>
              <a:buFont typeface="Arial"/>
              <a:buChar char="•"/>
            </a:pPr>
            <a:endParaRPr lang="en-US" sz="1000" dirty="0"/>
          </a:p>
          <a:p>
            <a:pPr>
              <a:lnSpc>
                <a:spcPct val="120000"/>
              </a:lnSpc>
              <a:spcBef>
                <a:spcPts val="0"/>
              </a:spcBef>
              <a:spcAft>
                <a:spcPts val="600"/>
              </a:spcAft>
            </a:pPr>
            <a:r>
              <a:rPr lang="en-US" dirty="0"/>
              <a:t>When? </a:t>
            </a:r>
          </a:p>
          <a:p>
            <a:pPr lvl="1">
              <a:lnSpc>
                <a:spcPct val="120000"/>
              </a:lnSpc>
              <a:spcBef>
                <a:spcPts val="0"/>
              </a:spcBef>
              <a:spcAft>
                <a:spcPts val="600"/>
              </a:spcAft>
              <a:buFont typeface="Wingdings" panose="05000000000000000000" pitchFamily="2" charset="2"/>
              <a:buChar char="ü"/>
            </a:pPr>
            <a:r>
              <a:rPr lang="en-US" dirty="0"/>
              <a:t>August 28, 2020 from </a:t>
            </a:r>
            <a:r>
              <a:rPr lang="en-US" b="1" dirty="0"/>
              <a:t>10:00 am </a:t>
            </a:r>
            <a:r>
              <a:rPr lang="mr-IN" b="1" dirty="0"/>
              <a:t>–</a:t>
            </a:r>
            <a:r>
              <a:rPr lang="en-US" b="1" dirty="0"/>
              <a:t> 3:15 pm EST</a:t>
            </a:r>
          </a:p>
          <a:p>
            <a:pPr>
              <a:lnSpc>
                <a:spcPct val="120000"/>
              </a:lnSpc>
              <a:spcBef>
                <a:spcPts val="0"/>
              </a:spcBef>
              <a:spcAft>
                <a:spcPts val="600"/>
              </a:spcAft>
            </a:pPr>
            <a:endParaRPr lang="en-US" sz="1000" dirty="0"/>
          </a:p>
          <a:p>
            <a:pPr>
              <a:lnSpc>
                <a:spcPct val="120000"/>
              </a:lnSpc>
              <a:spcBef>
                <a:spcPts val="0"/>
              </a:spcBef>
              <a:spcAft>
                <a:spcPts val="600"/>
              </a:spcAft>
            </a:pPr>
            <a:r>
              <a:rPr lang="en-US" dirty="0"/>
              <a:t>Where? </a:t>
            </a:r>
          </a:p>
          <a:p>
            <a:pPr lvl="1">
              <a:lnSpc>
                <a:spcPct val="120000"/>
              </a:lnSpc>
              <a:spcBef>
                <a:spcPts val="0"/>
              </a:spcBef>
              <a:spcAft>
                <a:spcPts val="600"/>
              </a:spcAft>
              <a:buFont typeface="Wingdings" panose="05000000000000000000" pitchFamily="2" charset="2"/>
              <a:buChar char="ü"/>
            </a:pPr>
            <a:r>
              <a:rPr lang="en-US" dirty="0"/>
              <a:t>Virtual Meeting </a:t>
            </a:r>
          </a:p>
          <a:p>
            <a:pPr>
              <a:lnSpc>
                <a:spcPct val="120000"/>
              </a:lnSpc>
              <a:spcBef>
                <a:spcPts val="0"/>
              </a:spcBef>
              <a:spcAft>
                <a:spcPts val="600"/>
              </a:spcAft>
            </a:pPr>
            <a:r>
              <a:rPr lang="en-US" dirty="0"/>
              <a:t>How?  	</a:t>
            </a:r>
          </a:p>
          <a:p>
            <a:pPr lvl="1">
              <a:lnSpc>
                <a:spcPct val="120000"/>
              </a:lnSpc>
              <a:spcBef>
                <a:spcPts val="0"/>
              </a:spcBef>
              <a:spcAft>
                <a:spcPts val="600"/>
              </a:spcAft>
              <a:buFont typeface="Wingdings" panose="05000000000000000000" pitchFamily="2" charset="2"/>
              <a:buChar char="ü"/>
            </a:pPr>
            <a:r>
              <a:rPr lang="en-US" dirty="0"/>
              <a:t>Online via a </a:t>
            </a:r>
            <a:r>
              <a:rPr lang="en-US" b="1" dirty="0"/>
              <a:t>live webcast</a:t>
            </a:r>
          </a:p>
          <a:p>
            <a:pPr lvl="1">
              <a:lnSpc>
                <a:spcPct val="120000"/>
              </a:lnSpc>
              <a:spcBef>
                <a:spcPts val="0"/>
              </a:spcBef>
              <a:spcAft>
                <a:spcPts val="600"/>
              </a:spcAft>
              <a:buFont typeface="Wingdings" panose="05000000000000000000" pitchFamily="2" charset="2"/>
              <a:buChar char="ü"/>
            </a:pPr>
            <a:r>
              <a:rPr lang="en-US" dirty="0"/>
              <a:t>Newscast format</a:t>
            </a:r>
          </a:p>
          <a:p>
            <a:pPr lvl="1">
              <a:lnSpc>
                <a:spcPct val="120000"/>
              </a:lnSpc>
              <a:spcBef>
                <a:spcPts val="0"/>
              </a:spcBef>
              <a:spcAft>
                <a:spcPts val="600"/>
              </a:spcAft>
              <a:buFont typeface="Wingdings" panose="05000000000000000000" pitchFamily="2" charset="2"/>
              <a:buChar char="ü"/>
            </a:pPr>
            <a:r>
              <a:rPr lang="en-US" sz="3100" b="1" dirty="0"/>
              <a:t>You must register to receive link</a:t>
            </a:r>
            <a:endParaRPr lang="en-US" sz="2400" b="1" dirty="0"/>
          </a:p>
          <a:p>
            <a:pPr>
              <a:lnSpc>
                <a:spcPct val="120000"/>
              </a:lnSpc>
              <a:spcBef>
                <a:spcPts val="0"/>
              </a:spcBef>
              <a:spcAft>
                <a:spcPts val="600"/>
              </a:spcAft>
            </a:pPr>
            <a:r>
              <a:rPr lang="en-US" dirty="0"/>
              <a:t>Register?</a:t>
            </a:r>
          </a:p>
          <a:p>
            <a:pPr lvl="1">
              <a:lnSpc>
                <a:spcPct val="120000"/>
              </a:lnSpc>
              <a:spcBef>
                <a:spcPts val="0"/>
              </a:spcBef>
              <a:spcAft>
                <a:spcPts val="600"/>
              </a:spcAft>
              <a:buFont typeface="Wingdings" panose="05000000000000000000" pitchFamily="2" charset="2"/>
              <a:buChar char="ü"/>
            </a:pPr>
            <a:r>
              <a:rPr lang="en-US" b="1" dirty="0"/>
              <a:t>Google: FSGS EL-PFDD</a:t>
            </a:r>
          </a:p>
          <a:p>
            <a:pPr>
              <a:lnSpc>
                <a:spcPct val="120000"/>
              </a:lnSpc>
              <a:spcBef>
                <a:spcPts val="0"/>
              </a:spcBef>
              <a:spcAft>
                <a:spcPts val="600"/>
              </a:spcAft>
            </a:pPr>
            <a:r>
              <a:rPr lang="en-US" sz="2800" b="1" dirty="0"/>
              <a:t>Questions?</a:t>
            </a:r>
          </a:p>
          <a:p>
            <a:pPr lvl="1">
              <a:lnSpc>
                <a:spcPct val="120000"/>
              </a:lnSpc>
              <a:spcBef>
                <a:spcPts val="0"/>
              </a:spcBef>
              <a:spcAft>
                <a:spcPts val="600"/>
              </a:spcAft>
              <a:buFont typeface="Wingdings" panose="05000000000000000000" pitchFamily="2" charset="2"/>
              <a:buChar char="ü"/>
            </a:pPr>
            <a:r>
              <a:rPr lang="en-US" sz="2400" dirty="0">
                <a:solidFill>
                  <a:srgbClr val="0000FF"/>
                </a:solidFill>
              </a:rPr>
              <a:t>david.feldman@kidney.org</a:t>
            </a:r>
          </a:p>
          <a:p>
            <a:pPr lvl="1">
              <a:lnSpc>
                <a:spcPct val="120000"/>
              </a:lnSpc>
              <a:spcBef>
                <a:spcPts val="0"/>
              </a:spcBef>
              <a:spcAft>
                <a:spcPts val="600"/>
              </a:spcAft>
              <a:buFont typeface="Wingdings" panose="05000000000000000000" pitchFamily="2" charset="2"/>
              <a:buChar char="ü"/>
            </a:pPr>
            <a:endParaRPr lang="en-US" sz="2400" b="1" dirty="0"/>
          </a:p>
          <a:p>
            <a:endParaRPr lang="en-US" sz="1200" dirty="0"/>
          </a:p>
          <a:p>
            <a:pPr marL="1828800" lvl="4" indent="0">
              <a:buNone/>
            </a:pPr>
            <a:r>
              <a:rPr lang="en-US" sz="2800" dirty="0"/>
              <a:t>  </a:t>
            </a:r>
          </a:p>
        </p:txBody>
      </p:sp>
      <p:sp>
        <p:nvSpPr>
          <p:cNvPr id="2" name="Slide Number Placeholder 1">
            <a:extLst>
              <a:ext uri="{FF2B5EF4-FFF2-40B4-BE49-F238E27FC236}">
                <a16:creationId xmlns:a16="http://schemas.microsoft.com/office/drawing/2014/main" id="{52689859-F471-4340-B0DA-4577E898DB8C}"/>
              </a:ext>
            </a:extLst>
          </p:cNvPr>
          <p:cNvSpPr>
            <a:spLocks noGrp="1"/>
          </p:cNvSpPr>
          <p:nvPr>
            <p:ph type="sldNum" sz="quarter" idx="12"/>
          </p:nvPr>
        </p:nvSpPr>
        <p:spPr/>
        <p:txBody>
          <a:bodyPr/>
          <a:lstStyle/>
          <a:p>
            <a:fld id="{5E09F747-F292-40AF-B19C-B0251A98A6B9}" type="slidenum">
              <a:rPr lang="en-US" smtClean="0"/>
              <a:t>26</a:t>
            </a:fld>
            <a:endParaRPr lang="en-US"/>
          </a:p>
        </p:txBody>
      </p:sp>
    </p:spTree>
    <p:extLst>
      <p:ext uri="{BB962C8B-B14F-4D97-AF65-F5344CB8AC3E}">
        <p14:creationId xmlns:p14="http://schemas.microsoft.com/office/powerpoint/2010/main" val="2917073610"/>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Overview of the Agenda</a:t>
            </a:r>
          </a:p>
        </p:txBody>
      </p:sp>
      <p:sp>
        <p:nvSpPr>
          <p:cNvPr id="3" name="Content Placeholder 2"/>
          <p:cNvSpPr>
            <a:spLocks noGrp="1"/>
          </p:cNvSpPr>
          <p:nvPr>
            <p:ph idx="1"/>
          </p:nvPr>
        </p:nvSpPr>
        <p:spPr>
          <a:xfrm>
            <a:off x="457200" y="1600200"/>
            <a:ext cx="8458200" cy="5257800"/>
          </a:xfrm>
        </p:spPr>
        <p:txBody>
          <a:bodyPr>
            <a:normAutofit fontScale="92500" lnSpcReduction="20000"/>
          </a:bodyPr>
          <a:lstStyle/>
          <a:p>
            <a:r>
              <a:rPr lang="en-US" dirty="0"/>
              <a:t>Welcome and introductory comments from National Kidney Foundation &amp; FDA</a:t>
            </a:r>
          </a:p>
          <a:p>
            <a:r>
              <a:rPr lang="en-US" dirty="0"/>
              <a:t>Background on FSGS and treatment &amp; challenges in clinical trial design (Drs. Laura </a:t>
            </a:r>
            <a:r>
              <a:rPr lang="en-US" dirty="0" err="1"/>
              <a:t>Mariani</a:t>
            </a:r>
            <a:r>
              <a:rPr lang="en-US" dirty="0"/>
              <a:t> &amp; Suneel </a:t>
            </a:r>
            <a:r>
              <a:rPr lang="en-US" dirty="0" err="1"/>
              <a:t>Udani</a:t>
            </a:r>
            <a:r>
              <a:rPr lang="en-US" dirty="0"/>
              <a:t>)</a:t>
            </a:r>
          </a:p>
          <a:p>
            <a:r>
              <a:rPr lang="en-US" dirty="0"/>
              <a:t>Broken into three topics:</a:t>
            </a:r>
          </a:p>
          <a:p>
            <a:pPr marL="971550" lvl="1" indent="-514350">
              <a:buFont typeface="+mj-lt"/>
              <a:buAutoNum type="arabicPeriod"/>
            </a:pPr>
            <a:r>
              <a:rPr lang="en-US" sz="2400" dirty="0"/>
              <a:t>How FSGS symptoms affect your life</a:t>
            </a:r>
          </a:p>
          <a:p>
            <a:pPr marL="971550" lvl="1" indent="-514350">
              <a:buFont typeface="+mj-lt"/>
              <a:buAutoNum type="arabicPeriod"/>
            </a:pPr>
            <a:r>
              <a:rPr lang="en-US" sz="2400" dirty="0"/>
              <a:t>Participating in FSGS clinical trials </a:t>
            </a:r>
          </a:p>
          <a:p>
            <a:pPr marL="971550" lvl="1" indent="-514350">
              <a:buFont typeface="+mj-lt"/>
              <a:buAutoNum type="arabicPeriod"/>
            </a:pPr>
            <a:r>
              <a:rPr lang="en-US" sz="2400" dirty="0"/>
              <a:t>How you manage symptoms and current &amp; future approaches to treatment</a:t>
            </a:r>
          </a:p>
          <a:p>
            <a:r>
              <a:rPr lang="en-US" dirty="0"/>
              <a:t>Patient panels, polling questions, and a moderated discussion with the audience</a:t>
            </a:r>
          </a:p>
          <a:p>
            <a:r>
              <a:rPr lang="en-US" dirty="0"/>
              <a:t>Closing comments by </a:t>
            </a:r>
            <a:r>
              <a:rPr lang="en-US" dirty="0" err="1"/>
              <a:t>NephCure</a:t>
            </a:r>
            <a:r>
              <a:rPr lang="en-US" dirty="0"/>
              <a:t> </a:t>
            </a:r>
            <a:endParaRPr lang="en-US" dirty="0">
              <a:highlight>
                <a:srgbClr val="FFFF00"/>
              </a:highlight>
            </a:endParaRPr>
          </a:p>
        </p:txBody>
      </p:sp>
      <p:sp>
        <p:nvSpPr>
          <p:cNvPr id="4" name="Slide Number Placeholder 3"/>
          <p:cNvSpPr>
            <a:spLocks noGrp="1"/>
          </p:cNvSpPr>
          <p:nvPr>
            <p:ph type="sldNum" sz="quarter" idx="12"/>
          </p:nvPr>
        </p:nvSpPr>
        <p:spPr/>
        <p:txBody>
          <a:bodyPr/>
          <a:lstStyle/>
          <a:p>
            <a:fld id="{5E09F747-F292-40AF-B19C-B0251A98A6B9}" type="slidenum">
              <a:rPr lang="en-US" smtClean="0"/>
              <a:t>27</a:t>
            </a:fld>
            <a:endParaRPr lang="en-US"/>
          </a:p>
        </p:txBody>
      </p:sp>
    </p:spTree>
    <p:extLst>
      <p:ext uri="{BB962C8B-B14F-4D97-AF65-F5344CB8AC3E}">
        <p14:creationId xmlns:p14="http://schemas.microsoft.com/office/powerpoint/2010/main" val="2732274206"/>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 Questions</a:t>
            </a:r>
          </a:p>
        </p:txBody>
      </p:sp>
      <p:sp>
        <p:nvSpPr>
          <p:cNvPr id="3" name="Content Placeholder 2"/>
          <p:cNvSpPr>
            <a:spLocks noGrp="1"/>
          </p:cNvSpPr>
          <p:nvPr>
            <p:ph idx="1"/>
          </p:nvPr>
        </p:nvSpPr>
        <p:spPr>
          <a:xfrm>
            <a:off x="457200" y="1494723"/>
            <a:ext cx="8229600" cy="4800600"/>
          </a:xfrm>
        </p:spPr>
        <p:txBody>
          <a:bodyPr>
            <a:normAutofit fontScale="85000" lnSpcReduction="10000"/>
          </a:bodyPr>
          <a:lstStyle/>
          <a:p>
            <a:pPr marL="0" indent="0">
              <a:buNone/>
            </a:pPr>
            <a:r>
              <a:rPr lang="en-US" sz="3500" b="1" dirty="0"/>
              <a:t>Topic 1: </a:t>
            </a:r>
            <a:r>
              <a:rPr lang="en-US" sz="3500" i="1" dirty="0"/>
              <a:t>Living with FSGS: Disease Symptoms and Daily Impacts</a:t>
            </a:r>
          </a:p>
          <a:p>
            <a:pPr lvl="0"/>
            <a:r>
              <a:rPr lang="en-US" dirty="0"/>
              <a:t>Of all the symptoms of FSGS which 1-3 symptoms have the most significant impact on your life?  </a:t>
            </a:r>
          </a:p>
          <a:p>
            <a:pPr lvl="0"/>
            <a:r>
              <a:rPr lang="en-US" dirty="0"/>
              <a:t> How does FSGS affect you on best and on worst days? Describe your best days and your worst days.</a:t>
            </a:r>
          </a:p>
          <a:p>
            <a:pPr lvl="0"/>
            <a:r>
              <a:rPr lang="en-US" dirty="0"/>
              <a:t>Are there specific activities that are important to you that you cannot do at all or as fully as you would like because of FSGS? </a:t>
            </a:r>
          </a:p>
          <a:p>
            <a:r>
              <a:rPr lang="en-US" dirty="0"/>
              <a:t>What do you fear/worries you the most as you get older?</a:t>
            </a:r>
          </a:p>
        </p:txBody>
      </p:sp>
      <p:sp>
        <p:nvSpPr>
          <p:cNvPr id="4" name="Slide Number Placeholder 3"/>
          <p:cNvSpPr>
            <a:spLocks noGrp="1"/>
          </p:cNvSpPr>
          <p:nvPr>
            <p:ph type="sldNum" sz="quarter" idx="12"/>
          </p:nvPr>
        </p:nvSpPr>
        <p:spPr/>
        <p:txBody>
          <a:bodyPr/>
          <a:lstStyle/>
          <a:p>
            <a:fld id="{5E09F747-F292-40AF-B19C-B0251A98A6B9}" type="slidenum">
              <a:rPr lang="en-US" smtClean="0"/>
              <a:t>28</a:t>
            </a:fld>
            <a:endParaRPr lang="en-US"/>
          </a:p>
        </p:txBody>
      </p:sp>
    </p:spTree>
    <p:extLst>
      <p:ext uri="{BB962C8B-B14F-4D97-AF65-F5344CB8AC3E}">
        <p14:creationId xmlns:p14="http://schemas.microsoft.com/office/powerpoint/2010/main" val="986473136"/>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Discussion Questions (cont.)</a:t>
            </a:r>
          </a:p>
        </p:txBody>
      </p:sp>
      <p:sp>
        <p:nvSpPr>
          <p:cNvPr id="3" name="Content Placeholder 2"/>
          <p:cNvSpPr>
            <a:spLocks noGrp="1"/>
          </p:cNvSpPr>
          <p:nvPr>
            <p:ph idx="1"/>
          </p:nvPr>
        </p:nvSpPr>
        <p:spPr>
          <a:xfrm>
            <a:off x="492177" y="1398627"/>
            <a:ext cx="8077200" cy="5029200"/>
          </a:xfrm>
        </p:spPr>
        <p:txBody>
          <a:bodyPr>
            <a:normAutofit fontScale="92500" lnSpcReduction="20000"/>
          </a:bodyPr>
          <a:lstStyle/>
          <a:p>
            <a:pPr marL="0" indent="0">
              <a:buNone/>
            </a:pPr>
            <a:r>
              <a:rPr lang="en-US" sz="3900" b="1" dirty="0"/>
              <a:t>Topic 2: </a:t>
            </a:r>
            <a:r>
              <a:rPr lang="en-US" sz="3900" i="1" dirty="0"/>
              <a:t>Current Challenges to Treating FSGS</a:t>
            </a:r>
            <a:endParaRPr lang="en-US" sz="3900" dirty="0"/>
          </a:p>
          <a:p>
            <a:pPr lvl="0"/>
            <a:r>
              <a:rPr lang="en-US" dirty="0"/>
              <a:t>What are you currently doing to manage your FSGS?</a:t>
            </a:r>
          </a:p>
          <a:p>
            <a:r>
              <a:rPr lang="en-US" dirty="0"/>
              <a:t>How well do these treatments treat the most significant aspects of your FSGS?</a:t>
            </a:r>
          </a:p>
          <a:p>
            <a:pPr lvl="0"/>
            <a:r>
              <a:rPr lang="en-US" dirty="0"/>
              <a:t>What are the most significant downsides to your current treatments and how do they affect your daily life? </a:t>
            </a:r>
          </a:p>
          <a:p>
            <a:r>
              <a:rPr lang="en-US" dirty="0"/>
              <a:t>Short of a complete cure, what specific things would you look for in an ideal treatment for FSGS?</a:t>
            </a:r>
          </a:p>
          <a:p>
            <a:pPr lvl="1"/>
            <a:endParaRPr lang="en-US" dirty="0"/>
          </a:p>
        </p:txBody>
      </p:sp>
      <p:sp>
        <p:nvSpPr>
          <p:cNvPr id="4" name="Slide Number Placeholder 3"/>
          <p:cNvSpPr>
            <a:spLocks noGrp="1"/>
          </p:cNvSpPr>
          <p:nvPr>
            <p:ph type="sldNum" sz="quarter" idx="12"/>
          </p:nvPr>
        </p:nvSpPr>
        <p:spPr/>
        <p:txBody>
          <a:bodyPr/>
          <a:lstStyle/>
          <a:p>
            <a:fld id="{5E09F747-F292-40AF-B19C-B0251A98A6B9}" type="slidenum">
              <a:rPr lang="en-US" smtClean="0"/>
              <a:t>29</a:t>
            </a:fld>
            <a:endParaRPr lang="en-US"/>
          </a:p>
        </p:txBody>
      </p:sp>
    </p:spTree>
    <p:extLst>
      <p:ext uri="{BB962C8B-B14F-4D97-AF65-F5344CB8AC3E}">
        <p14:creationId xmlns:p14="http://schemas.microsoft.com/office/powerpoint/2010/main" val="117376365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a:t>Why Should I Participate?</a:t>
            </a:r>
          </a:p>
        </p:txBody>
      </p:sp>
      <p:sp>
        <p:nvSpPr>
          <p:cNvPr id="3" name="Content Placeholder 2"/>
          <p:cNvSpPr>
            <a:spLocks noGrp="1"/>
          </p:cNvSpPr>
          <p:nvPr>
            <p:ph idx="1"/>
          </p:nvPr>
        </p:nvSpPr>
        <p:spPr>
          <a:xfrm>
            <a:off x="457200" y="1449387"/>
            <a:ext cx="8382000" cy="4906963"/>
          </a:xfrm>
        </p:spPr>
        <p:txBody>
          <a:bodyPr>
            <a:normAutofit/>
          </a:bodyPr>
          <a:lstStyle/>
          <a:p>
            <a:pPr defTabSz="914400" eaLnBrk="1" fontAlgn="auto" hangingPunct="1">
              <a:spcBef>
                <a:spcPct val="0"/>
              </a:spcBef>
              <a:spcAft>
                <a:spcPts val="1200"/>
              </a:spcAft>
            </a:pPr>
            <a:r>
              <a:rPr lang="en-US" dirty="0"/>
              <a:t>Opportunity to have Your Voices heard</a:t>
            </a:r>
          </a:p>
          <a:p>
            <a:pPr>
              <a:spcBef>
                <a:spcPct val="0"/>
              </a:spcBef>
              <a:spcAft>
                <a:spcPts val="1200"/>
              </a:spcAft>
            </a:pPr>
            <a:r>
              <a:rPr lang="en-US" dirty="0"/>
              <a:t>The FDA approves all treatments for FSGS and needs to know what is important to you</a:t>
            </a:r>
          </a:p>
          <a:p>
            <a:pPr>
              <a:spcBef>
                <a:spcPct val="0"/>
              </a:spcBef>
              <a:spcAft>
                <a:spcPts val="1200"/>
              </a:spcAft>
            </a:pPr>
            <a:r>
              <a:rPr lang="en-US" dirty="0"/>
              <a:t>This knowledge will impact their decision-making, and lead to better treatments and potentially faster approvals for FSGS</a:t>
            </a:r>
          </a:p>
          <a:p>
            <a:pPr>
              <a:spcBef>
                <a:spcPct val="0"/>
              </a:spcBef>
              <a:spcAft>
                <a:spcPts val="1200"/>
              </a:spcAft>
            </a:pPr>
            <a:r>
              <a:rPr lang="en-US" dirty="0"/>
              <a:t>Pharma will also hear your Voices</a:t>
            </a:r>
          </a:p>
        </p:txBody>
      </p:sp>
      <p:sp>
        <p:nvSpPr>
          <p:cNvPr id="4" name="Slide Number Placeholder 3">
            <a:extLst>
              <a:ext uri="{FF2B5EF4-FFF2-40B4-BE49-F238E27FC236}">
                <a16:creationId xmlns:a16="http://schemas.microsoft.com/office/drawing/2014/main" id="{D8EA8D40-0519-45E3-BB88-8C7BA660BB04}"/>
              </a:ext>
            </a:extLst>
          </p:cNvPr>
          <p:cNvSpPr>
            <a:spLocks noGrp="1"/>
          </p:cNvSpPr>
          <p:nvPr>
            <p:ph type="sldNum" sz="quarter" idx="12"/>
          </p:nvPr>
        </p:nvSpPr>
        <p:spPr/>
        <p:txBody>
          <a:bodyPr/>
          <a:lstStyle/>
          <a:p>
            <a:fld id="{5E09F747-F292-40AF-B19C-B0251A98A6B9}" type="slidenum">
              <a:rPr lang="en-US" smtClean="0"/>
              <a:t>3</a:t>
            </a:fld>
            <a:endParaRPr lang="en-US"/>
          </a:p>
        </p:txBody>
      </p:sp>
    </p:spTree>
    <p:extLst>
      <p:ext uri="{BB962C8B-B14F-4D97-AF65-F5344CB8AC3E}">
        <p14:creationId xmlns:p14="http://schemas.microsoft.com/office/powerpoint/2010/main" val="369867815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20845-1EBB-4D81-ABE3-531BF932B0CD}"/>
              </a:ext>
            </a:extLst>
          </p:cNvPr>
          <p:cNvSpPr>
            <a:spLocks noGrp="1"/>
          </p:cNvSpPr>
          <p:nvPr>
            <p:ph type="title"/>
          </p:nvPr>
        </p:nvSpPr>
        <p:spPr/>
        <p:txBody>
          <a:bodyPr/>
          <a:lstStyle/>
          <a:p>
            <a:r>
              <a:rPr lang="en-US" dirty="0"/>
              <a:t>Discussion Questions: Other Topics</a:t>
            </a:r>
          </a:p>
        </p:txBody>
      </p:sp>
      <p:sp>
        <p:nvSpPr>
          <p:cNvPr id="3" name="Content Placeholder 2">
            <a:extLst>
              <a:ext uri="{FF2B5EF4-FFF2-40B4-BE49-F238E27FC236}">
                <a16:creationId xmlns:a16="http://schemas.microsoft.com/office/drawing/2014/main" id="{946279B1-389B-4364-A04B-304310814818}"/>
              </a:ext>
            </a:extLst>
          </p:cNvPr>
          <p:cNvSpPr>
            <a:spLocks noGrp="1"/>
          </p:cNvSpPr>
          <p:nvPr>
            <p:ph idx="1"/>
          </p:nvPr>
        </p:nvSpPr>
        <p:spPr/>
        <p:txBody>
          <a:bodyPr/>
          <a:lstStyle/>
          <a:p>
            <a:r>
              <a:rPr lang="en-US" dirty="0"/>
              <a:t>What factors would you consider when deciding to participate in a clinical trial?</a:t>
            </a:r>
          </a:p>
          <a:p>
            <a:r>
              <a:rPr lang="en-US" dirty="0"/>
              <a:t>Under what circumstances would you participate in a clinical trial?</a:t>
            </a:r>
          </a:p>
          <a:p>
            <a:r>
              <a:rPr lang="en-US" dirty="0"/>
              <a:t>What measures of treatment benefit do you consider relevant to your FSGS? </a:t>
            </a:r>
            <a:br>
              <a:rPr lang="en-US" dirty="0"/>
            </a:br>
            <a:endParaRPr lang="en-US" dirty="0"/>
          </a:p>
        </p:txBody>
      </p:sp>
      <p:sp>
        <p:nvSpPr>
          <p:cNvPr id="4" name="Slide Number Placeholder 3">
            <a:extLst>
              <a:ext uri="{FF2B5EF4-FFF2-40B4-BE49-F238E27FC236}">
                <a16:creationId xmlns:a16="http://schemas.microsoft.com/office/drawing/2014/main" id="{E4F691E1-BC1A-4722-ADB1-B01C503F41AF}"/>
              </a:ext>
            </a:extLst>
          </p:cNvPr>
          <p:cNvSpPr>
            <a:spLocks noGrp="1"/>
          </p:cNvSpPr>
          <p:nvPr>
            <p:ph type="sldNum" sz="quarter" idx="12"/>
          </p:nvPr>
        </p:nvSpPr>
        <p:spPr/>
        <p:txBody>
          <a:bodyPr/>
          <a:lstStyle/>
          <a:p>
            <a:fld id="{5E09F747-F292-40AF-B19C-B0251A98A6B9}" type="slidenum">
              <a:rPr lang="en-US" smtClean="0"/>
              <a:t>30</a:t>
            </a:fld>
            <a:endParaRPr lang="en-US"/>
          </a:p>
        </p:txBody>
      </p:sp>
    </p:spTree>
    <p:extLst>
      <p:ext uri="{BB962C8B-B14F-4D97-AF65-F5344CB8AC3E}">
        <p14:creationId xmlns:p14="http://schemas.microsoft.com/office/powerpoint/2010/main" val="394601601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Format</a:t>
            </a: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a:t>Two patient panels</a:t>
            </a:r>
          </a:p>
          <a:p>
            <a:pPr lvl="1"/>
            <a:r>
              <a:rPr lang="en-US" dirty="0"/>
              <a:t>To set foundation for broader audience discussion</a:t>
            </a:r>
          </a:p>
          <a:p>
            <a:pPr lvl="1"/>
            <a:r>
              <a:rPr lang="en-US" dirty="0"/>
              <a:t>Panelists were selected to reflect a range of experiences with the condition</a:t>
            </a:r>
          </a:p>
          <a:p>
            <a:r>
              <a:rPr lang="en-US" dirty="0"/>
              <a:t>Patients online can answer “polling” questions</a:t>
            </a:r>
          </a:p>
          <a:p>
            <a:pPr lvl="1"/>
            <a:r>
              <a:rPr lang="en-US" dirty="0"/>
              <a:t>Purpose: starting point for the audience discussion</a:t>
            </a:r>
          </a:p>
          <a:p>
            <a:pPr lvl="1"/>
            <a:r>
              <a:rPr lang="en-US" dirty="0"/>
              <a:t>Participants will use cell phones, tablets, or laptops to respond</a:t>
            </a:r>
          </a:p>
          <a:p>
            <a:r>
              <a:rPr lang="en-US" dirty="0"/>
              <a:t>Then move to a discussion with patients in the audience</a:t>
            </a:r>
          </a:p>
          <a:p>
            <a:pPr lvl="1"/>
            <a:r>
              <a:rPr lang="en-US" dirty="0"/>
              <a:t>The purpose is to build on the experiences shared by the panel </a:t>
            </a:r>
          </a:p>
          <a:p>
            <a:pPr lvl="1"/>
            <a:r>
              <a:rPr lang="en-US" dirty="0"/>
              <a:t>A moderator will ask questions and </a:t>
            </a:r>
            <a:r>
              <a:rPr lang="en-US" b="1" dirty="0"/>
              <a:t>invite you to </a:t>
            </a:r>
            <a:r>
              <a:rPr lang="en-US" b="1" dirty="0">
                <a:solidFill>
                  <a:srgbClr val="C00000"/>
                </a:solidFill>
              </a:rPr>
              <a:t>CALL IN </a:t>
            </a:r>
            <a:r>
              <a:rPr lang="en-US" b="1" dirty="0"/>
              <a:t>to provide live comments</a:t>
            </a:r>
            <a:r>
              <a:rPr lang="en-US" dirty="0"/>
              <a:t>, or alternatively submit responses in writing</a:t>
            </a:r>
          </a:p>
          <a:p>
            <a:pPr marL="457200" lvl="1" indent="0">
              <a:buNone/>
            </a:pPr>
            <a:endParaRPr lang="en-US" dirty="0"/>
          </a:p>
        </p:txBody>
      </p:sp>
      <p:sp>
        <p:nvSpPr>
          <p:cNvPr id="4" name="Slide Number Placeholder 3"/>
          <p:cNvSpPr>
            <a:spLocks noGrp="1"/>
          </p:cNvSpPr>
          <p:nvPr>
            <p:ph type="sldNum" sz="quarter" idx="12"/>
          </p:nvPr>
        </p:nvSpPr>
        <p:spPr/>
        <p:txBody>
          <a:bodyPr/>
          <a:lstStyle/>
          <a:p>
            <a:fld id="{5E09F747-F292-40AF-B19C-B0251A98A6B9}" type="slidenum">
              <a:rPr lang="en-US" smtClean="0"/>
              <a:t>31</a:t>
            </a:fld>
            <a:endParaRPr lang="en-US"/>
          </a:p>
        </p:txBody>
      </p:sp>
    </p:spTree>
    <p:extLst>
      <p:ext uri="{BB962C8B-B14F-4D97-AF65-F5344CB8AC3E}">
        <p14:creationId xmlns:p14="http://schemas.microsoft.com/office/powerpoint/2010/main" val="8541707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a:t>Tips for Effective Participation </a:t>
            </a:r>
            <a:br>
              <a:rPr lang="en-US"/>
            </a:br>
            <a:endParaRPr lang="en-US"/>
          </a:p>
        </p:txBody>
      </p:sp>
      <p:sp>
        <p:nvSpPr>
          <p:cNvPr id="3" name="Content Placeholder 2"/>
          <p:cNvSpPr>
            <a:spLocks noGrp="1"/>
          </p:cNvSpPr>
          <p:nvPr>
            <p:ph idx="1"/>
          </p:nvPr>
        </p:nvSpPr>
        <p:spPr>
          <a:xfrm>
            <a:off x="457200" y="1447800"/>
            <a:ext cx="8229600" cy="5257800"/>
          </a:xfrm>
        </p:spPr>
        <p:txBody>
          <a:bodyPr>
            <a:normAutofit fontScale="85000" lnSpcReduction="10000"/>
          </a:bodyPr>
          <a:lstStyle/>
          <a:p>
            <a:r>
              <a:rPr lang="en-US"/>
              <a:t>Remember FDA’s role &amp; the purpose of the meeting</a:t>
            </a:r>
          </a:p>
          <a:p>
            <a:r>
              <a:rPr lang="en-US"/>
              <a:t>Review each Discussion Question in advance </a:t>
            </a:r>
          </a:p>
          <a:p>
            <a:r>
              <a:rPr lang="en-US"/>
              <a:t>If you have something important to share, relate it to the most appropriate topic/panel question</a:t>
            </a:r>
          </a:p>
          <a:p>
            <a:r>
              <a:rPr lang="en-US"/>
              <a:t>It is okay to reiterate a feeling/experience already voiced by someone that is similar to your own, but give it a personal or unique perspective</a:t>
            </a:r>
          </a:p>
          <a:p>
            <a:r>
              <a:rPr lang="en-US" b="1"/>
              <a:t>Keep your comments concise &amp; focused</a:t>
            </a:r>
            <a:r>
              <a:rPr lang="en-US"/>
              <a:t>; there are many voices to be heard about this emotional topic</a:t>
            </a:r>
          </a:p>
          <a:p>
            <a:r>
              <a:rPr lang="en-US"/>
              <a:t>You can always send in additional comments after the meeting</a:t>
            </a:r>
          </a:p>
        </p:txBody>
      </p:sp>
      <p:sp>
        <p:nvSpPr>
          <p:cNvPr id="4" name="Slide Number Placeholder 3"/>
          <p:cNvSpPr>
            <a:spLocks noGrp="1"/>
          </p:cNvSpPr>
          <p:nvPr>
            <p:ph type="sldNum" sz="quarter" idx="12"/>
          </p:nvPr>
        </p:nvSpPr>
        <p:spPr/>
        <p:txBody>
          <a:bodyPr/>
          <a:lstStyle/>
          <a:p>
            <a:fld id="{5E09F747-F292-40AF-B19C-B0251A98A6B9}" type="slidenum">
              <a:rPr lang="en-US" smtClean="0"/>
              <a:t>32</a:t>
            </a:fld>
            <a:endParaRPr lang="en-US"/>
          </a:p>
        </p:txBody>
      </p:sp>
    </p:spTree>
    <p:extLst>
      <p:ext uri="{BB962C8B-B14F-4D97-AF65-F5344CB8AC3E}">
        <p14:creationId xmlns:p14="http://schemas.microsoft.com/office/powerpoint/2010/main" val="4130991861"/>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Participating in the Discussion</a:t>
            </a:r>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a:t>Participate in the meeting:</a:t>
            </a:r>
          </a:p>
          <a:p>
            <a:pPr lvl="1"/>
            <a:r>
              <a:rPr lang="en-US" dirty="0"/>
              <a:t>By webcast (remotely; polling questions, call in comments &amp; written submissions)</a:t>
            </a:r>
          </a:p>
          <a:p>
            <a:r>
              <a:rPr lang="en-US" dirty="0"/>
              <a:t>Register for meeting: </a:t>
            </a:r>
            <a:r>
              <a:rPr lang="en-US" dirty="0">
                <a:hlinkClick r:id="rId3"/>
              </a:rPr>
              <a:t>https://bit.ly/FSGSPFDD</a:t>
            </a:r>
            <a:endParaRPr lang="en-US" dirty="0"/>
          </a:p>
          <a:p>
            <a:pPr lvl="1"/>
            <a:r>
              <a:rPr lang="en-US" dirty="0"/>
              <a:t>Comments with answers to the questions may be submitted for up to 30 days after the meeting </a:t>
            </a:r>
          </a:p>
          <a:p>
            <a:pPr lvl="1"/>
            <a:r>
              <a:rPr lang="en-US" dirty="0"/>
              <a:t>These comments will be included in the “Voice of the Patient” report to be submitted to FDA</a:t>
            </a:r>
          </a:p>
          <a:p>
            <a:r>
              <a:rPr lang="en-US" dirty="0"/>
              <a:t>Take the patient survey (same link)</a:t>
            </a:r>
          </a:p>
          <a:p>
            <a:pPr lvl="1"/>
            <a:r>
              <a:rPr lang="en-US" dirty="0"/>
              <a:t>Responses will be kept confidential </a:t>
            </a:r>
          </a:p>
          <a:p>
            <a:pPr marL="0" indent="0">
              <a:buNone/>
            </a:pPr>
            <a:endParaRPr lang="en-US" dirty="0"/>
          </a:p>
        </p:txBody>
      </p:sp>
      <p:sp>
        <p:nvSpPr>
          <p:cNvPr id="4" name="Slide Number Placeholder 3"/>
          <p:cNvSpPr>
            <a:spLocks noGrp="1"/>
          </p:cNvSpPr>
          <p:nvPr>
            <p:ph type="sldNum" sz="quarter" idx="12"/>
          </p:nvPr>
        </p:nvSpPr>
        <p:spPr/>
        <p:txBody>
          <a:bodyPr/>
          <a:lstStyle/>
          <a:p>
            <a:fld id="{5E09F747-F292-40AF-B19C-B0251A98A6B9}" type="slidenum">
              <a:rPr lang="en-US" smtClean="0"/>
              <a:t>33</a:t>
            </a:fld>
            <a:endParaRPr lang="en-US"/>
          </a:p>
        </p:txBody>
      </p:sp>
    </p:spTree>
    <p:extLst>
      <p:ext uri="{BB962C8B-B14F-4D97-AF65-F5344CB8AC3E}">
        <p14:creationId xmlns:p14="http://schemas.microsoft.com/office/powerpoint/2010/main" val="207521256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4615"/>
            <a:ext cx="8229600" cy="1143000"/>
          </a:xfrm>
        </p:spPr>
        <p:txBody>
          <a:bodyPr>
            <a:normAutofit fontScale="90000"/>
          </a:bodyPr>
          <a:lstStyle/>
          <a:p>
            <a:r>
              <a:rPr lang="en-US" dirty="0"/>
              <a:t>To attend the Live Webcast on </a:t>
            </a:r>
            <a:br>
              <a:rPr lang="en-US" dirty="0"/>
            </a:br>
            <a:r>
              <a:rPr lang="en-US" dirty="0"/>
              <a:t>August 28th</a:t>
            </a:r>
          </a:p>
        </p:txBody>
      </p:sp>
      <p:sp>
        <p:nvSpPr>
          <p:cNvPr id="3" name="Content Placeholder 2"/>
          <p:cNvSpPr>
            <a:spLocks noGrp="1"/>
          </p:cNvSpPr>
          <p:nvPr>
            <p:ph idx="1"/>
          </p:nvPr>
        </p:nvSpPr>
        <p:spPr>
          <a:xfrm>
            <a:off x="685800" y="2438400"/>
            <a:ext cx="8229600" cy="4876800"/>
          </a:xfrm>
        </p:spPr>
        <p:txBody>
          <a:bodyPr>
            <a:normAutofit/>
          </a:bodyPr>
          <a:lstStyle/>
          <a:p>
            <a:r>
              <a:rPr lang="en-US" b="1" dirty="0"/>
              <a:t>Please register in advance. Registration is open now</a:t>
            </a:r>
          </a:p>
          <a:p>
            <a:r>
              <a:rPr lang="en-US" b="1" dirty="0"/>
              <a:t>Log-in link will be sent as meeting approaches</a:t>
            </a:r>
            <a:r>
              <a:rPr lang="en-US" dirty="0"/>
              <a:t>.</a:t>
            </a:r>
          </a:p>
        </p:txBody>
      </p:sp>
      <p:sp>
        <p:nvSpPr>
          <p:cNvPr id="4" name="Slide Number Placeholder 3"/>
          <p:cNvSpPr>
            <a:spLocks noGrp="1"/>
          </p:cNvSpPr>
          <p:nvPr>
            <p:ph type="sldNum" sz="quarter" idx="12"/>
          </p:nvPr>
        </p:nvSpPr>
        <p:spPr/>
        <p:txBody>
          <a:bodyPr/>
          <a:lstStyle/>
          <a:p>
            <a:fld id="{5E09F747-F292-40AF-B19C-B0251A98A6B9}" type="slidenum">
              <a:rPr lang="en-US" smtClean="0"/>
              <a:t>34</a:t>
            </a:fld>
            <a:endParaRPr lang="en-US"/>
          </a:p>
        </p:txBody>
      </p:sp>
    </p:spTree>
    <p:extLst>
      <p:ext uri="{BB962C8B-B14F-4D97-AF65-F5344CB8AC3E}">
        <p14:creationId xmlns:p14="http://schemas.microsoft.com/office/powerpoint/2010/main" val="349866760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9881"/>
            <a:ext cx="8229600" cy="1143000"/>
          </a:xfrm>
        </p:spPr>
        <p:txBody>
          <a:bodyPr/>
          <a:lstStyle/>
          <a:p>
            <a:r>
              <a:rPr lang="en-US"/>
              <a:t>Questions? Need Assistance?</a:t>
            </a:r>
          </a:p>
        </p:txBody>
      </p:sp>
      <p:sp>
        <p:nvSpPr>
          <p:cNvPr id="3" name="Content Placeholder 2"/>
          <p:cNvSpPr>
            <a:spLocks noGrp="1"/>
          </p:cNvSpPr>
          <p:nvPr>
            <p:ph idx="1"/>
          </p:nvPr>
        </p:nvSpPr>
        <p:spPr>
          <a:xfrm>
            <a:off x="457200" y="1462881"/>
            <a:ext cx="8229600" cy="5075238"/>
          </a:xfrm>
        </p:spPr>
        <p:txBody>
          <a:bodyPr>
            <a:normAutofit lnSpcReduction="10000"/>
          </a:bodyPr>
          <a:lstStyle/>
          <a:p>
            <a:pPr marL="0" indent="0">
              <a:buNone/>
            </a:pPr>
            <a:r>
              <a:rPr lang="en-US" dirty="0"/>
              <a:t>This webinar is being recorded and a link will be emailed to all participants </a:t>
            </a:r>
          </a:p>
          <a:p>
            <a:pPr marL="0" indent="0">
              <a:buNone/>
            </a:pPr>
            <a:endParaRPr lang="en-US" u="sng" dirty="0">
              <a:solidFill>
                <a:srgbClr val="FF0000"/>
              </a:solidFill>
            </a:endParaRPr>
          </a:p>
          <a:p>
            <a:pPr marL="0" indent="0">
              <a:buNone/>
            </a:pPr>
            <a:r>
              <a:rPr lang="en-US" u="sng" dirty="0"/>
              <a:t>Links to today’s recorded webinar will be available on NKF and </a:t>
            </a:r>
            <a:r>
              <a:rPr lang="en-US" u="sng" dirty="0" err="1"/>
              <a:t>NephCure’s</a:t>
            </a:r>
            <a:r>
              <a:rPr lang="en-US" u="sng" dirty="0"/>
              <a:t> websites</a:t>
            </a:r>
          </a:p>
          <a:p>
            <a:pPr marL="0" indent="0">
              <a:buNone/>
            </a:pPr>
            <a:endParaRPr lang="en-US" dirty="0"/>
          </a:p>
          <a:p>
            <a:pPr marL="0" indent="0">
              <a:buNone/>
            </a:pPr>
            <a:r>
              <a:rPr lang="en-US" dirty="0"/>
              <a:t>If you have questions about attending the August 28</a:t>
            </a:r>
            <a:r>
              <a:rPr lang="en-US" baseline="30000" dirty="0"/>
              <a:t>th</a:t>
            </a:r>
            <a:r>
              <a:rPr lang="en-US" dirty="0"/>
              <a:t> EL-PFDD meeting, contact: </a:t>
            </a:r>
            <a:r>
              <a:rPr lang="en-US" dirty="0">
                <a:hlinkClick r:id="rId3"/>
              </a:rPr>
              <a:t>david.feldman@kidney.org</a:t>
            </a:r>
            <a:r>
              <a:rPr lang="en-US" dirty="0"/>
              <a:t> or </a:t>
            </a:r>
            <a:r>
              <a:rPr lang="en-US" dirty="0">
                <a:hlinkClick r:id="rId4"/>
              </a:rPr>
              <a:t>khelm@nephcure.org</a:t>
            </a:r>
            <a:endParaRPr lang="en-US" dirty="0"/>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5E09F747-F292-40AF-B19C-B0251A98A6B9}" type="slidenum">
              <a:rPr lang="en-US" smtClean="0"/>
              <a:t>35</a:t>
            </a:fld>
            <a:endParaRPr lang="en-US"/>
          </a:p>
        </p:txBody>
      </p:sp>
    </p:spTree>
    <p:extLst>
      <p:ext uri="{BB962C8B-B14F-4D97-AF65-F5344CB8AC3E}">
        <p14:creationId xmlns:p14="http://schemas.microsoft.com/office/powerpoint/2010/main" val="75848878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a:t>Summary</a:t>
            </a:r>
          </a:p>
        </p:txBody>
      </p:sp>
      <p:sp>
        <p:nvSpPr>
          <p:cNvPr id="3" name="Content Placeholder 2"/>
          <p:cNvSpPr>
            <a:spLocks noGrp="1"/>
          </p:cNvSpPr>
          <p:nvPr>
            <p:ph idx="1"/>
          </p:nvPr>
        </p:nvSpPr>
        <p:spPr>
          <a:xfrm>
            <a:off x="457200" y="1371600"/>
            <a:ext cx="8229600" cy="5486400"/>
          </a:xfrm>
        </p:spPr>
        <p:txBody>
          <a:bodyPr/>
          <a:lstStyle/>
          <a:p>
            <a:r>
              <a:rPr lang="en-US" sz="2800" dirty="0"/>
              <a:t>This is </a:t>
            </a:r>
            <a:r>
              <a:rPr lang="en-US" sz="2800" u="sng" dirty="0"/>
              <a:t>YOUR OPPORTUNITY</a:t>
            </a:r>
            <a:r>
              <a:rPr lang="en-US" sz="2800" dirty="0"/>
              <a:t> to be part of the process</a:t>
            </a:r>
          </a:p>
          <a:p>
            <a:endParaRPr lang="en-US" sz="1200" dirty="0"/>
          </a:p>
          <a:p>
            <a:r>
              <a:rPr lang="en-US" sz="2800" dirty="0"/>
              <a:t>You can have a </a:t>
            </a:r>
            <a:r>
              <a:rPr lang="en-US" sz="2800" u="sng" dirty="0"/>
              <a:t>meaningful impact</a:t>
            </a:r>
            <a:r>
              <a:rPr lang="en-US" sz="2800" dirty="0"/>
              <a:t> on clinical trial  design &amp; drug development</a:t>
            </a:r>
          </a:p>
          <a:p>
            <a:endParaRPr lang="en-US" sz="1200" dirty="0"/>
          </a:p>
          <a:p>
            <a:r>
              <a:rPr lang="en-US" sz="2800" dirty="0"/>
              <a:t>Your (collective) </a:t>
            </a:r>
            <a:r>
              <a:rPr lang="en-US" sz="2800" u="sng" dirty="0"/>
              <a:t>voices must be heard</a:t>
            </a:r>
            <a:r>
              <a:rPr lang="en-US" sz="2800" dirty="0"/>
              <a:t> at the </a:t>
            </a:r>
            <a:r>
              <a:rPr lang="en-US" sz="2800" i="1" dirty="0"/>
              <a:t>beginning</a:t>
            </a:r>
            <a:r>
              <a:rPr lang="en-US" sz="2800" dirty="0"/>
              <a:t> of the drug development process to help:</a:t>
            </a:r>
          </a:p>
          <a:p>
            <a:pPr marL="981075" lvl="1" indent="-288925">
              <a:buFont typeface="Wingdings" charset="2"/>
              <a:buChar char="ü"/>
            </a:pPr>
            <a:r>
              <a:rPr lang="en-US" sz="2400" dirty="0"/>
              <a:t>Companies develop drugs that meet your needs</a:t>
            </a:r>
          </a:p>
          <a:p>
            <a:pPr marL="981075" lvl="1" indent="-288925">
              <a:buFont typeface="Wingdings" charset="2"/>
              <a:buChar char="ü"/>
            </a:pPr>
            <a:r>
              <a:rPr lang="en-US" sz="2400" dirty="0"/>
              <a:t>Companies design trials that meet your needs</a:t>
            </a:r>
            <a:endParaRPr lang="en-US" sz="600" dirty="0"/>
          </a:p>
          <a:p>
            <a:pPr marL="981075" lvl="1" indent="-288925">
              <a:spcBef>
                <a:spcPct val="0"/>
              </a:spcBef>
              <a:buFont typeface="Wingdings" charset="2"/>
              <a:buChar char="ü"/>
            </a:pPr>
            <a:r>
              <a:rPr lang="en-US" sz="2400" dirty="0"/>
              <a:t>FDA assess risks &amp; benefits with a full understanding of the impact of FSGS &amp; the patient perspective </a:t>
            </a:r>
          </a:p>
          <a:p>
            <a:pPr marL="808038" lvl="1" indent="-312738">
              <a:spcBef>
                <a:spcPct val="0"/>
              </a:spcBef>
              <a:buFont typeface="Wingdings" charset="2"/>
              <a:buChar char="ü"/>
            </a:pPr>
            <a:endParaRPr lang="en-US" sz="1200" dirty="0"/>
          </a:p>
          <a:p>
            <a:r>
              <a:rPr lang="en-US" sz="2800" u="sng" dirty="0"/>
              <a:t>MAKE A DIFFERENCE!!</a:t>
            </a:r>
          </a:p>
          <a:p>
            <a:endParaRPr lang="en-US" sz="1000" dirty="0"/>
          </a:p>
          <a:p>
            <a:endParaRPr lang="en-US" sz="1200" dirty="0"/>
          </a:p>
          <a:p>
            <a:endParaRPr lang="en-US" sz="1200" dirty="0"/>
          </a:p>
          <a:p>
            <a:pPr lvl="1">
              <a:buFont typeface="Wingdings" charset="2"/>
              <a:buChar char="ü"/>
            </a:pPr>
            <a:endParaRPr lang="en-US" sz="1000" dirty="0"/>
          </a:p>
          <a:p>
            <a:endParaRPr lang="en-US" dirty="0"/>
          </a:p>
        </p:txBody>
      </p:sp>
      <p:sp>
        <p:nvSpPr>
          <p:cNvPr id="4" name="Slide Number Placeholder 3">
            <a:extLst>
              <a:ext uri="{FF2B5EF4-FFF2-40B4-BE49-F238E27FC236}">
                <a16:creationId xmlns:a16="http://schemas.microsoft.com/office/drawing/2014/main" id="{99EFAA52-23FF-4518-A529-D129E2FF4AEA}"/>
              </a:ext>
            </a:extLst>
          </p:cNvPr>
          <p:cNvSpPr>
            <a:spLocks noGrp="1"/>
          </p:cNvSpPr>
          <p:nvPr>
            <p:ph type="sldNum" sz="quarter" idx="12"/>
          </p:nvPr>
        </p:nvSpPr>
        <p:spPr/>
        <p:txBody>
          <a:bodyPr/>
          <a:lstStyle/>
          <a:p>
            <a:fld id="{5E09F747-F292-40AF-B19C-B0251A98A6B9}" type="slidenum">
              <a:rPr lang="en-US" smtClean="0"/>
              <a:t>36</a:t>
            </a:fld>
            <a:endParaRPr lang="en-US"/>
          </a:p>
        </p:txBody>
      </p:sp>
    </p:spTree>
    <p:extLst>
      <p:ext uri="{BB962C8B-B14F-4D97-AF65-F5344CB8AC3E}">
        <p14:creationId xmlns:p14="http://schemas.microsoft.com/office/powerpoint/2010/main" val="261098625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83B1-4BBC-412F-A0CA-3BFE0362354F}"/>
              </a:ext>
            </a:extLst>
          </p:cNvPr>
          <p:cNvSpPr>
            <a:spLocks noGrp="1"/>
          </p:cNvSpPr>
          <p:nvPr>
            <p:ph type="title"/>
          </p:nvPr>
        </p:nvSpPr>
        <p:spPr>
          <a:xfrm>
            <a:off x="457200" y="4158234"/>
            <a:ext cx="8229600" cy="1143000"/>
          </a:xfrm>
        </p:spPr>
        <p:txBody>
          <a:bodyPr>
            <a:normAutofit fontScale="90000"/>
          </a:bodyPr>
          <a:lstStyle/>
          <a:p>
            <a:r>
              <a:rPr lang="en-US" dirty="0"/>
              <a:t>Register, take the patient survey, and find important information at: </a:t>
            </a:r>
            <a:br>
              <a:rPr lang="en-US" dirty="0"/>
            </a:br>
            <a:endParaRPr lang="en-US" dirty="0"/>
          </a:p>
        </p:txBody>
      </p:sp>
      <p:sp>
        <p:nvSpPr>
          <p:cNvPr id="3" name="Content Placeholder 2">
            <a:extLst>
              <a:ext uri="{FF2B5EF4-FFF2-40B4-BE49-F238E27FC236}">
                <a16:creationId xmlns:a16="http://schemas.microsoft.com/office/drawing/2014/main" id="{A800EF1F-C002-4FD8-B173-061787E026B1}"/>
              </a:ext>
            </a:extLst>
          </p:cNvPr>
          <p:cNvSpPr>
            <a:spLocks noGrp="1"/>
          </p:cNvSpPr>
          <p:nvPr>
            <p:ph idx="1"/>
          </p:nvPr>
        </p:nvSpPr>
        <p:spPr>
          <a:xfrm>
            <a:off x="464695" y="5151437"/>
            <a:ext cx="8229600" cy="4525963"/>
          </a:xfrm>
        </p:spPr>
        <p:txBody>
          <a:bodyPr>
            <a:normAutofit/>
          </a:bodyPr>
          <a:lstStyle/>
          <a:p>
            <a:pPr marL="0" indent="0" algn="ctr">
              <a:buNone/>
            </a:pPr>
            <a:r>
              <a:rPr lang="en-US" sz="4000" dirty="0">
                <a:hlinkClick r:id="rId3"/>
              </a:rPr>
              <a:t>https://bit.ly/FSGSPFDD</a:t>
            </a:r>
            <a:endParaRPr lang="en-US" sz="4000" dirty="0"/>
          </a:p>
          <a:p>
            <a:pPr marL="0" indent="0" algn="ctr">
              <a:buNone/>
            </a:pPr>
            <a:endParaRPr lang="en-US" sz="4000" dirty="0">
              <a:solidFill>
                <a:srgbClr val="FF0000"/>
              </a:solidFill>
            </a:endParaRPr>
          </a:p>
        </p:txBody>
      </p:sp>
      <p:sp>
        <p:nvSpPr>
          <p:cNvPr id="4" name="Slide Number Placeholder 3">
            <a:extLst>
              <a:ext uri="{FF2B5EF4-FFF2-40B4-BE49-F238E27FC236}">
                <a16:creationId xmlns:a16="http://schemas.microsoft.com/office/drawing/2014/main" id="{A02EC9FB-4344-40D4-AA1E-716426458FF0}"/>
              </a:ext>
            </a:extLst>
          </p:cNvPr>
          <p:cNvSpPr>
            <a:spLocks noGrp="1"/>
          </p:cNvSpPr>
          <p:nvPr>
            <p:ph type="sldNum" sz="quarter" idx="12"/>
          </p:nvPr>
        </p:nvSpPr>
        <p:spPr/>
        <p:txBody>
          <a:bodyPr/>
          <a:lstStyle/>
          <a:p>
            <a:fld id="{5E09F747-F292-40AF-B19C-B0251A98A6B9}" type="slidenum">
              <a:rPr lang="en-US" smtClean="0"/>
              <a:t>37</a:t>
            </a:fld>
            <a:endParaRPr lang="en-US"/>
          </a:p>
        </p:txBody>
      </p:sp>
      <p:sp>
        <p:nvSpPr>
          <p:cNvPr id="7" name="TextBox 6">
            <a:extLst>
              <a:ext uri="{FF2B5EF4-FFF2-40B4-BE49-F238E27FC236}">
                <a16:creationId xmlns:a16="http://schemas.microsoft.com/office/drawing/2014/main" id="{D5C8EF68-DC46-4470-824F-0D4409386F0F}"/>
              </a:ext>
            </a:extLst>
          </p:cNvPr>
          <p:cNvSpPr txBox="1"/>
          <p:nvPr/>
        </p:nvSpPr>
        <p:spPr>
          <a:xfrm>
            <a:off x="0" y="937810"/>
            <a:ext cx="9144000" cy="2185214"/>
          </a:xfrm>
          <a:prstGeom prst="rect">
            <a:avLst/>
          </a:prstGeom>
          <a:noFill/>
        </p:spPr>
        <p:txBody>
          <a:bodyPr wrap="square" rtlCol="0">
            <a:spAutoFit/>
          </a:bodyPr>
          <a:lstStyle/>
          <a:p>
            <a:pPr algn="ctr"/>
            <a:r>
              <a:rPr lang="en-US" sz="3600" b="1" dirty="0">
                <a:solidFill>
                  <a:schemeClr val="tx2">
                    <a:lumMod val="75000"/>
                  </a:schemeClr>
                </a:solidFill>
              </a:rPr>
              <a:t>The Externally-Led Patient-Focused Drug Development Meeting on FSGS</a:t>
            </a:r>
          </a:p>
          <a:p>
            <a:pPr algn="ctr"/>
            <a:endParaRPr lang="en-US" sz="3200" dirty="0"/>
          </a:p>
          <a:p>
            <a:pPr algn="ctr"/>
            <a:r>
              <a:rPr lang="en-US" sz="3200" dirty="0"/>
              <a:t>August 28, 2020</a:t>
            </a:r>
          </a:p>
        </p:txBody>
      </p:sp>
    </p:spTree>
    <p:extLst>
      <p:ext uri="{BB962C8B-B14F-4D97-AF65-F5344CB8AC3E}">
        <p14:creationId xmlns:p14="http://schemas.microsoft.com/office/powerpoint/2010/main" val="167512609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66800"/>
          </a:xfrm>
        </p:spPr>
        <p:txBody>
          <a:bodyPr/>
          <a:lstStyle/>
          <a:p>
            <a:r>
              <a:rPr lang="en-US"/>
              <a:t>Why Now?</a:t>
            </a:r>
          </a:p>
        </p:txBody>
      </p:sp>
      <p:sp>
        <p:nvSpPr>
          <p:cNvPr id="3" name="Content Placeholder 2"/>
          <p:cNvSpPr>
            <a:spLocks noGrp="1"/>
          </p:cNvSpPr>
          <p:nvPr>
            <p:ph idx="1"/>
          </p:nvPr>
        </p:nvSpPr>
        <p:spPr>
          <a:xfrm>
            <a:off x="457200" y="1219200"/>
            <a:ext cx="8229600" cy="5181600"/>
          </a:xfrm>
        </p:spPr>
        <p:txBody>
          <a:bodyPr>
            <a:normAutofit fontScale="85000" lnSpcReduction="20000"/>
          </a:bodyPr>
          <a:lstStyle/>
          <a:p>
            <a:r>
              <a:rPr lang="en-US" dirty="0"/>
              <a:t>The </a:t>
            </a:r>
            <a:r>
              <a:rPr lang="en-US" b="1" dirty="0"/>
              <a:t>Patient’s Voice </a:t>
            </a:r>
            <a:r>
              <a:rPr lang="en-US" dirty="0"/>
              <a:t>has historically been absent from the drug development process:</a:t>
            </a:r>
          </a:p>
          <a:p>
            <a:pPr lvl="1">
              <a:buFont typeface="Wingdings" charset="2"/>
              <a:buChar char="ü"/>
            </a:pPr>
            <a:r>
              <a:rPr lang="en-US" dirty="0"/>
              <a:t> Until a drug was approved by the FDA (sometimes the  treatment effect was not that important to patients), or </a:t>
            </a:r>
          </a:p>
          <a:p>
            <a:pPr lvl="1">
              <a:buFont typeface="Wingdings" charset="2"/>
              <a:buChar char="ü"/>
            </a:pPr>
            <a:r>
              <a:rPr lang="en-US" dirty="0"/>
              <a:t> A clinical trial was failing and the drug company or FDA wanted input from actual patients to understand the problem</a:t>
            </a:r>
          </a:p>
          <a:p>
            <a:pPr lvl="1">
              <a:buFont typeface="Wingdings" charset="2"/>
              <a:buChar char="ü"/>
            </a:pPr>
            <a:endParaRPr lang="en-US" sz="1000" dirty="0"/>
          </a:p>
          <a:p>
            <a:r>
              <a:rPr lang="en-US" dirty="0"/>
              <a:t>FDA wants your Voices heard at the </a:t>
            </a:r>
            <a:r>
              <a:rPr lang="en-US" u="sng" dirty="0"/>
              <a:t>beginning</a:t>
            </a:r>
            <a:r>
              <a:rPr lang="en-US" dirty="0"/>
              <a:t> of the process and </a:t>
            </a:r>
            <a:r>
              <a:rPr lang="en-US" u="sng" dirty="0"/>
              <a:t>throughout</a:t>
            </a:r>
          </a:p>
          <a:p>
            <a:pPr marL="0" indent="0">
              <a:buNone/>
            </a:pPr>
            <a:endParaRPr lang="en-US" sz="1000" dirty="0"/>
          </a:p>
          <a:p>
            <a:r>
              <a:rPr lang="en-US" dirty="0"/>
              <a:t>Stakeholder (patient) engagement = FDA Priority</a:t>
            </a:r>
          </a:p>
          <a:p>
            <a:pPr lvl="1">
              <a:buFont typeface="Wingdings" charset="2"/>
              <a:buChar char="ü"/>
            </a:pPr>
            <a:r>
              <a:rPr lang="en-US" dirty="0"/>
              <a:t>Initiated a </a:t>
            </a:r>
            <a:r>
              <a:rPr lang="en-US" i="1" dirty="0"/>
              <a:t>Patient Focused Drug Development Program</a:t>
            </a:r>
            <a:r>
              <a:rPr lang="en-US" dirty="0"/>
              <a:t> to learn about disease impact on patient’s lives </a:t>
            </a:r>
            <a:r>
              <a:rPr lang="en-US" u="sng" dirty="0"/>
              <a:t>both</a:t>
            </a:r>
            <a:r>
              <a:rPr lang="en-US" dirty="0"/>
              <a:t> from patients and their caregivers</a:t>
            </a:r>
          </a:p>
          <a:p>
            <a:endParaRPr lang="en-US" dirty="0"/>
          </a:p>
          <a:p>
            <a:pPr lvl="1">
              <a:buFont typeface="Wingdings" charset="2"/>
              <a:buChar char="ü"/>
            </a:pPr>
            <a:endParaRPr lang="en-US" dirty="0"/>
          </a:p>
          <a:p>
            <a:endParaRPr lang="en-US" sz="1000" dirty="0"/>
          </a:p>
        </p:txBody>
      </p:sp>
      <p:sp>
        <p:nvSpPr>
          <p:cNvPr id="4" name="Slide Number Placeholder 3">
            <a:extLst>
              <a:ext uri="{FF2B5EF4-FFF2-40B4-BE49-F238E27FC236}">
                <a16:creationId xmlns:a16="http://schemas.microsoft.com/office/drawing/2014/main" id="{BD18AB82-7741-43E3-9631-9FEB2BA06F68}"/>
              </a:ext>
            </a:extLst>
          </p:cNvPr>
          <p:cNvSpPr>
            <a:spLocks noGrp="1"/>
          </p:cNvSpPr>
          <p:nvPr>
            <p:ph type="sldNum" sz="quarter" idx="12"/>
          </p:nvPr>
        </p:nvSpPr>
        <p:spPr/>
        <p:txBody>
          <a:bodyPr/>
          <a:lstStyle/>
          <a:p>
            <a:fld id="{5E09F747-F292-40AF-B19C-B0251A98A6B9}" type="slidenum">
              <a:rPr lang="en-US" smtClean="0"/>
              <a:t>4</a:t>
            </a:fld>
            <a:endParaRPr lang="en-US"/>
          </a:p>
        </p:txBody>
      </p:sp>
    </p:spTree>
    <p:extLst>
      <p:ext uri="{BB962C8B-B14F-4D97-AF65-F5344CB8AC3E}">
        <p14:creationId xmlns:p14="http://schemas.microsoft.com/office/powerpoint/2010/main" val="245582185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Overview</a:t>
            </a:r>
          </a:p>
        </p:txBody>
      </p:sp>
      <p:sp>
        <p:nvSpPr>
          <p:cNvPr id="3" name="Content Placeholder 2"/>
          <p:cNvSpPr>
            <a:spLocks noGrp="1"/>
          </p:cNvSpPr>
          <p:nvPr>
            <p:ph idx="1"/>
          </p:nvPr>
        </p:nvSpPr>
        <p:spPr/>
        <p:txBody>
          <a:bodyPr>
            <a:normAutofit/>
          </a:bodyPr>
          <a:lstStyle/>
          <a:p>
            <a:r>
              <a:rPr lang="en-US"/>
              <a:t>Background on FDA &amp; Drug Development</a:t>
            </a:r>
          </a:p>
          <a:p>
            <a:r>
              <a:rPr lang="en-US"/>
              <a:t>Introduction to FDA’s Patient-Focused Drug Development </a:t>
            </a:r>
          </a:p>
          <a:p>
            <a:r>
              <a:rPr lang="en-US"/>
              <a:t>Participating in the Meeting</a:t>
            </a:r>
          </a:p>
          <a:p>
            <a:pPr lvl="1"/>
            <a:r>
              <a:rPr lang="en-US"/>
              <a:t>Logistics, Format, and Tips</a:t>
            </a:r>
          </a:p>
          <a:p>
            <a:r>
              <a:rPr lang="en-US"/>
              <a:t>Other Important Information</a:t>
            </a:r>
          </a:p>
          <a:p>
            <a:endParaRPr lang="en-US"/>
          </a:p>
          <a:p>
            <a:endParaRPr lang="en-US"/>
          </a:p>
        </p:txBody>
      </p:sp>
      <p:sp>
        <p:nvSpPr>
          <p:cNvPr id="4" name="Slide Number Placeholder 3"/>
          <p:cNvSpPr>
            <a:spLocks noGrp="1"/>
          </p:cNvSpPr>
          <p:nvPr>
            <p:ph type="sldNum" sz="quarter" idx="12"/>
          </p:nvPr>
        </p:nvSpPr>
        <p:spPr/>
        <p:txBody>
          <a:bodyPr/>
          <a:lstStyle/>
          <a:p>
            <a:fld id="{5E09F747-F292-40AF-B19C-B0251A98A6B9}" type="slidenum">
              <a:rPr lang="en-US" smtClean="0"/>
              <a:t>5</a:t>
            </a:fld>
            <a:endParaRPr lang="en-US"/>
          </a:p>
        </p:txBody>
      </p:sp>
    </p:spTree>
    <p:extLst>
      <p:ext uri="{BB962C8B-B14F-4D97-AF65-F5344CB8AC3E}">
        <p14:creationId xmlns:p14="http://schemas.microsoft.com/office/powerpoint/2010/main" val="26987603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lstStyle/>
          <a:p>
            <a:r>
              <a:rPr lang="en-US"/>
              <a:t>Background on FDA and </a:t>
            </a:r>
            <a:br>
              <a:rPr lang="en-US"/>
            </a:br>
            <a:r>
              <a:rPr lang="en-US"/>
              <a:t>Drug Development</a:t>
            </a:r>
          </a:p>
        </p:txBody>
      </p:sp>
    </p:spTree>
    <p:extLst>
      <p:ext uri="{BB962C8B-B14F-4D97-AF65-F5344CB8AC3E}">
        <p14:creationId xmlns:p14="http://schemas.microsoft.com/office/powerpoint/2010/main" val="227529424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Drug Discovery</a:t>
            </a:r>
          </a:p>
        </p:txBody>
      </p:sp>
      <p:sp>
        <p:nvSpPr>
          <p:cNvPr id="3" name="Content Placeholder 2"/>
          <p:cNvSpPr>
            <a:spLocks noGrp="1"/>
          </p:cNvSpPr>
          <p:nvPr>
            <p:ph idx="1"/>
          </p:nvPr>
        </p:nvSpPr>
        <p:spPr/>
        <p:txBody>
          <a:bodyPr>
            <a:normAutofit fontScale="77500" lnSpcReduction="20000"/>
          </a:bodyPr>
          <a:lstStyle/>
          <a:p>
            <a:r>
              <a:rPr lang="en-US"/>
              <a:t>Typically, researchers discover new drugs through:</a:t>
            </a:r>
          </a:p>
          <a:p>
            <a:pPr lvl="1"/>
            <a:r>
              <a:rPr lang="en-US"/>
              <a:t>New insights into a disease process that allow researchers to design a product to stop or reverse the effects of the disease</a:t>
            </a:r>
          </a:p>
          <a:p>
            <a:pPr lvl="1"/>
            <a:r>
              <a:rPr lang="en-US"/>
              <a:t>Many tests of molecular compounds to find possible beneficial effects against any of a large number of diseases</a:t>
            </a:r>
          </a:p>
          <a:p>
            <a:pPr lvl="1"/>
            <a:r>
              <a:rPr lang="en-US"/>
              <a:t>Existing treatments that have unanticipated effects</a:t>
            </a:r>
          </a:p>
          <a:p>
            <a:pPr lvl="1"/>
            <a:r>
              <a:rPr lang="en-US"/>
              <a:t>New technologies, such as those that provide new ways to target medical products to specific sites within the body or to manipulate genetic material</a:t>
            </a:r>
          </a:p>
          <a:p>
            <a:r>
              <a:rPr lang="en-US"/>
              <a:t>Once researchers identify a promising compound, the development of drugs follows a well-established path to make sure that they are safe and effective when they reach the public</a:t>
            </a:r>
          </a:p>
        </p:txBody>
      </p:sp>
      <p:sp>
        <p:nvSpPr>
          <p:cNvPr id="4" name="Slide Number Placeholder 3"/>
          <p:cNvSpPr>
            <a:spLocks noGrp="1"/>
          </p:cNvSpPr>
          <p:nvPr>
            <p:ph type="sldNum" sz="quarter" idx="12"/>
          </p:nvPr>
        </p:nvSpPr>
        <p:spPr/>
        <p:txBody>
          <a:bodyPr/>
          <a:lstStyle/>
          <a:p>
            <a:fld id="{5E09F747-F292-40AF-B19C-B0251A98A6B9}" type="slidenum">
              <a:rPr lang="en-US" smtClean="0"/>
              <a:t>7</a:t>
            </a:fld>
            <a:endParaRPr lang="en-US"/>
          </a:p>
        </p:txBody>
      </p:sp>
    </p:spTree>
    <p:extLst>
      <p:ext uri="{BB962C8B-B14F-4D97-AF65-F5344CB8AC3E}">
        <p14:creationId xmlns:p14="http://schemas.microsoft.com/office/powerpoint/2010/main" val="19983463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Preclinical Development</a:t>
            </a:r>
          </a:p>
        </p:txBody>
      </p:sp>
      <p:sp>
        <p:nvSpPr>
          <p:cNvPr id="3" name="Content Placeholder 2"/>
          <p:cNvSpPr>
            <a:spLocks noGrp="1"/>
          </p:cNvSpPr>
          <p:nvPr>
            <p:ph idx="1"/>
          </p:nvPr>
        </p:nvSpPr>
        <p:spPr>
          <a:xfrm>
            <a:off x="457200" y="1600201"/>
            <a:ext cx="8229600" cy="3810000"/>
          </a:xfrm>
        </p:spPr>
        <p:txBody>
          <a:bodyPr>
            <a:normAutofit fontScale="85000" lnSpcReduction="10000"/>
          </a:bodyPr>
          <a:lstStyle/>
          <a:p>
            <a:r>
              <a:rPr lang="en-US"/>
              <a:t>Preclinical work occurs before a new drug or biologic is tested in humans</a:t>
            </a:r>
          </a:p>
          <a:p>
            <a:r>
              <a:rPr lang="en-US"/>
              <a:t>Primary goals are to determine whether the product is</a:t>
            </a:r>
          </a:p>
          <a:p>
            <a:pPr lvl="1"/>
            <a:r>
              <a:rPr lang="en-US"/>
              <a:t>Reasonably safe for initial use in humans</a:t>
            </a:r>
          </a:p>
          <a:p>
            <a:pPr lvl="1"/>
            <a:r>
              <a:rPr lang="en-US"/>
              <a:t>Sufficiently effective against a disease target in chemical assay tests or animal models</a:t>
            </a:r>
          </a:p>
          <a:p>
            <a:r>
              <a:rPr lang="en-US"/>
              <a:t>The end results of the preclinical stage of development is an Investigational New Drug Application (IND)</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14375" y="4953000"/>
            <a:ext cx="7715250" cy="163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5E09F747-F292-40AF-B19C-B0251A98A6B9}" type="slidenum">
              <a:rPr lang="en-US" smtClean="0"/>
              <a:t>8</a:t>
            </a:fld>
            <a:endParaRPr lang="en-US"/>
          </a:p>
        </p:txBody>
      </p:sp>
    </p:spTree>
    <p:extLst>
      <p:ext uri="{BB962C8B-B14F-4D97-AF65-F5344CB8AC3E}">
        <p14:creationId xmlns:p14="http://schemas.microsoft.com/office/powerpoint/2010/main" val="234161560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Clinical Development – Phase 1</a:t>
            </a:r>
          </a:p>
        </p:txBody>
      </p:sp>
      <p:sp>
        <p:nvSpPr>
          <p:cNvPr id="3" name="Content Placeholder 2"/>
          <p:cNvSpPr>
            <a:spLocks noGrp="1"/>
          </p:cNvSpPr>
          <p:nvPr>
            <p:ph idx="1"/>
          </p:nvPr>
        </p:nvSpPr>
        <p:spPr>
          <a:xfrm>
            <a:off x="457200" y="1600201"/>
            <a:ext cx="8229600" cy="3352799"/>
          </a:xfrm>
        </p:spPr>
        <p:txBody>
          <a:bodyPr>
            <a:normAutofit fontScale="92500" lnSpcReduction="20000"/>
          </a:bodyPr>
          <a:lstStyle/>
          <a:p>
            <a:r>
              <a:rPr lang="en-US"/>
              <a:t>IND submission</a:t>
            </a:r>
          </a:p>
          <a:p>
            <a:pPr lvl="1"/>
            <a:r>
              <a:rPr lang="en-US"/>
              <a:t>Pharmacology/Toxicology Studies</a:t>
            </a:r>
          </a:p>
          <a:p>
            <a:pPr lvl="1"/>
            <a:r>
              <a:rPr lang="en-US"/>
              <a:t>Manufacturing Information</a:t>
            </a:r>
          </a:p>
          <a:p>
            <a:pPr lvl="1"/>
            <a:r>
              <a:rPr lang="en-US"/>
              <a:t>Clinical Protocols and Investigator Information</a:t>
            </a:r>
          </a:p>
          <a:p>
            <a:r>
              <a:rPr lang="en-US"/>
              <a:t>Phase 1 primary goals</a:t>
            </a:r>
          </a:p>
          <a:p>
            <a:pPr lvl="1"/>
            <a:r>
              <a:rPr lang="en-US"/>
              <a:t>Place emphasis on a drug’s safety </a:t>
            </a:r>
          </a:p>
          <a:p>
            <a:pPr lvl="1"/>
            <a:r>
              <a:rPr lang="en-US"/>
              <a:t>Determine the most common side effects of a drug</a:t>
            </a:r>
          </a:p>
          <a:p>
            <a:pPr lvl="1"/>
            <a:r>
              <a:rPr lang="en-US"/>
              <a:t>Determine how a drug is metabolized and excreted</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46645" y="5181600"/>
            <a:ext cx="6505575" cy="1362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5E09F747-F292-40AF-B19C-B0251A98A6B9}" type="slidenum">
              <a:rPr lang="en-US" smtClean="0"/>
              <a:t>9</a:t>
            </a:fld>
            <a:endParaRPr lang="en-US"/>
          </a:p>
        </p:txBody>
      </p:sp>
    </p:spTree>
    <p:extLst>
      <p:ext uri="{BB962C8B-B14F-4D97-AF65-F5344CB8AC3E}">
        <p14:creationId xmlns:p14="http://schemas.microsoft.com/office/powerpoint/2010/main" val="628128553"/>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9.02.14"/>
  <p:tag name="AS_TITLE" val="Aspose.Slides for .NET 4.0 Client Profile"/>
  <p:tag name="AS_VERSION" val="19.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J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51783F9E39C6143B2942F3815AD199D" ma:contentTypeVersion="12" ma:contentTypeDescription="Create a new document." ma:contentTypeScope="" ma:versionID="6c87c15a0ae5479241e39e9ff42f6f54">
  <xsd:schema xmlns:xsd="http://www.w3.org/2001/XMLSchema" xmlns:xs="http://www.w3.org/2001/XMLSchema" xmlns:p="http://schemas.microsoft.com/office/2006/metadata/properties" xmlns:ns2="4f7f5c37-561b-4b06-8e12-e4d5776365ef" xmlns:ns3="166e0ee6-762f-4334-8215-880370ecf749" targetNamespace="http://schemas.microsoft.com/office/2006/metadata/properties" ma:root="true" ma:fieldsID="5be2d02bde652ed1cf3ca611b1c60687" ns2:_="" ns3:_="">
    <xsd:import namespace="4f7f5c37-561b-4b06-8e12-e4d5776365ef"/>
    <xsd:import namespace="166e0ee6-762f-4334-8215-880370ecf74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7f5c37-561b-4b06-8e12-e4d5776365ef"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66e0ee6-762f-4334-8215-880370ecf749"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117B514-C17A-4B14-876B-C860819188FC}">
  <ds:schemaRefs>
    <ds:schemaRef ds:uri="166e0ee6-762f-4334-8215-880370ecf749"/>
    <ds:schemaRef ds:uri="http://purl.org/dc/elements/1.1/"/>
    <ds:schemaRef ds:uri="http://schemas.microsoft.com/office/2006/metadata/properties"/>
    <ds:schemaRef ds:uri="http://schemas.microsoft.com/office/2006/documentManagement/types"/>
    <ds:schemaRef ds:uri="4f7f5c37-561b-4b06-8e12-e4d5776365ef"/>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71B1F8A4-F179-49DC-8739-C46D80B526F6}">
  <ds:schemaRefs>
    <ds:schemaRef ds:uri="http://schemas.microsoft.com/sharepoint/v3/contenttype/forms"/>
  </ds:schemaRefs>
</ds:datastoreItem>
</file>

<file path=customXml/itemProps3.xml><?xml version="1.0" encoding="utf-8"?>
<ds:datastoreItem xmlns:ds="http://schemas.openxmlformats.org/officeDocument/2006/customXml" ds:itemID="{0AE36117-FECA-4378-88DD-89E39076AF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7f5c37-561b-4b06-8e12-e4d5776365ef"/>
    <ds:schemaRef ds:uri="166e0ee6-762f-4334-8215-880370ecf7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4117</Words>
  <Application>Microsoft Office PowerPoint</Application>
  <PresentationFormat>On-screen Show (4:3)</PresentationFormat>
  <Paragraphs>402</Paragraphs>
  <Slides>37</Slides>
  <Notes>36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37</vt:i4>
      </vt:variant>
    </vt:vector>
  </HeadingPairs>
  <TitlesOfParts>
    <vt:vector size="43" baseType="lpstr">
      <vt:lpstr>Arial</vt:lpstr>
      <vt:lpstr>Calibri</vt:lpstr>
      <vt:lpstr>Century Gothic</vt:lpstr>
      <vt:lpstr>Wingdings</vt:lpstr>
      <vt:lpstr>Office Theme</vt:lpstr>
      <vt:lpstr>FJS</vt:lpstr>
      <vt:lpstr>PowerPoint Presentation</vt:lpstr>
      <vt:lpstr>Purpose of Meeting?</vt:lpstr>
      <vt:lpstr>Why Should I Participate?</vt:lpstr>
      <vt:lpstr>Why Now?</vt:lpstr>
      <vt:lpstr>Overview</vt:lpstr>
      <vt:lpstr>Background on FDA and  Drug Development</vt:lpstr>
      <vt:lpstr>Drug Discovery</vt:lpstr>
      <vt:lpstr>Preclinical Development</vt:lpstr>
      <vt:lpstr>Clinical Development – Phase 1</vt:lpstr>
      <vt:lpstr>Clinical Development – Phase 2</vt:lpstr>
      <vt:lpstr>Clinical Development – Phase 3</vt:lpstr>
      <vt:lpstr>NDA/BLA Submission</vt:lpstr>
      <vt:lpstr>FDA Review</vt:lpstr>
      <vt:lpstr>Post-Market Safety Surveillance</vt:lpstr>
      <vt:lpstr>So what exactly is FDA’s role?</vt:lpstr>
      <vt:lpstr>Drug Development &amp; Clinical Trials</vt:lpstr>
      <vt:lpstr>Practice of Medicine &amp; Drug Costs</vt:lpstr>
      <vt:lpstr>FDA’s Role in Facilitating Drug Development</vt:lpstr>
      <vt:lpstr>For more information on FDA regulation of medical products, as well as other ways to get involved, visit http://www.fda.gov/ForPatients/</vt:lpstr>
      <vt:lpstr>Introduction to Patient-Focused Drug Development  </vt:lpstr>
      <vt:lpstr>Purpose of the Meetings?</vt:lpstr>
      <vt:lpstr>PowerPoint Presentation</vt:lpstr>
      <vt:lpstr>EL-PFDD Meeting on FSGS</vt:lpstr>
      <vt:lpstr>“Voice of the Patient” Report</vt:lpstr>
      <vt:lpstr>Participating in the Meeting</vt:lpstr>
      <vt:lpstr>Meeting Logistics</vt:lpstr>
      <vt:lpstr>Overview of the Agenda</vt:lpstr>
      <vt:lpstr>Discussion Questions</vt:lpstr>
      <vt:lpstr>Discussion Questions (cont.)</vt:lpstr>
      <vt:lpstr>Discussion Questions: Other Topics</vt:lpstr>
      <vt:lpstr>Discussion Format</vt:lpstr>
      <vt:lpstr>Tips for Effective Participation  </vt:lpstr>
      <vt:lpstr>Participating in the Discussion</vt:lpstr>
      <vt:lpstr>To attend the Live Webcast on  August 28th</vt:lpstr>
      <vt:lpstr>Questions? Need Assistance?</vt:lpstr>
      <vt:lpstr>Summary</vt:lpstr>
      <vt:lpstr>Register, take the patient survey, and find important information at: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cp:lastPrinted>1601-01-01T00:00:00Z</cp:lastPrinted>
  <dcterms:created xsi:type="dcterms:W3CDTF">1601-01-01T00:00:00Z</dcterms:created>
  <dcterms:modified xsi:type="dcterms:W3CDTF">2020-07-15T15:45:28Z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3" name="_NewReviewCycle">
    <vt:lpwstr/>
  </property>
</Properties>
</file>